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4" r:id="rId4"/>
    <p:sldId id="259" r:id="rId5"/>
    <p:sldId id="265" r:id="rId6"/>
    <p:sldId id="266" r:id="rId7"/>
    <p:sldId id="267" r:id="rId8"/>
    <p:sldId id="268" r:id="rId9"/>
    <p:sldId id="269" r:id="rId10"/>
    <p:sldId id="270" r:id="rId11"/>
    <p:sldId id="271" r:id="rId12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4D5061"/>
    <a:srgbClr val="13131A"/>
    <a:srgbClr val="CC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19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FE456D-48B0-46B2-B1D9-144A923D49E4}" type="datetimeFigureOut">
              <a:rPr lang="hu-HU" smtClean="0"/>
              <a:t>2024. 04. 18.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332D00-ABDD-416F-8382-7B327A59934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829250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32D00-ABDD-416F-8382-7B327A59934A}" type="slidenum">
              <a:rPr lang="hu-HU" smtClean="0"/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38071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EBD9D5E-862E-AB1F-2EF2-596A25E2E2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0BB312D7-8696-4FFF-282E-C15F91B2F6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BE2CB0D-5264-0768-CEAA-412422C91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81C38-255E-4625-B0A2-CBA2F32A93F2}" type="datetimeFigureOut">
              <a:rPr lang="hu-HU" smtClean="0"/>
              <a:t>2024. 04. 18.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2CDF70D-DDC2-33ED-482B-241CF1CB2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A573820-E396-25AA-41A1-0232FEF42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BDD7A-B5E2-4CE9-9793-4A503C29EF4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6800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E7B82BD-FFC5-4328-64B4-8B47C770C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7D96AB2D-FE53-E451-CE58-98D46A6B3D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98AE032-B337-3E9D-102A-4113BB240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81C38-255E-4625-B0A2-CBA2F32A93F2}" type="datetimeFigureOut">
              <a:rPr lang="hu-HU" smtClean="0"/>
              <a:t>2024. 04. 18.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50AF3C8-F332-8A8B-367A-C694B129B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C3EDFBB-A99C-8892-A430-9C78EBDB0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BDD7A-B5E2-4CE9-9793-4A503C29EF4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58886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E604D463-C147-F727-4F9A-E974CE9952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12EE2CF8-D06D-1415-8ABB-8151B5B5B6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321BC28-7B4C-AAE1-2B33-87CE4EC96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81C38-255E-4625-B0A2-CBA2F32A93F2}" type="datetimeFigureOut">
              <a:rPr lang="hu-HU" smtClean="0"/>
              <a:t>2024. 04. 18.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E43AC5A-0E0E-B3B8-EA7A-7C9E36523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C792514-11B4-4497-A26E-0F1A83FE3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BDD7A-B5E2-4CE9-9793-4A503C29EF4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103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5CC5200-3845-6EEE-13AF-8D5E93260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E74982C-F1FA-AC08-5A59-E67112A30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55F69629-7C1A-F000-35C4-B5F1B68CD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81C38-255E-4625-B0A2-CBA2F32A93F2}" type="datetimeFigureOut">
              <a:rPr lang="hu-HU" smtClean="0"/>
              <a:t>2024. 04. 18.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EF133822-BD0A-28E7-688F-4FED0C3D1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8CD865F-3C74-9ACD-6555-1FA48A820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BDD7A-B5E2-4CE9-9793-4A503C29EF4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04192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DA9CC4F-587E-BDFD-4DD2-7D99E6A82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4D4ECB0C-792A-2E4E-3CC7-3C4F62BD21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0A5C96D-F77C-D12F-1FA2-0CA9A1015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81C38-255E-4625-B0A2-CBA2F32A93F2}" type="datetimeFigureOut">
              <a:rPr lang="hu-HU" smtClean="0"/>
              <a:t>2024. 04. 18.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99A29BA-BD40-D639-5E4F-E4E03D491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099A8052-954F-E7BE-E680-39BAE22C0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BDD7A-B5E2-4CE9-9793-4A503C29EF4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55103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24000DB-2BE7-7C12-2D9B-EDBF34839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E638806-2603-BE71-41E5-96794CCA63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63EFB5C0-F3DB-4EC5-A7E9-68FFD583B4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AFDCD2B3-7C13-BB93-4D47-B940A5D52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81C38-255E-4625-B0A2-CBA2F32A93F2}" type="datetimeFigureOut">
              <a:rPr lang="hu-HU" smtClean="0"/>
              <a:t>2024. 04. 18.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FB7B654C-EF36-3787-9E2D-70F9B3AFA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56BB7075-6342-734F-AB7B-101860AD6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BDD7A-B5E2-4CE9-9793-4A503C29EF4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99375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FB0402E-7F19-9F31-53B4-3681B5A13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87E10F99-4A9D-2007-764A-478527AF7E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9F08D3B9-9080-BCBC-CB71-10BE680216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C89581A5-9DF9-4CFC-D441-490D4B4BC0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6DC6501C-AAFA-BF76-7307-B3AC29F647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8DD34B5D-D0B1-E6C2-41E8-87AFC3D1E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81C38-255E-4625-B0A2-CBA2F32A93F2}" type="datetimeFigureOut">
              <a:rPr lang="hu-HU" smtClean="0"/>
              <a:t>2024. 04. 18.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4E30CCFB-0375-532C-36FF-54B5B75A9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282C9CED-E3C7-68F5-BBDD-2B9CB104A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BDD7A-B5E2-4CE9-9793-4A503C29EF4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80964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448A3C0-DB57-7926-AFF3-5A40062C3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16B5E2EC-D247-D296-B308-B1B6C9A33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81C38-255E-4625-B0A2-CBA2F32A93F2}" type="datetimeFigureOut">
              <a:rPr lang="hu-HU" smtClean="0"/>
              <a:t>2024. 04. 18.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349551F1-DAD5-C882-2023-98294E6FE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B83E32C4-EB52-C1F5-622F-F2063D139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BDD7A-B5E2-4CE9-9793-4A503C29EF4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55830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089D1FA1-A076-DE60-B34B-53373765A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81C38-255E-4625-B0A2-CBA2F32A93F2}" type="datetimeFigureOut">
              <a:rPr lang="hu-HU" smtClean="0"/>
              <a:t>2024. 04. 18.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7C155B32-33BE-FA14-E02F-015DD23D1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D3FC6AE4-CC93-87FD-70A2-ACDF3DE54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BDD7A-B5E2-4CE9-9793-4A503C29EF4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75580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B373451-0858-AB8B-B6AE-32001E5C0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1FAA96A-0845-C397-5614-C9493F00E4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40895DA4-959E-4F3D-2A4D-712FF3BCA0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BD1BDC3E-7878-8AE1-FE24-7DD8F0F30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81C38-255E-4625-B0A2-CBA2F32A93F2}" type="datetimeFigureOut">
              <a:rPr lang="hu-HU" smtClean="0"/>
              <a:t>2024. 04. 18.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FD157544-6840-FA79-4915-698260ED5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DF1F7208-3846-B2D9-F69D-91D9810BE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BDD7A-B5E2-4CE9-9793-4A503C29EF4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39030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341209A-3D5C-7427-6201-4DAF7145F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2834D942-A512-76D7-D9A0-CCC0E05D96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90EFF5C8-82A8-AA2D-80F2-850BABC92D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6A331848-8DF7-DE11-8201-EDFEDFBE5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81C38-255E-4625-B0A2-CBA2F32A93F2}" type="datetimeFigureOut">
              <a:rPr lang="hu-HU" smtClean="0"/>
              <a:t>2024. 04. 18.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BF036D3A-CD76-4713-5E93-3EA6A01DD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30EDB8FE-F0B8-D8FB-9735-296B171FA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BDD7A-B5E2-4CE9-9793-4A503C29EF4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6162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CC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DAE2497D-6AF9-B6BD-AEAE-60E81D0B9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E0BCE42B-20E4-1323-DA44-2CA8496DE5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B4F83AE-06BE-3B31-3145-655C48B7F4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EB81C38-255E-4625-B0A2-CBA2F32A93F2}" type="datetimeFigureOut">
              <a:rPr lang="hu-HU" smtClean="0"/>
              <a:t>2024. 04. 18.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27F9227-7871-A9D9-30B1-45C862D661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5F9B2BC-E013-3B2D-2760-58C45AE3BC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A9BDD7A-B5E2-4CE9-9793-4A503C29EF4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98348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12192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>
                  <a:latin typeface="Abadi" panose="020B0604020104020204" pitchFamily="34" charset="0"/>
                  <a:ea typeface="Adobe Fangsong Std R" panose="02020400000000000000" pitchFamily="18" charset="-128"/>
                </a:endParaRPr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>
                  <a:latin typeface="Abadi" panose="020B0604020104020204" pitchFamily="34" charset="0"/>
                  <a:ea typeface="Adobe Fangsong Std R" panose="02020400000000000000" pitchFamily="18" charset="-128"/>
                </a:endParaRP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17" name="Freeform: Shape 12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>
                  <a:latin typeface="Abadi" panose="020B0604020104020204" pitchFamily="34" charset="0"/>
                  <a:ea typeface="Adobe Fangsong Std R" panose="02020400000000000000" pitchFamily="18" charset="-128"/>
                </a:endParaRPr>
              </a:p>
            </p:txBody>
          </p:sp>
          <p:sp>
            <p:nvSpPr>
              <p:cNvPr id="18" name="Freeform: Shape 13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>
                  <a:latin typeface="Abadi" panose="020B0604020104020204" pitchFamily="34" charset="0"/>
                  <a:ea typeface="Adobe Fangsong Std R" panose="02020400000000000000" pitchFamily="18" charset="-128"/>
                </a:endParaRPr>
              </a:p>
            </p:txBody>
          </p:sp>
        </p:grpSp>
      </p:grpSp>
      <p:sp>
        <p:nvSpPr>
          <p:cNvPr id="2" name="Cím 1">
            <a:extLst>
              <a:ext uri="{FF2B5EF4-FFF2-40B4-BE49-F238E27FC236}">
                <a16:creationId xmlns:a16="http://schemas.microsoft.com/office/drawing/2014/main" id="{C429F681-E6AE-FC3D-EDC6-CDEC1CA6BF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5243" y="0"/>
            <a:ext cx="7021513" cy="2308324"/>
          </a:xfrm>
        </p:spPr>
        <p:txBody>
          <a:bodyPr anchor="ctr">
            <a:normAutofit/>
          </a:bodyPr>
          <a:lstStyle/>
          <a:p>
            <a:r>
              <a:rPr lang="hu-HU" dirty="0">
                <a:solidFill>
                  <a:schemeClr val="bg1"/>
                </a:solidFill>
                <a:latin typeface="Abadi" panose="020B0604020104020204" pitchFamily="34" charset="0"/>
                <a:ea typeface="Adobe Fangsong Std R" panose="02020400000000000000" pitchFamily="18" charset="-128"/>
              </a:rPr>
              <a:t>Bútorprojekt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14C02703-7741-E6B9-FCBE-EAD91D6126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" y="3840748"/>
            <a:ext cx="12191456" cy="2305237"/>
          </a:xfrm>
        </p:spPr>
        <p:txBody>
          <a:bodyPr anchor="ctr">
            <a:normAutofit/>
          </a:bodyPr>
          <a:lstStyle/>
          <a:p>
            <a:r>
              <a:rPr lang="hu-HU" sz="2600" dirty="0" err="1">
                <a:solidFill>
                  <a:schemeClr val="bg1"/>
                </a:solidFill>
                <a:latin typeface="Abadi" panose="020B0604020104020204" pitchFamily="34" charset="0"/>
                <a:ea typeface="Adobe Fangsong Std R" panose="02020400000000000000" pitchFamily="18" charset="-128"/>
              </a:rPr>
              <a:t>Made</a:t>
            </a:r>
            <a:r>
              <a:rPr lang="hu-HU" sz="2600" dirty="0">
                <a:solidFill>
                  <a:schemeClr val="bg1"/>
                </a:solidFill>
                <a:latin typeface="Abadi" panose="020B0604020104020204" pitchFamily="34" charset="0"/>
                <a:ea typeface="Adobe Fangsong Std R" panose="02020400000000000000" pitchFamily="18" charset="-128"/>
              </a:rPr>
              <a:t> </a:t>
            </a:r>
            <a:r>
              <a:rPr lang="hu-HU" sz="2600" dirty="0" err="1">
                <a:solidFill>
                  <a:schemeClr val="bg1"/>
                </a:solidFill>
                <a:latin typeface="Abadi" panose="020B0604020104020204" pitchFamily="34" charset="0"/>
                <a:ea typeface="Adobe Fangsong Std R" panose="02020400000000000000" pitchFamily="18" charset="-128"/>
              </a:rPr>
              <a:t>by</a:t>
            </a:r>
            <a:r>
              <a:rPr lang="hu-HU" sz="2600" dirty="0">
                <a:solidFill>
                  <a:schemeClr val="bg1"/>
                </a:solidFill>
                <a:latin typeface="Abadi" panose="020B0604020104020204" pitchFamily="34" charset="0"/>
                <a:ea typeface="Adobe Fangsong Std R" panose="02020400000000000000" pitchFamily="18" charset="-128"/>
              </a:rPr>
              <a:t>:</a:t>
            </a:r>
          </a:p>
          <a:p>
            <a:r>
              <a:rPr lang="hu-HU" sz="2600" dirty="0">
                <a:solidFill>
                  <a:schemeClr val="bg1"/>
                </a:solidFill>
                <a:latin typeface="Abadi" panose="020B0604020104020204" pitchFamily="34" charset="0"/>
                <a:ea typeface="Adobe Fangsong Std R" panose="02020400000000000000" pitchFamily="18" charset="-128"/>
              </a:rPr>
              <a:t>Balog Patrik &amp; Cserni Krisztián</a:t>
            </a: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F857FF4A-C66D-62F4-ADCB-4486C0B4B03B}"/>
              </a:ext>
            </a:extLst>
          </p:cNvPr>
          <p:cNvSpPr txBox="1"/>
          <p:nvPr/>
        </p:nvSpPr>
        <p:spPr>
          <a:xfrm>
            <a:off x="-2" y="2095103"/>
            <a:ext cx="1219145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hu-HU" sz="2800" dirty="0" err="1">
                <a:solidFill>
                  <a:schemeClr val="bg1"/>
                </a:solidFill>
                <a:latin typeface="Abadi" panose="020B0604020104020204" pitchFamily="34" charset="0"/>
                <a:ea typeface="Adobe Fangsong Std R" panose="02020400000000000000" pitchFamily="18" charset="-128"/>
              </a:rPr>
              <a:t>BMSzC</a:t>
            </a:r>
            <a:r>
              <a:rPr lang="hu-HU" sz="2800" dirty="0">
                <a:solidFill>
                  <a:schemeClr val="bg1"/>
                </a:solidFill>
                <a:latin typeface="Abadi" panose="020B0604020104020204" pitchFamily="34" charset="0"/>
                <a:ea typeface="Adobe Fangsong Std R" panose="02020400000000000000" pitchFamily="18" charset="-128"/>
              </a:rPr>
              <a:t> Bolyai János Műszaki Technikum és Kollégium</a:t>
            </a: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76EF7B05-7CA8-745B-BE20-B264F2E0B3A9}"/>
              </a:ext>
            </a:extLst>
          </p:cNvPr>
          <p:cNvSpPr txBox="1"/>
          <p:nvPr/>
        </p:nvSpPr>
        <p:spPr>
          <a:xfrm>
            <a:off x="-1" y="3037951"/>
            <a:ext cx="1219145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hu-HU" sz="2800" dirty="0">
                <a:solidFill>
                  <a:schemeClr val="bg1"/>
                </a:solidFill>
                <a:latin typeface="Abadi" panose="020B0604020104020204" pitchFamily="34" charset="0"/>
                <a:ea typeface="Adobe Fangsong Std R" panose="02020400000000000000" pitchFamily="18" charset="-128"/>
              </a:rPr>
              <a:t>2023/24</a:t>
            </a:r>
          </a:p>
        </p:txBody>
      </p:sp>
    </p:spTree>
    <p:extLst>
      <p:ext uri="{BB962C8B-B14F-4D97-AF65-F5344CB8AC3E}">
        <p14:creationId xmlns:p14="http://schemas.microsoft.com/office/powerpoint/2010/main" val="5809233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Kép 5">
            <a:extLst>
              <a:ext uri="{FF2B5EF4-FFF2-40B4-BE49-F238E27FC236}">
                <a16:creationId xmlns:a16="http://schemas.microsoft.com/office/drawing/2014/main" id="{AB7101CD-7F20-661F-D2B3-4BDD174B71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561" y="1584087"/>
            <a:ext cx="3240000" cy="2481855"/>
          </a:xfrm>
          <a:prstGeom prst="rect">
            <a:avLst/>
          </a:prstGeom>
          <a:ln>
            <a:solidFill>
              <a:schemeClr val="accent6"/>
            </a:solidFill>
          </a:ln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03D50C74-2B32-50A0-C862-434B2FFE06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5439" y="1584087"/>
            <a:ext cx="3240000" cy="2512800"/>
          </a:xfrm>
          <a:prstGeom prst="rect">
            <a:avLst/>
          </a:prstGeom>
          <a:ln>
            <a:solidFill>
              <a:schemeClr val="accent6"/>
            </a:solidFill>
          </a:ln>
        </p:spPr>
      </p:pic>
      <p:pic>
        <p:nvPicPr>
          <p:cNvPr id="12" name="Kép 11">
            <a:extLst>
              <a:ext uri="{FF2B5EF4-FFF2-40B4-BE49-F238E27FC236}">
                <a16:creationId xmlns:a16="http://schemas.microsoft.com/office/drawing/2014/main" id="{796C1F64-0EF6-01FC-4A7E-0BBC0781DE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6000" y="1584087"/>
            <a:ext cx="3240000" cy="2474703"/>
          </a:xfrm>
          <a:prstGeom prst="rect">
            <a:avLst/>
          </a:prstGeom>
          <a:ln>
            <a:solidFill>
              <a:schemeClr val="accent6"/>
            </a:solidFill>
          </a:ln>
        </p:spPr>
      </p:pic>
      <p:pic>
        <p:nvPicPr>
          <p:cNvPr id="14" name="Kép 13">
            <a:extLst>
              <a:ext uri="{FF2B5EF4-FFF2-40B4-BE49-F238E27FC236}">
                <a16:creationId xmlns:a16="http://schemas.microsoft.com/office/drawing/2014/main" id="{0B54B46B-7B89-AC3C-FF04-8C5F3946B7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3965" y="4339601"/>
            <a:ext cx="3240000" cy="2265132"/>
          </a:xfrm>
          <a:prstGeom prst="rect">
            <a:avLst/>
          </a:prstGeom>
          <a:ln>
            <a:solidFill>
              <a:schemeClr val="accent6"/>
            </a:solidFill>
          </a:ln>
        </p:spPr>
      </p:pic>
      <p:pic>
        <p:nvPicPr>
          <p:cNvPr id="16" name="Kép 15">
            <a:extLst>
              <a:ext uri="{FF2B5EF4-FFF2-40B4-BE49-F238E27FC236}">
                <a16:creationId xmlns:a16="http://schemas.microsoft.com/office/drawing/2014/main" id="{D0C2037D-D8D1-7A20-C550-A4FCEC561E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98037" y="4324466"/>
            <a:ext cx="3240000" cy="2280267"/>
          </a:xfrm>
          <a:prstGeom prst="rect">
            <a:avLst/>
          </a:prstGeom>
          <a:ln>
            <a:solidFill>
              <a:schemeClr val="accent6"/>
            </a:solidFill>
          </a:ln>
        </p:spPr>
      </p:pic>
      <p:sp>
        <p:nvSpPr>
          <p:cNvPr id="21" name="Téglalap 20">
            <a:extLst>
              <a:ext uri="{FF2B5EF4-FFF2-40B4-BE49-F238E27FC236}">
                <a16:creationId xmlns:a16="http://schemas.microsoft.com/office/drawing/2014/main" id="{1EC954DE-E470-C053-0C35-35F6F7530A4C}"/>
              </a:ext>
            </a:extLst>
          </p:cNvPr>
          <p:cNvSpPr/>
          <p:nvPr/>
        </p:nvSpPr>
        <p:spPr>
          <a:xfrm>
            <a:off x="0" y="0"/>
            <a:ext cx="12192000" cy="848084"/>
          </a:xfrm>
          <a:prstGeom prst="rect">
            <a:avLst/>
          </a:prstGeom>
          <a:solidFill>
            <a:srgbClr val="4D506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Cím 1">
            <a:extLst>
              <a:ext uri="{FF2B5EF4-FFF2-40B4-BE49-F238E27FC236}">
                <a16:creationId xmlns:a16="http://schemas.microsoft.com/office/drawing/2014/main" id="{6498F4AA-1718-A7E3-CB20-30D27DF93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48084"/>
          </a:xfrm>
        </p:spPr>
        <p:txBody>
          <a:bodyPr anchor="ctr"/>
          <a:lstStyle/>
          <a:p>
            <a:pPr algn="ctr"/>
            <a:r>
              <a:rPr lang="hu-HU" dirty="0">
                <a:solidFill>
                  <a:srgbClr val="FFFFFF"/>
                </a:solidFill>
                <a:latin typeface="Abadi" panose="020B0604020104020204" pitchFamily="34" charset="0"/>
              </a:rPr>
              <a:t>Frontend </a:t>
            </a:r>
            <a:r>
              <a:rPr lang="hu-HU" dirty="0" err="1">
                <a:solidFill>
                  <a:srgbClr val="FFFFFF"/>
                </a:solidFill>
                <a:latin typeface="Abadi" panose="020B0604020104020204" pitchFamily="34" charset="0"/>
              </a:rPr>
              <a:t>Tests</a:t>
            </a:r>
            <a:endParaRPr lang="hu-HU" dirty="0">
              <a:solidFill>
                <a:srgbClr val="FFFFFF"/>
              </a:solidFill>
              <a:latin typeface="Abadi" panose="020B0604020104020204" pitchFamily="34" charset="0"/>
            </a:endParaRPr>
          </a:p>
        </p:txBody>
      </p:sp>
      <p:sp>
        <p:nvSpPr>
          <p:cNvPr id="23" name="Tartalom helye 2">
            <a:extLst>
              <a:ext uri="{FF2B5EF4-FFF2-40B4-BE49-F238E27FC236}">
                <a16:creationId xmlns:a16="http://schemas.microsoft.com/office/drawing/2014/main" id="{627B700A-197A-9DA3-D675-63A90DCE48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35891"/>
            <a:ext cx="10515600" cy="56038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hu-HU" sz="3200" dirty="0" err="1">
                <a:latin typeface="Abadi" panose="020B0604020104020204" pitchFamily="34" charset="0"/>
              </a:rPr>
              <a:t>Cypress</a:t>
            </a:r>
            <a:endParaRPr lang="hu-HU" sz="3200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15072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>
            <a:extLst>
              <a:ext uri="{FF2B5EF4-FFF2-40B4-BE49-F238E27FC236}">
                <a16:creationId xmlns:a16="http://schemas.microsoft.com/office/drawing/2014/main" id="{07C2F217-963C-412C-54CC-B5E9E999E1E5}"/>
              </a:ext>
            </a:extLst>
          </p:cNvPr>
          <p:cNvSpPr/>
          <p:nvPr/>
        </p:nvSpPr>
        <p:spPr>
          <a:xfrm>
            <a:off x="0" y="3004958"/>
            <a:ext cx="12192000" cy="848084"/>
          </a:xfrm>
          <a:prstGeom prst="rect">
            <a:avLst/>
          </a:prstGeom>
          <a:solidFill>
            <a:srgbClr val="4D506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C46B1EBF-A5AE-FF70-809D-DD1DBEB72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/>
          <a:lstStyle/>
          <a:p>
            <a:pPr algn="ctr"/>
            <a:r>
              <a:rPr lang="hu-HU" dirty="0" err="1">
                <a:solidFill>
                  <a:srgbClr val="FFFFFF"/>
                </a:solidFill>
                <a:latin typeface="Abadi" panose="020B0604020104020204" pitchFamily="34" charset="0"/>
              </a:rPr>
              <a:t>Thank</a:t>
            </a:r>
            <a:r>
              <a:rPr lang="hu-HU" dirty="0">
                <a:solidFill>
                  <a:srgbClr val="FFFFFF"/>
                </a:solidFill>
                <a:latin typeface="Abadi" panose="020B0604020104020204" pitchFamily="34" charset="0"/>
              </a:rPr>
              <a:t> </a:t>
            </a:r>
            <a:r>
              <a:rPr lang="hu-HU" dirty="0" err="1">
                <a:solidFill>
                  <a:srgbClr val="FFFFFF"/>
                </a:solidFill>
                <a:latin typeface="Abadi" panose="020B0604020104020204" pitchFamily="34" charset="0"/>
              </a:rPr>
              <a:t>you</a:t>
            </a:r>
            <a:r>
              <a:rPr lang="hu-HU" dirty="0">
                <a:solidFill>
                  <a:srgbClr val="FFFFFF"/>
                </a:solidFill>
                <a:latin typeface="Abadi" panose="020B0604020104020204" pitchFamily="34" charset="0"/>
              </a:rPr>
              <a:t> </a:t>
            </a:r>
            <a:r>
              <a:rPr lang="hu-HU" dirty="0" err="1">
                <a:solidFill>
                  <a:srgbClr val="FFFFFF"/>
                </a:solidFill>
                <a:latin typeface="Abadi" panose="020B0604020104020204" pitchFamily="34" charset="0"/>
              </a:rPr>
              <a:t>for</a:t>
            </a:r>
            <a:r>
              <a:rPr lang="hu-HU" dirty="0">
                <a:solidFill>
                  <a:srgbClr val="FFFFFF"/>
                </a:solidFill>
                <a:latin typeface="Abadi" panose="020B0604020104020204" pitchFamily="34" charset="0"/>
              </a:rPr>
              <a:t> </a:t>
            </a:r>
            <a:r>
              <a:rPr lang="hu-HU" dirty="0" err="1">
                <a:solidFill>
                  <a:srgbClr val="FFFFFF"/>
                </a:solidFill>
                <a:latin typeface="Abadi" panose="020B0604020104020204" pitchFamily="34" charset="0"/>
              </a:rPr>
              <a:t>your</a:t>
            </a:r>
            <a:r>
              <a:rPr lang="hu-HU" dirty="0">
                <a:solidFill>
                  <a:srgbClr val="FFFFFF"/>
                </a:solidFill>
                <a:latin typeface="Abadi" panose="020B0604020104020204" pitchFamily="34" charset="0"/>
              </a:rPr>
              <a:t> </a:t>
            </a:r>
            <a:r>
              <a:rPr lang="hu-HU" dirty="0" err="1">
                <a:solidFill>
                  <a:srgbClr val="FFFFFF"/>
                </a:solidFill>
                <a:latin typeface="Abadi" panose="020B0604020104020204" pitchFamily="34" charset="0"/>
              </a:rPr>
              <a:t>attention</a:t>
            </a:r>
            <a:r>
              <a:rPr lang="hu-HU" dirty="0">
                <a:solidFill>
                  <a:srgbClr val="FFFFFF"/>
                </a:solidFill>
                <a:latin typeface="Abadi" panose="020B0604020104020204" pitchFamily="34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780818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>
            <a:extLst>
              <a:ext uri="{FF2B5EF4-FFF2-40B4-BE49-F238E27FC236}">
                <a16:creationId xmlns:a16="http://schemas.microsoft.com/office/drawing/2014/main" id="{D3146FC4-3A08-431D-0909-06E8EAC270F4}"/>
              </a:ext>
            </a:extLst>
          </p:cNvPr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rgbClr val="4D506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44C3DAC9-AC54-B245-008E-D523252FB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690687"/>
          </a:xfrm>
        </p:spPr>
        <p:txBody>
          <a:bodyPr/>
          <a:lstStyle/>
          <a:p>
            <a:pPr algn="ctr"/>
            <a:r>
              <a:rPr lang="hu-HU" dirty="0" err="1">
                <a:solidFill>
                  <a:srgbClr val="FFFFFF"/>
                </a:solidFill>
                <a:latin typeface="Abadi" panose="020B0604020104020204" pitchFamily="34" charset="0"/>
              </a:rPr>
              <a:t>Introduction</a:t>
            </a:r>
            <a:endParaRPr lang="hu-HU" dirty="0">
              <a:solidFill>
                <a:srgbClr val="FFFFFF"/>
              </a:solidFill>
              <a:latin typeface="Abadi" panose="020B0604020104020204" pitchFamily="34" charset="0"/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DF59D4F-DB09-3A55-A023-002B444235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algn="ctr"/>
            <a:r>
              <a:rPr lang="hu-HU" dirty="0" err="1">
                <a:solidFill>
                  <a:srgbClr val="13131A"/>
                </a:solidFill>
                <a:latin typeface="Abadi" panose="020B0604020104020204" pitchFamily="34" charset="0"/>
              </a:rPr>
              <a:t>Planning</a:t>
            </a:r>
            <a:endParaRPr lang="hu-HU" dirty="0">
              <a:solidFill>
                <a:srgbClr val="13131A"/>
              </a:solidFill>
              <a:latin typeface="Abadi" panose="020B0604020104020204" pitchFamily="34" charset="0"/>
            </a:endParaRPr>
          </a:p>
          <a:p>
            <a:pPr algn="ctr"/>
            <a:r>
              <a:rPr lang="hu-HU" dirty="0" err="1">
                <a:solidFill>
                  <a:srgbClr val="13131A"/>
                </a:solidFill>
                <a:latin typeface="Abadi" panose="020B0604020104020204" pitchFamily="34" charset="0"/>
              </a:rPr>
              <a:t>Choosing</a:t>
            </a:r>
            <a:r>
              <a:rPr lang="hu-HU" dirty="0">
                <a:solidFill>
                  <a:srgbClr val="13131A"/>
                </a:solidFill>
                <a:latin typeface="Abadi" panose="020B0604020104020204" pitchFamily="34" charset="0"/>
              </a:rPr>
              <a:t> </a:t>
            </a:r>
            <a:r>
              <a:rPr lang="hu-HU" dirty="0" err="1">
                <a:solidFill>
                  <a:srgbClr val="13131A"/>
                </a:solidFill>
                <a:latin typeface="Abadi" panose="020B0604020104020204" pitchFamily="34" charset="0"/>
              </a:rPr>
              <a:t>the</a:t>
            </a:r>
            <a:r>
              <a:rPr lang="hu-HU" dirty="0">
                <a:solidFill>
                  <a:srgbClr val="13131A"/>
                </a:solidFill>
                <a:latin typeface="Abadi" panose="020B0604020104020204" pitchFamily="34" charset="0"/>
              </a:rPr>
              <a:t> </a:t>
            </a:r>
            <a:r>
              <a:rPr lang="hu-HU" dirty="0" err="1">
                <a:solidFill>
                  <a:srgbClr val="13131A"/>
                </a:solidFill>
                <a:latin typeface="Abadi" panose="020B0604020104020204" pitchFamily="34" charset="0"/>
              </a:rPr>
              <a:t>topic</a:t>
            </a:r>
            <a:endParaRPr lang="hu-HU" dirty="0">
              <a:solidFill>
                <a:srgbClr val="13131A"/>
              </a:solidFill>
              <a:latin typeface="Abadi" panose="020B0604020104020204" pitchFamily="34" charset="0"/>
            </a:endParaRPr>
          </a:p>
          <a:p>
            <a:pPr algn="ctr"/>
            <a:r>
              <a:rPr lang="hu-HU" dirty="0" err="1">
                <a:solidFill>
                  <a:srgbClr val="13131A"/>
                </a:solidFill>
                <a:latin typeface="Abadi" panose="020B0604020104020204" pitchFamily="34" charset="0"/>
              </a:rPr>
              <a:t>Initial</a:t>
            </a:r>
            <a:r>
              <a:rPr lang="hu-HU" dirty="0">
                <a:solidFill>
                  <a:srgbClr val="13131A"/>
                </a:solidFill>
                <a:latin typeface="Abadi" panose="020B0604020104020204" pitchFamily="34" charset="0"/>
              </a:rPr>
              <a:t> </a:t>
            </a:r>
            <a:r>
              <a:rPr lang="hu-HU" dirty="0" err="1">
                <a:solidFill>
                  <a:srgbClr val="13131A"/>
                </a:solidFill>
                <a:latin typeface="Abadi" panose="020B0604020104020204" pitchFamily="34" charset="0"/>
              </a:rPr>
              <a:t>difficulties</a:t>
            </a:r>
            <a:endParaRPr lang="hu-HU" dirty="0">
              <a:solidFill>
                <a:srgbClr val="13131A"/>
              </a:solidFill>
              <a:latin typeface="Abadi" panose="020B0604020104020204" pitchFamily="34" charset="0"/>
            </a:endParaRPr>
          </a:p>
          <a:p>
            <a:pPr algn="ctr"/>
            <a:r>
              <a:rPr lang="hu-HU" dirty="0" err="1">
                <a:solidFill>
                  <a:srgbClr val="13131A"/>
                </a:solidFill>
                <a:latin typeface="Abadi" panose="020B0604020104020204" pitchFamily="34" charset="0"/>
              </a:rPr>
              <a:t>Why</a:t>
            </a:r>
            <a:r>
              <a:rPr lang="hu-HU" dirty="0">
                <a:solidFill>
                  <a:srgbClr val="13131A"/>
                </a:solidFill>
                <a:latin typeface="Abadi" panose="020B0604020104020204" pitchFamily="34" charset="0"/>
              </a:rPr>
              <a:t> </a:t>
            </a:r>
            <a:r>
              <a:rPr lang="hu-HU" dirty="0" err="1">
                <a:solidFill>
                  <a:srgbClr val="13131A"/>
                </a:solidFill>
                <a:latin typeface="Abadi" panose="020B0604020104020204" pitchFamily="34" charset="0"/>
              </a:rPr>
              <a:t>did</a:t>
            </a:r>
            <a:r>
              <a:rPr lang="hu-HU" dirty="0">
                <a:solidFill>
                  <a:srgbClr val="13131A"/>
                </a:solidFill>
                <a:latin typeface="Abadi" panose="020B0604020104020204" pitchFamily="34" charset="0"/>
              </a:rPr>
              <a:t> </a:t>
            </a:r>
            <a:r>
              <a:rPr lang="hu-HU" dirty="0" err="1">
                <a:solidFill>
                  <a:srgbClr val="13131A"/>
                </a:solidFill>
                <a:latin typeface="Abadi" panose="020B0604020104020204" pitchFamily="34" charset="0"/>
              </a:rPr>
              <a:t>we</a:t>
            </a:r>
            <a:r>
              <a:rPr lang="hu-HU" dirty="0">
                <a:solidFill>
                  <a:srgbClr val="13131A"/>
                </a:solidFill>
                <a:latin typeface="Abadi" panose="020B0604020104020204" pitchFamily="34" charset="0"/>
              </a:rPr>
              <a:t> </a:t>
            </a:r>
            <a:r>
              <a:rPr lang="hu-HU" dirty="0" err="1">
                <a:solidFill>
                  <a:srgbClr val="13131A"/>
                </a:solidFill>
                <a:latin typeface="Abadi" panose="020B0604020104020204" pitchFamily="34" charset="0"/>
              </a:rPr>
              <a:t>choose</a:t>
            </a:r>
            <a:r>
              <a:rPr lang="hu-HU" dirty="0">
                <a:solidFill>
                  <a:srgbClr val="13131A"/>
                </a:solidFill>
                <a:latin typeface="Abadi" panose="020B0604020104020204" pitchFamily="34" charset="0"/>
              </a:rPr>
              <a:t> </a:t>
            </a:r>
            <a:r>
              <a:rPr lang="hu-HU" dirty="0" err="1">
                <a:solidFill>
                  <a:srgbClr val="13131A"/>
                </a:solidFill>
                <a:latin typeface="Abadi" panose="020B0604020104020204" pitchFamily="34" charset="0"/>
              </a:rPr>
              <a:t>this</a:t>
            </a:r>
            <a:r>
              <a:rPr lang="hu-HU" dirty="0">
                <a:solidFill>
                  <a:srgbClr val="13131A"/>
                </a:solidFill>
                <a:latin typeface="Abadi" panose="020B0604020104020204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275392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églalap 8">
            <a:extLst>
              <a:ext uri="{FF2B5EF4-FFF2-40B4-BE49-F238E27FC236}">
                <a16:creationId xmlns:a16="http://schemas.microsoft.com/office/drawing/2014/main" id="{138EB146-98D9-8579-EE84-88DEF304DB90}"/>
              </a:ext>
            </a:extLst>
          </p:cNvPr>
          <p:cNvSpPr/>
          <p:nvPr/>
        </p:nvSpPr>
        <p:spPr>
          <a:xfrm>
            <a:off x="0" y="0"/>
            <a:ext cx="12192000" cy="951345"/>
          </a:xfrm>
          <a:prstGeom prst="rect">
            <a:avLst/>
          </a:prstGeom>
          <a:solidFill>
            <a:srgbClr val="4D506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F9784A72-9DF8-0508-5077-D5AA4D5D5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51345"/>
          </a:xfrm>
        </p:spPr>
        <p:txBody>
          <a:bodyPr/>
          <a:lstStyle/>
          <a:p>
            <a:pPr algn="ctr"/>
            <a:r>
              <a:rPr lang="hu-HU" dirty="0" err="1">
                <a:solidFill>
                  <a:srgbClr val="FFFFFF"/>
                </a:solidFill>
                <a:latin typeface="Abadi" panose="020B0604020104020204" pitchFamily="34" charset="0"/>
                <a:ea typeface="Adobe Fangsong Std R" panose="02020400000000000000" pitchFamily="18" charset="-128"/>
              </a:rPr>
              <a:t>Teamwork</a:t>
            </a:r>
            <a:endParaRPr lang="hu-HU" dirty="0">
              <a:solidFill>
                <a:srgbClr val="FFFFFF"/>
              </a:solidFill>
              <a:latin typeface="Abadi" panose="020B0604020104020204" pitchFamily="34" charset="0"/>
              <a:ea typeface="Adobe Fangsong Std R" panose="02020400000000000000" pitchFamily="18" charset="-128"/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F484CA8-8235-3976-0C1E-6A2D3B005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1512"/>
            <a:ext cx="10515600" cy="1544781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hu-HU" sz="2600" dirty="0">
                <a:solidFill>
                  <a:srgbClr val="13131A"/>
                </a:solidFill>
                <a:latin typeface="Abadi" panose="020B0604020104020204" pitchFamily="34" charset="0"/>
                <a:ea typeface="Adobe Fangsong Std R" panose="02020400000000000000" pitchFamily="18" charset="-128"/>
              </a:rPr>
              <a:t>Frontend: Cserni Krisztián</a:t>
            </a:r>
          </a:p>
          <a:p>
            <a:pPr marL="0" indent="0" algn="ctr">
              <a:buNone/>
            </a:pPr>
            <a:r>
              <a:rPr lang="hu-HU" sz="2600" dirty="0">
                <a:solidFill>
                  <a:srgbClr val="13131A"/>
                </a:solidFill>
                <a:latin typeface="Abadi" panose="020B0604020104020204" pitchFamily="34" charset="0"/>
                <a:ea typeface="Adobe Fangsong Std R" panose="02020400000000000000" pitchFamily="18" charset="-128"/>
              </a:rPr>
              <a:t>Backend: Balog Patrik</a:t>
            </a:r>
          </a:p>
          <a:p>
            <a:pPr marL="0" indent="0" algn="ctr">
              <a:buNone/>
            </a:pPr>
            <a:r>
              <a:rPr lang="hu-HU" sz="2600" dirty="0" err="1">
                <a:solidFill>
                  <a:srgbClr val="13131A"/>
                </a:solidFill>
                <a:latin typeface="Abadi" panose="020B0604020104020204" pitchFamily="34" charset="0"/>
                <a:ea typeface="Adobe Fangsong Std R" panose="02020400000000000000" pitchFamily="18" charset="-128"/>
              </a:rPr>
              <a:t>Full</a:t>
            </a:r>
            <a:r>
              <a:rPr lang="hu-HU" sz="2600" dirty="0">
                <a:solidFill>
                  <a:srgbClr val="13131A"/>
                </a:solidFill>
                <a:latin typeface="Abadi" panose="020B0604020104020204" pitchFamily="34" charset="0"/>
                <a:ea typeface="Adobe Fangsong Std R" panose="02020400000000000000" pitchFamily="18" charset="-128"/>
              </a:rPr>
              <a:t> </a:t>
            </a:r>
            <a:r>
              <a:rPr lang="hu-HU" sz="2600" dirty="0" err="1">
                <a:solidFill>
                  <a:srgbClr val="13131A"/>
                </a:solidFill>
                <a:latin typeface="Abadi" panose="020B0604020104020204" pitchFamily="34" charset="0"/>
                <a:ea typeface="Adobe Fangsong Std R" panose="02020400000000000000" pitchFamily="18" charset="-128"/>
              </a:rPr>
              <a:t>stack</a:t>
            </a:r>
            <a:r>
              <a:rPr lang="hu-HU" sz="2600" dirty="0">
                <a:solidFill>
                  <a:srgbClr val="13131A"/>
                </a:solidFill>
                <a:latin typeface="Abadi" panose="020B0604020104020204" pitchFamily="34" charset="0"/>
                <a:ea typeface="Adobe Fangsong Std R" panose="02020400000000000000" pitchFamily="18" charset="-128"/>
              </a:rPr>
              <a:t> </a:t>
            </a:r>
            <a:r>
              <a:rPr lang="hu-HU" sz="2600" dirty="0" err="1">
                <a:solidFill>
                  <a:srgbClr val="13131A"/>
                </a:solidFill>
                <a:latin typeface="Abadi" panose="020B0604020104020204" pitchFamily="34" charset="0"/>
                <a:ea typeface="Adobe Fangsong Std R" panose="02020400000000000000" pitchFamily="18" charset="-128"/>
              </a:rPr>
              <a:t>separation</a:t>
            </a:r>
            <a:r>
              <a:rPr lang="hu-HU" sz="2600" dirty="0">
                <a:solidFill>
                  <a:srgbClr val="13131A"/>
                </a:solidFill>
                <a:latin typeface="Abadi" panose="020B0604020104020204" pitchFamily="34" charset="0"/>
                <a:ea typeface="Adobe Fangsong Std R" panose="02020400000000000000" pitchFamily="18" charset="-128"/>
              </a:rPr>
              <a:t>, </a:t>
            </a:r>
            <a:r>
              <a:rPr lang="hu-HU" sz="2600" dirty="0" err="1">
                <a:solidFill>
                  <a:srgbClr val="13131A"/>
                </a:solidFill>
                <a:latin typeface="Abadi" panose="020B0604020104020204" pitchFamily="34" charset="0"/>
                <a:ea typeface="Adobe Fangsong Std R" panose="02020400000000000000" pitchFamily="18" charset="-128"/>
              </a:rPr>
              <a:t>but</a:t>
            </a:r>
            <a:r>
              <a:rPr lang="hu-HU" sz="2600" dirty="0">
                <a:solidFill>
                  <a:srgbClr val="13131A"/>
                </a:solidFill>
                <a:latin typeface="Abadi" panose="020B0604020104020204" pitchFamily="34" charset="0"/>
                <a:ea typeface="Adobe Fangsong Std R" panose="02020400000000000000" pitchFamily="18" charset="-128"/>
              </a:rPr>
              <a:t> </a:t>
            </a:r>
            <a:r>
              <a:rPr lang="hu-HU" sz="2600" dirty="0" err="1">
                <a:solidFill>
                  <a:srgbClr val="13131A"/>
                </a:solidFill>
                <a:latin typeface="Abadi" panose="020B0604020104020204" pitchFamily="34" charset="0"/>
                <a:ea typeface="Adobe Fangsong Std R" panose="02020400000000000000" pitchFamily="18" charset="-128"/>
              </a:rPr>
              <a:t>we</a:t>
            </a:r>
            <a:r>
              <a:rPr lang="hu-HU" sz="2600" dirty="0">
                <a:solidFill>
                  <a:srgbClr val="13131A"/>
                </a:solidFill>
                <a:latin typeface="Abadi" panose="020B0604020104020204" pitchFamily="34" charset="0"/>
                <a:ea typeface="Adobe Fangsong Std R" panose="02020400000000000000" pitchFamily="18" charset="-128"/>
              </a:rPr>
              <a:t> </a:t>
            </a:r>
            <a:r>
              <a:rPr lang="hu-HU" sz="2600" dirty="0" err="1">
                <a:solidFill>
                  <a:srgbClr val="13131A"/>
                </a:solidFill>
                <a:latin typeface="Abadi" panose="020B0604020104020204" pitchFamily="34" charset="0"/>
                <a:ea typeface="Adobe Fangsong Std R" panose="02020400000000000000" pitchFamily="18" charset="-128"/>
              </a:rPr>
              <a:t>worked</a:t>
            </a:r>
            <a:r>
              <a:rPr lang="hu-HU" sz="2600" dirty="0">
                <a:solidFill>
                  <a:srgbClr val="13131A"/>
                </a:solidFill>
                <a:latin typeface="Abadi" panose="020B0604020104020204" pitchFamily="34" charset="0"/>
                <a:ea typeface="Adobe Fangsong Std R" panose="02020400000000000000" pitchFamily="18" charset="-128"/>
              </a:rPr>
              <a:t> </a:t>
            </a:r>
            <a:r>
              <a:rPr lang="hu-HU" sz="2600" dirty="0" err="1">
                <a:solidFill>
                  <a:srgbClr val="13131A"/>
                </a:solidFill>
                <a:latin typeface="Abadi" panose="020B0604020104020204" pitchFamily="34" charset="0"/>
                <a:ea typeface="Adobe Fangsong Std R" panose="02020400000000000000" pitchFamily="18" charset="-128"/>
              </a:rPr>
              <a:t>as</a:t>
            </a:r>
            <a:r>
              <a:rPr lang="hu-HU" sz="2600" dirty="0">
                <a:solidFill>
                  <a:srgbClr val="13131A"/>
                </a:solidFill>
                <a:latin typeface="Abadi" panose="020B0604020104020204" pitchFamily="34" charset="0"/>
                <a:ea typeface="Adobe Fangsong Std R" panose="02020400000000000000" pitchFamily="18" charset="-128"/>
              </a:rPr>
              <a:t> a team</a:t>
            </a:r>
          </a:p>
        </p:txBody>
      </p:sp>
      <p:sp>
        <p:nvSpPr>
          <p:cNvPr id="7" name="Tartalom helye 2">
            <a:extLst>
              <a:ext uri="{FF2B5EF4-FFF2-40B4-BE49-F238E27FC236}">
                <a16:creationId xmlns:a16="http://schemas.microsoft.com/office/drawing/2014/main" id="{F93D0B32-EEE8-19FC-CE52-A678A50C1D24}"/>
              </a:ext>
            </a:extLst>
          </p:cNvPr>
          <p:cNvSpPr txBox="1">
            <a:spLocks/>
          </p:cNvSpPr>
          <p:nvPr/>
        </p:nvSpPr>
        <p:spPr>
          <a:xfrm>
            <a:off x="838200" y="4500132"/>
            <a:ext cx="10515600" cy="21131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sz="2600" dirty="0">
                <a:solidFill>
                  <a:srgbClr val="13131A"/>
                </a:solidFill>
                <a:latin typeface="Abadi" panose="020B0604020104020204" pitchFamily="34" charset="0"/>
                <a:ea typeface="Adobe Fangsong Std R" panose="02020400000000000000" pitchFamily="18" charset="-128"/>
              </a:rPr>
              <a:t>GitHub</a:t>
            </a:r>
          </a:p>
          <a:p>
            <a:pPr algn="ctr"/>
            <a:r>
              <a:rPr lang="hu-HU" sz="2600" dirty="0">
                <a:solidFill>
                  <a:srgbClr val="13131A"/>
                </a:solidFill>
                <a:latin typeface="Abadi" panose="020B0604020104020204" pitchFamily="34" charset="0"/>
                <a:ea typeface="Adobe Fangsong Std R" panose="02020400000000000000" pitchFamily="18" charset="-128"/>
              </a:rPr>
              <a:t>Microsoft Team</a:t>
            </a:r>
          </a:p>
          <a:p>
            <a:pPr algn="ctr"/>
            <a:r>
              <a:rPr lang="hu-HU" sz="2600" dirty="0">
                <a:solidFill>
                  <a:srgbClr val="13131A"/>
                </a:solidFill>
                <a:latin typeface="Abadi" panose="020B0604020104020204" pitchFamily="34" charset="0"/>
                <a:ea typeface="Adobe Fangsong Std R" panose="02020400000000000000" pitchFamily="18" charset="-128"/>
              </a:rPr>
              <a:t>Facebook / Messenger</a:t>
            </a:r>
          </a:p>
          <a:p>
            <a:pPr algn="ctr"/>
            <a:r>
              <a:rPr lang="hu-HU" sz="2600" dirty="0">
                <a:solidFill>
                  <a:srgbClr val="13131A"/>
                </a:solidFill>
                <a:latin typeface="Abadi" panose="020B0604020104020204" pitchFamily="34" charset="0"/>
                <a:ea typeface="Adobe Fangsong Std R" panose="02020400000000000000" pitchFamily="18" charset="-128"/>
              </a:rPr>
              <a:t>OneDrive</a:t>
            </a:r>
          </a:p>
        </p:txBody>
      </p:sp>
      <p:sp>
        <p:nvSpPr>
          <p:cNvPr id="10" name="Téglalap 9">
            <a:extLst>
              <a:ext uri="{FF2B5EF4-FFF2-40B4-BE49-F238E27FC236}">
                <a16:creationId xmlns:a16="http://schemas.microsoft.com/office/drawing/2014/main" id="{F2958A59-453D-EF99-2EFC-1B49D753ED0A}"/>
              </a:ext>
            </a:extLst>
          </p:cNvPr>
          <p:cNvSpPr/>
          <p:nvPr/>
        </p:nvSpPr>
        <p:spPr>
          <a:xfrm>
            <a:off x="0" y="3277540"/>
            <a:ext cx="12192000" cy="951345"/>
          </a:xfrm>
          <a:prstGeom prst="rect">
            <a:avLst/>
          </a:prstGeom>
          <a:solidFill>
            <a:srgbClr val="4D5061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Cím 1">
            <a:extLst>
              <a:ext uri="{FF2B5EF4-FFF2-40B4-BE49-F238E27FC236}">
                <a16:creationId xmlns:a16="http://schemas.microsoft.com/office/drawing/2014/main" id="{4066D108-3673-E55D-C3D6-69210C91D9F6}"/>
              </a:ext>
            </a:extLst>
          </p:cNvPr>
          <p:cNvSpPr txBox="1">
            <a:spLocks/>
          </p:cNvSpPr>
          <p:nvPr/>
        </p:nvSpPr>
        <p:spPr>
          <a:xfrm>
            <a:off x="838200" y="3277540"/>
            <a:ext cx="10515600" cy="951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u-HU" dirty="0" err="1">
                <a:solidFill>
                  <a:srgbClr val="FFFFFF"/>
                </a:solidFill>
                <a:latin typeface="Abadi" panose="020B0604020104020204" pitchFamily="34" charset="0"/>
                <a:ea typeface="Adobe Fangsong Std R" panose="02020400000000000000" pitchFamily="18" charset="-128"/>
              </a:rPr>
              <a:t>Communication</a:t>
            </a:r>
            <a:endParaRPr lang="hu-HU" dirty="0">
              <a:solidFill>
                <a:srgbClr val="FFFFFF"/>
              </a:solidFill>
              <a:latin typeface="Abadi" panose="020B0604020104020204" pitchFamily="34" charset="0"/>
              <a:ea typeface="Adobe Fangsong Std R" panose="02020400000000000000" pitchFamily="18" charset="-128"/>
            </a:endParaRPr>
          </a:p>
        </p:txBody>
      </p:sp>
      <p:pic>
        <p:nvPicPr>
          <p:cNvPr id="5" name="Kép 4" descr="A képen szimbólum, Grafika, képernyőkép, Betűtípus látható&#10;&#10;Automatikusan generált leírás">
            <a:extLst>
              <a:ext uri="{FF2B5EF4-FFF2-40B4-BE49-F238E27FC236}">
                <a16:creationId xmlns:a16="http://schemas.microsoft.com/office/drawing/2014/main" id="{B7F04B44-5558-5699-6849-9B3D6BE1D2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26245">
            <a:off x="3498567" y="4847503"/>
            <a:ext cx="905793" cy="890575"/>
          </a:xfrm>
          <a:prstGeom prst="rect">
            <a:avLst/>
          </a:prstGeom>
        </p:spPr>
      </p:pic>
      <p:pic>
        <p:nvPicPr>
          <p:cNvPr id="8" name="Kép 7" descr="A képen fekete, sötétség látható&#10;&#10;Automatikusan generált leírás">
            <a:extLst>
              <a:ext uri="{FF2B5EF4-FFF2-40B4-BE49-F238E27FC236}">
                <a16:creationId xmlns:a16="http://schemas.microsoft.com/office/drawing/2014/main" id="{9C412510-E84C-B0AC-EC9C-BB822A95E502}"/>
              </a:ext>
            </a:extLst>
          </p:cNvPr>
          <p:cNvPicPr preferRelativeResize="0"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01874">
            <a:off x="7214759" y="4209828"/>
            <a:ext cx="1071103" cy="1057686"/>
          </a:xfrm>
          <a:prstGeom prst="rect">
            <a:avLst/>
          </a:prstGeom>
        </p:spPr>
      </p:pic>
      <p:pic>
        <p:nvPicPr>
          <p:cNvPr id="13" name="Kép 12" descr="A képen Grafika, képernyőkép, Acélkék, Színesség látható&#10;&#10;Automatikusan generált leírás">
            <a:extLst>
              <a:ext uri="{FF2B5EF4-FFF2-40B4-BE49-F238E27FC236}">
                <a16:creationId xmlns:a16="http://schemas.microsoft.com/office/drawing/2014/main" id="{41A72B84-85EF-E45C-9F8B-B2F3D3C3DD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0310" y="5846910"/>
            <a:ext cx="1611283" cy="766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838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églalap 4">
            <a:extLst>
              <a:ext uri="{FF2B5EF4-FFF2-40B4-BE49-F238E27FC236}">
                <a16:creationId xmlns:a16="http://schemas.microsoft.com/office/drawing/2014/main" id="{91584117-1FCB-5C48-30E8-8967FA12CAD8}"/>
              </a:ext>
            </a:extLst>
          </p:cNvPr>
          <p:cNvSpPr/>
          <p:nvPr/>
        </p:nvSpPr>
        <p:spPr>
          <a:xfrm>
            <a:off x="0" y="0"/>
            <a:ext cx="12192000" cy="1325562"/>
          </a:xfrm>
          <a:prstGeom prst="rect">
            <a:avLst/>
          </a:prstGeom>
          <a:solidFill>
            <a:srgbClr val="4D506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FE8CA332-D6D3-C398-C986-BB237981A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hu-HU" dirty="0" err="1">
                <a:solidFill>
                  <a:srgbClr val="FFFFFF"/>
                </a:solidFill>
                <a:latin typeface="Abadi" panose="020B0604020104020204" pitchFamily="34" charset="0"/>
              </a:rPr>
              <a:t>Functions</a:t>
            </a:r>
            <a:r>
              <a:rPr lang="hu-HU" dirty="0">
                <a:solidFill>
                  <a:srgbClr val="FFFFFF"/>
                </a:solidFill>
                <a:latin typeface="Abadi" panose="020B0604020104020204" pitchFamily="34" charset="0"/>
              </a:rPr>
              <a:t> of </a:t>
            </a:r>
            <a:r>
              <a:rPr lang="hu-HU" dirty="0" err="1">
                <a:solidFill>
                  <a:srgbClr val="FFFFFF"/>
                </a:solidFill>
                <a:latin typeface="Abadi" panose="020B0604020104020204" pitchFamily="34" charset="0"/>
              </a:rPr>
              <a:t>our</a:t>
            </a:r>
            <a:r>
              <a:rPr lang="hu-HU" dirty="0">
                <a:solidFill>
                  <a:srgbClr val="FFFFFF"/>
                </a:solidFill>
                <a:latin typeface="Abadi" panose="020B0604020104020204" pitchFamily="34" charset="0"/>
              </a:rPr>
              <a:t> program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3A31B7B-4A54-5671-BF8C-558E18AABF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hu-HU" dirty="0" err="1">
                <a:latin typeface="Abadi" panose="020B0604020104020204" pitchFamily="34" charset="0"/>
              </a:rPr>
              <a:t>Registration</a:t>
            </a:r>
            <a:endParaRPr lang="hu-HU" dirty="0">
              <a:latin typeface="Abadi" panose="020B0604020104020204" pitchFamily="34" charset="0"/>
            </a:endParaRPr>
          </a:p>
          <a:p>
            <a:r>
              <a:rPr lang="hu-HU" dirty="0">
                <a:latin typeface="Abadi" panose="020B0604020104020204" pitchFamily="34" charset="0"/>
              </a:rPr>
              <a:t>Login</a:t>
            </a:r>
          </a:p>
          <a:p>
            <a:r>
              <a:rPr lang="hu-HU" dirty="0" err="1">
                <a:latin typeface="Abadi" panose="020B0604020104020204" pitchFamily="34" charset="0"/>
              </a:rPr>
              <a:t>User</a:t>
            </a:r>
            <a:r>
              <a:rPr lang="hu-HU" dirty="0">
                <a:latin typeface="Abadi" panose="020B0604020104020204" pitchFamily="34" charset="0"/>
              </a:rPr>
              <a:t> and </a:t>
            </a:r>
            <a:r>
              <a:rPr lang="hu-HU" dirty="0" err="1">
                <a:latin typeface="Abadi" panose="020B0604020104020204" pitchFamily="34" charset="0"/>
              </a:rPr>
              <a:t>Admin</a:t>
            </a:r>
            <a:r>
              <a:rPr lang="hu-HU" dirty="0">
                <a:latin typeface="Abadi" panose="020B0604020104020204" pitchFamily="34" charset="0"/>
              </a:rPr>
              <a:t> </a:t>
            </a:r>
            <a:r>
              <a:rPr lang="hu-HU" dirty="0" err="1">
                <a:latin typeface="Abadi" panose="020B0604020104020204" pitchFamily="34" charset="0"/>
              </a:rPr>
              <a:t>levels</a:t>
            </a:r>
            <a:endParaRPr lang="hu-HU" dirty="0">
              <a:latin typeface="Abadi" panose="020B0604020104020204" pitchFamily="34" charset="0"/>
            </a:endParaRPr>
          </a:p>
          <a:p>
            <a:r>
              <a:rPr lang="hu-HU" dirty="0">
                <a:latin typeface="Abadi" panose="020B0604020104020204" pitchFamily="34" charset="0"/>
              </a:rPr>
              <a:t>CRUD </a:t>
            </a:r>
            <a:r>
              <a:rPr lang="hu-HU" dirty="0" err="1">
                <a:latin typeface="Abadi" panose="020B0604020104020204" pitchFamily="34" charset="0"/>
              </a:rPr>
              <a:t>operations</a:t>
            </a:r>
            <a:endParaRPr lang="hu-HU" dirty="0">
              <a:latin typeface="Abadi" panose="020B0604020104020204" pitchFamily="34" charset="0"/>
            </a:endParaRPr>
          </a:p>
          <a:p>
            <a:r>
              <a:rPr lang="hu-HU" dirty="0" err="1">
                <a:latin typeface="Abadi" panose="020B0604020104020204" pitchFamily="34" charset="0"/>
              </a:rPr>
              <a:t>Profile</a:t>
            </a:r>
            <a:endParaRPr lang="hu-HU" dirty="0">
              <a:latin typeface="Abadi" panose="020B0604020104020204" pitchFamily="34" charset="0"/>
            </a:endParaRPr>
          </a:p>
          <a:p>
            <a:r>
              <a:rPr lang="hu-HU" dirty="0" err="1">
                <a:latin typeface="Abadi" panose="020B0604020104020204" pitchFamily="34" charset="0"/>
              </a:rPr>
              <a:t>Search</a:t>
            </a:r>
            <a:r>
              <a:rPr lang="hu-HU" dirty="0">
                <a:latin typeface="Abadi" panose="020B0604020104020204" pitchFamily="34" charset="0"/>
              </a:rPr>
              <a:t>, </a:t>
            </a:r>
            <a:r>
              <a:rPr lang="hu-HU" dirty="0" err="1">
                <a:latin typeface="Abadi" panose="020B0604020104020204" pitchFamily="34" charset="0"/>
              </a:rPr>
              <a:t>browse</a:t>
            </a:r>
            <a:endParaRPr lang="hu-HU" dirty="0">
              <a:latin typeface="Abadi" panose="020B0604020104020204" pitchFamily="34" charset="0"/>
            </a:endParaRPr>
          </a:p>
          <a:p>
            <a:r>
              <a:rPr lang="hu-HU" dirty="0">
                <a:latin typeface="Abadi" panose="020B0604020104020204" pitchFamily="34" charset="0"/>
              </a:rPr>
              <a:t>Email </a:t>
            </a:r>
            <a:r>
              <a:rPr lang="hu-HU" dirty="0" err="1">
                <a:latin typeface="Abadi" panose="020B0604020104020204" pitchFamily="34" charset="0"/>
              </a:rPr>
              <a:t>feedback</a:t>
            </a:r>
            <a:r>
              <a:rPr lang="hu-HU" dirty="0">
                <a:latin typeface="Abadi" panose="020B0604020104020204" pitchFamily="34" charset="0"/>
              </a:rPr>
              <a:t> </a:t>
            </a:r>
            <a:r>
              <a:rPr lang="hu-HU" dirty="0" err="1">
                <a:latin typeface="Abadi" panose="020B0604020104020204" pitchFamily="34" charset="0"/>
              </a:rPr>
              <a:t>from</a:t>
            </a:r>
            <a:r>
              <a:rPr lang="hu-HU" dirty="0">
                <a:latin typeface="Abadi" panose="020B0604020104020204" pitchFamily="34" charset="0"/>
              </a:rPr>
              <a:t> </a:t>
            </a:r>
            <a:r>
              <a:rPr lang="hu-HU" dirty="0" err="1">
                <a:latin typeface="Abadi" panose="020B0604020104020204" pitchFamily="34" charset="0"/>
              </a:rPr>
              <a:t>order</a:t>
            </a:r>
            <a:endParaRPr lang="hu-HU" dirty="0">
              <a:latin typeface="Abadi" panose="020B0604020104020204" pitchFamily="34" charset="0"/>
            </a:endParaRPr>
          </a:p>
          <a:p>
            <a:r>
              <a:rPr lang="hu-HU" dirty="0" err="1">
                <a:latin typeface="Abadi" panose="020B0604020104020204" pitchFamily="34" charset="0"/>
              </a:rPr>
              <a:t>Responsiveness</a:t>
            </a:r>
            <a:endParaRPr lang="hu-HU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8292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églalap 10">
            <a:extLst>
              <a:ext uri="{FF2B5EF4-FFF2-40B4-BE49-F238E27FC236}">
                <a16:creationId xmlns:a16="http://schemas.microsoft.com/office/drawing/2014/main" id="{EC8A269E-9E77-3ED0-C3BC-A51572863C04}"/>
              </a:ext>
            </a:extLst>
          </p:cNvPr>
          <p:cNvSpPr/>
          <p:nvPr/>
        </p:nvSpPr>
        <p:spPr>
          <a:xfrm>
            <a:off x="0" y="0"/>
            <a:ext cx="12192000" cy="1324566"/>
          </a:xfrm>
          <a:prstGeom prst="rect">
            <a:avLst/>
          </a:prstGeom>
          <a:solidFill>
            <a:srgbClr val="4D506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10" name="Kép 9" descr="A képen Grafika, piros, tervezés látható&#10;&#10;Automatikusan generált leírás">
            <a:extLst>
              <a:ext uri="{FF2B5EF4-FFF2-40B4-BE49-F238E27FC236}">
                <a16:creationId xmlns:a16="http://schemas.microsoft.com/office/drawing/2014/main" id="{B8187A6F-3ED4-3995-FEDA-A6F99A4F44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7100" y="3694224"/>
            <a:ext cx="1800000" cy="1800000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FE8CA332-D6D3-C398-C986-BB237981A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-998"/>
            <a:ext cx="10515600" cy="1325563"/>
          </a:xfrm>
        </p:spPr>
        <p:txBody>
          <a:bodyPr/>
          <a:lstStyle/>
          <a:p>
            <a:pPr algn="ctr"/>
            <a:r>
              <a:rPr lang="hu-HU" dirty="0">
                <a:solidFill>
                  <a:srgbClr val="FFFFFF"/>
                </a:solidFill>
                <a:latin typeface="Abadi" panose="020B0604020104020204" pitchFamily="34" charset="0"/>
              </a:rPr>
              <a:t>Technologies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3A31B7B-4A54-5671-BF8C-558E18AABF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 algn="ctr">
              <a:buNone/>
            </a:pPr>
            <a:r>
              <a:rPr lang="hu-HU" dirty="0">
                <a:solidFill>
                  <a:srgbClr val="13131A"/>
                </a:solidFill>
                <a:latin typeface="Abadi" panose="020B0604020104020204" pitchFamily="34" charset="0"/>
              </a:rPr>
              <a:t>Frontend</a:t>
            </a:r>
          </a:p>
          <a:p>
            <a:pPr marL="0" indent="0" algn="ctr">
              <a:buNone/>
            </a:pPr>
            <a:endParaRPr lang="hu-HU" dirty="0">
              <a:latin typeface="Abadi" panose="020B0604020104020204" pitchFamily="34" charset="0"/>
            </a:endParaRPr>
          </a:p>
        </p:txBody>
      </p:sp>
      <p:graphicFrame>
        <p:nvGraphicFramePr>
          <p:cNvPr id="4" name="Táblázat 3">
            <a:extLst>
              <a:ext uri="{FF2B5EF4-FFF2-40B4-BE49-F238E27FC236}">
                <a16:creationId xmlns:a16="http://schemas.microsoft.com/office/drawing/2014/main" id="{10B95E0B-8757-ABB3-E985-D95D33080B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0870417"/>
              </p:ext>
            </p:extLst>
          </p:nvPr>
        </p:nvGraphicFramePr>
        <p:xfrm>
          <a:off x="2032000" y="2705484"/>
          <a:ext cx="8127999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60278347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45733415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8352657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sz="2600" b="0" dirty="0">
                          <a:solidFill>
                            <a:srgbClr val="FFFFFF"/>
                          </a:solidFill>
                          <a:latin typeface="Abadi" panose="020B0604020104020204" pitchFamily="34" charset="0"/>
                        </a:rPr>
                        <a:t>HTML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D506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600" b="0" dirty="0">
                          <a:solidFill>
                            <a:srgbClr val="FFFFFF"/>
                          </a:solidFill>
                          <a:latin typeface="Abadi" panose="020B0604020104020204" pitchFamily="34" charset="0"/>
                        </a:rPr>
                        <a:t>CSS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D506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600" b="0" dirty="0">
                          <a:solidFill>
                            <a:srgbClr val="FFFFFF"/>
                          </a:solidFill>
                          <a:latin typeface="Abadi" panose="020B0604020104020204" pitchFamily="34" charset="0"/>
                        </a:rPr>
                        <a:t>JavaScript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D506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0306215"/>
                  </a:ext>
                </a:extLst>
              </a:tr>
            </a:tbl>
          </a:graphicData>
        </a:graphic>
      </p:graphicFrame>
      <p:pic>
        <p:nvPicPr>
          <p:cNvPr id="6" name="Kép 5" descr="A képen Grafika, képernyőkép, szimbólum, embléma látható&#10;&#10;Automatikusan generált leírás">
            <a:extLst>
              <a:ext uri="{FF2B5EF4-FFF2-40B4-BE49-F238E27FC236}">
                <a16:creationId xmlns:a16="http://schemas.microsoft.com/office/drawing/2014/main" id="{1D49CE41-7851-13C8-C0A3-0318F04EE7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8037" y="3396261"/>
            <a:ext cx="2395926" cy="2395926"/>
          </a:xfrm>
          <a:prstGeom prst="rect">
            <a:avLst/>
          </a:prstGeom>
        </p:spPr>
      </p:pic>
      <p:pic>
        <p:nvPicPr>
          <p:cNvPr id="8" name="Kép 7" descr="A képen sárga, Téglalap, Grafika, képernyőkép látható&#10;&#10;Automatikusan generált leírás">
            <a:extLst>
              <a:ext uri="{FF2B5EF4-FFF2-40B4-BE49-F238E27FC236}">
                <a16:creationId xmlns:a16="http://schemas.microsoft.com/office/drawing/2014/main" id="{B2C4D58C-7AA3-3FDB-6B61-AF5BECBBFB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4900" y="3605315"/>
            <a:ext cx="180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362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églalap 12">
            <a:extLst>
              <a:ext uri="{FF2B5EF4-FFF2-40B4-BE49-F238E27FC236}">
                <a16:creationId xmlns:a16="http://schemas.microsoft.com/office/drawing/2014/main" id="{A95862DE-EABC-5686-6986-6F1EA2D8D1FC}"/>
              </a:ext>
            </a:extLst>
          </p:cNvPr>
          <p:cNvSpPr/>
          <p:nvPr/>
        </p:nvSpPr>
        <p:spPr>
          <a:xfrm>
            <a:off x="0" y="0"/>
            <a:ext cx="12192000" cy="1324566"/>
          </a:xfrm>
          <a:prstGeom prst="rect">
            <a:avLst/>
          </a:prstGeom>
          <a:solidFill>
            <a:srgbClr val="4D506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FE8CA332-D6D3-C398-C986-BB237981A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997"/>
            <a:ext cx="10515600" cy="1325563"/>
          </a:xfrm>
        </p:spPr>
        <p:txBody>
          <a:bodyPr/>
          <a:lstStyle/>
          <a:p>
            <a:pPr algn="ctr"/>
            <a:r>
              <a:rPr lang="hu-HU" dirty="0">
                <a:solidFill>
                  <a:srgbClr val="FFFFFF"/>
                </a:solidFill>
                <a:latin typeface="Abadi" panose="020B0604020104020204" pitchFamily="34" charset="0"/>
              </a:rPr>
              <a:t>Technologies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3A31B7B-4A54-5671-BF8C-558E18AABF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 algn="ctr">
              <a:buNone/>
            </a:pPr>
            <a:r>
              <a:rPr lang="hu-HU" dirty="0">
                <a:latin typeface="Abadi" panose="020B0604020104020204" pitchFamily="34" charset="0"/>
              </a:rPr>
              <a:t>Backend</a:t>
            </a:r>
          </a:p>
          <a:p>
            <a:pPr marL="0" indent="0" algn="ctr">
              <a:buNone/>
            </a:pPr>
            <a:endParaRPr lang="hu-HU" dirty="0">
              <a:latin typeface="Abadi" panose="020B0604020104020204" pitchFamily="34" charset="0"/>
            </a:endParaRPr>
          </a:p>
        </p:txBody>
      </p:sp>
      <p:graphicFrame>
        <p:nvGraphicFramePr>
          <p:cNvPr id="4" name="Táblázat 3">
            <a:extLst>
              <a:ext uri="{FF2B5EF4-FFF2-40B4-BE49-F238E27FC236}">
                <a16:creationId xmlns:a16="http://schemas.microsoft.com/office/drawing/2014/main" id="{10B95E0B-8757-ABB3-E985-D95D33080B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5096121"/>
              </p:ext>
            </p:extLst>
          </p:nvPr>
        </p:nvGraphicFramePr>
        <p:xfrm>
          <a:off x="3386667" y="2705484"/>
          <a:ext cx="5418666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60278347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4573341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sz="2600" b="0" dirty="0">
                          <a:solidFill>
                            <a:srgbClr val="FFFFFF"/>
                          </a:solidFill>
                          <a:latin typeface="Abadi" panose="020B0604020104020204" pitchFamily="34" charset="0"/>
                        </a:rPr>
                        <a:t>Node.js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D506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600" b="0" dirty="0" err="1">
                          <a:solidFill>
                            <a:srgbClr val="FFFFFF"/>
                          </a:solidFill>
                          <a:latin typeface="Abadi" panose="020B0604020104020204" pitchFamily="34" charset="0"/>
                        </a:rPr>
                        <a:t>MySql</a:t>
                      </a:r>
                      <a:endParaRPr lang="hu-HU" sz="2600" b="0" dirty="0">
                        <a:solidFill>
                          <a:srgbClr val="FFFFFF"/>
                        </a:solidFill>
                        <a:latin typeface="Abadi" panose="020B06040201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D506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0306215"/>
                  </a:ext>
                </a:extLst>
              </a:tr>
            </a:tbl>
          </a:graphicData>
        </a:graphic>
      </p:graphicFrame>
      <p:pic>
        <p:nvPicPr>
          <p:cNvPr id="7" name="Kép 6" descr="A képen képernyőkép, Grafika, tervezés látható&#10;&#10;Automatikusan generált leírás">
            <a:extLst>
              <a:ext uri="{FF2B5EF4-FFF2-40B4-BE49-F238E27FC236}">
                <a16:creationId xmlns:a16="http://schemas.microsoft.com/office/drawing/2014/main" id="{BF5BFD5D-E54F-B801-37BF-ED85FC6782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1451" y="3414881"/>
            <a:ext cx="2880000" cy="2880000"/>
          </a:xfrm>
          <a:prstGeom prst="rect">
            <a:avLst/>
          </a:prstGeom>
        </p:spPr>
      </p:pic>
      <p:pic>
        <p:nvPicPr>
          <p:cNvPr id="11" name="Kép 10" descr="A képen Grafika, szöveg, Grafikus tervezés, Betűtípus látható&#10;&#10;Automatikusan generált leírás">
            <a:extLst>
              <a:ext uri="{FF2B5EF4-FFF2-40B4-BE49-F238E27FC236}">
                <a16:creationId xmlns:a16="http://schemas.microsoft.com/office/drawing/2014/main" id="{78ACFFB2-786F-CB50-ECBE-3E66459FDC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0551" y="3431900"/>
            <a:ext cx="2880000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211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églalap 11">
            <a:extLst>
              <a:ext uri="{FF2B5EF4-FFF2-40B4-BE49-F238E27FC236}">
                <a16:creationId xmlns:a16="http://schemas.microsoft.com/office/drawing/2014/main" id="{4793CAE6-E86C-F5FC-9FDC-A5114074844F}"/>
              </a:ext>
            </a:extLst>
          </p:cNvPr>
          <p:cNvSpPr/>
          <p:nvPr/>
        </p:nvSpPr>
        <p:spPr>
          <a:xfrm>
            <a:off x="0" y="0"/>
            <a:ext cx="12192000" cy="848084"/>
          </a:xfrm>
          <a:prstGeom prst="rect">
            <a:avLst/>
          </a:prstGeom>
          <a:solidFill>
            <a:srgbClr val="4D506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Cím 1">
            <a:extLst>
              <a:ext uri="{FF2B5EF4-FFF2-40B4-BE49-F238E27FC236}">
                <a16:creationId xmlns:a16="http://schemas.microsoft.com/office/drawing/2014/main" id="{20288F63-BAD4-26C9-FCD6-EA33542A4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996"/>
            <a:ext cx="10515600" cy="848722"/>
          </a:xfrm>
        </p:spPr>
        <p:txBody>
          <a:bodyPr/>
          <a:lstStyle/>
          <a:p>
            <a:pPr algn="ctr"/>
            <a:r>
              <a:rPr lang="hu-HU" dirty="0" err="1">
                <a:solidFill>
                  <a:srgbClr val="FFFFFF"/>
                </a:solidFill>
                <a:latin typeface="Abadi" panose="020B0604020104020204" pitchFamily="34" charset="0"/>
              </a:rPr>
              <a:t>Database</a:t>
            </a:r>
            <a:endParaRPr lang="hu-HU" dirty="0">
              <a:solidFill>
                <a:srgbClr val="FFFFFF"/>
              </a:solidFill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8975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églalap 34">
            <a:extLst>
              <a:ext uri="{FF2B5EF4-FFF2-40B4-BE49-F238E27FC236}">
                <a16:creationId xmlns:a16="http://schemas.microsoft.com/office/drawing/2014/main" id="{E34079C0-0970-A35E-4749-C9B2E6C9073F}"/>
              </a:ext>
            </a:extLst>
          </p:cNvPr>
          <p:cNvSpPr/>
          <p:nvPr/>
        </p:nvSpPr>
        <p:spPr>
          <a:xfrm>
            <a:off x="0" y="0"/>
            <a:ext cx="12192000" cy="848084"/>
          </a:xfrm>
          <a:prstGeom prst="rect">
            <a:avLst/>
          </a:prstGeom>
          <a:solidFill>
            <a:srgbClr val="4D506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F9B49DE8-16A3-3E65-562A-BC3F9454F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48084"/>
          </a:xfrm>
        </p:spPr>
        <p:txBody>
          <a:bodyPr anchor="ctr"/>
          <a:lstStyle/>
          <a:p>
            <a:pPr algn="ctr"/>
            <a:r>
              <a:rPr lang="hu-HU" dirty="0" err="1">
                <a:solidFill>
                  <a:srgbClr val="FFFFFF"/>
                </a:solidFill>
                <a:latin typeface="Abadi" panose="020B0604020104020204" pitchFamily="34" charset="0"/>
              </a:rPr>
              <a:t>Folder</a:t>
            </a:r>
            <a:r>
              <a:rPr lang="hu-HU" dirty="0">
                <a:solidFill>
                  <a:srgbClr val="FFFFFF"/>
                </a:solidFill>
                <a:latin typeface="Abadi" panose="020B0604020104020204" pitchFamily="34" charset="0"/>
              </a:rPr>
              <a:t> </a:t>
            </a:r>
            <a:r>
              <a:rPr lang="hu-HU" dirty="0" err="1">
                <a:solidFill>
                  <a:srgbClr val="FFFFFF"/>
                </a:solidFill>
                <a:latin typeface="Abadi" panose="020B0604020104020204" pitchFamily="34" charset="0"/>
              </a:rPr>
              <a:t>structure</a:t>
            </a:r>
            <a:endParaRPr lang="hu-HU" dirty="0">
              <a:solidFill>
                <a:srgbClr val="FFFFFF"/>
              </a:solidFill>
              <a:latin typeface="Abadi" panose="020B0604020104020204" pitchFamily="34" charset="0"/>
            </a:endParaRPr>
          </a:p>
        </p:txBody>
      </p:sp>
      <p:sp>
        <p:nvSpPr>
          <p:cNvPr id="14" name="Szövegdoboz 13">
            <a:extLst>
              <a:ext uri="{FF2B5EF4-FFF2-40B4-BE49-F238E27FC236}">
                <a16:creationId xmlns:a16="http://schemas.microsoft.com/office/drawing/2014/main" id="{8759F718-9DE5-B089-309D-A6A0C173556A}"/>
              </a:ext>
            </a:extLst>
          </p:cNvPr>
          <p:cNvSpPr txBox="1"/>
          <p:nvPr/>
        </p:nvSpPr>
        <p:spPr>
          <a:xfrm>
            <a:off x="838200" y="995199"/>
            <a:ext cx="1968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dirty="0">
                <a:latin typeface="Abadi" panose="020B0604020104020204" pitchFamily="34" charset="0"/>
              </a:rPr>
              <a:t>Frontend</a:t>
            </a:r>
          </a:p>
        </p:txBody>
      </p:sp>
      <p:sp>
        <p:nvSpPr>
          <p:cNvPr id="15" name="Szövegdoboz 14">
            <a:extLst>
              <a:ext uri="{FF2B5EF4-FFF2-40B4-BE49-F238E27FC236}">
                <a16:creationId xmlns:a16="http://schemas.microsoft.com/office/drawing/2014/main" id="{492A049C-C713-6ECF-ADE9-5FFF61946E46}"/>
              </a:ext>
            </a:extLst>
          </p:cNvPr>
          <p:cNvSpPr txBox="1"/>
          <p:nvPr/>
        </p:nvSpPr>
        <p:spPr>
          <a:xfrm>
            <a:off x="5111750" y="995199"/>
            <a:ext cx="1968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dirty="0">
                <a:latin typeface="Abadi" panose="020B0604020104020204" pitchFamily="34" charset="0"/>
              </a:rPr>
              <a:t>Backend</a:t>
            </a:r>
          </a:p>
        </p:txBody>
      </p:sp>
      <p:sp>
        <p:nvSpPr>
          <p:cNvPr id="16" name="Szövegdoboz 15">
            <a:extLst>
              <a:ext uri="{FF2B5EF4-FFF2-40B4-BE49-F238E27FC236}">
                <a16:creationId xmlns:a16="http://schemas.microsoft.com/office/drawing/2014/main" id="{5828E82F-F6EB-6CA7-49C1-3E74D624249B}"/>
              </a:ext>
            </a:extLst>
          </p:cNvPr>
          <p:cNvSpPr txBox="1"/>
          <p:nvPr/>
        </p:nvSpPr>
        <p:spPr>
          <a:xfrm>
            <a:off x="9385300" y="995199"/>
            <a:ext cx="1968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dirty="0" err="1">
                <a:latin typeface="Abadi" panose="020B0604020104020204" pitchFamily="34" charset="0"/>
              </a:rPr>
              <a:t>Tests</a:t>
            </a:r>
            <a:r>
              <a:rPr lang="hu-HU" sz="2800" dirty="0">
                <a:latin typeface="Abadi" panose="020B0604020104020204" pitchFamily="34" charset="0"/>
              </a:rPr>
              <a:t> </a:t>
            </a:r>
            <a:r>
              <a:rPr lang="hu-HU" sz="2800" dirty="0" err="1">
                <a:latin typeface="Abadi" panose="020B0604020104020204" pitchFamily="34" charset="0"/>
              </a:rPr>
              <a:t>folder</a:t>
            </a:r>
            <a:endParaRPr lang="hu-HU" sz="2800" dirty="0">
              <a:latin typeface="Abadi" panose="020B0604020104020204" pitchFamily="34" charset="0"/>
            </a:endParaRPr>
          </a:p>
        </p:txBody>
      </p:sp>
      <p:pic>
        <p:nvPicPr>
          <p:cNvPr id="20" name="Kép 19">
            <a:extLst>
              <a:ext uri="{FF2B5EF4-FFF2-40B4-BE49-F238E27FC236}">
                <a16:creationId xmlns:a16="http://schemas.microsoft.com/office/drawing/2014/main" id="{FE8B447F-D6CC-6E03-BC90-947450361B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217" y="1871417"/>
            <a:ext cx="1810003" cy="4887007"/>
          </a:xfrm>
          <a:prstGeom prst="rect">
            <a:avLst/>
          </a:prstGeom>
        </p:spPr>
      </p:pic>
      <p:pic>
        <p:nvPicPr>
          <p:cNvPr id="22" name="Kép 21">
            <a:extLst>
              <a:ext uri="{FF2B5EF4-FFF2-40B4-BE49-F238E27FC236}">
                <a16:creationId xmlns:a16="http://schemas.microsoft.com/office/drawing/2014/main" id="{580EEF81-5A81-DF47-2394-D4787E39B5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7080" y="1871417"/>
            <a:ext cx="1886213" cy="3515216"/>
          </a:xfrm>
          <a:prstGeom prst="rect">
            <a:avLst/>
          </a:prstGeom>
        </p:spPr>
      </p:pic>
      <p:pic>
        <p:nvPicPr>
          <p:cNvPr id="30" name="Kép 29">
            <a:extLst>
              <a:ext uri="{FF2B5EF4-FFF2-40B4-BE49-F238E27FC236}">
                <a16:creationId xmlns:a16="http://schemas.microsoft.com/office/drawing/2014/main" id="{92759753-4C5A-30DC-5563-B6F7D98C9D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42043" y="1868488"/>
            <a:ext cx="2257740" cy="2362530"/>
          </a:xfrm>
          <a:prstGeom prst="rect">
            <a:avLst/>
          </a:prstGeom>
        </p:spPr>
      </p:pic>
      <p:pic>
        <p:nvPicPr>
          <p:cNvPr id="32" name="Kép 31">
            <a:extLst>
              <a:ext uri="{FF2B5EF4-FFF2-40B4-BE49-F238E27FC236}">
                <a16:creationId xmlns:a16="http://schemas.microsoft.com/office/drawing/2014/main" id="{57C6A43E-3CCD-812C-EBFB-52144DD11F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38445" y="1868488"/>
            <a:ext cx="2276793" cy="4020111"/>
          </a:xfrm>
          <a:prstGeom prst="rect">
            <a:avLst/>
          </a:prstGeom>
        </p:spPr>
      </p:pic>
      <p:pic>
        <p:nvPicPr>
          <p:cNvPr id="34" name="Kép 33">
            <a:extLst>
              <a:ext uri="{FF2B5EF4-FFF2-40B4-BE49-F238E27FC236}">
                <a16:creationId xmlns:a16="http://schemas.microsoft.com/office/drawing/2014/main" id="{F16B7795-2D1C-4AA4-169B-4D46E1BA38C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10098" y="1868488"/>
            <a:ext cx="2276793" cy="3372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9904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églalap 13">
            <a:extLst>
              <a:ext uri="{FF2B5EF4-FFF2-40B4-BE49-F238E27FC236}">
                <a16:creationId xmlns:a16="http://schemas.microsoft.com/office/drawing/2014/main" id="{831E1A48-A9E9-0256-7BF0-7B4B54ECCF57}"/>
              </a:ext>
            </a:extLst>
          </p:cNvPr>
          <p:cNvSpPr/>
          <p:nvPr/>
        </p:nvSpPr>
        <p:spPr>
          <a:xfrm>
            <a:off x="0" y="0"/>
            <a:ext cx="12192000" cy="848084"/>
          </a:xfrm>
          <a:prstGeom prst="rect">
            <a:avLst/>
          </a:prstGeom>
          <a:solidFill>
            <a:srgbClr val="4D506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9" name="Kép 8">
            <a:extLst>
              <a:ext uri="{FF2B5EF4-FFF2-40B4-BE49-F238E27FC236}">
                <a16:creationId xmlns:a16="http://schemas.microsoft.com/office/drawing/2014/main" id="{ADCF8DED-D381-C9B1-B2FC-B65E7B2FED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6000" y="2299533"/>
            <a:ext cx="3600000" cy="2245077"/>
          </a:xfrm>
          <a:prstGeom prst="rect">
            <a:avLst/>
          </a:prstGeom>
          <a:ln>
            <a:solidFill>
              <a:schemeClr val="accent6"/>
            </a:solidFill>
          </a:ln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D684E78F-7124-39C9-207A-AD1B6971C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48084"/>
          </a:xfrm>
        </p:spPr>
        <p:txBody>
          <a:bodyPr anchor="ctr"/>
          <a:lstStyle/>
          <a:p>
            <a:pPr algn="ctr"/>
            <a:r>
              <a:rPr lang="hu-HU" dirty="0">
                <a:solidFill>
                  <a:srgbClr val="FFFFFF"/>
                </a:solidFill>
                <a:latin typeface="Abadi" panose="020B0604020104020204" pitchFamily="34" charset="0"/>
              </a:rPr>
              <a:t>Frontend </a:t>
            </a:r>
            <a:r>
              <a:rPr lang="hu-HU" dirty="0" err="1">
                <a:solidFill>
                  <a:srgbClr val="FFFFFF"/>
                </a:solidFill>
                <a:latin typeface="Abadi" panose="020B0604020104020204" pitchFamily="34" charset="0"/>
              </a:rPr>
              <a:t>Tests</a:t>
            </a:r>
            <a:endParaRPr lang="hu-HU" dirty="0">
              <a:solidFill>
                <a:srgbClr val="FFFFFF"/>
              </a:solidFill>
              <a:latin typeface="Abadi" panose="020B0604020104020204" pitchFamily="34" charset="0"/>
            </a:endParaRP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DBF0D781-E61E-8195-399F-EEEBC65D25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851" y="2299533"/>
            <a:ext cx="3600000" cy="3135230"/>
          </a:xfrm>
          <a:prstGeom prst="rect">
            <a:avLst/>
          </a:prstGeom>
          <a:ln>
            <a:solidFill>
              <a:schemeClr val="accent6"/>
            </a:solidFill>
          </a:ln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59AF7317-5C72-8C12-99E6-0B892729AC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8149" y="2299533"/>
            <a:ext cx="3600000" cy="2308096"/>
          </a:xfrm>
          <a:prstGeom prst="rect">
            <a:avLst/>
          </a:prstGeom>
          <a:ln>
            <a:solidFill>
              <a:schemeClr val="accent6"/>
            </a:solidFill>
          </a:ln>
        </p:spPr>
      </p:pic>
      <p:sp>
        <p:nvSpPr>
          <p:cNvPr id="21" name="Tartalom helye 2">
            <a:extLst>
              <a:ext uri="{FF2B5EF4-FFF2-40B4-BE49-F238E27FC236}">
                <a16:creationId xmlns:a16="http://schemas.microsoft.com/office/drawing/2014/main" id="{62574D66-34C6-0073-BC70-D991263F73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35891"/>
            <a:ext cx="10515600" cy="56038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hu-HU" sz="3200" dirty="0" err="1">
                <a:latin typeface="Abadi" panose="020B0604020104020204" pitchFamily="34" charset="0"/>
              </a:rPr>
              <a:t>Cypress</a:t>
            </a:r>
            <a:endParaRPr lang="hu-HU" sz="3200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92004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109</Words>
  <Application>Microsoft Office PowerPoint</Application>
  <PresentationFormat>Szélesvásznú</PresentationFormat>
  <Paragraphs>48</Paragraphs>
  <Slides>11</Slides>
  <Notes>1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11</vt:i4>
      </vt:variant>
    </vt:vector>
  </HeadingPairs>
  <TitlesOfParts>
    <vt:vector size="16" baseType="lpstr">
      <vt:lpstr>Abadi</vt:lpstr>
      <vt:lpstr>Aptos</vt:lpstr>
      <vt:lpstr>Aptos Display</vt:lpstr>
      <vt:lpstr>Arial</vt:lpstr>
      <vt:lpstr>Office-téma</vt:lpstr>
      <vt:lpstr>Bútorprojekt</vt:lpstr>
      <vt:lpstr>Introduction</vt:lpstr>
      <vt:lpstr>Teamwork</vt:lpstr>
      <vt:lpstr>Functions of our program</vt:lpstr>
      <vt:lpstr>Technologies</vt:lpstr>
      <vt:lpstr>Technologies</vt:lpstr>
      <vt:lpstr>Database</vt:lpstr>
      <vt:lpstr>Folder structure</vt:lpstr>
      <vt:lpstr>Frontend Tests</vt:lpstr>
      <vt:lpstr>Frontend Tests</vt:lpstr>
      <vt:lpstr>Thank you for your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Bútorprojekt</dc:title>
  <dc:creator>Krisztiàn Cserni</dc:creator>
  <cp:lastModifiedBy>Krisztiàn Cserni</cp:lastModifiedBy>
  <cp:revision>15</cp:revision>
  <dcterms:created xsi:type="dcterms:W3CDTF">2024-04-18T17:32:22Z</dcterms:created>
  <dcterms:modified xsi:type="dcterms:W3CDTF">2024-04-18T20:35:20Z</dcterms:modified>
</cp:coreProperties>
</file>