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3BFF-CE2C-D68A-0829-D911B7F1B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FDB19-1B29-6EF2-BD83-62CC0094A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FDE9-9E5A-EB31-8C5F-B06E7A8F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E2A72-AD8F-09DB-1CAD-2DF14E7A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9559D-E0CD-2445-07E7-9FF6DED2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9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7ADC-8910-3BF0-DCCC-F22D105C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F20CE-2B6D-72DE-8D8E-5EA4457BA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89CFA-4B8E-3558-3553-144D3058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DF39B-86CE-3A68-1E36-CAFAF905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7D4E0-ECA0-801F-235C-D9DA39A4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E6761-96D8-ADA1-1421-CBD2083BE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712A8-F923-C762-D82B-6C2EE4044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B64AE-64F4-6013-565A-19582254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E66AD-95DF-D706-5F7B-869EB106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AE4C0-CA11-C4D0-49C4-3AC153DF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2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BE87-098B-FE9B-04AC-997AD997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555C-9270-66AB-BE04-492F43BB0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1E353-7552-51CA-366D-7C9579F3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0B154-9C2F-3756-8071-4F1C3A00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6F56-4368-5A5D-312E-CFE74F96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FB15-792F-C0F7-494A-FA3CBDE1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7F336-131C-3E87-8023-0BE02299E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D457-23F8-0CB2-198E-52D444E6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9E75-5165-D3CA-627E-75C7A9F2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79D64-4464-8930-5588-9CF27D27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EB79-8246-5309-41DF-787CF1CD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BF7B-6921-9950-DE60-2C1420EEC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20AD2-1986-B379-620F-625D6B00B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B1829-0F6E-4E01-A777-0CD812AF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1F81E-2A5D-FC82-3218-64B92B50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579AD-FB79-FA65-564A-D8686E95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06E0-99CA-A4B0-3FB9-6301D2EE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5177-6325-9AE5-A4F7-DA9E0F97A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31242-1DE5-F14C-4AC9-D6B88F09B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4EF73-6920-88BB-A0A9-FEDB45BE4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39531-3CCA-3574-5FD9-3192B0751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5CD25-5D42-272A-FF85-F48C2A17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A2EC8-58A2-DE14-D771-3D9377E8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D0BF6-E37F-0B09-0FAB-A88B67CA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1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A6B9-97B9-6D62-8C67-35BB6587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E4297-AF27-CE3D-BB9C-61BC6B6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908AD-65E8-FAC4-6C7A-9B8EADF7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6EB83-907A-BB11-64BC-FAAC4A34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F15B6-B088-655C-3927-2A0990C5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D7789-BF80-3645-1B5A-31ECF44F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62781-4C5C-28B0-F5F7-30721B92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F295-3BF3-3D15-9A95-5764448E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59CE-82D6-5A92-3728-F996211FC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45E5C-3C96-A90F-A4AE-9317250DD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68972-9518-8DEA-67E4-C3FE055F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8746B-D682-E0EC-65EE-B7338028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CA408-C8A3-8B0C-5C94-9EAFDC90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244-1112-2760-273E-CBEC82F4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A5773-9B17-B300-553C-3C223D3A2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467F4-AED9-E791-4FF1-8CA875183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B5FAF-F1BA-C1DB-E4B2-C216975E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2F3D-677B-DFB7-41EF-C6DDD076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54A9B-98F1-DBC4-34E8-2F99605D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3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48F12-555D-8972-1919-BB7621B4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43F62-81E8-A7B3-C21F-CBB3959CD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0908-20AA-375B-ED94-58061795B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02B6F-6441-455B-B08F-9493D508423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0F06-FB74-45F8-FB78-48A698EE4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B30C8-16D1-3211-8383-579E4508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4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umanmesut/individual-carbon-footprint-calcul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3919BA9-E713-7779-F86B-CCE448802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215" y="3574116"/>
            <a:ext cx="11405569" cy="2742922"/>
          </a:xfrm>
        </p:spPr>
        <p:txBody>
          <a:bodyPr>
            <a:normAutofit/>
          </a:bodyPr>
          <a:lstStyle/>
          <a:p>
            <a:r>
              <a:rPr lang="ro-RO" dirty="0">
                <a:latin typeface="+mj-lt"/>
              </a:rPr>
              <a:t>Analiza Datelor</a:t>
            </a:r>
          </a:p>
          <a:p>
            <a:endParaRPr lang="ro-RO" dirty="0"/>
          </a:p>
          <a:p>
            <a:endParaRPr lang="ro-RO" dirty="0"/>
          </a:p>
          <a:p>
            <a:pPr algn="r"/>
            <a:endParaRPr lang="ro-RO" dirty="0"/>
          </a:p>
          <a:p>
            <a:pPr algn="r"/>
            <a:r>
              <a:rPr lang="ro-RO" dirty="0">
                <a:latin typeface="+mj-lt"/>
              </a:rPr>
              <a:t>Balog David Alexandru</a:t>
            </a:r>
          </a:p>
          <a:p>
            <a:pPr algn="r"/>
            <a:r>
              <a:rPr lang="ro-RO" dirty="0">
                <a:latin typeface="+mj-lt"/>
              </a:rPr>
              <a:t>ICALL3</a:t>
            </a:r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2C7F98-AB0F-C61F-237C-39CEC6271127}"/>
              </a:ext>
            </a:extLst>
          </p:cNvPr>
          <p:cNvSpPr/>
          <p:nvPr/>
        </p:nvSpPr>
        <p:spPr>
          <a:xfrm>
            <a:off x="2945380" y="2233473"/>
            <a:ext cx="63012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Carbon Footprint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11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B67F-1B0F-2A95-55C8-0E03DC3E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092116" cy="1325563"/>
          </a:xfrm>
        </p:spPr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C703-352B-BC40-23F1-204C5CAC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b="1" dirty="0">
                <a:latin typeface="+mj-lt"/>
              </a:rPr>
              <a:t>Ce este amprenta de carbon?</a:t>
            </a:r>
          </a:p>
          <a:p>
            <a:pPr marL="0" indent="0">
              <a:buNone/>
            </a:pPr>
            <a:r>
              <a:rPr lang="ro-RO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Amprenta</a:t>
            </a:r>
            <a:r>
              <a:rPr lang="en-US" dirty="0">
                <a:latin typeface="+mj-lt"/>
              </a:rPr>
              <a:t> de carbon, </a:t>
            </a:r>
            <a:r>
              <a:rPr lang="en-US" dirty="0" err="1">
                <a:latin typeface="+mj-lt"/>
              </a:rPr>
              <a:t>denumită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și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amprenta</a:t>
            </a:r>
            <a:r>
              <a:rPr lang="en-US" dirty="0">
                <a:latin typeface="+mj-lt"/>
              </a:rPr>
              <a:t> CO2, </a:t>
            </a:r>
            <a:r>
              <a:rPr lang="en-US" dirty="0" err="1">
                <a:latin typeface="+mj-lt"/>
              </a:rPr>
              <a:t>reprezintă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emisiile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totale</a:t>
            </a:r>
            <a:r>
              <a:rPr lang="en-US" dirty="0">
                <a:latin typeface="+mj-lt"/>
              </a:rPr>
              <a:t> de gaze cu </a:t>
            </a:r>
            <a:r>
              <a:rPr lang="en-US" dirty="0" err="1">
                <a:latin typeface="+mj-lt"/>
              </a:rPr>
              <a:t>efect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seră</a:t>
            </a:r>
            <a:r>
              <a:rPr lang="en-US" dirty="0">
                <a:latin typeface="+mj-lt"/>
              </a:rPr>
              <a:t> pe care o </a:t>
            </a:r>
            <a:r>
              <a:rPr lang="en-US" dirty="0" err="1">
                <a:latin typeface="+mj-lt"/>
              </a:rPr>
              <a:t>organizație</a:t>
            </a:r>
            <a:r>
              <a:rPr lang="en-US" dirty="0">
                <a:latin typeface="+mj-lt"/>
              </a:rPr>
              <a:t>, un </a:t>
            </a:r>
            <a:r>
              <a:rPr lang="en-US" dirty="0" err="1">
                <a:latin typeface="+mj-lt"/>
              </a:rPr>
              <a:t>eveniment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produs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sau</a:t>
            </a:r>
            <a:r>
              <a:rPr lang="en-US" dirty="0">
                <a:latin typeface="+mj-lt"/>
              </a:rPr>
              <a:t> o </a:t>
            </a:r>
            <a:r>
              <a:rPr lang="en-US" dirty="0" err="1">
                <a:latin typeface="+mj-lt"/>
              </a:rPr>
              <a:t>persoană</a:t>
            </a:r>
            <a:r>
              <a:rPr lang="en-US" dirty="0">
                <a:latin typeface="+mj-lt"/>
              </a:rPr>
              <a:t> le produce </a:t>
            </a:r>
            <a:r>
              <a:rPr lang="en-US" dirty="0" err="1">
                <a:latin typeface="+mj-lt"/>
              </a:rPr>
              <a:t>într</a:t>
            </a:r>
            <a:r>
              <a:rPr lang="en-US" dirty="0">
                <a:latin typeface="+mj-lt"/>
              </a:rPr>
              <a:t>-un </a:t>
            </a:r>
            <a:r>
              <a:rPr lang="en-US" dirty="0" err="1">
                <a:latin typeface="+mj-lt"/>
              </a:rPr>
              <a:t>anumit</a:t>
            </a:r>
            <a:r>
              <a:rPr lang="en-US" dirty="0">
                <a:latin typeface="+mj-lt"/>
              </a:rPr>
              <a:t> interval de </a:t>
            </a:r>
            <a:r>
              <a:rPr lang="en-US" dirty="0" err="1">
                <a:latin typeface="+mj-lt"/>
              </a:rPr>
              <a:t>timp.</a:t>
            </a:r>
            <a:endParaRPr lang="ro-RO" dirty="0">
              <a:latin typeface="+mj-lt"/>
            </a:endParaRPr>
          </a:p>
          <a:p>
            <a:pPr marL="0" indent="0">
              <a:buNone/>
            </a:pPr>
            <a:r>
              <a:rPr lang="ro-RO" b="1" dirty="0">
                <a:latin typeface="+mj-lt"/>
              </a:rPr>
              <a:t>Motivația alegerii temei</a:t>
            </a:r>
          </a:p>
          <a:p>
            <a:pPr marL="0" indent="0">
              <a:buNone/>
            </a:pPr>
            <a:r>
              <a:rPr lang="ro-RO" dirty="0">
                <a:latin typeface="+mj-lt"/>
              </a:rPr>
              <a:t>	</a:t>
            </a:r>
            <a:r>
              <a:rPr lang="en-US" dirty="0">
                <a:latin typeface="+mj-lt"/>
              </a:rPr>
              <a:t>Am ales </a:t>
            </a:r>
            <a:r>
              <a:rPr lang="en-US" dirty="0" err="1">
                <a:latin typeface="+mj-lt"/>
              </a:rPr>
              <a:t>această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bază</a:t>
            </a:r>
            <a:r>
              <a:rPr lang="en-US" dirty="0">
                <a:latin typeface="+mj-lt"/>
              </a:rPr>
              <a:t> de date </a:t>
            </a:r>
            <a:r>
              <a:rPr lang="en-US" dirty="0" err="1">
                <a:latin typeface="+mj-lt"/>
              </a:rPr>
              <a:t>deoarece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selecția</a:t>
            </a:r>
            <a:r>
              <a:rPr lang="en-US" dirty="0">
                <a:latin typeface="+mj-lt"/>
              </a:rPr>
              <a:t> de date </a:t>
            </a:r>
            <a:r>
              <a:rPr lang="en-US" dirty="0" err="1">
                <a:latin typeface="+mj-lt"/>
              </a:rPr>
              <a:t>este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foarte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bună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în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contextul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proiectului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oferind</a:t>
            </a:r>
            <a:r>
              <a:rPr lang="en-US" dirty="0">
                <a:latin typeface="+mj-lt"/>
              </a:rPr>
              <a:t> o imagine </a:t>
            </a:r>
            <a:r>
              <a:rPr lang="en-US" dirty="0" err="1">
                <a:latin typeface="+mj-lt"/>
              </a:rPr>
              <a:t>detaliată</a:t>
            </a:r>
            <a:r>
              <a:rPr lang="en-US" dirty="0">
                <a:latin typeface="+mj-lt"/>
              </a:rPr>
              <a:t> a </a:t>
            </a:r>
            <a:r>
              <a:rPr lang="en-US" dirty="0" err="1">
                <a:latin typeface="+mj-lt"/>
              </a:rPr>
              <a:t>diferiților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factori</a:t>
            </a:r>
            <a:r>
              <a:rPr lang="en-US" dirty="0">
                <a:latin typeface="+mj-lt"/>
              </a:rPr>
              <a:t> care </a:t>
            </a:r>
            <a:r>
              <a:rPr lang="en-US" dirty="0" err="1">
                <a:latin typeface="+mj-lt"/>
              </a:rPr>
              <a:t>contribuie</a:t>
            </a:r>
            <a:r>
              <a:rPr lang="en-US" dirty="0">
                <a:latin typeface="+mj-lt"/>
              </a:rPr>
              <a:t> la </a:t>
            </a:r>
            <a:r>
              <a:rPr lang="en-US" dirty="0" err="1">
                <a:latin typeface="+mj-lt"/>
              </a:rPr>
              <a:t>emisiile</a:t>
            </a:r>
            <a:r>
              <a:rPr lang="en-US" dirty="0">
                <a:latin typeface="+mj-lt"/>
              </a:rPr>
              <a:t> de carbon. </a:t>
            </a:r>
            <a:r>
              <a:rPr lang="en-US" dirty="0" err="1">
                <a:latin typeface="+mj-lt"/>
              </a:rPr>
              <a:t>Fiecare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coloană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reprezintă</a:t>
            </a:r>
            <a:r>
              <a:rPr lang="en-US" dirty="0">
                <a:latin typeface="+mj-lt"/>
              </a:rPr>
              <a:t> un aspect important al </a:t>
            </a:r>
            <a:r>
              <a:rPr lang="en-US" dirty="0" err="1">
                <a:latin typeface="+mj-lt"/>
              </a:rPr>
              <a:t>vieții</a:t>
            </a:r>
            <a:r>
              <a:rPr lang="en-US" dirty="0">
                <a:latin typeface="+mj-lt"/>
              </a:rPr>
              <a:t> de zi cu zi care </a:t>
            </a:r>
            <a:r>
              <a:rPr lang="en-US" dirty="0" err="1">
                <a:latin typeface="+mj-lt"/>
              </a:rPr>
              <a:t>poate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influența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amprenta</a:t>
            </a:r>
            <a:r>
              <a:rPr lang="en-US" dirty="0">
                <a:latin typeface="+mj-lt"/>
              </a:rPr>
              <a:t> de carbon a </a:t>
            </a:r>
            <a:r>
              <a:rPr lang="en-US" dirty="0" err="1">
                <a:latin typeface="+mj-lt"/>
              </a:rPr>
              <a:t>unui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individ</a:t>
            </a:r>
            <a:r>
              <a:rPr lang="en-US" dirty="0">
                <a:latin typeface="+mj-lt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2297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2709-CBD1-953D-4854-7168156F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67488" cy="745958"/>
          </a:xfrm>
        </p:spPr>
        <p:txBody>
          <a:bodyPr/>
          <a:lstStyle/>
          <a:p>
            <a:r>
              <a:rPr lang="ro-RO" dirty="0"/>
              <a:t>Prezentarea Bazei de Date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15C0D-F79C-6134-C0C6-4B0D0A6B6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52" y="861467"/>
            <a:ext cx="2478506" cy="5804028"/>
          </a:xfrm>
        </p:spPr>
        <p:txBody>
          <a:bodyPr>
            <a:noAutofit/>
          </a:bodyPr>
          <a:lstStyle/>
          <a:p>
            <a:r>
              <a:rPr lang="en-US" sz="2000" b="1" dirty="0"/>
              <a:t>Campuri:</a:t>
            </a:r>
            <a:endParaRPr lang="ro-RO" sz="20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latin typeface="+mj-lt"/>
              </a:rPr>
              <a:t>Date</a:t>
            </a:r>
            <a:r>
              <a:rPr lang="ro-RO" sz="1800" b="1" dirty="0">
                <a:latin typeface="+mj-lt"/>
              </a:rPr>
              <a:t>le</a:t>
            </a:r>
            <a:r>
              <a:rPr lang="en-US" sz="1800" b="1" dirty="0">
                <a:latin typeface="+mj-lt"/>
              </a:rPr>
              <a:t> demografice:</a:t>
            </a:r>
            <a:r>
              <a:rPr lang="en-US" sz="1800" dirty="0">
                <a:latin typeface="+mj-lt"/>
              </a:rPr>
              <a:t> Tip de </a:t>
            </a:r>
            <a:r>
              <a:rPr lang="ro-RO" sz="1800" noProof="1">
                <a:latin typeface="+mj-lt"/>
              </a:rPr>
              <a:t>corp</a:t>
            </a:r>
            <a:r>
              <a:rPr lang="en-US" sz="1800" dirty="0">
                <a:latin typeface="+mj-lt"/>
              </a:rPr>
              <a:t>, sex, </a:t>
            </a:r>
            <a:r>
              <a:rPr lang="ro-RO" sz="1800" noProof="1">
                <a:latin typeface="+mj-lt"/>
              </a:rPr>
              <a:t>dieta</a:t>
            </a:r>
            <a:r>
              <a:rPr lang="en-US" sz="1800" dirty="0">
                <a:latin typeface="+mj-l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+mj-lt"/>
              </a:rPr>
              <a:t>Activități</a:t>
            </a:r>
            <a:r>
              <a:rPr lang="ro-RO" sz="1800" b="1" dirty="0">
                <a:latin typeface="+mj-lt"/>
              </a:rPr>
              <a:t>le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zilnice</a:t>
            </a:r>
            <a:r>
              <a:rPr lang="en-US" sz="1800" b="1" dirty="0">
                <a:latin typeface="+mj-lt"/>
              </a:rPr>
              <a:t>: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Frecvența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dușului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mijloace</a:t>
            </a:r>
            <a:r>
              <a:rPr lang="en-US" sz="1800" dirty="0">
                <a:latin typeface="+mj-lt"/>
              </a:rPr>
              <a:t> de transport, </a:t>
            </a:r>
            <a:r>
              <a:rPr lang="en-US" sz="1800" dirty="0" err="1">
                <a:latin typeface="+mj-lt"/>
              </a:rPr>
              <a:t>dimensiunea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sacului</a:t>
            </a:r>
            <a:r>
              <a:rPr lang="en-US" sz="1800" dirty="0">
                <a:latin typeface="+mj-lt"/>
              </a:rPr>
              <a:t> de </a:t>
            </a:r>
            <a:r>
              <a:rPr lang="en-US" sz="1800" dirty="0" err="1">
                <a:latin typeface="+mj-lt"/>
              </a:rPr>
              <a:t>gunoi</a:t>
            </a:r>
            <a:r>
              <a:rPr lang="en-US" sz="1800" dirty="0">
                <a:latin typeface="+mj-l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+mj-lt"/>
              </a:rPr>
              <a:t>Consumul</a:t>
            </a:r>
            <a:r>
              <a:rPr lang="en-US" sz="1800" b="1" dirty="0">
                <a:latin typeface="+mj-lt"/>
              </a:rPr>
              <a:t> de </a:t>
            </a:r>
            <a:r>
              <a:rPr lang="en-US" sz="1800" b="1" dirty="0" err="1">
                <a:latin typeface="+mj-lt"/>
              </a:rPr>
              <a:t>resurse</a:t>
            </a:r>
            <a:r>
              <a:rPr lang="en-US" sz="1800" b="1" dirty="0">
                <a:latin typeface="+mj-lt"/>
              </a:rPr>
              <a:t>: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Sursa</a:t>
            </a:r>
            <a:r>
              <a:rPr lang="en-US" sz="1800" dirty="0">
                <a:latin typeface="+mj-lt"/>
              </a:rPr>
              <a:t> de </a:t>
            </a:r>
            <a:r>
              <a:rPr lang="en-US" sz="1800" dirty="0" err="1">
                <a:latin typeface="+mj-lt"/>
              </a:rPr>
              <a:t>energie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distanța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parcursă</a:t>
            </a:r>
            <a:r>
              <a:rPr lang="en-US" sz="1800" dirty="0">
                <a:latin typeface="+mj-lt"/>
              </a:rPr>
              <a:t> cu </a:t>
            </a:r>
            <a:r>
              <a:rPr lang="en-US" sz="1800" dirty="0" err="1">
                <a:latin typeface="+mj-lt"/>
              </a:rPr>
              <a:t>vehiculul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cheltuielile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lunare</a:t>
            </a:r>
            <a:r>
              <a:rPr lang="en-US" sz="1800" dirty="0">
                <a:latin typeface="+mj-lt"/>
              </a:rPr>
              <a:t> cu </a:t>
            </a:r>
            <a:r>
              <a:rPr lang="en-US" sz="1800" dirty="0" err="1">
                <a:latin typeface="+mj-lt"/>
              </a:rPr>
              <a:t>alimentele</a:t>
            </a:r>
            <a:r>
              <a:rPr lang="en-US" sz="1800" dirty="0">
                <a:latin typeface="+mj-l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+mj-lt"/>
              </a:rPr>
              <a:t>Tehnologi</a:t>
            </a:r>
            <a:r>
              <a:rPr lang="ro-RO" sz="1800" b="1" dirty="0">
                <a:latin typeface="+mj-lt"/>
              </a:rPr>
              <a:t>a</a:t>
            </a:r>
            <a:r>
              <a:rPr lang="en-US" sz="1800" b="1" dirty="0">
                <a:latin typeface="+mj-lt"/>
              </a:rPr>
              <a:t>: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Timp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petrecut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zilnic</a:t>
            </a:r>
            <a:r>
              <a:rPr lang="en-US" sz="1800" dirty="0">
                <a:latin typeface="+mj-lt"/>
              </a:rPr>
              <a:t> pe internet, </a:t>
            </a:r>
            <a:r>
              <a:rPr lang="en-US" sz="1800" dirty="0" err="1">
                <a:latin typeface="+mj-lt"/>
              </a:rPr>
              <a:t>eficiența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energetică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reciclarea</a:t>
            </a:r>
            <a:r>
              <a:rPr lang="en-US" sz="1800" dirty="0">
                <a:latin typeface="+mj-lt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39F8A0-42AC-718E-F6FD-9311C5B61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42" y="1426915"/>
            <a:ext cx="9641306" cy="400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7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1D5B-60BB-98E4-886D-55F593DE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Prelucrarea Datelor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C71F3-AE76-D66A-3C01-EDBF4F73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o-RO" sz="2400" b="1" dirty="0">
                <a:solidFill>
                  <a:srgbClr val="000000"/>
                </a:solidFill>
                <a:effectLst/>
                <a:latin typeface="+mj-lt"/>
                <a:ea typeface="Batang"/>
              </a:rPr>
              <a:t>Importul datelor:</a:t>
            </a:r>
            <a:r>
              <a:rPr lang="ro-RO" sz="2400" dirty="0">
                <a:solidFill>
                  <a:srgbClr val="000000"/>
                </a:solidFill>
                <a:effectLst/>
                <a:latin typeface="+mj-lt"/>
                <a:ea typeface="Batang"/>
              </a:rPr>
              <a:t> Am încarcat baza de date Carbon Emission în aplicatie, aceasta fiind preluata de pe site-ul „Kaggle” din următorul link: </a:t>
            </a:r>
            <a:r>
              <a:rPr lang="ro-RO" sz="2400" u="sng" dirty="0">
                <a:solidFill>
                  <a:srgbClr val="0000FF"/>
                </a:solidFill>
                <a:effectLst/>
                <a:latin typeface="+mj-lt"/>
                <a:ea typeface="Batang"/>
                <a:hlinkClick r:id="rId2"/>
              </a:rPr>
              <a:t>https://www.kaggle.com/datasets/dumanmesut/individual-carbon-footprint-calculation</a:t>
            </a:r>
            <a:r>
              <a:rPr lang="ro-RO" sz="2400" dirty="0">
                <a:solidFill>
                  <a:srgbClr val="000000"/>
                </a:solidFill>
                <a:effectLst/>
                <a:latin typeface="+mj-lt"/>
                <a:ea typeface="Batang"/>
              </a:rPr>
              <a:t> .</a:t>
            </a:r>
            <a:endParaRPr lang="en-US" sz="2400" dirty="0">
              <a:effectLst/>
              <a:latin typeface="+mj-lt"/>
              <a:ea typeface="Batang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dirty="0">
              <a:effectLst/>
              <a:latin typeface="+mj-lt"/>
              <a:ea typeface="Batang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o-RO" sz="2400" b="1" dirty="0">
                <a:solidFill>
                  <a:srgbClr val="000000"/>
                </a:solidFill>
                <a:effectLst/>
                <a:latin typeface="+mj-lt"/>
                <a:ea typeface="Batang"/>
              </a:rPr>
              <a:t>Conversia categoriilor în valori numerice:</a:t>
            </a:r>
            <a:r>
              <a:rPr lang="ro-RO" sz="2400" dirty="0">
                <a:solidFill>
                  <a:srgbClr val="000000"/>
                </a:solidFill>
                <a:effectLst/>
                <a:latin typeface="+mj-lt"/>
                <a:ea typeface="Batang"/>
              </a:rPr>
              <a:t> Unele coloane, cum ar fi Body Type, Sex, Diet, etc., sunt categorice. Am utilizat operatorul „Nominal to Numerical” în RapidMiner pentru a le converti în valori numerice.</a:t>
            </a:r>
            <a:endParaRPr lang="en-US" sz="2400" dirty="0">
              <a:effectLst/>
              <a:latin typeface="+mj-lt"/>
              <a:ea typeface="Batang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+mj-lt"/>
              <a:ea typeface="Batang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o-RO" sz="2400" b="1" dirty="0">
                <a:solidFill>
                  <a:srgbClr val="000000"/>
                </a:solidFill>
                <a:effectLst/>
                <a:latin typeface="+mj-lt"/>
                <a:ea typeface="Batang"/>
              </a:rPr>
              <a:t>Normalizarea datelor:</a:t>
            </a:r>
            <a:r>
              <a:rPr lang="ro-RO" sz="2400" dirty="0">
                <a:solidFill>
                  <a:srgbClr val="000000"/>
                </a:solidFill>
                <a:effectLst/>
                <a:latin typeface="+mj-lt"/>
                <a:ea typeface="Batang"/>
              </a:rPr>
              <a:t> Am normalizat datele utilizând operatorul „Multiply”, pentru a asigura că toate variabilele au aceeași unitate de măsură și contribuie echitabil la model.</a:t>
            </a:r>
            <a:endParaRPr lang="en-US" sz="2400" dirty="0">
              <a:effectLst/>
              <a:latin typeface="+mj-lt"/>
              <a:ea typeface="Batang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8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7CFF-FC4B-63AB-7501-20194EF8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91926" cy="1325563"/>
          </a:xfrm>
        </p:spPr>
        <p:txBody>
          <a:bodyPr>
            <a:normAutofit/>
          </a:bodyPr>
          <a:lstStyle/>
          <a:p>
            <a:r>
              <a:rPr lang="ro-RO" sz="3600" dirty="0"/>
              <a:t>Algoritmii testați, modelul final</a:t>
            </a:r>
            <a:endParaRPr lang="en-US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4F6B01-FC3A-9131-EC69-E9821A4F05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1" y="1752690"/>
            <a:ext cx="705050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Algoritmi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Utilizați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endParaRPr kumimoji="0" lang="ro-RO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ro-RO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Regression Tree Model (poza 1)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ro-RO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Random Forest Model (poza 2)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ro-RO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Gradient Boosted Model (poza 3)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Modelul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Final:</a:t>
            </a:r>
            <a:endParaRPr kumimoji="0" lang="ro-RO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Random Forest Model: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performant, RMSE: 432.294,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eroare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relativă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13.55%.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AE3903-E270-91D4-4361-B4865CFB4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926" y="4503933"/>
            <a:ext cx="4478613" cy="2274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E32E44-A5C9-7B4A-CE1A-17FBF9724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927" y="2186859"/>
            <a:ext cx="4600074" cy="23170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A1999F-1D08-D2E6-4CAE-AC46EF425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926" y="0"/>
            <a:ext cx="4515853" cy="215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4CF4-4A4D-9C50-F070-8EA3E073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o-RO" dirty="0"/>
              <a:t>Rezultate, concluzii și cunoștințe noi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A4E798-8292-9F0F-5C46-5B35420F9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7674" y="1410583"/>
            <a:ext cx="1001019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Rezultate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endParaRPr kumimoji="0" lang="ro-RO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Factori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cheie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Frecvența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călătoriilor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aeriene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tipul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corpului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distanța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parcursă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lună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kumimoji="0" lang="ro-RO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Factori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puțin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relevanți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Sexul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tipul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vehiculului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dimensiunea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sacului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gunoi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Performanță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model: Random Forest cu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cea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mică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eroare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kumimoji="0" lang="ro-RO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Concluzii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endParaRPr kumimoji="0" lang="ro-RO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o-RO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Reducerea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călătoriilor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aeriene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utilizarea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vehiculelor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eficiente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minimizarea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deșeurilor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o-RO" altLang="en-US" sz="1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Cunoștințe noi: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Frecvența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călătoriilor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aeriene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are un impact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mare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decât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aștepta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asupra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amprentei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carbon.</a:t>
            </a:r>
          </a:p>
        </p:txBody>
      </p:sp>
    </p:spTree>
    <p:extLst>
      <p:ext uri="{BB962C8B-B14F-4D97-AF65-F5344CB8AC3E}">
        <p14:creationId xmlns:p14="http://schemas.microsoft.com/office/powerpoint/2010/main" val="324242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420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PowerPoint Presentation</vt:lpstr>
      <vt:lpstr>Introducere</vt:lpstr>
      <vt:lpstr>Prezentarea Bazei de Date</vt:lpstr>
      <vt:lpstr>Prelucrarea Datelor</vt:lpstr>
      <vt:lpstr>Algoritmii testați, modelul final</vt:lpstr>
      <vt:lpstr>Rezultate, concluzii și cunoștințe noi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Balog</dc:creator>
  <cp:lastModifiedBy>David Balog</cp:lastModifiedBy>
  <cp:revision>14</cp:revision>
  <dcterms:created xsi:type="dcterms:W3CDTF">2024-05-29T11:59:50Z</dcterms:created>
  <dcterms:modified xsi:type="dcterms:W3CDTF">2024-05-30T13:12:27Z</dcterms:modified>
</cp:coreProperties>
</file>