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330d42b6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330d42b6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330d42b646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330d42b646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330d42b646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330d42b646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330d42b646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330d42b646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330d42b646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330d42b646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330d42b646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330d42b646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330d42b646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330d42b646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330d42b646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330d42b646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330d42b646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330d42b646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3def8a196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3def8a196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3def8a196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3def8a196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330d42b64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330d42b64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3def8a196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3def8a196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3def8a196c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3def8a196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3def8a196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3def8a196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3def8a196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3def8a196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3def8a196c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3def8a196c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3def8a196c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3def8a196c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3def8a196c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3def8a196c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3def8a196c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3def8a196c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3def8a196c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3def8a196c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3def8a196c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3def8a196c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330d42b64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330d42b64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3def8a196c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33def8a196c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3e7756b3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3e7756b3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3e7756b3c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3e7756b3c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3e7756b3c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33e7756b3c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33e7756b3c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33e7756b3c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3e7756b3c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3e7756b3c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3e7756b3c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3e7756b3c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3e7756b3c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3e7756b3c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330d42b64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330d42b64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330d42b64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330d42b64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330d42b64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330d42b64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330d42b64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330d42b64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330d42b646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330d42b64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330d42b64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330d42b64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9.png"/><Relationship Id="rId5" Type="http://schemas.openxmlformats.org/officeDocument/2006/relationships/image" Target="../media/image14.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3.png"/><Relationship Id="rId5" Type="http://schemas.openxmlformats.org/officeDocument/2006/relationships/image" Target="../media/image9.png"/><Relationship Id="rId6"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3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27.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image" Target="../media/image30.png"/><Relationship Id="rId5" Type="http://schemas.openxmlformats.org/officeDocument/2006/relationships/image" Target="../media/image3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28.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24.png"/><Relationship Id="rId4" Type="http://schemas.openxmlformats.org/officeDocument/2006/relationships/image" Target="../media/image31.png"/><Relationship Id="rId5" Type="http://schemas.openxmlformats.org/officeDocument/2006/relationships/image" Target="../media/image3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39.png"/><Relationship Id="rId4" Type="http://schemas.openxmlformats.org/officeDocument/2006/relationships/image" Target="../media/image4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4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4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41.png"/><Relationship Id="rId4" Type="http://schemas.openxmlformats.org/officeDocument/2006/relationships/image" Target="../media/image4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4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hyperlink" Target="https://github.com/BalotGrigore/proiectcurs.gi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15.png"/><Relationship Id="rId6"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Selenium Automation with Java in Visual Studio</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Project Overview and Key Insights</a:t>
            </a:r>
            <a:endParaRPr/>
          </a:p>
        </p:txBody>
      </p:sp>
      <p:sp>
        <p:nvSpPr>
          <p:cNvPr id="56" name="Google Shape;56;p13"/>
          <p:cNvSpPr txBox="1"/>
          <p:nvPr/>
        </p:nvSpPr>
        <p:spPr>
          <a:xfrm>
            <a:off x="5138675" y="3942625"/>
            <a:ext cx="3527100" cy="45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lt2"/>
                </a:solidFill>
              </a:rPr>
              <a:t>By Balota Grigore Alexandru</a:t>
            </a:r>
            <a:endParaRPr sz="1800">
              <a:solidFill>
                <a:schemeClr val="l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219150" y="555600"/>
            <a:ext cx="2442300" cy="755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@FindBy(locator) WebElement cookieButton</a:t>
            </a:r>
            <a:endParaRPr/>
          </a:p>
        </p:txBody>
      </p:sp>
      <p:sp>
        <p:nvSpPr>
          <p:cNvPr id="126" name="Google Shape;126;p22"/>
          <p:cNvSpPr txBox="1"/>
          <p:nvPr>
            <p:ph idx="1" type="body"/>
          </p:nvPr>
        </p:nvSpPr>
        <p:spPr>
          <a:xfrm>
            <a:off x="311700" y="1389600"/>
            <a:ext cx="2389200" cy="3179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a:t>This annotation is used to locate the "Accept all cookies" button on a web page using a CSS selector. By storing the element in a variable (cookieButton), you can easily access and interact with it throughout your project.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Advantage:</a:t>
            </a:r>
            <a:endParaRPr/>
          </a:p>
          <a:p>
            <a:pPr indent="0" lvl="0" marL="0" rtl="0" algn="l">
              <a:spcBef>
                <a:spcPts val="1200"/>
              </a:spcBef>
              <a:spcAft>
                <a:spcPts val="0"/>
              </a:spcAft>
              <a:buNone/>
            </a:pPr>
            <a:r>
              <a:rPr lang="en-GB"/>
              <a:t>It improves code readability and maintainability by centralizing element locators in one place. This reduces duplication, making updates easier (e.g., if the button’s CSS changes, only one place needs to be updated).</a:t>
            </a:r>
            <a:endParaRPr/>
          </a:p>
          <a:p>
            <a:pPr indent="0" lvl="0" marL="0" rtl="0" algn="l">
              <a:spcBef>
                <a:spcPts val="1200"/>
              </a:spcBef>
              <a:spcAft>
                <a:spcPts val="1200"/>
              </a:spcAft>
              <a:buNone/>
            </a:pPr>
            <a:r>
              <a:t/>
            </a:r>
            <a:endParaRPr/>
          </a:p>
        </p:txBody>
      </p:sp>
      <p:pic>
        <p:nvPicPr>
          <p:cNvPr id="127" name="Google Shape;127;p22"/>
          <p:cNvPicPr preferRelativeResize="0"/>
          <p:nvPr/>
        </p:nvPicPr>
        <p:blipFill>
          <a:blip r:embed="rId3">
            <a:alphaModFix/>
          </a:blip>
          <a:stretch>
            <a:fillRect/>
          </a:stretch>
        </p:blipFill>
        <p:spPr>
          <a:xfrm>
            <a:off x="2757975" y="485800"/>
            <a:ext cx="6226523" cy="4260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Let’s compare the code with and without the OOP , raw</a:t>
            </a:r>
            <a:endParaRPr/>
          </a:p>
        </p:txBody>
      </p:sp>
      <p:pic>
        <p:nvPicPr>
          <p:cNvPr id="133" name="Google Shape;133;p23"/>
          <p:cNvPicPr preferRelativeResize="0"/>
          <p:nvPr/>
        </p:nvPicPr>
        <p:blipFill>
          <a:blip r:embed="rId3">
            <a:alphaModFix/>
          </a:blip>
          <a:stretch>
            <a:fillRect/>
          </a:stretch>
        </p:blipFill>
        <p:spPr>
          <a:xfrm>
            <a:off x="2526338" y="1872975"/>
            <a:ext cx="3911125" cy="488900"/>
          </a:xfrm>
          <a:prstGeom prst="rect">
            <a:avLst/>
          </a:prstGeom>
          <a:noFill/>
          <a:ln>
            <a:noFill/>
          </a:ln>
        </p:spPr>
      </p:pic>
      <p:pic>
        <p:nvPicPr>
          <p:cNvPr id="134" name="Google Shape;134;p23"/>
          <p:cNvPicPr preferRelativeResize="0"/>
          <p:nvPr/>
        </p:nvPicPr>
        <p:blipFill>
          <a:blip r:embed="rId4">
            <a:alphaModFix/>
          </a:blip>
          <a:stretch>
            <a:fillRect/>
          </a:stretch>
        </p:blipFill>
        <p:spPr>
          <a:xfrm>
            <a:off x="152400" y="3398425"/>
            <a:ext cx="8839201" cy="1031412"/>
          </a:xfrm>
          <a:prstGeom prst="rect">
            <a:avLst/>
          </a:prstGeom>
          <a:noFill/>
          <a:ln>
            <a:noFill/>
          </a:ln>
        </p:spPr>
      </p:pic>
      <p:sp>
        <p:nvSpPr>
          <p:cNvPr id="135" name="Google Shape;135;p23"/>
          <p:cNvSpPr txBox="1"/>
          <p:nvPr/>
        </p:nvSpPr>
        <p:spPr>
          <a:xfrm>
            <a:off x="4293150" y="2545850"/>
            <a:ext cx="496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lt2"/>
                </a:solidFill>
              </a:rPr>
              <a:t>Vs</a:t>
            </a:r>
            <a:endParaRPr sz="1800">
              <a:solidFill>
                <a:schemeClr val="lt2"/>
              </a:solidFill>
            </a:endParaRPr>
          </a:p>
        </p:txBody>
      </p:sp>
      <p:sp>
        <p:nvSpPr>
          <p:cNvPr id="136" name="Google Shape;136;p23"/>
          <p:cNvSpPr txBox="1"/>
          <p:nvPr/>
        </p:nvSpPr>
        <p:spPr>
          <a:xfrm>
            <a:off x="548600" y="1017725"/>
            <a:ext cx="78666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800">
                <a:solidFill>
                  <a:schemeClr val="lt2"/>
                </a:solidFill>
              </a:rPr>
              <a:t>Quick note: keep in mind </a:t>
            </a:r>
            <a:r>
              <a:rPr lang="en-GB" sz="1800">
                <a:solidFill>
                  <a:schemeClr val="lt2"/>
                </a:solidFill>
              </a:rPr>
              <a:t>just</a:t>
            </a:r>
            <a:r>
              <a:rPr lang="en-GB" sz="1800">
                <a:solidFill>
                  <a:schemeClr val="lt2"/>
                </a:solidFill>
              </a:rPr>
              <a:t> one helper method similar to the one shown is used over 15 times in the whole project</a:t>
            </a:r>
            <a:endParaRPr sz="1800">
              <a:solidFill>
                <a:schemeClr val="lt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265500" y="279350"/>
            <a:ext cx="4045200" cy="1796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Detour over, NavAndClick() is next</a:t>
            </a:r>
            <a:endParaRPr/>
          </a:p>
        </p:txBody>
      </p:sp>
      <p:sp>
        <p:nvSpPr>
          <p:cNvPr id="142" name="Google Shape;142;p24"/>
          <p:cNvSpPr txBox="1"/>
          <p:nvPr>
            <p:ph idx="1" type="subTitle"/>
          </p:nvPr>
        </p:nvSpPr>
        <p:spPr>
          <a:xfrm>
            <a:off x="265500" y="2198850"/>
            <a:ext cx="4045200" cy="2648700"/>
          </a:xfrm>
          <a:prstGeom prst="rect">
            <a:avLst/>
          </a:prstGeom>
        </p:spPr>
        <p:txBody>
          <a:bodyPr anchorCtr="0" anchor="t" bIns="91425" lIns="91425" spcFirstLastPara="1" rIns="91425" wrap="square" tIns="91425">
            <a:normAutofit fontScale="77500" lnSpcReduction="20000"/>
          </a:bodyPr>
          <a:lstStyle/>
          <a:p>
            <a:pPr indent="-331946" lvl="0" marL="457200" rtl="0" algn="l">
              <a:spcBef>
                <a:spcPts val="0"/>
              </a:spcBef>
              <a:spcAft>
                <a:spcPts val="0"/>
              </a:spcAft>
              <a:buSzPct val="100000"/>
              <a:buChar char="●"/>
            </a:pPr>
            <a:r>
              <a:rPr lang="en-GB"/>
              <a:t>Notice OpenPage and Fixcookies</a:t>
            </a:r>
            <a:endParaRPr/>
          </a:p>
          <a:p>
            <a:pPr indent="-331946" lvl="0" marL="457200" rtl="0" algn="l">
              <a:spcBef>
                <a:spcPts val="0"/>
              </a:spcBef>
              <a:spcAft>
                <a:spcPts val="0"/>
              </a:spcAft>
              <a:buSzPct val="100000"/>
              <a:buChar char="●"/>
            </a:pPr>
            <a:r>
              <a:rPr lang="en-GB"/>
              <a:t>While a simple test, we had the </a:t>
            </a:r>
            <a:r>
              <a:rPr lang="en-GB"/>
              <a:t>opportunity</a:t>
            </a:r>
            <a:r>
              <a:rPr lang="en-GB"/>
              <a:t> to navigate using </a:t>
            </a:r>
            <a:r>
              <a:rPr lang="en-GB" u="sng"/>
              <a:t>hover</a:t>
            </a:r>
            <a:r>
              <a:rPr lang="en-GB"/>
              <a:t> since this is the intended way to navigate the Produse page and click on Televizoare.</a:t>
            </a:r>
            <a:endParaRPr/>
          </a:p>
          <a:p>
            <a:pPr indent="-331946" lvl="0" marL="457200" rtl="0" algn="l">
              <a:spcBef>
                <a:spcPts val="0"/>
              </a:spcBef>
              <a:spcAft>
                <a:spcPts val="0"/>
              </a:spcAft>
              <a:buSzPct val="100000"/>
              <a:buChar char="●"/>
            </a:pPr>
            <a:r>
              <a:rPr lang="en-GB"/>
              <a:t>We navigate and click on the last element then validate we are on the correct page</a:t>
            </a:r>
            <a:endParaRPr/>
          </a:p>
          <a:p>
            <a:pPr indent="-331946" lvl="0" marL="457200" rtl="0" algn="l">
              <a:spcBef>
                <a:spcPts val="0"/>
              </a:spcBef>
              <a:spcAft>
                <a:spcPts val="0"/>
              </a:spcAft>
              <a:buSzPct val="100000"/>
              <a:buChar char="●"/>
            </a:pPr>
            <a:r>
              <a:rPr lang="en-GB"/>
              <a:t>Notice how clean the </a:t>
            </a:r>
            <a:r>
              <a:rPr lang="en-GB"/>
              <a:t>methods</a:t>
            </a:r>
            <a:r>
              <a:rPr lang="en-GB"/>
              <a:t> code is and the comments that </a:t>
            </a:r>
            <a:r>
              <a:rPr lang="en-GB"/>
              <a:t>summarise</a:t>
            </a:r>
            <a:r>
              <a:rPr lang="en-GB"/>
              <a:t> the codes function</a:t>
            </a:r>
            <a:endParaRPr/>
          </a:p>
        </p:txBody>
      </p:sp>
      <p:pic>
        <p:nvPicPr>
          <p:cNvPr id="143" name="Google Shape;143;p24"/>
          <p:cNvPicPr preferRelativeResize="0"/>
          <p:nvPr/>
        </p:nvPicPr>
        <p:blipFill>
          <a:blip r:embed="rId3">
            <a:alphaModFix/>
          </a:blip>
          <a:stretch>
            <a:fillRect/>
          </a:stretch>
        </p:blipFill>
        <p:spPr>
          <a:xfrm>
            <a:off x="4572003" y="2286225"/>
            <a:ext cx="4571996" cy="722800"/>
          </a:xfrm>
          <a:prstGeom prst="rect">
            <a:avLst/>
          </a:prstGeom>
          <a:noFill/>
          <a:ln>
            <a:noFill/>
          </a:ln>
        </p:spPr>
      </p:pic>
      <p:pic>
        <p:nvPicPr>
          <p:cNvPr id="144" name="Google Shape;144;p24"/>
          <p:cNvPicPr preferRelativeResize="0"/>
          <p:nvPr/>
        </p:nvPicPr>
        <p:blipFill>
          <a:blip r:embed="rId4">
            <a:alphaModFix/>
          </a:blip>
          <a:stretch>
            <a:fillRect/>
          </a:stretch>
        </p:blipFill>
        <p:spPr>
          <a:xfrm>
            <a:off x="4598375" y="0"/>
            <a:ext cx="4545626" cy="2210350"/>
          </a:xfrm>
          <a:prstGeom prst="rect">
            <a:avLst/>
          </a:prstGeom>
          <a:noFill/>
          <a:ln>
            <a:noFill/>
          </a:ln>
        </p:spPr>
      </p:pic>
      <p:pic>
        <p:nvPicPr>
          <p:cNvPr id="145" name="Google Shape;145;p24"/>
          <p:cNvPicPr preferRelativeResize="0"/>
          <p:nvPr/>
        </p:nvPicPr>
        <p:blipFill>
          <a:blip r:embed="rId5">
            <a:alphaModFix/>
          </a:blip>
          <a:stretch>
            <a:fillRect/>
          </a:stretch>
        </p:blipFill>
        <p:spPr>
          <a:xfrm>
            <a:off x="5665850" y="3162763"/>
            <a:ext cx="2314675" cy="1880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265500" y="2624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OfertaZilei_Navigate()</a:t>
            </a:r>
            <a:endParaRPr/>
          </a:p>
        </p:txBody>
      </p:sp>
      <p:sp>
        <p:nvSpPr>
          <p:cNvPr id="151" name="Google Shape;151;p25"/>
          <p:cNvSpPr txBox="1"/>
          <p:nvPr>
            <p:ph idx="1" type="subTitle"/>
          </p:nvPr>
        </p:nvSpPr>
        <p:spPr>
          <a:xfrm>
            <a:off x="265500" y="1880675"/>
            <a:ext cx="4045200" cy="1069200"/>
          </a:xfrm>
          <a:prstGeom prst="rect">
            <a:avLst/>
          </a:prstGeom>
        </p:spPr>
        <p:txBody>
          <a:bodyPr anchorCtr="0" anchor="t" bIns="91425" lIns="91425" spcFirstLastPara="1" rIns="91425" wrap="square" tIns="91425">
            <a:normAutofit fontScale="47500" lnSpcReduction="20000"/>
          </a:bodyPr>
          <a:lstStyle/>
          <a:p>
            <a:pPr indent="-291941" lvl="0" marL="457200" rtl="0" algn="l">
              <a:spcBef>
                <a:spcPts val="0"/>
              </a:spcBef>
              <a:spcAft>
                <a:spcPts val="0"/>
              </a:spcAft>
              <a:buSzPct val="100000"/>
              <a:buChar char="●"/>
            </a:pPr>
            <a:r>
              <a:rPr lang="en-GB"/>
              <a:t>Notice the URL</a:t>
            </a:r>
            <a:endParaRPr/>
          </a:p>
          <a:p>
            <a:pPr indent="-291941" lvl="0" marL="457200" rtl="0" algn="l">
              <a:spcBef>
                <a:spcPts val="0"/>
              </a:spcBef>
              <a:spcAft>
                <a:spcPts val="0"/>
              </a:spcAft>
              <a:buSzPct val="100000"/>
              <a:buChar char="●"/>
            </a:pPr>
            <a:r>
              <a:rPr lang="en-GB"/>
              <a:t>This page has an offer that </a:t>
            </a:r>
            <a:r>
              <a:rPr lang="en-GB"/>
              <a:t>changes</a:t>
            </a:r>
            <a:r>
              <a:rPr lang="en-GB"/>
              <a:t> daily so i decided to check if the offer is for </a:t>
            </a:r>
            <a:r>
              <a:rPr lang="en-GB"/>
              <a:t>current</a:t>
            </a:r>
            <a:r>
              <a:rPr lang="en-GB"/>
              <a:t> day, </a:t>
            </a:r>
            <a:r>
              <a:rPr lang="en-GB"/>
              <a:t>dynamically</a:t>
            </a:r>
            <a:r>
              <a:rPr lang="en-GB"/>
              <a:t> </a:t>
            </a:r>
            <a:endParaRPr/>
          </a:p>
          <a:p>
            <a:pPr indent="-291941" lvl="0" marL="457200" rtl="0" algn="l">
              <a:spcBef>
                <a:spcPts val="0"/>
              </a:spcBef>
              <a:spcAft>
                <a:spcPts val="0"/>
              </a:spcAft>
              <a:buSzPct val="100000"/>
              <a:buChar char="●"/>
            </a:pPr>
            <a:r>
              <a:rPr lang="en-GB"/>
              <a:t>This means that any time you run the test we will check if the offer is for that day</a:t>
            </a:r>
            <a:endParaRPr/>
          </a:p>
          <a:p>
            <a:pPr indent="-291941" lvl="0" marL="457200" rtl="0" algn="l">
              <a:spcBef>
                <a:spcPts val="0"/>
              </a:spcBef>
              <a:spcAft>
                <a:spcPts val="0"/>
              </a:spcAft>
              <a:buSzPct val="100000"/>
              <a:buChar char="●"/>
            </a:pPr>
            <a:r>
              <a:rPr lang="en-GB"/>
              <a:t>This method is a big bigger in scope and size</a:t>
            </a:r>
            <a:endParaRPr/>
          </a:p>
          <a:p>
            <a:pPr indent="-291941" lvl="0" marL="457200" rtl="0" algn="l">
              <a:spcBef>
                <a:spcPts val="0"/>
              </a:spcBef>
              <a:spcAft>
                <a:spcPts val="0"/>
              </a:spcAft>
              <a:buSzPct val="100000"/>
              <a:buChar char="●"/>
            </a:pPr>
            <a:r>
              <a:rPr lang="en-GB"/>
              <a:t>We also have 2 helper methods</a:t>
            </a:r>
            <a:endParaRPr/>
          </a:p>
        </p:txBody>
      </p:sp>
      <p:pic>
        <p:nvPicPr>
          <p:cNvPr id="152" name="Google Shape;152;p25"/>
          <p:cNvPicPr preferRelativeResize="0"/>
          <p:nvPr/>
        </p:nvPicPr>
        <p:blipFill>
          <a:blip r:embed="rId3">
            <a:alphaModFix/>
          </a:blip>
          <a:stretch>
            <a:fillRect/>
          </a:stretch>
        </p:blipFill>
        <p:spPr>
          <a:xfrm>
            <a:off x="4635700" y="144400"/>
            <a:ext cx="4444600" cy="1819125"/>
          </a:xfrm>
          <a:prstGeom prst="rect">
            <a:avLst/>
          </a:prstGeom>
          <a:noFill/>
          <a:ln>
            <a:noFill/>
          </a:ln>
        </p:spPr>
      </p:pic>
      <p:pic>
        <p:nvPicPr>
          <p:cNvPr id="153" name="Google Shape;153;p25"/>
          <p:cNvPicPr preferRelativeResize="0"/>
          <p:nvPr/>
        </p:nvPicPr>
        <p:blipFill>
          <a:blip r:embed="rId4">
            <a:alphaModFix/>
          </a:blip>
          <a:stretch>
            <a:fillRect/>
          </a:stretch>
        </p:blipFill>
        <p:spPr>
          <a:xfrm>
            <a:off x="4759430" y="2090472"/>
            <a:ext cx="4111875" cy="2921353"/>
          </a:xfrm>
          <a:prstGeom prst="rect">
            <a:avLst/>
          </a:prstGeom>
          <a:noFill/>
          <a:ln>
            <a:noFill/>
          </a:ln>
        </p:spPr>
      </p:pic>
      <p:pic>
        <p:nvPicPr>
          <p:cNvPr id="154" name="Google Shape;154;p25"/>
          <p:cNvPicPr preferRelativeResize="0"/>
          <p:nvPr/>
        </p:nvPicPr>
        <p:blipFill>
          <a:blip r:embed="rId5">
            <a:alphaModFix/>
          </a:blip>
          <a:stretch>
            <a:fillRect/>
          </a:stretch>
        </p:blipFill>
        <p:spPr>
          <a:xfrm>
            <a:off x="265501" y="2892125"/>
            <a:ext cx="1839250" cy="2187225"/>
          </a:xfrm>
          <a:prstGeom prst="rect">
            <a:avLst/>
          </a:prstGeom>
          <a:noFill/>
          <a:ln>
            <a:noFill/>
          </a:ln>
        </p:spPr>
      </p:pic>
      <p:pic>
        <p:nvPicPr>
          <p:cNvPr id="155" name="Google Shape;155;p25"/>
          <p:cNvPicPr preferRelativeResize="0"/>
          <p:nvPr/>
        </p:nvPicPr>
        <p:blipFill>
          <a:blip r:embed="rId6">
            <a:alphaModFix/>
          </a:blip>
          <a:stretch>
            <a:fillRect/>
          </a:stretch>
        </p:blipFill>
        <p:spPr>
          <a:xfrm>
            <a:off x="2204450" y="3010050"/>
            <a:ext cx="2260172" cy="1888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Let’s run it once in VS !</a:t>
            </a:r>
            <a:endParaRPr/>
          </a:p>
        </p:txBody>
      </p:sp>
      <p:sp>
        <p:nvSpPr>
          <p:cNvPr id="161" name="Google Shape;161;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70000"/>
          </a:bodyPr>
          <a:lstStyle/>
          <a:p>
            <a:pPr indent="0" lvl="0" marL="0" rtl="0" algn="ctr">
              <a:spcBef>
                <a:spcPts val="0"/>
              </a:spcBef>
              <a:spcAft>
                <a:spcPts val="0"/>
              </a:spcAft>
              <a:buNone/>
            </a:pPr>
            <a:r>
              <a:rPr lang="en-GB"/>
              <a:t>We’ll pause, change to VS </a:t>
            </a:r>
            <a:r>
              <a:rPr lang="en-GB"/>
              <a:t>studio</a:t>
            </a:r>
            <a:r>
              <a:rPr lang="en-GB"/>
              <a:t> for a bit and touch upon </a:t>
            </a:r>
            <a:r>
              <a:rPr lang="en-GB"/>
              <a:t>visually</a:t>
            </a:r>
            <a:r>
              <a:rPr lang="en-GB"/>
              <a:t> on OOP elements by showcasing the spine.java file and elements.java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Resigilate_navigate()</a:t>
            </a:r>
            <a:endParaRPr/>
          </a:p>
        </p:txBody>
      </p:sp>
      <p:sp>
        <p:nvSpPr>
          <p:cNvPr id="167" name="Google Shape;167;p27"/>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fontScale="77500" lnSpcReduction="20000"/>
          </a:bodyPr>
          <a:lstStyle/>
          <a:p>
            <a:pPr indent="-331946" lvl="0" marL="457200" rtl="0" algn="ctr">
              <a:spcBef>
                <a:spcPts val="0"/>
              </a:spcBef>
              <a:spcAft>
                <a:spcPts val="0"/>
              </a:spcAft>
              <a:buSzPct val="100000"/>
              <a:buChar char="●"/>
            </a:pPr>
            <a:r>
              <a:rPr lang="en-GB"/>
              <a:t>What is </a:t>
            </a:r>
            <a:r>
              <a:rPr lang="en-GB"/>
              <a:t>particular</a:t>
            </a:r>
            <a:r>
              <a:rPr lang="en-GB"/>
              <a:t> about this menu page is that it will open in a separate tab so the highlight is doing a swap to that second tab to continue the test</a:t>
            </a:r>
            <a:endParaRPr/>
          </a:p>
        </p:txBody>
      </p:sp>
      <p:pic>
        <p:nvPicPr>
          <p:cNvPr id="168" name="Google Shape;168;p27"/>
          <p:cNvPicPr preferRelativeResize="0"/>
          <p:nvPr/>
        </p:nvPicPr>
        <p:blipFill>
          <a:blip r:embed="rId3">
            <a:alphaModFix/>
          </a:blip>
          <a:stretch>
            <a:fillRect/>
          </a:stretch>
        </p:blipFill>
        <p:spPr>
          <a:xfrm>
            <a:off x="4643450" y="1557925"/>
            <a:ext cx="4409625" cy="1835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Genius()</a:t>
            </a:r>
            <a:endParaRPr/>
          </a:p>
        </p:txBody>
      </p:sp>
      <p:sp>
        <p:nvSpPr>
          <p:cNvPr id="174" name="Google Shape;174;p28"/>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The root , THE SHADOWROOT</a:t>
            </a:r>
            <a:endParaRPr/>
          </a:p>
          <a:p>
            <a:pPr indent="0" lvl="0" marL="0" rtl="0" algn="l">
              <a:spcBef>
                <a:spcPts val="0"/>
              </a:spcBef>
              <a:spcAft>
                <a:spcPts val="0"/>
              </a:spcAft>
              <a:buNone/>
            </a:pPr>
            <a:r>
              <a:rPr lang="en-GB"/>
              <a:t>	</a:t>
            </a:r>
            <a:endParaRPr/>
          </a:p>
          <a:p>
            <a:pPr indent="0" lvl="0" marL="0" rtl="0" algn="ctr">
              <a:spcBef>
                <a:spcPts val="0"/>
              </a:spcBef>
              <a:spcAft>
                <a:spcPts val="0"/>
              </a:spcAft>
              <a:buNone/>
            </a:pPr>
            <a:r>
              <a:t/>
            </a:r>
            <a:endParaRPr/>
          </a:p>
        </p:txBody>
      </p:sp>
      <p:sp>
        <p:nvSpPr>
          <p:cNvPr id="175" name="Google Shape;175;p28"/>
          <p:cNvSpPr txBox="1"/>
          <p:nvPr>
            <p:ph idx="2" type="body"/>
          </p:nvPr>
        </p:nvSpPr>
        <p:spPr>
          <a:xfrm>
            <a:off x="4939500" y="437575"/>
            <a:ext cx="3837000" cy="3073500"/>
          </a:xfrm>
          <a:prstGeom prst="rect">
            <a:avLst/>
          </a:prstGeom>
        </p:spPr>
        <p:txBody>
          <a:bodyPr anchorCtr="0" anchor="ctr" bIns="91425" lIns="91425" spcFirstLastPara="1" rIns="91425" wrap="square" tIns="91425">
            <a:normAutofit fontScale="55000" lnSpcReduction="20000"/>
          </a:bodyPr>
          <a:lstStyle/>
          <a:p>
            <a:pPr indent="-291465" lvl="0" marL="457200" rtl="0" algn="l">
              <a:spcBef>
                <a:spcPts val="0"/>
              </a:spcBef>
              <a:spcAft>
                <a:spcPts val="0"/>
              </a:spcAft>
              <a:buSzPct val="100000"/>
              <a:buChar char="●"/>
            </a:pPr>
            <a:r>
              <a:rPr lang="en-GB"/>
              <a:t>What is most </a:t>
            </a:r>
            <a:r>
              <a:rPr lang="en-GB"/>
              <a:t>interesting</a:t>
            </a:r>
            <a:r>
              <a:rPr lang="en-GB"/>
              <a:t> about this page is that almost all of it page is under a shadowroot</a:t>
            </a:r>
            <a:endParaRPr/>
          </a:p>
          <a:p>
            <a:pPr indent="-291465" lvl="0" marL="457200" rtl="0" algn="l">
              <a:spcBef>
                <a:spcPts val="0"/>
              </a:spcBef>
              <a:spcAft>
                <a:spcPts val="0"/>
              </a:spcAft>
              <a:buSzPct val="100000"/>
              <a:buChar char="●"/>
            </a:pPr>
            <a:r>
              <a:rPr lang="en-GB"/>
              <a:t>Also, we will:</a:t>
            </a:r>
            <a:endParaRPr/>
          </a:p>
          <a:p>
            <a:pPr indent="-277494" lvl="1" marL="914400" rtl="0" algn="l">
              <a:spcBef>
                <a:spcPts val="0"/>
              </a:spcBef>
              <a:spcAft>
                <a:spcPts val="0"/>
              </a:spcAft>
              <a:buSzPct val="100000"/>
              <a:buChar char="○"/>
            </a:pPr>
            <a:r>
              <a:rPr lang="en-GB"/>
              <a:t>Scroll to a specific element to make it visible(we are not maximizing the browser)</a:t>
            </a:r>
            <a:endParaRPr/>
          </a:p>
          <a:p>
            <a:pPr indent="-277494" lvl="1" marL="914400" rtl="0" algn="l">
              <a:spcBef>
                <a:spcPts val="0"/>
              </a:spcBef>
              <a:spcAft>
                <a:spcPts val="0"/>
              </a:spcAft>
              <a:buSzPct val="100000"/>
              <a:buChar char="○"/>
            </a:pPr>
            <a:r>
              <a:rPr lang="en-GB"/>
              <a:t>Play with some sliders, moving one of them and </a:t>
            </a:r>
            <a:r>
              <a:rPr lang="en-GB"/>
              <a:t>changing the sum we are estimated to save if using the genius service</a:t>
            </a:r>
            <a:endParaRPr/>
          </a:p>
          <a:p>
            <a:pPr indent="0" lvl="0" marL="457200" rtl="0" algn="l">
              <a:spcBef>
                <a:spcPts val="1200"/>
              </a:spcBef>
              <a:spcAft>
                <a:spcPts val="0"/>
              </a:spcAft>
              <a:buNone/>
            </a:pPr>
            <a:r>
              <a:t/>
            </a:r>
            <a:endParaRPr/>
          </a:p>
          <a:p>
            <a:pPr indent="-291465" lvl="0" marL="457200" rtl="0" algn="l">
              <a:spcBef>
                <a:spcPts val="1200"/>
              </a:spcBef>
              <a:spcAft>
                <a:spcPts val="0"/>
              </a:spcAft>
              <a:buSzPct val="100000"/>
              <a:buChar char="●"/>
            </a:pPr>
            <a:r>
              <a:rPr lang="en-GB"/>
              <a:t>Shadow DOM (or shadow root) is like a mini hidden webpage inside a webpage. It lets web developers create parts of a webpage that are isolated from the rest, meaning normal CSS and JavaScript can’t change them unless accessed correctly.</a:t>
            </a:r>
            <a:endParaRPr/>
          </a:p>
          <a:p>
            <a:pPr indent="-277494" lvl="1" marL="914400" rtl="0" algn="l">
              <a:spcBef>
                <a:spcPts val="0"/>
              </a:spcBef>
              <a:spcAft>
                <a:spcPts val="0"/>
              </a:spcAft>
              <a:buSzPct val="100000"/>
              <a:buChar char="○"/>
            </a:pPr>
            <a:r>
              <a:rPr lang="en-GB"/>
              <a:t> For Selenium, this means you can’t directly find elements inside a shadow root using normal locators. </a:t>
            </a:r>
            <a:endParaRPr/>
          </a:p>
          <a:p>
            <a:pPr indent="-277494" lvl="2" marL="1371600" rtl="0" algn="l">
              <a:spcBef>
                <a:spcPts val="0"/>
              </a:spcBef>
              <a:spcAft>
                <a:spcPts val="0"/>
              </a:spcAft>
              <a:buSzPct val="100000"/>
              <a:buChar char="■"/>
            </a:pPr>
            <a:r>
              <a:rPr lang="en-GB"/>
              <a:t>Instead, you have to:</a:t>
            </a:r>
            <a:endParaRPr/>
          </a:p>
          <a:p>
            <a:pPr indent="-277494" lvl="2" marL="1371600" rtl="0" algn="l">
              <a:spcBef>
                <a:spcPts val="0"/>
              </a:spcBef>
              <a:spcAft>
                <a:spcPts val="0"/>
              </a:spcAft>
              <a:buSzPct val="100000"/>
              <a:buChar char="■"/>
            </a:pPr>
            <a:r>
              <a:rPr lang="en-GB"/>
              <a:t>Find the shadow host (the element that contains the shadow root).</a:t>
            </a:r>
            <a:endParaRPr/>
          </a:p>
          <a:p>
            <a:pPr indent="-277494" lvl="2" marL="1371600" rtl="0" algn="l">
              <a:spcBef>
                <a:spcPts val="0"/>
              </a:spcBef>
              <a:spcAft>
                <a:spcPts val="0"/>
              </a:spcAft>
              <a:buSzPct val="100000"/>
              <a:buChar char="■"/>
            </a:pPr>
            <a:r>
              <a:rPr lang="en-GB"/>
              <a:t>Use JavaScript to access the shadow root.</a:t>
            </a:r>
            <a:endParaRPr/>
          </a:p>
          <a:p>
            <a:pPr indent="-277494" lvl="2" marL="1371600" rtl="0" algn="l">
              <a:spcBef>
                <a:spcPts val="0"/>
              </a:spcBef>
              <a:spcAft>
                <a:spcPts val="0"/>
              </a:spcAft>
              <a:buSzPct val="100000"/>
              <a:buChar char="■"/>
            </a:pPr>
            <a:r>
              <a:rPr lang="en-GB"/>
              <a:t>Locate elements inside the shadow root.</a:t>
            </a:r>
            <a:endParaRPr/>
          </a:p>
        </p:txBody>
      </p:sp>
      <p:pic>
        <p:nvPicPr>
          <p:cNvPr id="176" name="Google Shape;176;p28"/>
          <p:cNvPicPr preferRelativeResize="0"/>
          <p:nvPr/>
        </p:nvPicPr>
        <p:blipFill>
          <a:blip r:embed="rId3">
            <a:alphaModFix/>
          </a:blip>
          <a:stretch>
            <a:fillRect/>
          </a:stretch>
        </p:blipFill>
        <p:spPr>
          <a:xfrm>
            <a:off x="4680412" y="3894300"/>
            <a:ext cx="4355175" cy="781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265500" y="305725"/>
            <a:ext cx="4045200" cy="2409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No @Find in shadow dom</a:t>
            </a:r>
            <a:endParaRPr/>
          </a:p>
        </p:txBody>
      </p:sp>
      <p:sp>
        <p:nvSpPr>
          <p:cNvPr id="182" name="Google Shape;182;p2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fontScale="55000" lnSpcReduction="10000"/>
          </a:bodyPr>
          <a:lstStyle/>
          <a:p>
            <a:pPr indent="-301942" lvl="0" marL="457200" rtl="0" algn="ctr">
              <a:spcBef>
                <a:spcPts val="0"/>
              </a:spcBef>
              <a:spcAft>
                <a:spcPts val="0"/>
              </a:spcAft>
              <a:buSzPct val="100000"/>
              <a:buChar char="●"/>
            </a:pPr>
            <a:r>
              <a:rPr lang="en-GB"/>
              <a:t>Because we can’t use elements.java we can </a:t>
            </a:r>
            <a:r>
              <a:rPr lang="en-GB"/>
              <a:t>compare</a:t>
            </a:r>
            <a:r>
              <a:rPr lang="en-GB"/>
              <a:t> this code to the rest of the project while showcasing how to find </a:t>
            </a:r>
            <a:r>
              <a:rPr lang="en-GB"/>
              <a:t>elements</a:t>
            </a:r>
            <a:r>
              <a:rPr lang="en-GB"/>
              <a:t> using shadow root</a:t>
            </a:r>
            <a:endParaRPr/>
          </a:p>
          <a:p>
            <a:pPr indent="0" lvl="0" marL="457200" rtl="0" algn="ctr">
              <a:spcBef>
                <a:spcPts val="0"/>
              </a:spcBef>
              <a:spcAft>
                <a:spcPts val="0"/>
              </a:spcAft>
              <a:buNone/>
            </a:pPr>
            <a:r>
              <a:t/>
            </a:r>
            <a:endParaRPr/>
          </a:p>
          <a:p>
            <a:pPr indent="-301942" lvl="0" marL="457200" rtl="0" algn="ctr">
              <a:spcBef>
                <a:spcPts val="0"/>
              </a:spcBef>
              <a:spcAft>
                <a:spcPts val="0"/>
              </a:spcAft>
              <a:buSzPct val="100000"/>
              <a:buChar char="●"/>
            </a:pPr>
            <a:r>
              <a:rPr lang="en-GB"/>
              <a:t>Swap to VS again after </a:t>
            </a:r>
            <a:r>
              <a:rPr lang="en-GB"/>
              <a:t>explaining</a:t>
            </a:r>
            <a:r>
              <a:rPr lang="en-GB"/>
              <a:t> the code a bit more</a:t>
            </a:r>
            <a:endParaRPr/>
          </a:p>
        </p:txBody>
      </p:sp>
      <p:sp>
        <p:nvSpPr>
          <p:cNvPr id="183" name="Google Shape;183;p29"/>
          <p:cNvSpPr txBox="1"/>
          <p:nvPr>
            <p:ph idx="2" type="body"/>
          </p:nvPr>
        </p:nvSpPr>
        <p:spPr>
          <a:xfrm>
            <a:off x="4939500" y="1829875"/>
            <a:ext cx="3837000" cy="25893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GB"/>
              <a:t>The main </a:t>
            </a:r>
            <a:r>
              <a:rPr lang="en-GB"/>
              <a:t>challenge</a:t>
            </a:r>
            <a:r>
              <a:rPr lang="en-GB"/>
              <a:t> is to find the element </a:t>
            </a:r>
            <a:r>
              <a:rPr lang="en-GB"/>
              <a:t>containing</a:t>
            </a:r>
            <a:r>
              <a:rPr lang="en-GB"/>
              <a:t> the shadow root</a:t>
            </a:r>
            <a:endParaRPr/>
          </a:p>
          <a:p>
            <a:pPr indent="-342900" lvl="0" marL="457200" rtl="0" algn="l">
              <a:spcBef>
                <a:spcPts val="0"/>
              </a:spcBef>
              <a:spcAft>
                <a:spcPts val="0"/>
              </a:spcAft>
              <a:buSzPts val="1800"/>
              <a:buChar char="●"/>
            </a:pPr>
            <a:r>
              <a:rPr lang="en-GB"/>
              <a:t>In out case it’s a simple (By.tagName(“emag-genius”))</a:t>
            </a:r>
            <a:endParaRPr/>
          </a:p>
          <a:p>
            <a:pPr indent="-342900" lvl="0" marL="457200" rtl="0" algn="l">
              <a:spcBef>
                <a:spcPts val="0"/>
              </a:spcBef>
              <a:spcAft>
                <a:spcPts val="0"/>
              </a:spcAft>
              <a:buSzPts val="1800"/>
              <a:buChar char="●"/>
            </a:pPr>
            <a:r>
              <a:rPr lang="en-GB"/>
              <a:t>Now let’s go a bit more into detail</a:t>
            </a:r>
            <a:endParaRPr/>
          </a:p>
        </p:txBody>
      </p:sp>
      <p:pic>
        <p:nvPicPr>
          <p:cNvPr id="184" name="Google Shape;184;p29"/>
          <p:cNvPicPr preferRelativeResize="0"/>
          <p:nvPr/>
        </p:nvPicPr>
        <p:blipFill>
          <a:blip r:embed="rId3">
            <a:alphaModFix/>
          </a:blip>
          <a:stretch>
            <a:fillRect/>
          </a:stretch>
        </p:blipFill>
        <p:spPr>
          <a:xfrm>
            <a:off x="4722925" y="305725"/>
            <a:ext cx="4270150" cy="1089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265500" y="275650"/>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Explanation of the Code:</a:t>
            </a:r>
            <a:endParaRPr/>
          </a:p>
        </p:txBody>
      </p:sp>
      <p:sp>
        <p:nvSpPr>
          <p:cNvPr id="190" name="Google Shape;190;p30"/>
          <p:cNvSpPr txBox="1"/>
          <p:nvPr>
            <p:ph idx="1" type="subTitle"/>
          </p:nvPr>
        </p:nvSpPr>
        <p:spPr>
          <a:xfrm>
            <a:off x="265500" y="1939675"/>
            <a:ext cx="4045200" cy="2727600"/>
          </a:xfrm>
          <a:prstGeom prst="rect">
            <a:avLst/>
          </a:prstGeom>
        </p:spPr>
        <p:txBody>
          <a:bodyPr anchorCtr="0" anchor="t" bIns="91425" lIns="91425" spcFirstLastPara="1" rIns="91425" wrap="square" tIns="91425">
            <a:normAutofit fontScale="62500" lnSpcReduction="20000"/>
          </a:bodyPr>
          <a:lstStyle/>
          <a:p>
            <a:pPr indent="-311943" lvl="0" marL="457200" rtl="0" algn="ctr">
              <a:spcBef>
                <a:spcPts val="0"/>
              </a:spcBef>
              <a:spcAft>
                <a:spcPts val="0"/>
              </a:spcAft>
              <a:buSzPct val="100000"/>
              <a:buChar char="●"/>
            </a:pPr>
            <a:r>
              <a:rPr lang="en-GB"/>
              <a:t>Find the shadow host → driver.findElement(By.tagName("emag-genius")) locates the element that contains a shadow DOM.</a:t>
            </a:r>
            <a:endParaRPr/>
          </a:p>
          <a:p>
            <a:pPr indent="0" lvl="0" marL="457200" rtl="0" algn="ctr">
              <a:spcBef>
                <a:spcPts val="0"/>
              </a:spcBef>
              <a:spcAft>
                <a:spcPts val="0"/>
              </a:spcAft>
              <a:buNone/>
            </a:pPr>
            <a:r>
              <a:t/>
            </a:r>
            <a:endParaRPr/>
          </a:p>
          <a:p>
            <a:pPr indent="-311943" lvl="0" marL="457200" rtl="0" algn="ctr">
              <a:spcBef>
                <a:spcPts val="0"/>
              </a:spcBef>
              <a:spcAft>
                <a:spcPts val="0"/>
              </a:spcAft>
              <a:buSzPct val="100000"/>
              <a:buChar char="●"/>
            </a:pPr>
            <a:r>
              <a:rPr lang="en-GB"/>
              <a:t>Access the shadow root → shadowHost.getShadowRoot() retrieves the shadow DOM, allowing interaction with its internal elements.</a:t>
            </a:r>
            <a:endParaRPr/>
          </a:p>
          <a:p>
            <a:pPr indent="-311943" lvl="0" marL="457200" rtl="0" algn="ctr">
              <a:spcBef>
                <a:spcPts val="0"/>
              </a:spcBef>
              <a:spcAft>
                <a:spcPts val="0"/>
              </a:spcAft>
              <a:buSzPct val="100000"/>
              <a:buChar char="●"/>
            </a:pPr>
            <a:r>
              <a:t/>
            </a:r>
            <a:endParaRPr/>
          </a:p>
          <a:p>
            <a:pPr indent="-311943" lvl="0" marL="457200" rtl="0" algn="ctr">
              <a:spcBef>
                <a:spcPts val="0"/>
              </a:spcBef>
              <a:spcAft>
                <a:spcPts val="0"/>
              </a:spcAft>
              <a:buSzPct val="100000"/>
              <a:buChar char="●"/>
            </a:pPr>
            <a:r>
              <a:rPr lang="en-GB"/>
              <a:t>Elements inside a shadow DOM cannot be accessed directly with normal Selenium locators. You must first get the shadow root before interacting with them. </a:t>
            </a:r>
            <a:endParaRPr/>
          </a:p>
          <a:p>
            <a:pPr indent="0" lvl="0" marL="0" rtl="0" algn="ctr">
              <a:spcBef>
                <a:spcPts val="0"/>
              </a:spcBef>
              <a:spcAft>
                <a:spcPts val="0"/>
              </a:spcAft>
              <a:buNone/>
            </a:pPr>
            <a:r>
              <a:t/>
            </a:r>
            <a:endParaRPr/>
          </a:p>
        </p:txBody>
      </p:sp>
      <p:sp>
        <p:nvSpPr>
          <p:cNvPr id="191" name="Google Shape;191;p30"/>
          <p:cNvSpPr txBox="1"/>
          <p:nvPr/>
        </p:nvSpPr>
        <p:spPr>
          <a:xfrm>
            <a:off x="4673500" y="1980975"/>
            <a:ext cx="4242600" cy="5655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GB" sz="1050">
                <a:solidFill>
                  <a:srgbClr val="4EC9B0"/>
                </a:solidFill>
                <a:highlight>
                  <a:srgbClr val="1F1F1F"/>
                </a:highlight>
                <a:latin typeface="Courier New"/>
                <a:ea typeface="Courier New"/>
                <a:cs typeface="Courier New"/>
                <a:sym typeface="Courier New"/>
              </a:rPr>
              <a:t>WebElement</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shadowHost</a:t>
            </a:r>
            <a:r>
              <a:rPr lang="en-GB" sz="1050">
                <a:solidFill>
                  <a:srgbClr val="CCCCCC"/>
                </a:solidFill>
                <a:highlight>
                  <a:srgbClr val="1F1F1F"/>
                </a:highlight>
                <a:latin typeface="Courier New"/>
                <a:ea typeface="Courier New"/>
                <a:cs typeface="Courier New"/>
                <a:sym typeface="Courier New"/>
              </a:rPr>
              <a:t> </a:t>
            </a:r>
            <a:r>
              <a:rPr lang="en-GB" sz="1050">
                <a:solidFill>
                  <a:srgbClr val="D4D4D4"/>
                </a:solidFill>
                <a:highlight>
                  <a:srgbClr val="1F1F1F"/>
                </a:highlight>
                <a:latin typeface="Courier New"/>
                <a:ea typeface="Courier New"/>
                <a:cs typeface="Courier New"/>
                <a:sym typeface="Courier New"/>
              </a:rPr>
              <a:t>=</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driver</a:t>
            </a:r>
            <a:r>
              <a:rPr lang="en-GB" sz="1050">
                <a:solidFill>
                  <a:srgbClr val="CCCCCC"/>
                </a:solidFill>
                <a:highlight>
                  <a:srgbClr val="1F1F1F"/>
                </a:highlight>
                <a:latin typeface="Courier New"/>
                <a:ea typeface="Courier New"/>
                <a:cs typeface="Courier New"/>
                <a:sym typeface="Courier New"/>
              </a:rPr>
              <a:t>.</a:t>
            </a:r>
            <a:r>
              <a:rPr lang="en-GB" sz="1050">
                <a:solidFill>
                  <a:srgbClr val="DCDCAA"/>
                </a:solidFill>
                <a:highlight>
                  <a:srgbClr val="1F1F1F"/>
                </a:highlight>
                <a:latin typeface="Courier New"/>
                <a:ea typeface="Courier New"/>
                <a:cs typeface="Courier New"/>
                <a:sym typeface="Courier New"/>
              </a:rPr>
              <a:t>findElement</a:t>
            </a:r>
            <a:r>
              <a:rPr lang="en-GB" sz="1050">
                <a:solidFill>
                  <a:srgbClr val="CCCCCC"/>
                </a:solidFill>
                <a:highlight>
                  <a:srgbClr val="1F1F1F"/>
                </a:highlight>
                <a:latin typeface="Courier New"/>
                <a:ea typeface="Courier New"/>
                <a:cs typeface="Courier New"/>
                <a:sym typeface="Courier New"/>
              </a:rPr>
              <a:t>(</a:t>
            </a:r>
            <a:r>
              <a:rPr lang="en-GB" sz="1050">
                <a:solidFill>
                  <a:srgbClr val="4EC9B0"/>
                </a:solidFill>
                <a:highlight>
                  <a:srgbClr val="1F1F1F"/>
                </a:highlight>
                <a:latin typeface="Courier New"/>
                <a:ea typeface="Courier New"/>
                <a:cs typeface="Courier New"/>
                <a:sym typeface="Courier New"/>
              </a:rPr>
              <a:t>By</a:t>
            </a:r>
            <a:r>
              <a:rPr lang="en-GB" sz="1050">
                <a:solidFill>
                  <a:srgbClr val="CCCCCC"/>
                </a:solidFill>
                <a:highlight>
                  <a:srgbClr val="1F1F1F"/>
                </a:highlight>
                <a:latin typeface="Courier New"/>
                <a:ea typeface="Courier New"/>
                <a:cs typeface="Courier New"/>
                <a:sym typeface="Courier New"/>
              </a:rPr>
              <a:t>.</a:t>
            </a:r>
            <a:r>
              <a:rPr lang="en-GB" sz="1050">
                <a:solidFill>
                  <a:srgbClr val="DCDCAA"/>
                </a:solidFill>
                <a:highlight>
                  <a:srgbClr val="1F1F1F"/>
                </a:highlight>
                <a:latin typeface="Courier New"/>
                <a:ea typeface="Courier New"/>
                <a:cs typeface="Courier New"/>
                <a:sym typeface="Courier New"/>
              </a:rPr>
              <a:t>tagName</a:t>
            </a:r>
            <a:r>
              <a:rPr lang="en-GB" sz="1050">
                <a:solidFill>
                  <a:srgbClr val="CCCCCC"/>
                </a:solidFill>
                <a:highlight>
                  <a:srgbClr val="1F1F1F"/>
                </a:highlight>
                <a:latin typeface="Courier New"/>
                <a:ea typeface="Courier New"/>
                <a:cs typeface="Courier New"/>
                <a:sym typeface="Courier New"/>
              </a:rPr>
              <a:t>(</a:t>
            </a:r>
            <a:r>
              <a:rPr lang="en-GB" sz="1050">
                <a:solidFill>
                  <a:srgbClr val="CE9178"/>
                </a:solidFill>
                <a:highlight>
                  <a:srgbClr val="1F1F1F"/>
                </a:highlight>
                <a:latin typeface="Courier New"/>
                <a:ea typeface="Courier New"/>
                <a:cs typeface="Courier New"/>
                <a:sym typeface="Courier New"/>
              </a:rPr>
              <a:t>"emag-genius"</a:t>
            </a:r>
            <a:r>
              <a:rPr lang="en-GB"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p:txBody>
      </p:sp>
      <p:sp>
        <p:nvSpPr>
          <p:cNvPr id="192" name="Google Shape;192;p30"/>
          <p:cNvSpPr txBox="1"/>
          <p:nvPr/>
        </p:nvSpPr>
        <p:spPr>
          <a:xfrm>
            <a:off x="4673500" y="2805025"/>
            <a:ext cx="4242600" cy="5655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GB" sz="1050">
                <a:solidFill>
                  <a:srgbClr val="4EC9B0"/>
                </a:solidFill>
                <a:highlight>
                  <a:srgbClr val="1F1F1F"/>
                </a:highlight>
                <a:latin typeface="Courier New"/>
                <a:ea typeface="Courier New"/>
                <a:cs typeface="Courier New"/>
                <a:sym typeface="Courier New"/>
              </a:rPr>
              <a:t>SearchContext</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shadowRoot</a:t>
            </a:r>
            <a:r>
              <a:rPr lang="en-GB" sz="1050">
                <a:solidFill>
                  <a:srgbClr val="CCCCCC"/>
                </a:solidFill>
                <a:highlight>
                  <a:srgbClr val="1F1F1F"/>
                </a:highlight>
                <a:latin typeface="Courier New"/>
                <a:ea typeface="Courier New"/>
                <a:cs typeface="Courier New"/>
                <a:sym typeface="Courier New"/>
              </a:rPr>
              <a:t> </a:t>
            </a:r>
            <a:r>
              <a:rPr lang="en-GB" sz="1050">
                <a:solidFill>
                  <a:srgbClr val="D4D4D4"/>
                </a:solidFill>
                <a:highlight>
                  <a:srgbClr val="1F1F1F"/>
                </a:highlight>
                <a:latin typeface="Courier New"/>
                <a:ea typeface="Courier New"/>
                <a:cs typeface="Courier New"/>
                <a:sym typeface="Courier New"/>
              </a:rPr>
              <a:t>=</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shadowHost</a:t>
            </a:r>
            <a:r>
              <a:rPr lang="en-GB" sz="1050">
                <a:solidFill>
                  <a:srgbClr val="CCCCCC"/>
                </a:solidFill>
                <a:highlight>
                  <a:srgbClr val="1F1F1F"/>
                </a:highlight>
                <a:latin typeface="Courier New"/>
                <a:ea typeface="Courier New"/>
                <a:cs typeface="Courier New"/>
                <a:sym typeface="Courier New"/>
              </a:rPr>
              <a:t>.</a:t>
            </a:r>
            <a:r>
              <a:rPr lang="en-GB" sz="1050">
                <a:solidFill>
                  <a:srgbClr val="DCDCAA"/>
                </a:solidFill>
                <a:highlight>
                  <a:srgbClr val="1F1F1F"/>
                </a:highlight>
                <a:latin typeface="Courier New"/>
                <a:ea typeface="Courier New"/>
                <a:cs typeface="Courier New"/>
                <a:sym typeface="Courier New"/>
              </a:rPr>
              <a:t>getShadowRoot</a:t>
            </a:r>
            <a:r>
              <a:rPr lang="en-GB"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idx="1" type="subTitle"/>
          </p:nvPr>
        </p:nvSpPr>
        <p:spPr>
          <a:xfrm>
            <a:off x="265500" y="724200"/>
            <a:ext cx="4045200" cy="3695100"/>
          </a:xfrm>
          <a:prstGeom prst="rect">
            <a:avLst/>
          </a:prstGeom>
        </p:spPr>
        <p:txBody>
          <a:bodyPr anchorCtr="0" anchor="t" bIns="91425" lIns="91425" spcFirstLastPara="1" rIns="91425" wrap="square" tIns="91425">
            <a:normAutofit fontScale="70000"/>
          </a:bodyPr>
          <a:lstStyle/>
          <a:p>
            <a:pPr indent="-321945" lvl="0" marL="457200" rtl="0" algn="l">
              <a:spcBef>
                <a:spcPts val="0"/>
              </a:spcBef>
              <a:spcAft>
                <a:spcPts val="0"/>
              </a:spcAft>
              <a:buSzPct val="100000"/>
              <a:buChar char="●"/>
            </a:pPr>
            <a:r>
              <a:rPr lang="en-GB"/>
              <a:t>Find the button inside the shadow DOM → shadowRoot.findElement(By.cssSelector(...)) locates the "Încearcă gratuit 3 luni" button inside the shadow DOM.</a:t>
            </a:r>
            <a:endParaRPr/>
          </a:p>
          <a:p>
            <a:pPr indent="0" lvl="0" marL="457200" rtl="0" algn="l">
              <a:spcBef>
                <a:spcPts val="0"/>
              </a:spcBef>
              <a:spcAft>
                <a:spcPts val="0"/>
              </a:spcAft>
              <a:buNone/>
            </a:pPr>
            <a:r>
              <a:t/>
            </a:r>
            <a:endParaRPr/>
          </a:p>
          <a:p>
            <a:pPr indent="-321945" lvl="0" marL="457200" rtl="0" algn="l">
              <a:spcBef>
                <a:spcPts val="0"/>
              </a:spcBef>
              <a:spcAft>
                <a:spcPts val="0"/>
              </a:spcAft>
              <a:buSzPct val="100000"/>
              <a:buChar char="●"/>
            </a:pPr>
            <a:r>
              <a:rPr lang="en-GB"/>
              <a:t>Click the button → spine.clickOnElement(elm); triggers a click on the located element using a predefined method from the spine class.</a:t>
            </a:r>
            <a:endParaRPr/>
          </a:p>
          <a:p>
            <a:pPr indent="0" lvl="0" marL="457200" rtl="0" algn="l">
              <a:spcBef>
                <a:spcPts val="0"/>
              </a:spcBef>
              <a:spcAft>
                <a:spcPts val="0"/>
              </a:spcAft>
              <a:buNone/>
            </a:pPr>
            <a:r>
              <a:t/>
            </a:r>
            <a:endParaRPr/>
          </a:p>
          <a:p>
            <a:pPr indent="-321945" lvl="0" marL="457200" rtl="0" algn="l">
              <a:spcBef>
                <a:spcPts val="0"/>
              </a:spcBef>
              <a:spcAft>
                <a:spcPts val="0"/>
              </a:spcAft>
              <a:buSzPct val="100000"/>
              <a:buChar char="●"/>
            </a:pPr>
            <a:r>
              <a:rPr lang="en-GB"/>
              <a:t>Since the button is inside a shadow DOM, you must first retrieve the shadow root before using findElement()</a:t>
            </a:r>
            <a:endParaRPr/>
          </a:p>
          <a:p>
            <a:pPr indent="0" lvl="0" marL="457200" rtl="0" algn="ctr">
              <a:spcBef>
                <a:spcPts val="0"/>
              </a:spcBef>
              <a:spcAft>
                <a:spcPts val="0"/>
              </a:spcAft>
              <a:buNone/>
            </a:pPr>
            <a:r>
              <a:t/>
            </a:r>
            <a:endParaRPr/>
          </a:p>
        </p:txBody>
      </p:sp>
      <p:sp>
        <p:nvSpPr>
          <p:cNvPr id="198" name="Google Shape;198;p31"/>
          <p:cNvSpPr txBox="1"/>
          <p:nvPr/>
        </p:nvSpPr>
        <p:spPr>
          <a:xfrm>
            <a:off x="4647175" y="965775"/>
            <a:ext cx="4387500" cy="1004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GB" sz="1050">
                <a:solidFill>
                  <a:srgbClr val="6A9955"/>
                </a:solidFill>
                <a:highlight>
                  <a:srgbClr val="1F1F1F"/>
                </a:highlight>
                <a:latin typeface="Courier New"/>
                <a:ea typeface="Courier New"/>
                <a:cs typeface="Courier New"/>
                <a:sym typeface="Courier New"/>
              </a:rPr>
              <a:t>// Click on the "Încearcă gratuit 3 luni" button</a:t>
            </a:r>
            <a:endParaRPr sz="1050">
              <a:solidFill>
                <a:srgbClr val="6A9955"/>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CCCCCC"/>
                </a:solidFill>
                <a:highlight>
                  <a:srgbClr val="1F1F1F"/>
                </a:highlight>
                <a:latin typeface="Courier New"/>
                <a:ea typeface="Courier New"/>
                <a:cs typeface="Courier New"/>
                <a:sym typeface="Courier New"/>
              </a:rPr>
              <a:t>        </a:t>
            </a:r>
            <a:r>
              <a:rPr lang="en-GB" sz="1050">
                <a:solidFill>
                  <a:srgbClr val="4EC9B0"/>
                </a:solidFill>
                <a:highlight>
                  <a:srgbClr val="1F1F1F"/>
                </a:highlight>
                <a:latin typeface="Courier New"/>
                <a:ea typeface="Courier New"/>
                <a:cs typeface="Courier New"/>
                <a:sym typeface="Courier New"/>
              </a:rPr>
              <a:t>WebElement</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elm</a:t>
            </a:r>
            <a:r>
              <a:rPr lang="en-GB" sz="1050">
                <a:solidFill>
                  <a:srgbClr val="CCCCCC"/>
                </a:solidFill>
                <a:highlight>
                  <a:srgbClr val="1F1F1F"/>
                </a:highlight>
                <a:latin typeface="Courier New"/>
                <a:ea typeface="Courier New"/>
                <a:cs typeface="Courier New"/>
                <a:sym typeface="Courier New"/>
              </a:rPr>
              <a:t> </a:t>
            </a:r>
            <a:r>
              <a:rPr lang="en-GB" sz="1050">
                <a:solidFill>
                  <a:srgbClr val="D4D4D4"/>
                </a:solidFill>
                <a:highlight>
                  <a:srgbClr val="1F1F1F"/>
                </a:highlight>
                <a:latin typeface="Courier New"/>
                <a:ea typeface="Courier New"/>
                <a:cs typeface="Courier New"/>
                <a:sym typeface="Courier New"/>
              </a:rPr>
              <a:t>=</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shadowRoot</a:t>
            </a:r>
            <a:endParaRPr sz="1050">
              <a:solidFill>
                <a:srgbClr val="9CDCFE"/>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CCCCCC"/>
                </a:solidFill>
                <a:highlight>
                  <a:srgbClr val="1F1F1F"/>
                </a:highlight>
                <a:latin typeface="Courier New"/>
                <a:ea typeface="Courier New"/>
                <a:cs typeface="Courier New"/>
                <a:sym typeface="Courier New"/>
              </a:rPr>
              <a:t>                .</a:t>
            </a:r>
            <a:r>
              <a:rPr lang="en-GB" sz="1050">
                <a:solidFill>
                  <a:srgbClr val="DCDCAA"/>
                </a:solidFill>
                <a:highlight>
                  <a:srgbClr val="1F1F1F"/>
                </a:highlight>
                <a:latin typeface="Courier New"/>
                <a:ea typeface="Courier New"/>
                <a:cs typeface="Courier New"/>
                <a:sym typeface="Courier New"/>
              </a:rPr>
              <a:t>findElement</a:t>
            </a:r>
            <a:r>
              <a:rPr lang="en-GB" sz="1050">
                <a:solidFill>
                  <a:srgbClr val="CCCCCC"/>
                </a:solidFill>
                <a:highlight>
                  <a:srgbClr val="1F1F1F"/>
                </a:highlight>
                <a:latin typeface="Courier New"/>
                <a:ea typeface="Courier New"/>
                <a:cs typeface="Courier New"/>
                <a:sym typeface="Courier New"/>
              </a:rPr>
              <a:t>(</a:t>
            </a:r>
            <a:r>
              <a:rPr lang="en-GB" sz="1050">
                <a:solidFill>
                  <a:srgbClr val="4EC9B0"/>
                </a:solidFill>
                <a:highlight>
                  <a:srgbClr val="1F1F1F"/>
                </a:highlight>
                <a:latin typeface="Courier New"/>
                <a:ea typeface="Courier New"/>
                <a:cs typeface="Courier New"/>
                <a:sym typeface="Courier New"/>
              </a:rPr>
              <a:t>By</a:t>
            </a:r>
            <a:r>
              <a:rPr lang="en-GB" sz="1050">
                <a:solidFill>
                  <a:srgbClr val="CCCCCC"/>
                </a:solidFill>
                <a:highlight>
                  <a:srgbClr val="1F1F1F"/>
                </a:highlight>
                <a:latin typeface="Courier New"/>
                <a:ea typeface="Courier New"/>
                <a:cs typeface="Courier New"/>
                <a:sym typeface="Courier New"/>
              </a:rPr>
              <a:t>.</a:t>
            </a:r>
            <a:r>
              <a:rPr lang="en-GB" sz="1050">
                <a:solidFill>
                  <a:srgbClr val="DCDCAA"/>
                </a:solidFill>
                <a:highlight>
                  <a:srgbClr val="1F1F1F"/>
                </a:highlight>
                <a:latin typeface="Courier New"/>
                <a:ea typeface="Courier New"/>
                <a:cs typeface="Courier New"/>
                <a:sym typeface="Courier New"/>
              </a:rPr>
              <a:t>cssSelector</a:t>
            </a:r>
            <a:r>
              <a:rPr lang="en-GB" sz="1050">
                <a:solidFill>
                  <a:srgbClr val="CCCCCC"/>
                </a:solidFill>
                <a:highlight>
                  <a:srgbClr val="1F1F1F"/>
                </a:highlight>
                <a:latin typeface="Courier New"/>
                <a:ea typeface="Courier New"/>
                <a:cs typeface="Courier New"/>
                <a:sym typeface="Courier New"/>
              </a:rPr>
              <a:t>(</a:t>
            </a:r>
            <a:r>
              <a:rPr lang="en-GB" sz="1050">
                <a:solidFill>
                  <a:srgbClr val="CE9178"/>
                </a:solidFill>
                <a:highlight>
                  <a:srgbClr val="1F1F1F"/>
                </a:highlight>
                <a:latin typeface="Courier New"/>
                <a:ea typeface="Courier New"/>
                <a:cs typeface="Courier New"/>
                <a:sym typeface="Courier New"/>
              </a:rPr>
              <a:t>"div &gt; div &gt; div.main &gt; div &gt; div:nth-child(5) &gt; button"</a:t>
            </a:r>
            <a:r>
              <a:rPr lang="en-GB"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p:txBody>
      </p:sp>
      <p:sp>
        <p:nvSpPr>
          <p:cNvPr id="199" name="Google Shape;199;p31"/>
          <p:cNvSpPr txBox="1"/>
          <p:nvPr/>
        </p:nvSpPr>
        <p:spPr>
          <a:xfrm>
            <a:off x="4647175" y="2262075"/>
            <a:ext cx="4387500" cy="7851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GB" sz="1050">
                <a:solidFill>
                  <a:srgbClr val="9CDCFE"/>
                </a:solidFill>
                <a:highlight>
                  <a:srgbClr val="1F1F1F"/>
                </a:highlight>
                <a:latin typeface="Courier New"/>
                <a:ea typeface="Courier New"/>
                <a:cs typeface="Courier New"/>
                <a:sym typeface="Courier New"/>
              </a:rPr>
              <a:t>spine</a:t>
            </a:r>
            <a:r>
              <a:rPr lang="en-GB" sz="1050">
                <a:solidFill>
                  <a:srgbClr val="CCCCCC"/>
                </a:solidFill>
                <a:highlight>
                  <a:srgbClr val="1F1F1F"/>
                </a:highlight>
                <a:latin typeface="Courier New"/>
                <a:ea typeface="Courier New"/>
                <a:cs typeface="Courier New"/>
                <a:sym typeface="Courier New"/>
              </a:rPr>
              <a:t>.</a:t>
            </a:r>
            <a:r>
              <a:rPr lang="en-GB" sz="1050">
                <a:solidFill>
                  <a:srgbClr val="DCDCAA"/>
                </a:solidFill>
                <a:highlight>
                  <a:srgbClr val="1F1F1F"/>
                </a:highlight>
                <a:latin typeface="Courier New"/>
                <a:ea typeface="Courier New"/>
                <a:cs typeface="Courier New"/>
                <a:sym typeface="Courier New"/>
              </a:rPr>
              <a:t>clickOnElement</a:t>
            </a:r>
            <a:r>
              <a:rPr lang="en-GB" sz="1050">
                <a:solidFill>
                  <a:srgbClr val="CCCCCC"/>
                </a:solidFill>
                <a:highlight>
                  <a:srgbClr val="1F1F1F"/>
                </a:highlight>
                <a:latin typeface="Courier New"/>
                <a:ea typeface="Courier New"/>
                <a:cs typeface="Courier New"/>
                <a:sym typeface="Courier New"/>
              </a:rPr>
              <a:t>(</a:t>
            </a:r>
            <a:r>
              <a:rPr lang="en-GB" sz="1050">
                <a:solidFill>
                  <a:srgbClr val="9CDCFE"/>
                </a:solidFill>
                <a:highlight>
                  <a:srgbClr val="1F1F1F"/>
                </a:highlight>
                <a:latin typeface="Courier New"/>
                <a:ea typeface="Courier New"/>
                <a:cs typeface="Courier New"/>
                <a:sym typeface="Courier New"/>
              </a:rPr>
              <a:t>elm</a:t>
            </a:r>
            <a:r>
              <a:rPr lang="en-GB"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CCCCCC"/>
                </a:solidFill>
                <a:highlight>
                  <a:srgbClr val="1F1F1F"/>
                </a:highlight>
                <a:latin typeface="Courier New"/>
                <a:ea typeface="Courier New"/>
                <a:cs typeface="Courier New"/>
                <a:sym typeface="Courier New"/>
              </a:rPr>
              <a:t>        </a:t>
            </a:r>
            <a:r>
              <a:rPr lang="en-GB" sz="1050">
                <a:solidFill>
                  <a:srgbClr val="4EC9B0"/>
                </a:solidFill>
                <a:highlight>
                  <a:srgbClr val="1F1F1F"/>
                </a:highlight>
                <a:latin typeface="Courier New"/>
                <a:ea typeface="Courier New"/>
                <a:cs typeface="Courier New"/>
                <a:sym typeface="Courier New"/>
              </a:rPr>
              <a:t>System</a:t>
            </a:r>
            <a:r>
              <a:rPr lang="en-GB" sz="1050">
                <a:solidFill>
                  <a:srgbClr val="CCCCCC"/>
                </a:solidFill>
                <a:highlight>
                  <a:srgbClr val="1F1F1F"/>
                </a:highlight>
                <a:latin typeface="Courier New"/>
                <a:ea typeface="Courier New"/>
                <a:cs typeface="Courier New"/>
                <a:sym typeface="Courier New"/>
              </a:rPr>
              <a:t>.</a:t>
            </a:r>
            <a:r>
              <a:rPr lang="en-GB" sz="1050">
                <a:solidFill>
                  <a:srgbClr val="4FC1FF"/>
                </a:solidFill>
                <a:highlight>
                  <a:srgbClr val="1F1F1F"/>
                </a:highlight>
                <a:latin typeface="Courier New"/>
                <a:ea typeface="Courier New"/>
                <a:cs typeface="Courier New"/>
                <a:sym typeface="Courier New"/>
              </a:rPr>
              <a:t>out</a:t>
            </a:r>
            <a:r>
              <a:rPr lang="en-GB" sz="1050">
                <a:solidFill>
                  <a:srgbClr val="CCCCCC"/>
                </a:solidFill>
                <a:highlight>
                  <a:srgbClr val="1F1F1F"/>
                </a:highlight>
                <a:latin typeface="Courier New"/>
                <a:ea typeface="Courier New"/>
                <a:cs typeface="Courier New"/>
                <a:sym typeface="Courier New"/>
              </a:rPr>
              <a:t>.</a:t>
            </a:r>
            <a:r>
              <a:rPr lang="en-GB" sz="1050">
                <a:solidFill>
                  <a:srgbClr val="DCDCAA"/>
                </a:solidFill>
                <a:highlight>
                  <a:srgbClr val="1F1F1F"/>
                </a:highlight>
                <a:latin typeface="Courier New"/>
                <a:ea typeface="Courier New"/>
                <a:cs typeface="Courier New"/>
                <a:sym typeface="Courier New"/>
              </a:rPr>
              <a:t>println</a:t>
            </a:r>
            <a:r>
              <a:rPr lang="en-GB" sz="1050">
                <a:solidFill>
                  <a:srgbClr val="CCCCCC"/>
                </a:solidFill>
                <a:highlight>
                  <a:srgbClr val="1F1F1F"/>
                </a:highlight>
                <a:latin typeface="Courier New"/>
                <a:ea typeface="Courier New"/>
                <a:cs typeface="Courier New"/>
                <a:sym typeface="Courier New"/>
              </a:rPr>
              <a:t>(</a:t>
            </a:r>
            <a:r>
              <a:rPr lang="en-GB" sz="1050">
                <a:solidFill>
                  <a:srgbClr val="CE9178"/>
                </a:solidFill>
                <a:highlight>
                  <a:srgbClr val="1F1F1F"/>
                </a:highlight>
                <a:latin typeface="Courier New"/>
                <a:ea typeface="Courier New"/>
                <a:cs typeface="Courier New"/>
                <a:sym typeface="Courier New"/>
              </a:rPr>
              <a:t>"Am apasat pe primul buton Încearcă gratuit 3 luni "</a:t>
            </a:r>
            <a:r>
              <a:rPr lang="en-GB"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Websites tested were Emag.ro and Dedeman.ro</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On Emag we tested the main pages, with some </a:t>
            </a:r>
            <a:r>
              <a:rPr lang="en-GB"/>
              <a:t>peculiar</a:t>
            </a:r>
            <a:r>
              <a:rPr lang="en-GB"/>
              <a:t> tests on each main menu page and finishing with some product manipulation like adding to favorites and </a:t>
            </a:r>
            <a:r>
              <a:rPr lang="en-GB"/>
              <a:t>attempt</a:t>
            </a:r>
            <a:r>
              <a:rPr lang="en-GB"/>
              <a:t> to checkout a product.</a:t>
            </a:r>
            <a:br>
              <a:rPr lang="en-GB"/>
            </a:br>
            <a:r>
              <a:rPr lang="en-GB"/>
              <a:t>We will use JUnit testing framework (or TestNG)</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GB"/>
              <a:t>On dedeman.ro we did a login with a pre-existing account but using Behavior-Driven Development (BDD) syntax, and specifically, a feature file written in Gherkin using frameworks like Cucumber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Let’s VS</a:t>
            </a:r>
            <a:endParaRPr/>
          </a:p>
        </p:txBody>
      </p:sp>
      <p:sp>
        <p:nvSpPr>
          <p:cNvPr id="205" name="Google Shape;205;p32"/>
          <p:cNvSpPr txBox="1"/>
          <p:nvPr>
            <p:ph idx="4294967295" type="subTitle"/>
          </p:nvPr>
        </p:nvSpPr>
        <p:spPr>
          <a:xfrm>
            <a:off x="414850" y="1017725"/>
            <a:ext cx="8334300" cy="737400"/>
          </a:xfrm>
          <a:prstGeom prst="rect">
            <a:avLst/>
          </a:prstGeom>
        </p:spPr>
        <p:txBody>
          <a:bodyPr anchorCtr="0" anchor="t" bIns="91425" lIns="91425" spcFirstLastPara="1" rIns="91425" wrap="square" tIns="91425">
            <a:normAutofit fontScale="47500" lnSpcReduction="10000"/>
          </a:bodyPr>
          <a:lstStyle/>
          <a:p>
            <a:pPr indent="-282892" lvl="0" marL="457200" rtl="0" algn="l">
              <a:spcBef>
                <a:spcPts val="0"/>
              </a:spcBef>
              <a:spcAft>
                <a:spcPts val="0"/>
              </a:spcAft>
              <a:buSzPct val="100000"/>
              <a:buChar char="●"/>
            </a:pPr>
            <a:r>
              <a:rPr lang="en-GB"/>
              <a:t>Check out the method</a:t>
            </a:r>
            <a:endParaRPr/>
          </a:p>
          <a:p>
            <a:pPr indent="-282892" lvl="0" marL="457200" rtl="0" algn="l">
              <a:spcBef>
                <a:spcPts val="0"/>
              </a:spcBef>
              <a:spcAft>
                <a:spcPts val="0"/>
              </a:spcAft>
              <a:buSzPct val="100000"/>
              <a:buChar char="●"/>
            </a:pPr>
            <a:r>
              <a:rPr lang="en-GB"/>
              <a:t>Explain the rest of it </a:t>
            </a:r>
            <a:r>
              <a:rPr lang="en-GB"/>
              <a:t>showcase</a:t>
            </a:r>
            <a:r>
              <a:rPr lang="en-GB"/>
              <a:t> moveSlider in spine.java</a:t>
            </a:r>
            <a:endParaRPr/>
          </a:p>
          <a:p>
            <a:pPr indent="-282892" lvl="0" marL="457200" rtl="0" algn="l">
              <a:spcBef>
                <a:spcPts val="0"/>
              </a:spcBef>
              <a:spcAft>
                <a:spcPts val="0"/>
              </a:spcAft>
              <a:buSzPct val="100000"/>
              <a:buChar char="●"/>
            </a:pPr>
            <a:r>
              <a:rPr lang="en-GB"/>
              <a:t>Run it one</a:t>
            </a:r>
            <a:endParaRPr/>
          </a:p>
          <a:p>
            <a:pPr indent="-282892" lvl="0" marL="457200" rtl="0" algn="l">
              <a:spcBef>
                <a:spcPts val="0"/>
              </a:spcBef>
              <a:spcAft>
                <a:spcPts val="0"/>
              </a:spcAft>
              <a:buSzPct val="100000"/>
              <a:buChar char="●"/>
            </a:pPr>
            <a:r>
              <a:rPr lang="en-GB"/>
              <a:t>Here is a snippet of what we will look at next in VS</a:t>
            </a:r>
            <a:endParaRPr/>
          </a:p>
        </p:txBody>
      </p:sp>
      <p:pic>
        <p:nvPicPr>
          <p:cNvPr id="206" name="Google Shape;206;p32"/>
          <p:cNvPicPr preferRelativeResize="0"/>
          <p:nvPr/>
        </p:nvPicPr>
        <p:blipFill>
          <a:blip r:embed="rId3">
            <a:alphaModFix/>
          </a:blip>
          <a:stretch>
            <a:fillRect/>
          </a:stretch>
        </p:blipFill>
        <p:spPr>
          <a:xfrm>
            <a:off x="152400" y="2685950"/>
            <a:ext cx="8839199" cy="2240002"/>
          </a:xfrm>
          <a:prstGeom prst="rect">
            <a:avLst/>
          </a:prstGeom>
          <a:noFill/>
          <a:ln>
            <a:noFill/>
          </a:ln>
        </p:spPr>
      </p:pic>
      <p:pic>
        <p:nvPicPr>
          <p:cNvPr id="207" name="Google Shape;207;p32"/>
          <p:cNvPicPr preferRelativeResize="0"/>
          <p:nvPr/>
        </p:nvPicPr>
        <p:blipFill>
          <a:blip r:embed="rId4">
            <a:alphaModFix/>
          </a:blip>
          <a:stretch>
            <a:fillRect/>
          </a:stretch>
        </p:blipFill>
        <p:spPr>
          <a:xfrm>
            <a:off x="4958550" y="380050"/>
            <a:ext cx="1638375" cy="2127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GeniusDeals()</a:t>
            </a:r>
            <a:endParaRPr/>
          </a:p>
        </p:txBody>
      </p:sp>
      <p:sp>
        <p:nvSpPr>
          <p:cNvPr id="213" name="Google Shape;213;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325755" lvl="0" marL="457200" rtl="0" algn="l">
              <a:spcBef>
                <a:spcPts val="0"/>
              </a:spcBef>
              <a:spcAft>
                <a:spcPts val="0"/>
              </a:spcAft>
              <a:buSzPct val="100000"/>
              <a:buChar char="●"/>
            </a:pPr>
            <a:r>
              <a:rPr lang="en-GB"/>
              <a:t>There wasn’t much happening on this page at first and i almost removed the test but i did notice something </a:t>
            </a:r>
            <a:r>
              <a:rPr lang="en-GB"/>
              <a:t>interesting</a:t>
            </a:r>
            <a:endParaRPr/>
          </a:p>
          <a:p>
            <a:pPr indent="-325755" lvl="0" marL="457200" rtl="0" algn="l">
              <a:spcBef>
                <a:spcPts val="0"/>
              </a:spcBef>
              <a:spcAft>
                <a:spcPts val="0"/>
              </a:spcAft>
              <a:buSzPct val="100000"/>
              <a:buChar char="●"/>
            </a:pPr>
            <a:r>
              <a:rPr lang="en-GB"/>
              <a:t>The URL: https://www.emag.ro/label-campaign/genius-deals-3-9-martie-2025?ref=hdr_genius-deals</a:t>
            </a:r>
            <a:endParaRPr/>
          </a:p>
          <a:p>
            <a:pPr indent="-325755" lvl="0" marL="457200" rtl="0" algn="l">
              <a:spcBef>
                <a:spcPts val="0"/>
              </a:spcBef>
              <a:spcAft>
                <a:spcPts val="0"/>
              </a:spcAft>
              <a:buSzPct val="100000"/>
              <a:buChar char="●"/>
            </a:pPr>
            <a:r>
              <a:rPr lang="en-GB"/>
              <a:t>Similar to Oferta zilei but slightly </a:t>
            </a:r>
            <a:r>
              <a:rPr lang="en-GB"/>
              <a:t>different.</a:t>
            </a:r>
            <a:endParaRPr/>
          </a:p>
          <a:p>
            <a:pPr indent="-325755" lvl="0" marL="457200" rtl="0" algn="l">
              <a:spcBef>
                <a:spcPts val="0"/>
              </a:spcBef>
              <a:spcAft>
                <a:spcPts val="0"/>
              </a:spcAft>
              <a:buSzPct val="100000"/>
              <a:buChar char="●"/>
            </a:pPr>
            <a:r>
              <a:rPr lang="en-GB"/>
              <a:t>On Oferta zilei we knew what we need to check, the current date vs, well, current date in the url. It’s predictable.</a:t>
            </a:r>
            <a:endParaRPr/>
          </a:p>
          <a:p>
            <a:pPr indent="-325755" lvl="0" marL="457200" rtl="0" algn="l">
              <a:spcBef>
                <a:spcPts val="0"/>
              </a:spcBef>
              <a:spcAft>
                <a:spcPts val="0"/>
              </a:spcAft>
              <a:buSzPct val="100000"/>
              <a:buChar char="●"/>
            </a:pPr>
            <a:r>
              <a:rPr lang="en-GB"/>
              <a:t>This one is in a range and we don’t know for sure what range of days the offer will be for.</a:t>
            </a:r>
            <a:endParaRPr/>
          </a:p>
          <a:p>
            <a:pPr indent="-325755" lvl="0" marL="457200" rtl="0" algn="l">
              <a:spcBef>
                <a:spcPts val="0"/>
              </a:spcBef>
              <a:spcAft>
                <a:spcPts val="0"/>
              </a:spcAft>
              <a:buSzPct val="100000"/>
              <a:buChar char="●"/>
            </a:pPr>
            <a:r>
              <a:rPr lang="en-GB"/>
              <a:t>But we can notice that we do have the start day and end day in that string, so i had an idea</a:t>
            </a:r>
            <a:endParaRPr/>
          </a:p>
          <a:p>
            <a:pPr indent="-325755" lvl="0" marL="457200" rtl="0" algn="l">
              <a:spcBef>
                <a:spcPts val="0"/>
              </a:spcBef>
              <a:spcAft>
                <a:spcPts val="0"/>
              </a:spcAft>
              <a:buSzPct val="100000"/>
              <a:buChar char="●"/>
            </a:pPr>
            <a:r>
              <a:rPr lang="en-GB"/>
              <a:t>There must surely be a way to get only numbers out of a string right?</a:t>
            </a:r>
            <a:endParaRPr/>
          </a:p>
          <a:p>
            <a:pPr indent="-325755" lvl="0" marL="457200" rtl="0" algn="l">
              <a:spcBef>
                <a:spcPts val="0"/>
              </a:spcBef>
              <a:spcAft>
                <a:spcPts val="0"/>
              </a:spcAft>
              <a:buSzPct val="100000"/>
              <a:buChar char="●"/>
            </a:pPr>
            <a:r>
              <a:rPr lang="en-GB"/>
              <a:t>Challenge accepted!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Long story short</a:t>
            </a:r>
            <a:endParaRPr/>
          </a:p>
        </p:txBody>
      </p:sp>
      <p:sp>
        <p:nvSpPr>
          <p:cNvPr id="219" name="Google Shape;219;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Of course we can (explain a bit more why i needed to extract the numbers from the url)</a:t>
            </a:r>
            <a:endParaRPr/>
          </a:p>
          <a:p>
            <a:pPr indent="-342900" lvl="0" marL="457200" rtl="0" algn="l">
              <a:spcBef>
                <a:spcPts val="0"/>
              </a:spcBef>
              <a:spcAft>
                <a:spcPts val="0"/>
              </a:spcAft>
              <a:buSzPts val="1800"/>
              <a:buChar char="●"/>
            </a:pPr>
            <a:r>
              <a:rPr lang="en-GB"/>
              <a:t>After looking up </a:t>
            </a:r>
            <a:r>
              <a:rPr lang="en-GB"/>
              <a:t>solutions online</a:t>
            </a:r>
            <a:r>
              <a:rPr lang="en-GB"/>
              <a:t> i found what i needed</a:t>
            </a:r>
            <a:endParaRPr/>
          </a:p>
          <a:p>
            <a:pPr indent="-342900" lvl="0" marL="457200" rtl="0" algn="l">
              <a:spcBef>
                <a:spcPts val="0"/>
              </a:spcBef>
              <a:spcAft>
                <a:spcPts val="0"/>
              </a:spcAft>
              <a:buSzPts val="1800"/>
              <a:buChar char="●"/>
            </a:pPr>
            <a:r>
              <a:rPr lang="en-GB"/>
              <a:t>Well you can guess who won in the resource department and troubleshooting solutins</a:t>
            </a:r>
            <a:endParaRPr/>
          </a:p>
          <a:p>
            <a:pPr indent="-342900" lvl="0" marL="457200" rtl="0" algn="l">
              <a:spcBef>
                <a:spcPts val="0"/>
              </a:spcBef>
              <a:spcAft>
                <a:spcPts val="0"/>
              </a:spcAft>
              <a:buSzPts val="1800"/>
              <a:buChar char="●"/>
            </a:pPr>
            <a:r>
              <a:rPr lang="en-GB"/>
              <a:t>Forums vs ChatGPT ; well yha GPT won</a:t>
            </a:r>
            <a:endParaRPr/>
          </a:p>
          <a:p>
            <a:pPr indent="-342900" lvl="0" marL="457200" rtl="0" algn="l">
              <a:spcBef>
                <a:spcPts val="0"/>
              </a:spcBef>
              <a:spcAft>
                <a:spcPts val="0"/>
              </a:spcAft>
              <a:buSzPts val="1800"/>
              <a:buChar char="●"/>
            </a:pPr>
            <a:r>
              <a:rPr lang="en-GB"/>
              <a:t>I took the </a:t>
            </a:r>
            <a:r>
              <a:rPr lang="en-GB"/>
              <a:t>solution</a:t>
            </a:r>
            <a:r>
              <a:rPr lang="en-GB"/>
              <a:t> , applied it and it worked like a charm</a:t>
            </a:r>
            <a:endParaRPr/>
          </a:p>
          <a:p>
            <a:pPr indent="-342900" lvl="0" marL="457200" rtl="0" algn="l">
              <a:spcBef>
                <a:spcPts val="0"/>
              </a:spcBef>
              <a:spcAft>
                <a:spcPts val="0"/>
              </a:spcAft>
              <a:buSzPts val="1800"/>
              <a:buChar char="●"/>
            </a:pPr>
            <a:r>
              <a:rPr lang="en-GB"/>
              <a:t>But then i had to understand also what i did there myself in more detail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5"/>
          <p:cNvSpPr txBox="1"/>
          <p:nvPr>
            <p:ph type="title"/>
          </p:nvPr>
        </p:nvSpPr>
        <p:spPr>
          <a:xfrm>
            <a:off x="265500" y="293200"/>
            <a:ext cx="4045200" cy="693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It was regex</a:t>
            </a:r>
            <a:endParaRPr/>
          </a:p>
        </p:txBody>
      </p:sp>
      <p:sp>
        <p:nvSpPr>
          <p:cNvPr id="225" name="Google Shape;225;p35"/>
          <p:cNvSpPr txBox="1"/>
          <p:nvPr>
            <p:ph idx="2" type="body"/>
          </p:nvPr>
        </p:nvSpPr>
        <p:spPr>
          <a:xfrm>
            <a:off x="4939500" y="490200"/>
            <a:ext cx="3837000" cy="4207800"/>
          </a:xfrm>
          <a:prstGeom prst="rect">
            <a:avLst/>
          </a:prstGeom>
        </p:spPr>
        <p:txBody>
          <a:bodyPr anchorCtr="0" anchor="ctr" bIns="91425" lIns="91425" spcFirstLastPara="1" rIns="91425" wrap="square" tIns="91425">
            <a:normAutofit fontScale="70000" lnSpcReduction="20000"/>
          </a:bodyPr>
          <a:lstStyle/>
          <a:p>
            <a:pPr indent="0" lvl="0" marL="0" rtl="0" algn="l">
              <a:spcBef>
                <a:spcPts val="0"/>
              </a:spcBef>
              <a:spcAft>
                <a:spcPts val="0"/>
              </a:spcAft>
              <a:buNone/>
            </a:pPr>
            <a:r>
              <a:rPr lang="en-GB"/>
              <a:t>Info Regex</a:t>
            </a:r>
            <a:endParaRPr/>
          </a:p>
          <a:p>
            <a:pPr indent="0" lvl="0" marL="0" rtl="0" algn="l">
              <a:spcBef>
                <a:spcPts val="1200"/>
              </a:spcBef>
              <a:spcAft>
                <a:spcPts val="0"/>
              </a:spcAft>
              <a:buNone/>
            </a:pPr>
            <a:r>
              <a:rPr lang="en-GB"/>
              <a:t>What is Regex (Regular Expression)?</a:t>
            </a:r>
            <a:endParaRPr/>
          </a:p>
          <a:p>
            <a:pPr indent="0" lvl="0" marL="0" rtl="0" algn="l">
              <a:spcBef>
                <a:spcPts val="1200"/>
              </a:spcBef>
              <a:spcAft>
                <a:spcPts val="0"/>
              </a:spcAft>
              <a:buNone/>
            </a:pPr>
            <a:r>
              <a:rPr lang="en-GB"/>
              <a:t>Regex (Regular Expression) is a sequence of characters that defines a search pattern. It is used for string matching, searching, extracting, and replacing text in a flexible way.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How Regex Works (Step by Step)</a:t>
            </a:r>
            <a:endParaRPr/>
          </a:p>
          <a:p>
            <a:pPr indent="0" lvl="0" marL="0" rtl="0" algn="l">
              <a:spcBef>
                <a:spcPts val="1200"/>
              </a:spcBef>
              <a:spcAft>
                <a:spcPts val="0"/>
              </a:spcAft>
              <a:buNone/>
            </a:pPr>
            <a:r>
              <a:rPr lang="en-GB"/>
              <a:t>Define a Pattern – You create a rule using special symbols.</a:t>
            </a:r>
            <a:endParaRPr/>
          </a:p>
          <a:p>
            <a:pPr indent="0" lvl="0" marL="0" rtl="0" algn="l">
              <a:spcBef>
                <a:spcPts val="1200"/>
              </a:spcBef>
              <a:spcAft>
                <a:spcPts val="0"/>
              </a:spcAft>
              <a:buNone/>
            </a:pPr>
            <a:r>
              <a:rPr lang="en-GB"/>
              <a:t>Apply the Pattern – The pattern is used to match, extract, or replace text.</a:t>
            </a:r>
            <a:endParaRPr/>
          </a:p>
          <a:p>
            <a:pPr indent="0" lvl="0" marL="0" rtl="0" algn="l">
              <a:spcBef>
                <a:spcPts val="1200"/>
              </a:spcBef>
              <a:spcAft>
                <a:spcPts val="0"/>
              </a:spcAft>
              <a:buNone/>
            </a:pPr>
            <a:r>
              <a:rPr lang="en-GB"/>
              <a:t>Process the Matches – You use the result for validation, searching, or transformation.</a:t>
            </a:r>
            <a:endParaRPr/>
          </a:p>
          <a:p>
            <a:pPr indent="0" lvl="0" marL="0" rtl="0" algn="l">
              <a:spcBef>
                <a:spcPts val="1200"/>
              </a:spcBef>
              <a:spcAft>
                <a:spcPts val="1200"/>
              </a:spcAft>
              <a:buNone/>
            </a:pPr>
            <a:r>
              <a:t/>
            </a:r>
            <a:endParaRPr/>
          </a:p>
        </p:txBody>
      </p:sp>
      <p:sp>
        <p:nvSpPr>
          <p:cNvPr id="226" name="Google Shape;226;p35"/>
          <p:cNvSpPr txBox="1"/>
          <p:nvPr>
            <p:ph idx="1" type="subTitle"/>
          </p:nvPr>
        </p:nvSpPr>
        <p:spPr>
          <a:xfrm>
            <a:off x="239150" y="1820725"/>
            <a:ext cx="4045200" cy="1428000"/>
          </a:xfrm>
          <a:prstGeom prst="rect">
            <a:avLst/>
          </a:prstGeom>
        </p:spPr>
        <p:txBody>
          <a:bodyPr anchorCtr="0" anchor="t" bIns="91425" lIns="91425" spcFirstLastPara="1" rIns="91425" wrap="square" tIns="91425">
            <a:normAutofit fontScale="40000" lnSpcReduction="20000"/>
          </a:bodyPr>
          <a:lstStyle/>
          <a:p>
            <a:pPr indent="0" lvl="0" marL="0" rtl="0" algn="ctr">
              <a:spcBef>
                <a:spcPts val="0"/>
              </a:spcBef>
              <a:spcAft>
                <a:spcPts val="0"/>
              </a:spcAft>
              <a:buNone/>
            </a:pPr>
            <a:r>
              <a:rPr lang="en-GB"/>
              <a:t>The Pattern.compile("\\d+") creates a regular expression (regex) pattern.</a:t>
            </a:r>
            <a:endParaRPr/>
          </a:p>
          <a:p>
            <a:pPr indent="0" lvl="0" marL="0" rtl="0" algn="ctr">
              <a:spcBef>
                <a:spcPts val="0"/>
              </a:spcBef>
              <a:spcAft>
                <a:spcPts val="0"/>
              </a:spcAft>
              <a:buNone/>
            </a:pPr>
            <a:r>
              <a:rPr lang="en-GB"/>
              <a:t>\\d+ means:</a:t>
            </a:r>
            <a:endParaRPr/>
          </a:p>
          <a:p>
            <a:pPr indent="0" lvl="0" marL="0" rtl="0" algn="ctr">
              <a:spcBef>
                <a:spcPts val="0"/>
              </a:spcBef>
              <a:spcAft>
                <a:spcPts val="0"/>
              </a:spcAft>
              <a:buNone/>
            </a:pPr>
            <a:r>
              <a:rPr lang="en-GB"/>
              <a:t>\\d → Matches any digit (0-9).</a:t>
            </a:r>
            <a:endParaRPr/>
          </a:p>
          <a:p>
            <a:pPr indent="0" lvl="0" marL="0" rtl="0" algn="ctr">
              <a:spcBef>
                <a:spcPts val="0"/>
              </a:spcBef>
              <a:spcAft>
                <a:spcPts val="0"/>
              </a:spcAft>
              <a:buNone/>
            </a:pPr>
            <a:r>
              <a:rPr lang="en-GB"/>
              <a:t>+ → Means "one or more" of the preceding character (digits in this case).</a:t>
            </a:r>
            <a:endParaRPr/>
          </a:p>
          <a:p>
            <a:pPr indent="0" lvl="0" marL="0" rtl="0" algn="ctr">
              <a:spcBef>
                <a:spcPts val="0"/>
              </a:spcBef>
              <a:spcAft>
                <a:spcPts val="0"/>
              </a:spcAft>
              <a:buNone/>
            </a:pPr>
            <a:r>
              <a:rPr lang="en-GB"/>
              <a:t>So, this pattern will find all sequences of numbers in the string.</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GB"/>
              <a:t>Matcher matcher = pattern.matcher(url);</a:t>
            </a:r>
            <a:endParaRPr/>
          </a:p>
          <a:p>
            <a:pPr indent="0" lvl="0" marL="0" rtl="0" algn="ctr">
              <a:spcBef>
                <a:spcPts val="0"/>
              </a:spcBef>
              <a:spcAft>
                <a:spcPts val="0"/>
              </a:spcAft>
              <a:buNone/>
            </a:pPr>
            <a:r>
              <a:rPr lang="en-GB"/>
              <a:t>pattern.matcher(url) creates a Matcher object that will search the URL for occurrences of numbers.</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pic>
        <p:nvPicPr>
          <p:cNvPr id="227" name="Google Shape;227;p35"/>
          <p:cNvPicPr preferRelativeResize="0"/>
          <p:nvPr/>
        </p:nvPicPr>
        <p:blipFill>
          <a:blip r:embed="rId3">
            <a:alphaModFix/>
          </a:blip>
          <a:stretch>
            <a:fillRect/>
          </a:stretch>
        </p:blipFill>
        <p:spPr>
          <a:xfrm>
            <a:off x="402163" y="1039675"/>
            <a:ext cx="3771900" cy="781050"/>
          </a:xfrm>
          <a:prstGeom prst="rect">
            <a:avLst/>
          </a:prstGeom>
          <a:noFill/>
          <a:ln>
            <a:noFill/>
          </a:ln>
        </p:spPr>
      </p:pic>
      <p:pic>
        <p:nvPicPr>
          <p:cNvPr id="228" name="Google Shape;228;p35"/>
          <p:cNvPicPr preferRelativeResize="0"/>
          <p:nvPr/>
        </p:nvPicPr>
        <p:blipFill>
          <a:blip r:embed="rId4">
            <a:alphaModFix/>
          </a:blip>
          <a:stretch>
            <a:fillRect/>
          </a:stretch>
        </p:blipFill>
        <p:spPr>
          <a:xfrm>
            <a:off x="816500" y="2947550"/>
            <a:ext cx="2943225" cy="247650"/>
          </a:xfrm>
          <a:prstGeom prst="rect">
            <a:avLst/>
          </a:prstGeom>
          <a:noFill/>
          <a:ln>
            <a:noFill/>
          </a:ln>
        </p:spPr>
      </p:pic>
      <p:pic>
        <p:nvPicPr>
          <p:cNvPr id="229" name="Google Shape;229;p35"/>
          <p:cNvPicPr preferRelativeResize="0"/>
          <p:nvPr/>
        </p:nvPicPr>
        <p:blipFill>
          <a:blip r:embed="rId5">
            <a:alphaModFix/>
          </a:blip>
          <a:stretch>
            <a:fillRect/>
          </a:stretch>
        </p:blipFill>
        <p:spPr>
          <a:xfrm>
            <a:off x="240250" y="3480175"/>
            <a:ext cx="4095750" cy="10477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36"/>
          <p:cNvPicPr preferRelativeResize="0"/>
          <p:nvPr/>
        </p:nvPicPr>
        <p:blipFill>
          <a:blip r:embed="rId3">
            <a:alphaModFix/>
          </a:blip>
          <a:stretch>
            <a:fillRect/>
          </a:stretch>
        </p:blipFill>
        <p:spPr>
          <a:xfrm>
            <a:off x="266600" y="129463"/>
            <a:ext cx="8552874" cy="48845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EasyBuyBack() &amp; OferteleEmag()</a:t>
            </a:r>
            <a:endParaRPr/>
          </a:p>
        </p:txBody>
      </p:sp>
      <p:sp>
        <p:nvSpPr>
          <p:cNvPr id="240" name="Google Shape;240;p3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GB"/>
              <a:t>This two pages really didn’t had anything </a:t>
            </a:r>
            <a:r>
              <a:rPr lang="en-GB"/>
              <a:t>interesting</a:t>
            </a:r>
            <a:r>
              <a:rPr lang="en-GB"/>
              <a:t> going on going for them to set them </a:t>
            </a:r>
            <a:r>
              <a:rPr lang="en-GB"/>
              <a:t>apart</a:t>
            </a:r>
            <a:r>
              <a:rPr lang="en-GB"/>
              <a:t> </a:t>
            </a:r>
            <a:endParaRPr/>
          </a:p>
          <a:p>
            <a:pPr indent="-304800" lvl="0" marL="457200" rtl="0" algn="l">
              <a:spcBef>
                <a:spcPts val="0"/>
              </a:spcBef>
              <a:spcAft>
                <a:spcPts val="0"/>
              </a:spcAft>
              <a:buSzPts val="1200"/>
              <a:buChar char="●"/>
            </a:pPr>
            <a:r>
              <a:rPr lang="en-GB"/>
              <a:t>Well, that would be the case if i was testing with a </a:t>
            </a:r>
            <a:r>
              <a:rPr lang="en-GB"/>
              <a:t>maximized</a:t>
            </a:r>
            <a:r>
              <a:rPr lang="en-GB"/>
              <a:t> browser window but..</a:t>
            </a:r>
            <a:endParaRPr/>
          </a:p>
          <a:p>
            <a:pPr indent="-304800" lvl="0" marL="457200" rtl="0" algn="l">
              <a:spcBef>
                <a:spcPts val="0"/>
              </a:spcBef>
              <a:spcAft>
                <a:spcPts val="0"/>
              </a:spcAft>
              <a:buSzPts val="1200"/>
              <a:buChar char="●"/>
            </a:pPr>
            <a:r>
              <a:rPr lang="en-GB"/>
              <a:t>I wasn’t .. and i’m glad i wasn’t</a:t>
            </a:r>
            <a:endParaRPr/>
          </a:p>
          <a:p>
            <a:pPr indent="-304800" lvl="0" marL="457200" rtl="0" algn="l">
              <a:spcBef>
                <a:spcPts val="0"/>
              </a:spcBef>
              <a:spcAft>
                <a:spcPts val="0"/>
              </a:spcAft>
              <a:buSzPts val="1200"/>
              <a:buChar char="●"/>
            </a:pPr>
            <a:r>
              <a:rPr lang="en-GB"/>
              <a:t>That that simple fact did </a:t>
            </a:r>
            <a:r>
              <a:rPr lang="en-GB"/>
              <a:t>make</a:t>
            </a:r>
            <a:r>
              <a:rPr lang="en-GB"/>
              <a:t> them </a:t>
            </a:r>
            <a:r>
              <a:rPr lang="en-GB"/>
              <a:t>interesting</a:t>
            </a:r>
            <a:r>
              <a:rPr lang="en-GB"/>
              <a:t> </a:t>
            </a:r>
            <a:r>
              <a:rPr lang="en-GB"/>
              <a:t>compared</a:t>
            </a:r>
            <a:r>
              <a:rPr lang="en-GB"/>
              <a:t> to the rest</a:t>
            </a:r>
            <a:endParaRPr/>
          </a:p>
          <a:p>
            <a:pPr indent="-304800" lvl="0" marL="457200" rtl="0" algn="l">
              <a:spcBef>
                <a:spcPts val="0"/>
              </a:spcBef>
              <a:spcAft>
                <a:spcPts val="0"/>
              </a:spcAft>
              <a:buSzPts val="1200"/>
              <a:buChar char="●"/>
            </a:pPr>
            <a:r>
              <a:rPr lang="en-GB"/>
              <a:t>We have a dropdown when we are not testing in a maxed out browser</a:t>
            </a:r>
            <a:endParaRPr/>
          </a:p>
        </p:txBody>
      </p:sp>
      <p:pic>
        <p:nvPicPr>
          <p:cNvPr id="241" name="Google Shape;241;p37"/>
          <p:cNvPicPr preferRelativeResize="0"/>
          <p:nvPr/>
        </p:nvPicPr>
        <p:blipFill>
          <a:blip r:embed="rId3">
            <a:alphaModFix/>
          </a:blip>
          <a:stretch>
            <a:fillRect/>
          </a:stretch>
        </p:blipFill>
        <p:spPr>
          <a:xfrm>
            <a:off x="3579350" y="1025400"/>
            <a:ext cx="5295075" cy="870425"/>
          </a:xfrm>
          <a:prstGeom prst="rect">
            <a:avLst/>
          </a:prstGeom>
          <a:noFill/>
          <a:ln>
            <a:noFill/>
          </a:ln>
        </p:spPr>
      </p:pic>
      <p:pic>
        <p:nvPicPr>
          <p:cNvPr id="242" name="Google Shape;242;p37"/>
          <p:cNvPicPr preferRelativeResize="0"/>
          <p:nvPr/>
        </p:nvPicPr>
        <p:blipFill>
          <a:blip r:embed="rId4">
            <a:alphaModFix/>
          </a:blip>
          <a:stretch>
            <a:fillRect/>
          </a:stretch>
        </p:blipFill>
        <p:spPr>
          <a:xfrm>
            <a:off x="3805225" y="2717150"/>
            <a:ext cx="4784750" cy="11717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8"/>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Now we can do some fun tests</a:t>
            </a:r>
            <a:endParaRPr/>
          </a:p>
        </p:txBody>
      </p:sp>
      <p:sp>
        <p:nvSpPr>
          <p:cNvPr id="248" name="Google Shape;248;p38"/>
          <p:cNvSpPr txBox="1"/>
          <p:nvPr>
            <p:ph idx="1" type="body"/>
          </p:nvPr>
        </p:nvSpPr>
        <p:spPr>
          <a:xfrm>
            <a:off x="311700" y="1389600"/>
            <a:ext cx="2808000" cy="3179400"/>
          </a:xfrm>
          <a:prstGeom prst="rect">
            <a:avLst/>
          </a:prstGeom>
        </p:spPr>
        <p:txBody>
          <a:bodyPr anchorCtr="0" anchor="t" bIns="91425" lIns="91425" spcFirstLastPara="1" rIns="91425" wrap="square" tIns="91425">
            <a:normAutofit lnSpcReduction="10000"/>
          </a:bodyPr>
          <a:lstStyle/>
          <a:p>
            <a:pPr indent="-304800" lvl="0" marL="457200" rtl="0" algn="l">
              <a:spcBef>
                <a:spcPts val="0"/>
              </a:spcBef>
              <a:spcAft>
                <a:spcPts val="0"/>
              </a:spcAft>
              <a:buSzPts val="1200"/>
              <a:buChar char="●"/>
            </a:pPr>
            <a:r>
              <a:rPr lang="en-GB"/>
              <a:t>How both </a:t>
            </a:r>
            <a:r>
              <a:rPr lang="en-GB"/>
              <a:t>methods</a:t>
            </a:r>
            <a:r>
              <a:rPr lang="en-GB"/>
              <a:t> will </a:t>
            </a:r>
            <a:r>
              <a:rPr lang="en-GB"/>
              <a:t>have</a:t>
            </a:r>
            <a:r>
              <a:rPr lang="en-GB"/>
              <a:t> two solutions each, a scenario for the dropdown and one without it</a:t>
            </a:r>
            <a:endParaRPr/>
          </a:p>
          <a:p>
            <a:pPr indent="-304800" lvl="0" marL="457200" rtl="0" algn="l">
              <a:spcBef>
                <a:spcPts val="0"/>
              </a:spcBef>
              <a:spcAft>
                <a:spcPts val="0"/>
              </a:spcAft>
              <a:buSzPts val="1200"/>
              <a:buChar char="●"/>
            </a:pPr>
            <a:r>
              <a:rPr lang="en-GB"/>
              <a:t>I will also showcase the same test written in 2 different ways</a:t>
            </a:r>
            <a:endParaRPr/>
          </a:p>
          <a:p>
            <a:pPr indent="-304800" lvl="0" marL="457200" rtl="0" algn="l">
              <a:spcBef>
                <a:spcPts val="0"/>
              </a:spcBef>
              <a:spcAft>
                <a:spcPts val="0"/>
              </a:spcAft>
              <a:buSzPts val="1200"/>
              <a:buChar char="●"/>
            </a:pPr>
            <a:r>
              <a:rPr lang="en-GB"/>
              <a:t>This goes back to the OOP notions</a:t>
            </a:r>
            <a:endParaRPr/>
          </a:p>
          <a:p>
            <a:pPr indent="-304800" lvl="0" marL="457200" rtl="0" algn="l">
              <a:spcBef>
                <a:spcPts val="0"/>
              </a:spcBef>
              <a:spcAft>
                <a:spcPts val="0"/>
              </a:spcAft>
              <a:buSzPts val="1200"/>
              <a:buChar char="●"/>
            </a:pPr>
            <a:r>
              <a:rPr lang="en-GB"/>
              <a:t>Also note that another  interesting thing was the fact that the selectors would </a:t>
            </a:r>
            <a:r>
              <a:rPr lang="en-GB"/>
              <a:t>change</a:t>
            </a:r>
            <a:r>
              <a:rPr lang="en-GB"/>
              <a:t> depending on what test </a:t>
            </a:r>
            <a:r>
              <a:rPr lang="en-GB"/>
              <a:t>combinations</a:t>
            </a:r>
            <a:r>
              <a:rPr lang="en-GB"/>
              <a:t> you would do</a:t>
            </a:r>
            <a:endParaRPr/>
          </a:p>
          <a:p>
            <a:pPr indent="-304800" lvl="0" marL="457200" rtl="0" algn="l">
              <a:spcBef>
                <a:spcPts val="0"/>
              </a:spcBef>
              <a:spcAft>
                <a:spcPts val="0"/>
              </a:spcAft>
              <a:buSzPts val="1200"/>
              <a:buChar char="●"/>
            </a:pPr>
            <a:r>
              <a:rPr lang="en-GB"/>
              <a:t>Let’s start with EasyBuyBack test</a:t>
            </a:r>
            <a:endParaRPr/>
          </a:p>
        </p:txBody>
      </p:sp>
      <p:pic>
        <p:nvPicPr>
          <p:cNvPr id="249" name="Google Shape;249;p38"/>
          <p:cNvPicPr preferRelativeResize="0"/>
          <p:nvPr/>
        </p:nvPicPr>
        <p:blipFill>
          <a:blip r:embed="rId3">
            <a:alphaModFix/>
          </a:blip>
          <a:stretch>
            <a:fillRect/>
          </a:stretch>
        </p:blipFill>
        <p:spPr>
          <a:xfrm>
            <a:off x="3311650" y="710250"/>
            <a:ext cx="5719499" cy="359988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9"/>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handleDropdownClick() </a:t>
            </a:r>
            <a:endParaRPr/>
          </a:p>
        </p:txBody>
      </p:sp>
      <p:sp>
        <p:nvSpPr>
          <p:cNvPr id="255" name="Google Shape;255;p3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fontScale="85000" lnSpcReduction="10000"/>
          </a:bodyPr>
          <a:lstStyle/>
          <a:p>
            <a:pPr indent="-293370" lvl="0" marL="457200" rtl="0" algn="l">
              <a:spcBef>
                <a:spcPts val="0"/>
              </a:spcBef>
              <a:spcAft>
                <a:spcPts val="0"/>
              </a:spcAft>
              <a:buSzPct val="100000"/>
              <a:buChar char="●"/>
            </a:pPr>
            <a:r>
              <a:rPr lang="en-GB"/>
              <a:t>I realized i didn’t need OpenPage() and FixCookies(); here (i </a:t>
            </a:r>
            <a:r>
              <a:rPr lang="en-GB"/>
              <a:t>promised</a:t>
            </a:r>
            <a:r>
              <a:rPr lang="en-GB"/>
              <a:t> the code is final so i can’t </a:t>
            </a:r>
            <a:r>
              <a:rPr lang="en-GB"/>
              <a:t>change</a:t>
            </a:r>
            <a:r>
              <a:rPr lang="en-GB"/>
              <a:t> it i have to live with it)</a:t>
            </a:r>
            <a:endParaRPr/>
          </a:p>
          <a:p>
            <a:pPr indent="-293370" lvl="0" marL="457200" rtl="0" algn="l">
              <a:spcBef>
                <a:spcPts val="0"/>
              </a:spcBef>
              <a:spcAft>
                <a:spcPts val="0"/>
              </a:spcAft>
              <a:buSzPct val="100000"/>
              <a:buChar char="●"/>
            </a:pPr>
            <a:r>
              <a:rPr lang="en-GB"/>
              <a:t>The reason i didn’t move this </a:t>
            </a:r>
            <a:r>
              <a:rPr lang="en-GB"/>
              <a:t>method</a:t>
            </a:r>
            <a:r>
              <a:rPr lang="en-GB"/>
              <a:t> to spine is </a:t>
            </a:r>
            <a:r>
              <a:rPr lang="en-GB"/>
              <a:t>because</a:t>
            </a:r>
            <a:r>
              <a:rPr lang="en-GB"/>
              <a:t> is part of the test</a:t>
            </a:r>
            <a:endParaRPr/>
          </a:p>
          <a:p>
            <a:pPr indent="-293370" lvl="0" marL="457200" rtl="0" algn="l">
              <a:spcBef>
                <a:spcPts val="0"/>
              </a:spcBef>
              <a:spcAft>
                <a:spcPts val="0"/>
              </a:spcAft>
              <a:buSzPct val="100000"/>
              <a:buChar char="●"/>
            </a:pPr>
            <a:r>
              <a:rPr lang="en-GB"/>
              <a:t>The way i wrote the code for </a:t>
            </a:r>
            <a:r>
              <a:rPr lang="en-GB"/>
              <a:t>EasyBuyBack is to call another method to deal with the dropdown scenario</a:t>
            </a:r>
            <a:endParaRPr/>
          </a:p>
          <a:p>
            <a:pPr indent="-293370" lvl="0" marL="457200" rtl="0" algn="l">
              <a:spcBef>
                <a:spcPts val="0"/>
              </a:spcBef>
              <a:spcAft>
                <a:spcPts val="0"/>
              </a:spcAft>
              <a:buSzPct val="100000"/>
              <a:buChar char="●"/>
            </a:pPr>
            <a:r>
              <a:rPr lang="en-GB"/>
              <a:t>And we have 2 version cause during tests in some combinations the selector will change so i have a solution for each case under a try catch</a:t>
            </a:r>
            <a:endParaRPr/>
          </a:p>
          <a:p>
            <a:pPr indent="-293370" lvl="0" marL="457200" rtl="0" algn="l">
              <a:spcBef>
                <a:spcPts val="0"/>
              </a:spcBef>
              <a:spcAft>
                <a:spcPts val="0"/>
              </a:spcAft>
              <a:buSzPct val="100000"/>
              <a:buChar char="●"/>
            </a:pPr>
            <a:r>
              <a:rPr lang="en-GB"/>
              <a:t>And followed by a final assertion that we end up on the correct page in the end</a:t>
            </a:r>
            <a:endParaRPr/>
          </a:p>
        </p:txBody>
      </p:sp>
      <p:pic>
        <p:nvPicPr>
          <p:cNvPr id="256" name="Google Shape;256;p39"/>
          <p:cNvPicPr preferRelativeResize="0"/>
          <p:nvPr/>
        </p:nvPicPr>
        <p:blipFill>
          <a:blip r:embed="rId3">
            <a:alphaModFix/>
          </a:blip>
          <a:stretch>
            <a:fillRect/>
          </a:stretch>
        </p:blipFill>
        <p:spPr>
          <a:xfrm>
            <a:off x="3460975" y="130425"/>
            <a:ext cx="5457346" cy="4838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0"/>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OferteleEmag()</a:t>
            </a:r>
            <a:endParaRPr/>
          </a:p>
        </p:txBody>
      </p:sp>
      <p:sp>
        <p:nvSpPr>
          <p:cNvPr id="262" name="Google Shape;262;p40"/>
          <p:cNvSpPr txBox="1"/>
          <p:nvPr>
            <p:ph idx="1" type="body"/>
          </p:nvPr>
        </p:nvSpPr>
        <p:spPr>
          <a:xfrm>
            <a:off x="311700" y="1389600"/>
            <a:ext cx="2808000" cy="3179400"/>
          </a:xfrm>
          <a:prstGeom prst="rect">
            <a:avLst/>
          </a:prstGeom>
        </p:spPr>
        <p:txBody>
          <a:bodyPr anchorCtr="0" anchor="t" bIns="91425" lIns="91425" spcFirstLastPara="1" rIns="91425" wrap="square" tIns="91425">
            <a:normAutofit fontScale="92500" lnSpcReduction="20000"/>
          </a:bodyPr>
          <a:lstStyle/>
          <a:p>
            <a:pPr indent="-299085" lvl="0" marL="457200" rtl="0" algn="l">
              <a:spcBef>
                <a:spcPts val="0"/>
              </a:spcBef>
              <a:spcAft>
                <a:spcPts val="0"/>
              </a:spcAft>
              <a:buSzPct val="100000"/>
              <a:buChar char="●"/>
            </a:pPr>
            <a:r>
              <a:rPr lang="en-GB"/>
              <a:t>Now you would think </a:t>
            </a:r>
            <a:r>
              <a:rPr lang="en-GB"/>
              <a:t>OferteleEmag()</a:t>
            </a:r>
            <a:r>
              <a:rPr lang="en-GB"/>
              <a:t> is </a:t>
            </a:r>
            <a:r>
              <a:rPr lang="en-GB"/>
              <a:t>just</a:t>
            </a:r>
            <a:r>
              <a:rPr lang="en-GB"/>
              <a:t> the same right? It should </a:t>
            </a:r>
            <a:r>
              <a:rPr lang="en-GB"/>
              <a:t>just</a:t>
            </a:r>
            <a:r>
              <a:rPr lang="en-GB"/>
              <a:t> bea copy paste </a:t>
            </a:r>
            <a:r>
              <a:rPr lang="en-GB"/>
              <a:t>adapted</a:t>
            </a:r>
            <a:r>
              <a:rPr lang="en-GB"/>
              <a:t> for the </a:t>
            </a:r>
            <a:r>
              <a:rPr lang="en-GB"/>
              <a:t>page</a:t>
            </a:r>
            <a:r>
              <a:rPr lang="en-GB"/>
              <a:t> needs but i asked myself, is that the only solution?</a:t>
            </a:r>
            <a:endParaRPr/>
          </a:p>
          <a:p>
            <a:pPr indent="-299085" lvl="0" marL="457200" rtl="0" algn="l">
              <a:spcBef>
                <a:spcPts val="0"/>
              </a:spcBef>
              <a:spcAft>
                <a:spcPts val="0"/>
              </a:spcAft>
              <a:buSzPct val="100000"/>
              <a:buChar char="●"/>
            </a:pPr>
            <a:r>
              <a:rPr lang="en-GB"/>
              <a:t>I was quite unhappy i had an extra method there to tell the truth and looking </a:t>
            </a:r>
            <a:r>
              <a:rPr lang="en-GB"/>
              <a:t>over</a:t>
            </a:r>
            <a:r>
              <a:rPr lang="en-GB"/>
              <a:t> the </a:t>
            </a:r>
            <a:r>
              <a:rPr lang="en-GB"/>
              <a:t>code i</a:t>
            </a:r>
            <a:r>
              <a:rPr lang="en-GB"/>
              <a:t> realised something</a:t>
            </a:r>
            <a:endParaRPr/>
          </a:p>
          <a:p>
            <a:pPr indent="-299085" lvl="0" marL="457200" rtl="0" algn="l">
              <a:spcBef>
                <a:spcPts val="0"/>
              </a:spcBef>
              <a:spcAft>
                <a:spcPts val="0"/>
              </a:spcAft>
              <a:buSzPct val="100000"/>
              <a:buChar char="●"/>
            </a:pPr>
            <a:r>
              <a:rPr lang="en-GB"/>
              <a:t>I don’t need an extra method</a:t>
            </a:r>
            <a:endParaRPr/>
          </a:p>
          <a:p>
            <a:pPr indent="-299085" lvl="0" marL="457200" rtl="0" algn="l">
              <a:spcBef>
                <a:spcPts val="0"/>
              </a:spcBef>
              <a:spcAft>
                <a:spcPts val="0"/>
              </a:spcAft>
              <a:buSzPct val="100000"/>
              <a:buChar char="●"/>
            </a:pPr>
            <a:r>
              <a:rPr lang="en-GB"/>
              <a:t>Now doesn’t this code look way </a:t>
            </a:r>
            <a:r>
              <a:rPr lang="en-GB"/>
              <a:t>shorter !?</a:t>
            </a:r>
            <a:r>
              <a:rPr lang="en-GB"/>
              <a:t> and we don’t have so much </a:t>
            </a:r>
            <a:r>
              <a:rPr lang="en-GB"/>
              <a:t>complexity</a:t>
            </a:r>
            <a:r>
              <a:rPr lang="en-GB"/>
              <a:t> with an extra method (and that makes me happy inside)</a:t>
            </a:r>
            <a:endParaRPr/>
          </a:p>
          <a:p>
            <a:pPr indent="-299085" lvl="0" marL="457200" rtl="0" algn="l">
              <a:spcBef>
                <a:spcPts val="0"/>
              </a:spcBef>
              <a:spcAft>
                <a:spcPts val="0"/>
              </a:spcAft>
              <a:buSzPct val="100000"/>
              <a:buChar char="●"/>
            </a:pPr>
            <a:r>
              <a:rPr lang="en-GB"/>
              <a:t>This is also helped by all the helper methods i created</a:t>
            </a:r>
            <a:endParaRPr/>
          </a:p>
        </p:txBody>
      </p:sp>
      <p:pic>
        <p:nvPicPr>
          <p:cNvPr id="263" name="Google Shape;263;p40"/>
          <p:cNvPicPr preferRelativeResize="0"/>
          <p:nvPr/>
        </p:nvPicPr>
        <p:blipFill>
          <a:blip r:embed="rId3">
            <a:alphaModFix/>
          </a:blip>
          <a:stretch>
            <a:fillRect/>
          </a:stretch>
        </p:blipFill>
        <p:spPr>
          <a:xfrm>
            <a:off x="3715725" y="152400"/>
            <a:ext cx="5010852" cy="4838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OferteleEmag2()</a:t>
            </a:r>
            <a:endParaRPr/>
          </a:p>
        </p:txBody>
      </p:sp>
      <p:sp>
        <p:nvSpPr>
          <p:cNvPr id="269" name="Google Shape;269;p41"/>
          <p:cNvSpPr txBox="1"/>
          <p:nvPr>
            <p:ph idx="1" type="body"/>
          </p:nvPr>
        </p:nvSpPr>
        <p:spPr>
          <a:xfrm>
            <a:off x="311700" y="1389600"/>
            <a:ext cx="2808000" cy="20040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GB"/>
              <a:t>But as i finished writing the code for OferteleEmag() i realised something else</a:t>
            </a:r>
            <a:endParaRPr/>
          </a:p>
          <a:p>
            <a:pPr indent="-304800" lvl="0" marL="457200" rtl="0" algn="l">
              <a:spcBef>
                <a:spcPts val="0"/>
              </a:spcBef>
              <a:spcAft>
                <a:spcPts val="0"/>
              </a:spcAft>
              <a:buSzPts val="1200"/>
              <a:buChar char="●"/>
            </a:pPr>
            <a:r>
              <a:rPr lang="en-GB"/>
              <a:t>Now, i like that </a:t>
            </a:r>
            <a:r>
              <a:rPr lang="en-GB"/>
              <a:t>little</a:t>
            </a:r>
            <a:r>
              <a:rPr lang="en-GB"/>
              <a:t> </a:t>
            </a:r>
            <a:r>
              <a:rPr lang="en-GB"/>
              <a:t>cheeky</a:t>
            </a:r>
            <a:r>
              <a:rPr lang="en-GB"/>
              <a:t> IF i used for fixing the problem i found during </a:t>
            </a:r>
            <a:r>
              <a:rPr lang="en-GB"/>
              <a:t>testing</a:t>
            </a:r>
            <a:r>
              <a:rPr lang="en-GB"/>
              <a:t>, that the selector changes with some test </a:t>
            </a:r>
            <a:r>
              <a:rPr lang="en-GB"/>
              <a:t>combinations</a:t>
            </a:r>
            <a:r>
              <a:rPr lang="en-GB"/>
              <a:t>.</a:t>
            </a:r>
            <a:endParaRPr/>
          </a:p>
        </p:txBody>
      </p:sp>
      <p:pic>
        <p:nvPicPr>
          <p:cNvPr id="270" name="Google Shape;270;p41"/>
          <p:cNvPicPr preferRelativeResize="0"/>
          <p:nvPr/>
        </p:nvPicPr>
        <p:blipFill>
          <a:blip r:embed="rId3">
            <a:alphaModFix/>
          </a:blip>
          <a:stretch>
            <a:fillRect/>
          </a:stretch>
        </p:blipFill>
        <p:spPr>
          <a:xfrm>
            <a:off x="539800" y="3578125"/>
            <a:ext cx="8244025" cy="1359750"/>
          </a:xfrm>
          <a:prstGeom prst="rect">
            <a:avLst/>
          </a:prstGeom>
          <a:noFill/>
          <a:ln>
            <a:noFill/>
          </a:ln>
        </p:spPr>
      </p:pic>
      <p:sp>
        <p:nvSpPr>
          <p:cNvPr id="271" name="Google Shape;271;p41"/>
          <p:cNvSpPr txBox="1"/>
          <p:nvPr>
            <p:ph idx="1" type="body"/>
          </p:nvPr>
        </p:nvSpPr>
        <p:spPr>
          <a:xfrm>
            <a:off x="3639800" y="1311300"/>
            <a:ext cx="2808000" cy="2004000"/>
          </a:xfrm>
          <a:prstGeom prst="rect">
            <a:avLst/>
          </a:prstGeom>
        </p:spPr>
        <p:txBody>
          <a:bodyPr anchorCtr="0" anchor="t" bIns="91425" lIns="91425" spcFirstLastPara="1" rIns="91425" wrap="square" tIns="91425">
            <a:normAutofit fontScale="92500" lnSpcReduction="20000"/>
          </a:bodyPr>
          <a:lstStyle/>
          <a:p>
            <a:pPr indent="-299085" lvl="0" marL="457200" rtl="0" algn="l">
              <a:spcBef>
                <a:spcPts val="0"/>
              </a:spcBef>
              <a:spcAft>
                <a:spcPts val="0"/>
              </a:spcAft>
              <a:buSzPct val="100000"/>
              <a:buChar char="●"/>
            </a:pPr>
            <a:r>
              <a:rPr lang="en-GB"/>
              <a:t>To understand why i had this problem we need to look at the selector i used</a:t>
            </a:r>
            <a:endParaRPr/>
          </a:p>
          <a:p>
            <a:pPr indent="-299085" lvl="0" marL="457200" rtl="0" algn="l">
              <a:spcBef>
                <a:spcPts val="0"/>
              </a:spcBef>
              <a:spcAft>
                <a:spcPts val="0"/>
              </a:spcAft>
              <a:buSzPct val="100000"/>
              <a:buChar char="●"/>
            </a:pPr>
            <a:r>
              <a:rPr lang="en-GB"/>
              <a:t>As you can see below you will notice that i was </a:t>
            </a:r>
            <a:r>
              <a:rPr lang="en-GB"/>
              <a:t>using</a:t>
            </a:r>
            <a:r>
              <a:rPr lang="en-GB"/>
              <a:t> Xpath with specific text</a:t>
            </a:r>
            <a:endParaRPr/>
          </a:p>
          <a:p>
            <a:pPr indent="-299085" lvl="0" marL="457200" rtl="0" algn="l">
              <a:spcBef>
                <a:spcPts val="0"/>
              </a:spcBef>
              <a:spcAft>
                <a:spcPts val="0"/>
              </a:spcAft>
              <a:buSzPct val="100000"/>
              <a:buChar char="●"/>
            </a:pPr>
            <a:r>
              <a:rPr lang="en-GB"/>
              <a:t>And as you figured it out already looking at the last element , sadly, on the first try to fix this, changing to cssSelecto was the </a:t>
            </a:r>
            <a:r>
              <a:rPr lang="en-GB"/>
              <a:t>first</a:t>
            </a:r>
            <a:r>
              <a:rPr lang="en-GB"/>
              <a:t> and last </a:t>
            </a:r>
            <a:r>
              <a:rPr lang="en-GB"/>
              <a:t>solution</a:t>
            </a:r>
            <a:r>
              <a:rPr lang="en-GB"/>
              <a:t> i had to try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Emag.ro</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As </a:t>
            </a:r>
            <a:r>
              <a:rPr lang="en-GB"/>
              <a:t>mentioned</a:t>
            </a:r>
            <a:r>
              <a:rPr lang="en-GB"/>
              <a:t> we are testing all </a:t>
            </a:r>
            <a:r>
              <a:rPr lang="en-GB"/>
              <a:t>available</a:t>
            </a:r>
            <a:r>
              <a:rPr lang="en-GB"/>
              <a:t> menu </a:t>
            </a:r>
            <a:r>
              <a:rPr lang="en-GB"/>
              <a:t>pages and at that time those were:</a:t>
            </a:r>
            <a:r>
              <a:rPr lang="en-GB"/>
              <a:t> </a:t>
            </a:r>
            <a:endParaRPr/>
          </a:p>
        </p:txBody>
      </p:sp>
      <p:pic>
        <p:nvPicPr>
          <p:cNvPr id="69" name="Google Shape;69;p15"/>
          <p:cNvPicPr preferRelativeResize="0"/>
          <p:nvPr/>
        </p:nvPicPr>
        <p:blipFill>
          <a:blip r:embed="rId3">
            <a:alphaModFix/>
          </a:blip>
          <a:stretch>
            <a:fillRect/>
          </a:stretch>
        </p:blipFill>
        <p:spPr>
          <a:xfrm>
            <a:off x="1214438" y="1871663"/>
            <a:ext cx="6715125" cy="14001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2"/>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The IF is gone</a:t>
            </a:r>
            <a:endParaRPr/>
          </a:p>
        </p:txBody>
      </p:sp>
      <p:sp>
        <p:nvSpPr>
          <p:cNvPr id="277" name="Google Shape;277;p42"/>
          <p:cNvSpPr txBox="1"/>
          <p:nvPr>
            <p:ph idx="1" type="body"/>
          </p:nvPr>
        </p:nvSpPr>
        <p:spPr>
          <a:xfrm>
            <a:off x="311700" y="1389600"/>
            <a:ext cx="2808000" cy="3179400"/>
          </a:xfrm>
          <a:prstGeom prst="rect">
            <a:avLst/>
          </a:prstGeom>
        </p:spPr>
        <p:txBody>
          <a:bodyPr anchorCtr="0" anchor="t" bIns="91425" lIns="91425" spcFirstLastPara="1" rIns="91425" wrap="square" tIns="91425">
            <a:normAutofit fontScale="77500" lnSpcReduction="10000"/>
          </a:bodyPr>
          <a:lstStyle/>
          <a:p>
            <a:pPr indent="-287655" lvl="0" marL="457200" rtl="0" algn="l">
              <a:spcBef>
                <a:spcPts val="0"/>
              </a:spcBef>
              <a:spcAft>
                <a:spcPts val="0"/>
              </a:spcAft>
              <a:buSzPct val="100000"/>
              <a:buChar char="●"/>
            </a:pPr>
            <a:r>
              <a:rPr lang="en-GB"/>
              <a:t>Just like that i </a:t>
            </a:r>
            <a:r>
              <a:rPr lang="en-GB"/>
              <a:t>simplified</a:t>
            </a:r>
            <a:r>
              <a:rPr lang="en-GB"/>
              <a:t> even more the test using </a:t>
            </a:r>
            <a:r>
              <a:rPr lang="en-GB"/>
              <a:t>another</a:t>
            </a:r>
            <a:r>
              <a:rPr lang="en-GB"/>
              <a:t> selector</a:t>
            </a:r>
            <a:endParaRPr/>
          </a:p>
          <a:p>
            <a:pPr indent="-287655" lvl="0" marL="457200" rtl="0" algn="l">
              <a:spcBef>
                <a:spcPts val="0"/>
              </a:spcBef>
              <a:spcAft>
                <a:spcPts val="0"/>
              </a:spcAft>
              <a:buSzPct val="100000"/>
              <a:buChar char="●"/>
            </a:pPr>
            <a:r>
              <a:rPr lang="en-GB"/>
              <a:t>I tested the </a:t>
            </a:r>
            <a:r>
              <a:rPr lang="en-GB"/>
              <a:t>combinations</a:t>
            </a:r>
            <a:r>
              <a:rPr lang="en-GB"/>
              <a:t> i knew would change the selector and require the second variant to work</a:t>
            </a:r>
            <a:endParaRPr/>
          </a:p>
          <a:p>
            <a:pPr indent="-287655" lvl="0" marL="457200" rtl="0" algn="l">
              <a:spcBef>
                <a:spcPts val="0"/>
              </a:spcBef>
              <a:spcAft>
                <a:spcPts val="0"/>
              </a:spcAft>
              <a:buSzPct val="100000"/>
              <a:buChar char="●"/>
            </a:pPr>
            <a:r>
              <a:rPr lang="en-GB"/>
              <a:t>It was fixed, in all </a:t>
            </a:r>
            <a:r>
              <a:rPr lang="en-GB"/>
              <a:t>combination</a:t>
            </a:r>
            <a:r>
              <a:rPr lang="en-GB"/>
              <a:t> this </a:t>
            </a:r>
            <a:r>
              <a:rPr lang="en-GB"/>
              <a:t>solution</a:t>
            </a:r>
            <a:r>
              <a:rPr lang="en-GB"/>
              <a:t> worked</a:t>
            </a:r>
            <a:endParaRPr/>
          </a:p>
          <a:p>
            <a:pPr indent="-287655" lvl="0" marL="457200" rtl="0" algn="l">
              <a:spcBef>
                <a:spcPts val="0"/>
              </a:spcBef>
              <a:spcAft>
                <a:spcPts val="0"/>
              </a:spcAft>
              <a:buSzPct val="100000"/>
              <a:buChar char="●"/>
            </a:pPr>
            <a:r>
              <a:rPr lang="en-GB"/>
              <a:t>I arrived to this final </a:t>
            </a:r>
            <a:r>
              <a:rPr lang="en-GB"/>
              <a:t>solution because i looked at my code from outside the box so to speak</a:t>
            </a:r>
            <a:endParaRPr/>
          </a:p>
          <a:p>
            <a:pPr indent="-287655" lvl="0" marL="457200" rtl="0" algn="l">
              <a:spcBef>
                <a:spcPts val="0"/>
              </a:spcBef>
              <a:spcAft>
                <a:spcPts val="0"/>
              </a:spcAft>
              <a:buSzPct val="100000"/>
              <a:buChar char="●"/>
            </a:pPr>
            <a:r>
              <a:rPr lang="en-GB"/>
              <a:t>If someone came to me with this solution for a review what would i do!?</a:t>
            </a:r>
            <a:endParaRPr/>
          </a:p>
          <a:p>
            <a:pPr indent="-287655" lvl="0" marL="457200" rtl="0" algn="l">
              <a:spcBef>
                <a:spcPts val="0"/>
              </a:spcBef>
              <a:spcAft>
                <a:spcPts val="0"/>
              </a:spcAft>
              <a:buSzPct val="100000"/>
              <a:buChar char="●"/>
            </a:pPr>
            <a:r>
              <a:rPr lang="en-GB"/>
              <a:t>I would like to think i would ask myself, is this the best solution you found? Did you try to think about another approach !?</a:t>
            </a:r>
            <a:endParaRPr/>
          </a:p>
          <a:p>
            <a:pPr indent="-287655" lvl="0" marL="457200" rtl="0" algn="l">
              <a:spcBef>
                <a:spcPts val="0"/>
              </a:spcBef>
              <a:spcAft>
                <a:spcPts val="0"/>
              </a:spcAft>
              <a:buSzPct val="100000"/>
              <a:buChar char="●"/>
            </a:pPr>
            <a:r>
              <a:rPr lang="en-GB"/>
              <a:t>Then i immediately realised i was creating my own problem and fixing it myself with that IF</a:t>
            </a:r>
            <a:endParaRPr/>
          </a:p>
          <a:p>
            <a:pPr indent="0" lvl="0" marL="457200" rtl="0" algn="l">
              <a:spcBef>
                <a:spcPts val="1200"/>
              </a:spcBef>
              <a:spcAft>
                <a:spcPts val="1200"/>
              </a:spcAft>
              <a:buNone/>
            </a:pPr>
            <a:r>
              <a:t/>
            </a:r>
            <a:endParaRPr/>
          </a:p>
        </p:txBody>
      </p:sp>
      <p:pic>
        <p:nvPicPr>
          <p:cNvPr id="278" name="Google Shape;278;p42"/>
          <p:cNvPicPr preferRelativeResize="0"/>
          <p:nvPr/>
        </p:nvPicPr>
        <p:blipFill>
          <a:blip r:embed="rId3">
            <a:alphaModFix/>
          </a:blip>
          <a:stretch>
            <a:fillRect/>
          </a:stretch>
        </p:blipFill>
        <p:spPr>
          <a:xfrm>
            <a:off x="3369452" y="481300"/>
            <a:ext cx="5332201" cy="408757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3"/>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FavProduct()</a:t>
            </a:r>
            <a:endParaRPr/>
          </a:p>
        </p:txBody>
      </p:sp>
      <p:sp>
        <p:nvSpPr>
          <p:cNvPr id="284" name="Google Shape;284;p43"/>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GB"/>
              <a:t>The last method in Backbone.java</a:t>
            </a:r>
            <a:endParaRPr/>
          </a:p>
          <a:p>
            <a:pPr indent="-304800" lvl="0" marL="457200" rtl="0" algn="l">
              <a:spcBef>
                <a:spcPts val="0"/>
              </a:spcBef>
              <a:spcAft>
                <a:spcPts val="0"/>
              </a:spcAft>
              <a:buSzPts val="1200"/>
              <a:buChar char="●"/>
            </a:pPr>
            <a:r>
              <a:rPr lang="en-GB"/>
              <a:t>This </a:t>
            </a:r>
            <a:r>
              <a:rPr lang="en-GB"/>
              <a:t>method</a:t>
            </a:r>
            <a:r>
              <a:rPr lang="en-GB"/>
              <a:t> will use nav and click to go to televisoare page.</a:t>
            </a:r>
            <a:endParaRPr/>
          </a:p>
          <a:p>
            <a:pPr indent="-304800" lvl="0" marL="457200" rtl="0" algn="l">
              <a:spcBef>
                <a:spcPts val="0"/>
              </a:spcBef>
              <a:spcAft>
                <a:spcPts val="0"/>
              </a:spcAft>
              <a:buSzPts val="1200"/>
              <a:buChar char="●"/>
            </a:pPr>
            <a:r>
              <a:rPr lang="en-GB"/>
              <a:t>We will check favorite button is empty</a:t>
            </a:r>
            <a:endParaRPr/>
          </a:p>
          <a:p>
            <a:pPr indent="-304800" lvl="0" marL="457200" rtl="0" algn="l">
              <a:spcBef>
                <a:spcPts val="0"/>
              </a:spcBef>
              <a:spcAft>
                <a:spcPts val="0"/>
              </a:spcAft>
              <a:buSzPts val="1200"/>
              <a:buChar char="●"/>
            </a:pPr>
            <a:r>
              <a:rPr lang="en-GB"/>
              <a:t>We will add the first 2 products to favorite and </a:t>
            </a:r>
            <a:r>
              <a:rPr lang="en-GB"/>
              <a:t>navigate</a:t>
            </a:r>
            <a:r>
              <a:rPr lang="en-GB"/>
              <a:t> to favorite page</a:t>
            </a:r>
            <a:endParaRPr/>
          </a:p>
          <a:p>
            <a:pPr indent="0" lvl="0" marL="0" rtl="0" algn="l">
              <a:spcBef>
                <a:spcPts val="1200"/>
              </a:spcBef>
              <a:spcAft>
                <a:spcPts val="1200"/>
              </a:spcAft>
              <a:buNone/>
            </a:pPr>
            <a:r>
              <a:t/>
            </a:r>
            <a:endParaRPr/>
          </a:p>
        </p:txBody>
      </p:sp>
      <p:pic>
        <p:nvPicPr>
          <p:cNvPr id="285" name="Google Shape;285;p43"/>
          <p:cNvPicPr preferRelativeResize="0"/>
          <p:nvPr/>
        </p:nvPicPr>
        <p:blipFill>
          <a:blip r:embed="rId3">
            <a:alphaModFix/>
          </a:blip>
          <a:stretch>
            <a:fillRect/>
          </a:stretch>
        </p:blipFill>
        <p:spPr>
          <a:xfrm>
            <a:off x="3566170" y="1389595"/>
            <a:ext cx="4398299" cy="689400"/>
          </a:xfrm>
          <a:prstGeom prst="rect">
            <a:avLst/>
          </a:prstGeom>
          <a:noFill/>
          <a:ln>
            <a:noFill/>
          </a:ln>
        </p:spPr>
      </p:pic>
      <p:pic>
        <p:nvPicPr>
          <p:cNvPr id="286" name="Google Shape;286;p43"/>
          <p:cNvPicPr preferRelativeResize="0"/>
          <p:nvPr/>
        </p:nvPicPr>
        <p:blipFill>
          <a:blip r:embed="rId4">
            <a:alphaModFix/>
          </a:blip>
          <a:stretch>
            <a:fillRect/>
          </a:stretch>
        </p:blipFill>
        <p:spPr>
          <a:xfrm>
            <a:off x="3605700" y="2078999"/>
            <a:ext cx="4120500" cy="1032300"/>
          </a:xfrm>
          <a:prstGeom prst="rect">
            <a:avLst/>
          </a:prstGeom>
          <a:noFill/>
          <a:ln>
            <a:noFill/>
          </a:ln>
        </p:spPr>
      </p:pic>
      <p:pic>
        <p:nvPicPr>
          <p:cNvPr id="287" name="Google Shape;287;p43"/>
          <p:cNvPicPr preferRelativeResize="0"/>
          <p:nvPr/>
        </p:nvPicPr>
        <p:blipFill>
          <a:blip r:embed="rId5">
            <a:alphaModFix/>
          </a:blip>
          <a:stretch>
            <a:fillRect/>
          </a:stretch>
        </p:blipFill>
        <p:spPr>
          <a:xfrm>
            <a:off x="3691425" y="3169450"/>
            <a:ext cx="4147775" cy="8011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4"/>
          <p:cNvSpPr txBox="1"/>
          <p:nvPr>
            <p:ph idx="1" type="body"/>
          </p:nvPr>
        </p:nvSpPr>
        <p:spPr>
          <a:xfrm>
            <a:off x="311700" y="468225"/>
            <a:ext cx="2808000" cy="2525700"/>
          </a:xfrm>
          <a:prstGeom prst="rect">
            <a:avLst/>
          </a:prstGeom>
        </p:spPr>
        <p:txBody>
          <a:bodyPr anchorCtr="0" anchor="t" bIns="91425" lIns="91425" spcFirstLastPara="1" rIns="91425" wrap="square" tIns="91425">
            <a:normAutofit lnSpcReduction="10000"/>
          </a:bodyPr>
          <a:lstStyle/>
          <a:p>
            <a:pPr indent="-304800" lvl="0" marL="457200" rtl="0" algn="l">
              <a:spcBef>
                <a:spcPts val="0"/>
              </a:spcBef>
              <a:spcAft>
                <a:spcPts val="0"/>
              </a:spcAft>
              <a:buSzPts val="1200"/>
              <a:buChar char="●"/>
            </a:pPr>
            <a:r>
              <a:rPr lang="en-GB"/>
              <a:t>But while we do that we check that the first product is added </a:t>
            </a:r>
            <a:r>
              <a:rPr lang="en-GB"/>
              <a:t>successfully to favorite</a:t>
            </a:r>
            <a:endParaRPr/>
          </a:p>
          <a:p>
            <a:pPr indent="-304800" lvl="0" marL="457200" rtl="0" algn="l">
              <a:spcBef>
                <a:spcPts val="0"/>
              </a:spcBef>
              <a:spcAft>
                <a:spcPts val="0"/>
              </a:spcAft>
              <a:buSzPts val="1200"/>
              <a:buChar char="●"/>
            </a:pPr>
            <a:r>
              <a:rPr lang="en-GB"/>
              <a:t>This is one moment fluent wait shines</a:t>
            </a:r>
            <a:endParaRPr/>
          </a:p>
          <a:p>
            <a:pPr indent="-304800" lvl="0" marL="457200" rtl="0" algn="l">
              <a:spcBef>
                <a:spcPts val="0"/>
              </a:spcBef>
              <a:spcAft>
                <a:spcPts val="0"/>
              </a:spcAft>
              <a:buSzPts val="1200"/>
              <a:buChar char="●"/>
            </a:pPr>
            <a:r>
              <a:rPr lang="en-GB"/>
              <a:t>We are waiting for this pop-up and it’s very fast so we give spine.waitForWebElement a 5 seconds max wait time and pollingInterval of 500 ms, we check twice in 1 second</a:t>
            </a:r>
            <a:endParaRPr/>
          </a:p>
          <a:p>
            <a:pPr indent="-304800" lvl="0" marL="457200" rtl="0" algn="l">
              <a:spcBef>
                <a:spcPts val="0"/>
              </a:spcBef>
              <a:spcAft>
                <a:spcPts val="0"/>
              </a:spcAft>
              <a:buSzPts val="1200"/>
              <a:buChar char="●"/>
            </a:pPr>
            <a:r>
              <a:rPr lang="en-GB"/>
              <a:t>Never missed it in any test</a:t>
            </a:r>
            <a:endParaRPr/>
          </a:p>
        </p:txBody>
      </p:sp>
      <p:pic>
        <p:nvPicPr>
          <p:cNvPr id="293" name="Google Shape;293;p44"/>
          <p:cNvPicPr preferRelativeResize="0"/>
          <p:nvPr/>
        </p:nvPicPr>
        <p:blipFill>
          <a:blip r:embed="rId3">
            <a:alphaModFix/>
          </a:blip>
          <a:stretch>
            <a:fillRect/>
          </a:stretch>
        </p:blipFill>
        <p:spPr>
          <a:xfrm>
            <a:off x="4154975" y="271000"/>
            <a:ext cx="4352925" cy="1333500"/>
          </a:xfrm>
          <a:prstGeom prst="rect">
            <a:avLst/>
          </a:prstGeom>
          <a:noFill/>
          <a:ln>
            <a:noFill/>
          </a:ln>
        </p:spPr>
      </p:pic>
      <p:pic>
        <p:nvPicPr>
          <p:cNvPr id="294" name="Google Shape;294;p44"/>
          <p:cNvPicPr preferRelativeResize="0"/>
          <p:nvPr/>
        </p:nvPicPr>
        <p:blipFill>
          <a:blip r:embed="rId4">
            <a:alphaModFix/>
          </a:blip>
          <a:stretch>
            <a:fillRect/>
          </a:stretch>
        </p:blipFill>
        <p:spPr>
          <a:xfrm>
            <a:off x="766750" y="2963188"/>
            <a:ext cx="7610475" cy="17621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5"/>
          <p:cNvSpPr txBox="1"/>
          <p:nvPr>
            <p:ph idx="1" type="body"/>
          </p:nvPr>
        </p:nvSpPr>
        <p:spPr>
          <a:xfrm>
            <a:off x="311700" y="604400"/>
            <a:ext cx="2808000" cy="39645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GB"/>
              <a:t>The rest of the </a:t>
            </a:r>
            <a:r>
              <a:rPr lang="en-GB"/>
              <a:t>method</a:t>
            </a:r>
            <a:r>
              <a:rPr lang="en-GB"/>
              <a:t> is quite long, we keep only one product in the favorite list and go all the way to </a:t>
            </a:r>
            <a:r>
              <a:rPr lang="en-GB"/>
              <a:t>checkout</a:t>
            </a:r>
            <a:r>
              <a:rPr lang="en-GB"/>
              <a:t> with it</a:t>
            </a:r>
            <a:endParaRPr/>
          </a:p>
          <a:p>
            <a:pPr indent="-304800" lvl="0" marL="457200" rtl="0" algn="l">
              <a:spcBef>
                <a:spcPts val="0"/>
              </a:spcBef>
              <a:spcAft>
                <a:spcPts val="0"/>
              </a:spcAft>
              <a:buSzPts val="1200"/>
              <a:buChar char="●"/>
            </a:pPr>
            <a:r>
              <a:rPr lang="en-GB"/>
              <a:t>We stop the test when we reach the login page</a:t>
            </a:r>
            <a:endParaRPr/>
          </a:p>
          <a:p>
            <a:pPr indent="-304800" lvl="0" marL="457200" rtl="0" algn="l">
              <a:spcBef>
                <a:spcPts val="0"/>
              </a:spcBef>
              <a:spcAft>
                <a:spcPts val="0"/>
              </a:spcAft>
              <a:buSzPts val="1200"/>
              <a:buChar char="●"/>
            </a:pPr>
            <a:r>
              <a:rPr lang="en-GB"/>
              <a:t>The </a:t>
            </a:r>
            <a:r>
              <a:rPr lang="en-GB"/>
              <a:t>challenges</a:t>
            </a:r>
            <a:r>
              <a:rPr lang="en-GB"/>
              <a:t> were finding </a:t>
            </a:r>
            <a:r>
              <a:rPr lang="en-GB"/>
              <a:t>suitable</a:t>
            </a:r>
            <a:r>
              <a:rPr lang="en-GB"/>
              <a:t> selectors and elements to combine with the wait methods to navigate all the way to </a:t>
            </a:r>
            <a:r>
              <a:rPr lang="en-GB"/>
              <a:t>checkout</a:t>
            </a:r>
            <a:endParaRPr/>
          </a:p>
          <a:p>
            <a:pPr indent="-304800" lvl="0" marL="457200" rtl="0" algn="l">
              <a:spcBef>
                <a:spcPts val="0"/>
              </a:spcBef>
              <a:spcAft>
                <a:spcPts val="0"/>
              </a:spcAft>
              <a:buSzPts val="1200"/>
              <a:buChar char="●"/>
            </a:pPr>
            <a:r>
              <a:rPr lang="en-GB"/>
              <a:t>It’s the biggest method in the code so far</a:t>
            </a:r>
            <a:endParaRPr/>
          </a:p>
        </p:txBody>
      </p:sp>
      <p:pic>
        <p:nvPicPr>
          <p:cNvPr id="300" name="Google Shape;300;p45"/>
          <p:cNvPicPr preferRelativeResize="0"/>
          <p:nvPr/>
        </p:nvPicPr>
        <p:blipFill>
          <a:blip r:embed="rId3">
            <a:alphaModFix/>
          </a:blip>
          <a:stretch>
            <a:fillRect/>
          </a:stretch>
        </p:blipFill>
        <p:spPr>
          <a:xfrm>
            <a:off x="3553225" y="152400"/>
            <a:ext cx="5173641" cy="48387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6"/>
          <p:cNvSpPr txBox="1"/>
          <p:nvPr>
            <p:ph idx="1" type="body"/>
          </p:nvPr>
        </p:nvSpPr>
        <p:spPr>
          <a:xfrm>
            <a:off x="311700" y="1389600"/>
            <a:ext cx="2808000" cy="3179400"/>
          </a:xfrm>
          <a:prstGeom prst="rect">
            <a:avLst/>
          </a:prstGeom>
        </p:spPr>
        <p:txBody>
          <a:bodyPr anchorCtr="0" anchor="t" bIns="91425" lIns="91425" spcFirstLastPara="1" rIns="91425" wrap="square" tIns="91425">
            <a:normAutofit lnSpcReduction="20000"/>
          </a:bodyPr>
          <a:lstStyle/>
          <a:p>
            <a:pPr indent="-304800" lvl="0" marL="457200" rtl="0" algn="l">
              <a:spcBef>
                <a:spcPts val="0"/>
              </a:spcBef>
              <a:spcAft>
                <a:spcPts val="0"/>
              </a:spcAft>
              <a:buSzPts val="1200"/>
              <a:buChar char="●"/>
            </a:pPr>
            <a:r>
              <a:rPr lang="en-GB"/>
              <a:t>Notice how many waits and clicks we have</a:t>
            </a:r>
            <a:endParaRPr/>
          </a:p>
          <a:p>
            <a:pPr indent="-304800" lvl="0" marL="457200" rtl="0" algn="l">
              <a:spcBef>
                <a:spcPts val="0"/>
              </a:spcBef>
              <a:spcAft>
                <a:spcPts val="0"/>
              </a:spcAft>
              <a:buSzPts val="1200"/>
              <a:buChar char="●"/>
            </a:pPr>
            <a:r>
              <a:rPr lang="en-GB"/>
              <a:t>This was the main culprit for implementing comments, system.out.print and elements</a:t>
            </a:r>
            <a:endParaRPr/>
          </a:p>
          <a:p>
            <a:pPr indent="-304800" lvl="0" marL="457200" rtl="0" algn="l">
              <a:spcBef>
                <a:spcPts val="0"/>
              </a:spcBef>
              <a:spcAft>
                <a:spcPts val="0"/>
              </a:spcAft>
              <a:buSzPts val="1200"/>
              <a:buChar char="●"/>
            </a:pPr>
            <a:r>
              <a:rPr lang="en-GB"/>
              <a:t>We can debug fast what went </a:t>
            </a:r>
            <a:r>
              <a:rPr lang="en-GB"/>
              <a:t>wrong</a:t>
            </a:r>
            <a:r>
              <a:rPr lang="en-GB"/>
              <a:t> in the test. Let’s say we can’t find an element.</a:t>
            </a:r>
            <a:endParaRPr/>
          </a:p>
          <a:p>
            <a:pPr indent="-304800" lvl="0" marL="457200" rtl="0" algn="l">
              <a:spcBef>
                <a:spcPts val="0"/>
              </a:spcBef>
              <a:spcAft>
                <a:spcPts val="0"/>
              </a:spcAft>
              <a:buSzPts val="1200"/>
              <a:buChar char="●"/>
            </a:pPr>
            <a:r>
              <a:rPr lang="en-GB"/>
              <a:t>But we only have an xpath or css</a:t>
            </a:r>
            <a:endParaRPr/>
          </a:p>
          <a:p>
            <a:pPr indent="-304800" lvl="0" marL="457200" rtl="0" algn="l">
              <a:spcBef>
                <a:spcPts val="0"/>
              </a:spcBef>
              <a:spcAft>
                <a:spcPts val="0"/>
              </a:spcAft>
              <a:buSzPts val="1200"/>
              <a:buChar char="●"/>
            </a:pPr>
            <a:r>
              <a:rPr lang="en-GB"/>
              <a:t>What button is this?</a:t>
            </a:r>
            <a:endParaRPr/>
          </a:p>
          <a:p>
            <a:pPr indent="-304800" lvl="0" marL="457200" rtl="0" algn="l">
              <a:spcBef>
                <a:spcPts val="0"/>
              </a:spcBef>
              <a:spcAft>
                <a:spcPts val="0"/>
              </a:spcAft>
              <a:buSzPts val="1200"/>
              <a:buChar char="●"/>
            </a:pPr>
            <a:r>
              <a:rPr lang="en-GB"/>
              <a:t>What section of the code is it?</a:t>
            </a:r>
            <a:endParaRPr/>
          </a:p>
          <a:p>
            <a:pPr indent="-304800" lvl="0" marL="457200" rtl="0" algn="l">
              <a:spcBef>
                <a:spcPts val="0"/>
              </a:spcBef>
              <a:spcAft>
                <a:spcPts val="0"/>
              </a:spcAft>
              <a:buSzPts val="1200"/>
              <a:buChar char="●"/>
            </a:pPr>
            <a:r>
              <a:rPr lang="en-GB"/>
              <a:t>What was i doing exactly with that element?</a:t>
            </a:r>
            <a:endParaRPr/>
          </a:p>
          <a:p>
            <a:pPr indent="0" lvl="0" marL="457200" rtl="0" algn="l">
              <a:spcBef>
                <a:spcPts val="1200"/>
              </a:spcBef>
              <a:spcAft>
                <a:spcPts val="1200"/>
              </a:spcAft>
              <a:buNone/>
            </a:pPr>
            <a:r>
              <a:t/>
            </a:r>
            <a:endParaRPr/>
          </a:p>
        </p:txBody>
      </p:sp>
      <p:pic>
        <p:nvPicPr>
          <p:cNvPr id="306" name="Google Shape;306;p46"/>
          <p:cNvPicPr preferRelativeResize="0"/>
          <p:nvPr/>
        </p:nvPicPr>
        <p:blipFill>
          <a:blip r:embed="rId3">
            <a:alphaModFix/>
          </a:blip>
          <a:stretch>
            <a:fillRect/>
          </a:stretch>
        </p:blipFill>
        <p:spPr>
          <a:xfrm>
            <a:off x="3900200" y="152400"/>
            <a:ext cx="4849699" cy="4838702"/>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7"/>
          <p:cNvSpPr txBox="1"/>
          <p:nvPr>
            <p:ph idx="1" type="body"/>
          </p:nvPr>
        </p:nvSpPr>
        <p:spPr>
          <a:xfrm>
            <a:off x="311700" y="204700"/>
            <a:ext cx="2808000" cy="3957600"/>
          </a:xfrm>
          <a:prstGeom prst="rect">
            <a:avLst/>
          </a:prstGeom>
        </p:spPr>
        <p:txBody>
          <a:bodyPr anchorCtr="0" anchor="t" bIns="91425" lIns="91425" spcFirstLastPara="1" rIns="91425" wrap="square" tIns="91425">
            <a:normAutofit lnSpcReduction="10000"/>
          </a:bodyPr>
          <a:lstStyle/>
          <a:p>
            <a:pPr indent="-304800" lvl="0" marL="457200" rtl="0" algn="l">
              <a:spcBef>
                <a:spcPts val="0"/>
              </a:spcBef>
              <a:spcAft>
                <a:spcPts val="0"/>
              </a:spcAft>
              <a:buSzPts val="1200"/>
              <a:buChar char="●"/>
            </a:pPr>
            <a:r>
              <a:rPr lang="en-GB"/>
              <a:t>Depending on the selector you might or might not figure it out fast the what and where</a:t>
            </a:r>
            <a:endParaRPr/>
          </a:p>
          <a:p>
            <a:pPr indent="-304800" lvl="0" marL="457200" rtl="0" algn="l">
              <a:spcBef>
                <a:spcPts val="0"/>
              </a:spcBef>
              <a:spcAft>
                <a:spcPts val="0"/>
              </a:spcAft>
              <a:buSzPts val="1200"/>
              <a:buChar char="●"/>
            </a:pPr>
            <a:r>
              <a:rPr lang="en-GB"/>
              <a:t>Now when you have the css or xpath you go to elements and you find it</a:t>
            </a:r>
            <a:endParaRPr/>
          </a:p>
          <a:p>
            <a:pPr indent="-304800" lvl="0" marL="457200" rtl="0" algn="l">
              <a:spcBef>
                <a:spcPts val="0"/>
              </a:spcBef>
              <a:spcAft>
                <a:spcPts val="0"/>
              </a:spcAft>
              <a:buSzPts val="1200"/>
              <a:buChar char="●"/>
            </a:pPr>
            <a:r>
              <a:rPr lang="en-GB"/>
              <a:t>Can’t find</a:t>
            </a:r>
            <a:br>
              <a:rPr lang="en-GB"/>
            </a:br>
            <a:r>
              <a:rPr lang="en-GB" sz="1050">
                <a:solidFill>
                  <a:srgbClr val="CCCCCC"/>
                </a:solidFill>
                <a:highlight>
                  <a:srgbClr val="1F1F1F"/>
                </a:highlight>
                <a:latin typeface="Courier New"/>
                <a:ea typeface="Courier New"/>
                <a:cs typeface="Courier New"/>
                <a:sym typeface="Courier New"/>
              </a:rPr>
              <a:t>@</a:t>
            </a:r>
            <a:r>
              <a:rPr lang="en-GB" sz="1050">
                <a:solidFill>
                  <a:srgbClr val="4EC9B0"/>
                </a:solidFill>
                <a:highlight>
                  <a:srgbClr val="1F1F1F"/>
                </a:highlight>
                <a:latin typeface="Courier New"/>
                <a:ea typeface="Courier New"/>
                <a:cs typeface="Courier New"/>
                <a:sym typeface="Courier New"/>
              </a:rPr>
              <a:t>FindBy</a:t>
            </a:r>
            <a:r>
              <a:rPr lang="en-GB" sz="1050">
                <a:solidFill>
                  <a:srgbClr val="CCCCCC"/>
                </a:solidFill>
                <a:highlight>
                  <a:srgbClr val="1F1F1F"/>
                </a:highlight>
                <a:latin typeface="Courier New"/>
                <a:ea typeface="Courier New"/>
                <a:cs typeface="Courier New"/>
                <a:sym typeface="Courier New"/>
              </a:rPr>
              <a:t>(</a:t>
            </a:r>
            <a:r>
              <a:rPr lang="en-GB" sz="1050">
                <a:solidFill>
                  <a:srgbClr val="DCDCAA"/>
                </a:solidFill>
                <a:highlight>
                  <a:srgbClr val="1F1F1F"/>
                </a:highlight>
                <a:latin typeface="Courier New"/>
                <a:ea typeface="Courier New"/>
                <a:cs typeface="Courier New"/>
                <a:sym typeface="Courier New"/>
              </a:rPr>
              <a:t>css</a:t>
            </a:r>
            <a:r>
              <a:rPr lang="en-GB" sz="1050">
                <a:solidFill>
                  <a:srgbClr val="CCCCCC"/>
                </a:solidFill>
                <a:highlight>
                  <a:srgbClr val="1F1F1F"/>
                </a:highlight>
                <a:latin typeface="Courier New"/>
                <a:ea typeface="Courier New"/>
                <a:cs typeface="Courier New"/>
                <a:sym typeface="Courier New"/>
              </a:rPr>
              <a:t> </a:t>
            </a:r>
            <a:r>
              <a:rPr lang="en-GB" sz="1050">
                <a:solidFill>
                  <a:srgbClr val="D4D4D4"/>
                </a:solidFill>
                <a:highlight>
                  <a:srgbClr val="1F1F1F"/>
                </a:highlight>
                <a:latin typeface="Courier New"/>
                <a:ea typeface="Courier New"/>
                <a:cs typeface="Courier New"/>
                <a:sym typeface="Courier New"/>
              </a:rPr>
              <a:t>=</a:t>
            </a:r>
            <a:r>
              <a:rPr lang="en-GB" sz="1050">
                <a:solidFill>
                  <a:srgbClr val="CCCCCC"/>
                </a:solidFill>
                <a:highlight>
                  <a:srgbClr val="1F1F1F"/>
                </a:highlight>
                <a:latin typeface="Courier New"/>
                <a:ea typeface="Courier New"/>
                <a:cs typeface="Courier New"/>
                <a:sym typeface="Courier New"/>
              </a:rPr>
              <a:t> </a:t>
            </a:r>
            <a:r>
              <a:rPr lang="en-GB" sz="1050">
                <a:solidFill>
                  <a:srgbClr val="CE9178"/>
                </a:solidFill>
                <a:highlight>
                  <a:srgbClr val="1F1F1F"/>
                </a:highlight>
                <a:latin typeface="Courier New"/>
                <a:ea typeface="Courier New"/>
                <a:cs typeface="Courier New"/>
                <a:sym typeface="Courier New"/>
              </a:rPr>
              <a:t>"body &gt; div.ns-wrap-top-right &gt; div &gt; div &gt; div &gt; div &gt; div.table-cell.col-xs-9"</a:t>
            </a:r>
            <a:r>
              <a:rPr lang="en-GB"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indent="-304800" lvl="0" marL="457200" rtl="0" algn="l">
              <a:spcBef>
                <a:spcPts val="0"/>
              </a:spcBef>
              <a:spcAft>
                <a:spcPts val="0"/>
              </a:spcAft>
              <a:buSzPts val="1200"/>
              <a:buChar char="●"/>
            </a:pPr>
            <a:r>
              <a:rPr lang="en-GB"/>
              <a:t>At a simple glance we can see what it was </a:t>
            </a:r>
            <a:r>
              <a:rPr lang="en-GB"/>
              <a:t>supposed</a:t>
            </a:r>
            <a:r>
              <a:rPr lang="en-GB"/>
              <a:t> to do</a:t>
            </a:r>
            <a:endParaRPr/>
          </a:p>
          <a:p>
            <a:pPr indent="-304800" lvl="0" marL="457200" rtl="0" algn="l">
              <a:spcBef>
                <a:spcPts val="0"/>
              </a:spcBef>
              <a:spcAft>
                <a:spcPts val="0"/>
              </a:spcAft>
              <a:buSzPts val="1200"/>
              <a:buChar char="●"/>
            </a:pPr>
            <a:r>
              <a:rPr lang="en-GB"/>
              <a:t>Favorite product added notification</a:t>
            </a:r>
            <a:endParaRPr/>
          </a:p>
          <a:p>
            <a:pPr indent="-304800" lvl="0" marL="457200" rtl="0" algn="l">
              <a:spcBef>
                <a:spcPts val="0"/>
              </a:spcBef>
              <a:spcAft>
                <a:spcPts val="0"/>
              </a:spcAft>
              <a:buSzPts val="1200"/>
              <a:buChar char="●"/>
            </a:pPr>
            <a:r>
              <a:rPr lang="en-GB"/>
              <a:t>WebElement AddedToFavNotification</a:t>
            </a:r>
            <a:endParaRPr/>
          </a:p>
          <a:p>
            <a:pPr indent="-304800" lvl="0" marL="457200" rtl="0" algn="l">
              <a:spcBef>
                <a:spcPts val="0"/>
              </a:spcBef>
              <a:spcAft>
                <a:spcPts val="0"/>
              </a:spcAft>
              <a:buSzPts val="1200"/>
              <a:buChar char="●"/>
            </a:pPr>
            <a:r>
              <a:rPr lang="en-GB"/>
              <a:t>And we can navigate exactly to the code that uses the element</a:t>
            </a:r>
            <a:endParaRPr/>
          </a:p>
        </p:txBody>
      </p:sp>
      <p:pic>
        <p:nvPicPr>
          <p:cNvPr id="312" name="Google Shape;312;p47"/>
          <p:cNvPicPr preferRelativeResize="0"/>
          <p:nvPr/>
        </p:nvPicPr>
        <p:blipFill>
          <a:blip r:embed="rId3">
            <a:alphaModFix/>
          </a:blip>
          <a:stretch>
            <a:fillRect/>
          </a:stretch>
        </p:blipFill>
        <p:spPr>
          <a:xfrm>
            <a:off x="3298450" y="169975"/>
            <a:ext cx="5719501" cy="3725380"/>
          </a:xfrm>
          <a:prstGeom prst="rect">
            <a:avLst/>
          </a:prstGeom>
          <a:noFill/>
          <a:ln>
            <a:noFill/>
          </a:ln>
        </p:spPr>
      </p:pic>
      <p:pic>
        <p:nvPicPr>
          <p:cNvPr id="313" name="Google Shape;313;p47"/>
          <p:cNvPicPr preferRelativeResize="0"/>
          <p:nvPr/>
        </p:nvPicPr>
        <p:blipFill>
          <a:blip r:embed="rId4">
            <a:alphaModFix/>
          </a:blip>
          <a:stretch>
            <a:fillRect/>
          </a:stretch>
        </p:blipFill>
        <p:spPr>
          <a:xfrm>
            <a:off x="70275" y="4114175"/>
            <a:ext cx="8617427" cy="934250"/>
          </a:xfrm>
          <a:prstGeom prst="rect">
            <a:avLst/>
          </a:prstGeom>
          <a:noFill/>
          <a:ln>
            <a:noFill/>
          </a:ln>
        </p:spPr>
      </p:pic>
      <p:sp>
        <p:nvSpPr>
          <p:cNvPr id="314" name="Google Shape;314;p47"/>
          <p:cNvSpPr/>
          <p:nvPr/>
        </p:nvSpPr>
        <p:spPr>
          <a:xfrm>
            <a:off x="1760900" y="3889900"/>
            <a:ext cx="114300" cy="224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8"/>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Time is running out</a:t>
            </a:r>
            <a:endParaRPr/>
          </a:p>
        </p:txBody>
      </p:sp>
      <p:sp>
        <p:nvSpPr>
          <p:cNvPr id="320" name="Google Shape;320;p48"/>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GB"/>
              <a:t>I will </a:t>
            </a:r>
            <a:r>
              <a:rPr lang="en-GB"/>
              <a:t>switch</a:t>
            </a:r>
            <a:r>
              <a:rPr lang="en-GB"/>
              <a:t> to VS and showcase the last test: Login on Dedeman.ro using BDD</a:t>
            </a:r>
            <a:endParaRPr/>
          </a:p>
          <a:p>
            <a:pPr indent="-304800" lvl="0" marL="457200" rtl="0" algn="l">
              <a:spcBef>
                <a:spcPts val="0"/>
              </a:spcBef>
              <a:spcAft>
                <a:spcPts val="0"/>
              </a:spcAft>
              <a:buSzPts val="1200"/>
              <a:buChar char="●"/>
            </a:pPr>
            <a:r>
              <a:rPr lang="en-GB"/>
              <a:t>We will also use a specific scenario type Scenario Outline</a:t>
            </a:r>
            <a:endParaRPr/>
          </a:p>
          <a:p>
            <a:pPr indent="-304800" lvl="0" marL="457200" rtl="0" algn="l">
              <a:spcBef>
                <a:spcPts val="0"/>
              </a:spcBef>
              <a:spcAft>
                <a:spcPts val="0"/>
              </a:spcAft>
              <a:buSzPts val="1200"/>
              <a:buChar char="●"/>
            </a:pPr>
            <a:r>
              <a:rPr lang="en-GB"/>
              <a:t>We will also showcase tags</a:t>
            </a:r>
            <a:endParaRPr/>
          </a:p>
        </p:txBody>
      </p:sp>
      <p:pic>
        <p:nvPicPr>
          <p:cNvPr id="321" name="Google Shape;321;p48"/>
          <p:cNvPicPr preferRelativeResize="0"/>
          <p:nvPr/>
        </p:nvPicPr>
        <p:blipFill>
          <a:blip r:embed="rId3">
            <a:alphaModFix/>
          </a:blip>
          <a:stretch>
            <a:fillRect/>
          </a:stretch>
        </p:blipFill>
        <p:spPr>
          <a:xfrm>
            <a:off x="3276525" y="1136325"/>
            <a:ext cx="5719499" cy="241527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9"/>
          <p:cNvSpPr txBox="1"/>
          <p:nvPr>
            <p:ph type="title"/>
          </p:nvPr>
        </p:nvSpPr>
        <p:spPr>
          <a:xfrm>
            <a:off x="860750" y="388700"/>
            <a:ext cx="45897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Thank you for your time !</a:t>
            </a:r>
            <a:endParaRPr/>
          </a:p>
        </p:txBody>
      </p:sp>
      <p:sp>
        <p:nvSpPr>
          <p:cNvPr id="327" name="Google Shape;327;p49"/>
          <p:cNvSpPr txBox="1"/>
          <p:nvPr>
            <p:ph idx="1" type="body"/>
          </p:nvPr>
        </p:nvSpPr>
        <p:spPr>
          <a:xfrm>
            <a:off x="311700" y="1385225"/>
            <a:ext cx="7647000" cy="3179400"/>
          </a:xfrm>
          <a:prstGeom prst="rect">
            <a:avLst/>
          </a:prstGeom>
        </p:spPr>
        <p:txBody>
          <a:bodyPr anchorCtr="0" anchor="t" bIns="91425" lIns="91425" spcFirstLastPara="1" rIns="91425" wrap="square" tIns="91425">
            <a:normAutofit lnSpcReduction="10000"/>
          </a:bodyPr>
          <a:lstStyle/>
          <a:p>
            <a:pPr indent="-304800" lvl="0" marL="457200" rtl="0" algn="l">
              <a:spcBef>
                <a:spcPts val="0"/>
              </a:spcBef>
              <a:spcAft>
                <a:spcPts val="0"/>
              </a:spcAft>
              <a:buSzPts val="1200"/>
              <a:buChar char="●"/>
            </a:pPr>
            <a:r>
              <a:rPr lang="en-GB"/>
              <a:t>I hope you found at least some of the presentation interesting</a:t>
            </a:r>
            <a:endParaRPr/>
          </a:p>
          <a:p>
            <a:pPr indent="-304800" lvl="0" marL="457200" rtl="0" algn="l">
              <a:spcBef>
                <a:spcPts val="0"/>
              </a:spcBef>
              <a:spcAft>
                <a:spcPts val="0"/>
              </a:spcAft>
              <a:buSzPts val="1200"/>
              <a:buChar char="●"/>
            </a:pPr>
            <a:r>
              <a:rPr lang="en-GB"/>
              <a:t>My take away at the end of this journey (it really was a journey) is to always </a:t>
            </a:r>
            <a:r>
              <a:rPr lang="en-GB"/>
              <a:t>challenge</a:t>
            </a:r>
            <a:r>
              <a:rPr lang="en-GB"/>
              <a:t> yourself</a:t>
            </a:r>
            <a:endParaRPr/>
          </a:p>
          <a:p>
            <a:pPr indent="-304800" lvl="0" marL="457200" rtl="0" algn="l">
              <a:spcBef>
                <a:spcPts val="0"/>
              </a:spcBef>
              <a:spcAft>
                <a:spcPts val="0"/>
              </a:spcAft>
              <a:buSzPts val="1200"/>
              <a:buChar char="●"/>
            </a:pPr>
            <a:r>
              <a:rPr lang="en-GB"/>
              <a:t>If there is a will there is a way</a:t>
            </a:r>
            <a:endParaRPr/>
          </a:p>
          <a:p>
            <a:pPr indent="-304800" lvl="0" marL="457200" rtl="0" algn="l">
              <a:spcBef>
                <a:spcPts val="0"/>
              </a:spcBef>
              <a:spcAft>
                <a:spcPts val="0"/>
              </a:spcAft>
              <a:buSzPts val="1200"/>
              <a:buChar char="●"/>
            </a:pPr>
            <a:r>
              <a:rPr lang="en-GB"/>
              <a:t>We have many resources online to help us and if i can do it then 101% you can also do it</a:t>
            </a:r>
            <a:endParaRPr/>
          </a:p>
          <a:p>
            <a:pPr indent="-304800" lvl="0" marL="457200" rtl="0" algn="l">
              <a:spcBef>
                <a:spcPts val="0"/>
              </a:spcBef>
              <a:spcAft>
                <a:spcPts val="0"/>
              </a:spcAft>
              <a:buSzPts val="1200"/>
              <a:buChar char="●"/>
            </a:pPr>
            <a:r>
              <a:rPr lang="en-GB"/>
              <a:t>I wish i could tell you more about the project and the journey but time is short.</a:t>
            </a:r>
            <a:endParaRPr/>
          </a:p>
          <a:p>
            <a:pPr indent="-304800" lvl="0" marL="457200" rtl="0" algn="l">
              <a:spcBef>
                <a:spcPts val="0"/>
              </a:spcBef>
              <a:spcAft>
                <a:spcPts val="0"/>
              </a:spcAft>
              <a:buSzPts val="1200"/>
              <a:buChar char="●"/>
            </a:pPr>
            <a:r>
              <a:rPr lang="en-GB"/>
              <a:t>You can find the whole project on github it’s public and will remain public if you </a:t>
            </a:r>
            <a:r>
              <a:rPr lang="en-GB"/>
              <a:t>ever</a:t>
            </a:r>
            <a:r>
              <a:rPr lang="en-GB"/>
              <a:t> wish to check it out in more details</a:t>
            </a:r>
            <a:endParaRPr/>
          </a:p>
          <a:p>
            <a:pPr indent="-304800" lvl="0" marL="457200" rtl="0" algn="l">
              <a:spcBef>
                <a:spcPts val="0"/>
              </a:spcBef>
              <a:spcAft>
                <a:spcPts val="0"/>
              </a:spcAft>
              <a:buSzPts val="1200"/>
              <a:buChar char="●"/>
            </a:pPr>
            <a:r>
              <a:rPr lang="en-GB" u="sng">
                <a:solidFill>
                  <a:schemeClr val="hlink"/>
                </a:solidFill>
                <a:hlinkClick r:id="rId3"/>
              </a:rPr>
              <a:t>https://github.com/BalotGrigore/proiectcurs.git</a:t>
            </a:r>
            <a:endParaRPr/>
          </a:p>
          <a:p>
            <a:pPr indent="-304800" lvl="0" marL="457200" rtl="0" algn="l">
              <a:spcBef>
                <a:spcPts val="0"/>
              </a:spcBef>
              <a:spcAft>
                <a:spcPts val="0"/>
              </a:spcAft>
              <a:buSzPts val="1200"/>
              <a:buChar char="●"/>
            </a:pPr>
            <a:r>
              <a:rPr lang="en-GB"/>
              <a:t>I tried to also learn whenever i needed help for </a:t>
            </a:r>
            <a:r>
              <a:rPr lang="en-GB"/>
              <a:t>external</a:t>
            </a:r>
            <a:r>
              <a:rPr lang="en-GB"/>
              <a:t> sources not </a:t>
            </a:r>
            <a:r>
              <a:rPr lang="en-GB"/>
              <a:t>just</a:t>
            </a:r>
            <a:r>
              <a:rPr lang="en-GB"/>
              <a:t> use the code</a:t>
            </a:r>
            <a:endParaRPr/>
          </a:p>
          <a:p>
            <a:pPr indent="-304800" lvl="0" marL="457200" rtl="0" algn="l">
              <a:spcBef>
                <a:spcPts val="0"/>
              </a:spcBef>
              <a:spcAft>
                <a:spcPts val="0"/>
              </a:spcAft>
              <a:buSzPts val="1200"/>
              <a:buChar char="●"/>
            </a:pPr>
            <a:r>
              <a:rPr lang="en-GB"/>
              <a:t>I expect we will all get better once we spend more time in this field</a:t>
            </a:r>
            <a:endParaRPr/>
          </a:p>
          <a:p>
            <a:pPr indent="-304800" lvl="0" marL="457200" rtl="0" algn="l">
              <a:spcBef>
                <a:spcPts val="0"/>
              </a:spcBef>
              <a:spcAft>
                <a:spcPts val="0"/>
              </a:spcAft>
              <a:buSzPts val="1200"/>
              <a:buChar char="●"/>
            </a:pPr>
            <a:r>
              <a:rPr lang="en-GB"/>
              <a:t>If curious about the run times, in total, running all the tests we have </a:t>
            </a:r>
            <a:r>
              <a:rPr lang="en-GB"/>
              <a:t>exactly: 60s</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rPr lang="en-GB"/>
              <a:t>Thank you again and good luck with your future projects hope you have fun like i did (almost all the time ;) there were times i wanted to </a:t>
            </a:r>
            <a:r>
              <a:rPr lang="en-GB"/>
              <a:t>just</a:t>
            </a:r>
            <a:r>
              <a:rPr lang="en-GB"/>
              <a:t> quit)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Dedeman.ro</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As mentioned, we will do a login on </a:t>
            </a:r>
            <a:r>
              <a:rPr lang="en-GB"/>
              <a:t>the</a:t>
            </a:r>
            <a:r>
              <a:rPr lang="en-GB"/>
              <a:t> main </a:t>
            </a:r>
            <a:r>
              <a:rPr lang="en-GB"/>
              <a:t>page</a:t>
            </a:r>
            <a:r>
              <a:rPr lang="en-GB"/>
              <a:t> in Contul meu but using </a:t>
            </a:r>
            <a:r>
              <a:rPr lang="en-GB"/>
              <a:t>Scenario Outline, more about this later.</a:t>
            </a:r>
            <a:endParaRPr/>
          </a:p>
        </p:txBody>
      </p:sp>
      <p:pic>
        <p:nvPicPr>
          <p:cNvPr id="76" name="Google Shape;76;p16"/>
          <p:cNvPicPr preferRelativeResize="0"/>
          <p:nvPr/>
        </p:nvPicPr>
        <p:blipFill>
          <a:blip r:embed="rId3">
            <a:alphaModFix/>
          </a:blip>
          <a:stretch>
            <a:fillRect/>
          </a:stretch>
        </p:blipFill>
        <p:spPr>
          <a:xfrm>
            <a:off x="2027763" y="2496688"/>
            <a:ext cx="5000625" cy="1819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Main project overview</a:t>
            </a:r>
            <a:endParaRPr/>
          </a:p>
        </p:txBody>
      </p:sp>
      <p:sp>
        <p:nvSpPr>
          <p:cNvPr id="82" name="Google Shape;82;p17"/>
          <p:cNvSpPr txBox="1"/>
          <p:nvPr>
            <p:ph idx="1" type="body"/>
          </p:nvPr>
        </p:nvSpPr>
        <p:spPr>
          <a:xfrm>
            <a:off x="311700" y="1389600"/>
            <a:ext cx="4963200" cy="31986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GB"/>
              <a:t>This is how the structure of the project looks.(look to the right)</a:t>
            </a:r>
            <a:endParaRPr/>
          </a:p>
          <a:p>
            <a:pPr indent="-304800" lvl="0" marL="457200" rtl="0" algn="l">
              <a:spcBef>
                <a:spcPts val="0"/>
              </a:spcBef>
              <a:spcAft>
                <a:spcPts val="0"/>
              </a:spcAft>
              <a:buSzPts val="1200"/>
              <a:buChar char="●"/>
            </a:pPr>
            <a:r>
              <a:rPr lang="en-GB"/>
              <a:t>As mentioned we have a </a:t>
            </a:r>
            <a:r>
              <a:rPr lang="en-GB"/>
              <a:t>combination</a:t>
            </a:r>
            <a:r>
              <a:rPr lang="en-GB"/>
              <a:t> of </a:t>
            </a:r>
            <a:r>
              <a:rPr lang="en-GB"/>
              <a:t>JUnit (or TestNG) Testing Framework found in AppTest.java file.</a:t>
            </a:r>
            <a:endParaRPr/>
          </a:p>
          <a:p>
            <a:pPr indent="-304800" lvl="0" marL="457200" rtl="0" algn="l">
              <a:spcBef>
                <a:spcPts val="0"/>
              </a:spcBef>
              <a:spcAft>
                <a:spcPts val="0"/>
              </a:spcAft>
              <a:buSzPts val="1200"/>
              <a:buChar char="●"/>
            </a:pPr>
            <a:r>
              <a:rPr lang="en-GB"/>
              <a:t>As the project grew we </a:t>
            </a:r>
            <a:r>
              <a:rPr lang="en-GB"/>
              <a:t>naturally</a:t>
            </a:r>
            <a:r>
              <a:rPr lang="en-GB"/>
              <a:t> started implementing OOP in the project. Simply put, what i mean by that is creating Helper methods (small, reusable functions that simplify complex tasks) and @FindBy in a separate file to locate elements, ensuring they can be accessed throughout the entire project, reducing duplication and improving code clarity.</a:t>
            </a:r>
            <a:endParaRPr/>
          </a:p>
          <a:p>
            <a:pPr indent="-304800" lvl="0" marL="457200" rtl="0" algn="l">
              <a:spcBef>
                <a:spcPts val="0"/>
              </a:spcBef>
              <a:spcAft>
                <a:spcPts val="0"/>
              </a:spcAft>
              <a:buSzPts val="1200"/>
              <a:buChar char="●"/>
            </a:pPr>
            <a:r>
              <a:rPr lang="en-GB"/>
              <a:t>Behavior-Driven Development (BDD), represented by the .feature files(the green ones), stepDefinitions and TestRunner java files. It uses Gherkin syntax to write tests in natural language (e.g., "Given", "When", "Then").</a:t>
            </a:r>
            <a:endParaRPr/>
          </a:p>
        </p:txBody>
      </p:sp>
      <p:pic>
        <p:nvPicPr>
          <p:cNvPr id="83" name="Google Shape;83;p17"/>
          <p:cNvPicPr preferRelativeResize="0"/>
          <p:nvPr/>
        </p:nvPicPr>
        <p:blipFill>
          <a:blip r:embed="rId3">
            <a:alphaModFix/>
          </a:blip>
          <a:stretch>
            <a:fillRect/>
          </a:stretch>
        </p:blipFill>
        <p:spPr>
          <a:xfrm>
            <a:off x="6683525" y="174375"/>
            <a:ext cx="1684020"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265500" y="1233175"/>
            <a:ext cx="4045200" cy="1482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Let’s get dirty And looks over the code in detail</a:t>
            </a:r>
            <a:endParaRPr/>
          </a:p>
        </p:txBody>
      </p:sp>
      <p:sp>
        <p:nvSpPr>
          <p:cNvPr id="89" name="Google Shape;89;p18"/>
          <p:cNvSpPr txBox="1"/>
          <p:nvPr>
            <p:ph idx="2" type="body"/>
          </p:nvPr>
        </p:nvSpPr>
        <p:spPr>
          <a:xfrm>
            <a:off x="4939500" y="3165175"/>
            <a:ext cx="3837000" cy="1254000"/>
          </a:xfrm>
          <a:prstGeom prst="rect">
            <a:avLst/>
          </a:prstGeom>
        </p:spPr>
        <p:txBody>
          <a:bodyPr anchorCtr="0" anchor="ctr" bIns="91425" lIns="91425" spcFirstLastPara="1" rIns="91425" wrap="square" tIns="91425">
            <a:normAutofit lnSpcReduction="20000"/>
          </a:bodyPr>
          <a:lstStyle/>
          <a:p>
            <a:pPr indent="0" lvl="0" marL="0" rtl="0" algn="l">
              <a:spcBef>
                <a:spcPts val="0"/>
              </a:spcBef>
              <a:spcAft>
                <a:spcPts val="1200"/>
              </a:spcAft>
              <a:buNone/>
            </a:pPr>
            <a:r>
              <a:rPr lang="en-GB"/>
              <a:t>You can consider each </a:t>
            </a:r>
            <a:r>
              <a:rPr lang="en-GB"/>
              <a:t>method</a:t>
            </a:r>
            <a:r>
              <a:rPr lang="en-GB"/>
              <a:t> a test , </a:t>
            </a:r>
            <a:r>
              <a:rPr lang="en-GB"/>
              <a:t>although</a:t>
            </a:r>
            <a:r>
              <a:rPr lang="en-GB"/>
              <a:t> keep in mind some are a bit bigger and complex then others.</a:t>
            </a:r>
            <a:endParaRPr/>
          </a:p>
        </p:txBody>
      </p:sp>
      <p:sp>
        <p:nvSpPr>
          <p:cNvPr id="90" name="Google Shape;90;p18"/>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GB"/>
              <a:t>We will start with the BackboneClass.java </a:t>
            </a:r>
            <a:endParaRPr/>
          </a:p>
          <a:p>
            <a:pPr indent="0" lvl="0" marL="0" rtl="0" algn="ctr">
              <a:spcBef>
                <a:spcPts val="0"/>
              </a:spcBef>
              <a:spcAft>
                <a:spcPts val="0"/>
              </a:spcAft>
              <a:buNone/>
            </a:pPr>
            <a:r>
              <a:rPr lang="en-GB"/>
              <a:t>This is where most of the </a:t>
            </a:r>
            <a:r>
              <a:rPr lang="en-GB"/>
              <a:t>magic</a:t>
            </a:r>
            <a:r>
              <a:rPr lang="en-GB"/>
              <a:t> </a:t>
            </a:r>
            <a:r>
              <a:rPr lang="en-GB"/>
              <a:t>happens</a:t>
            </a:r>
            <a:endParaRPr/>
          </a:p>
        </p:txBody>
      </p:sp>
      <p:pic>
        <p:nvPicPr>
          <p:cNvPr id="91" name="Google Shape;91;p18"/>
          <p:cNvPicPr preferRelativeResize="0"/>
          <p:nvPr/>
        </p:nvPicPr>
        <p:blipFill>
          <a:blip r:embed="rId3">
            <a:alphaModFix/>
          </a:blip>
          <a:stretch>
            <a:fillRect/>
          </a:stretch>
        </p:blipFill>
        <p:spPr>
          <a:xfrm>
            <a:off x="4669550" y="405250"/>
            <a:ext cx="4376900" cy="2397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Let’s start with OpenPage()</a:t>
            </a:r>
            <a:endParaRPr/>
          </a:p>
        </p:txBody>
      </p:sp>
      <p:sp>
        <p:nvSpPr>
          <p:cNvPr id="97" name="Google Shape;97;p19"/>
          <p:cNvSpPr txBox="1"/>
          <p:nvPr>
            <p:ph idx="2" type="body"/>
          </p:nvPr>
        </p:nvSpPr>
        <p:spPr>
          <a:xfrm>
            <a:off x="4939500" y="1509225"/>
            <a:ext cx="3837000" cy="3312000"/>
          </a:xfrm>
          <a:prstGeom prst="rect">
            <a:avLst/>
          </a:prstGeom>
        </p:spPr>
        <p:txBody>
          <a:bodyPr anchorCtr="0" anchor="ctr" bIns="91425" lIns="91425" spcFirstLastPara="1" rIns="91425" wrap="square" tIns="91425">
            <a:normAutofit lnSpcReduction="20000"/>
          </a:bodyPr>
          <a:lstStyle/>
          <a:p>
            <a:pPr indent="0" lvl="0" marL="457200" rtl="0" algn="l">
              <a:spcBef>
                <a:spcPts val="0"/>
              </a:spcBef>
              <a:spcAft>
                <a:spcPts val="0"/>
              </a:spcAft>
              <a:buNone/>
            </a:pPr>
            <a:r>
              <a:rPr lang="en-GB"/>
              <a:t>Short answers, in order, are:</a:t>
            </a:r>
            <a:endParaRPr/>
          </a:p>
          <a:p>
            <a:pPr indent="-342900" lvl="0" marL="457200" rtl="0" algn="l">
              <a:spcBef>
                <a:spcPts val="1200"/>
              </a:spcBef>
              <a:spcAft>
                <a:spcPts val="0"/>
              </a:spcAft>
              <a:buSzPts val="1800"/>
              <a:buChar char="●"/>
            </a:pPr>
            <a:r>
              <a:rPr lang="en-GB"/>
              <a:t>We need to open the web page to start any testing</a:t>
            </a:r>
            <a:endParaRPr/>
          </a:p>
          <a:p>
            <a:pPr indent="-342900" lvl="0" marL="457200" rtl="0" algn="l">
              <a:spcBef>
                <a:spcPts val="0"/>
              </a:spcBef>
              <a:spcAft>
                <a:spcPts val="0"/>
              </a:spcAft>
              <a:buSzPts val="1800"/>
              <a:buChar char="●"/>
            </a:pPr>
            <a:r>
              <a:rPr lang="en-GB"/>
              <a:t>Remove load times </a:t>
            </a:r>
            <a:endParaRPr/>
          </a:p>
          <a:p>
            <a:pPr indent="-317500" lvl="1" marL="1371600" rtl="0" algn="l">
              <a:spcBef>
                <a:spcPts val="0"/>
              </a:spcBef>
              <a:spcAft>
                <a:spcPts val="0"/>
              </a:spcAft>
              <a:buSzPts val="1400"/>
              <a:buChar char="○"/>
            </a:pPr>
            <a:r>
              <a:rPr lang="en-GB"/>
              <a:t>Reduce code duplication</a:t>
            </a:r>
            <a:endParaRPr/>
          </a:p>
          <a:p>
            <a:pPr indent="-317500" lvl="2" marL="1828800" rtl="0" algn="l">
              <a:spcBef>
                <a:spcPts val="0"/>
              </a:spcBef>
              <a:spcAft>
                <a:spcPts val="0"/>
              </a:spcAft>
              <a:buSzPts val="1400"/>
              <a:buChar char="■"/>
            </a:pPr>
            <a:r>
              <a:rPr lang="en-GB"/>
              <a:t>Allow other tests to </a:t>
            </a:r>
            <a:r>
              <a:rPr lang="en-GB"/>
              <a:t>run independently or in combinations</a:t>
            </a:r>
            <a:endParaRPr/>
          </a:p>
          <a:p>
            <a:pPr indent="-342900" lvl="0" marL="457200" rtl="0" algn="l">
              <a:spcBef>
                <a:spcPts val="0"/>
              </a:spcBef>
              <a:spcAft>
                <a:spcPts val="0"/>
              </a:spcAft>
              <a:buSzPts val="1800"/>
              <a:buChar char="●"/>
            </a:pPr>
            <a:r>
              <a:rPr lang="en-GB"/>
              <a:t>Helps us figure out quickly the code function</a:t>
            </a:r>
            <a:endParaRPr/>
          </a:p>
          <a:p>
            <a:pPr indent="-342900" lvl="0" marL="457200" rtl="0" algn="l">
              <a:spcBef>
                <a:spcPts val="0"/>
              </a:spcBef>
              <a:spcAft>
                <a:spcPts val="0"/>
              </a:spcAft>
              <a:buSzPts val="1800"/>
              <a:buChar char="●"/>
            </a:pPr>
            <a:r>
              <a:rPr lang="en-GB"/>
              <a:t>The a</a:t>
            </a:r>
            <a:r>
              <a:rPr lang="en-GB"/>
              <a:t>ssertion</a:t>
            </a:r>
            <a:r>
              <a:rPr lang="en-GB"/>
              <a:t> </a:t>
            </a:r>
            <a:r>
              <a:rPr lang="en-GB"/>
              <a:t>makes</a:t>
            </a:r>
            <a:r>
              <a:rPr lang="en-GB"/>
              <a:t> it a test not a helper method</a:t>
            </a:r>
            <a:endParaRPr/>
          </a:p>
        </p:txBody>
      </p:sp>
      <p:sp>
        <p:nvSpPr>
          <p:cNvPr id="98" name="Google Shape;98;p19"/>
          <p:cNvSpPr txBox="1"/>
          <p:nvPr>
            <p:ph idx="1" type="subTitle"/>
          </p:nvPr>
        </p:nvSpPr>
        <p:spPr>
          <a:xfrm>
            <a:off x="265500" y="2803075"/>
            <a:ext cx="4045200" cy="1569900"/>
          </a:xfrm>
          <a:prstGeom prst="rect">
            <a:avLst/>
          </a:prstGeom>
        </p:spPr>
        <p:txBody>
          <a:bodyPr anchorCtr="0" anchor="t" bIns="91425" lIns="91425" spcFirstLastPara="1" rIns="91425" wrap="square" tIns="91425">
            <a:normAutofit fontScale="92500"/>
          </a:bodyPr>
          <a:lstStyle/>
          <a:p>
            <a:pPr indent="-351948" lvl="0" marL="457200" rtl="0" algn="l">
              <a:spcBef>
                <a:spcPts val="0"/>
              </a:spcBef>
              <a:spcAft>
                <a:spcPts val="0"/>
              </a:spcAft>
              <a:buSzPct val="100000"/>
              <a:buChar char="●"/>
            </a:pPr>
            <a:r>
              <a:rPr lang="en-GB"/>
              <a:t>Why do we start here?</a:t>
            </a:r>
            <a:endParaRPr/>
          </a:p>
          <a:p>
            <a:pPr indent="-351948" lvl="0" marL="457200" rtl="0" algn="l">
              <a:spcBef>
                <a:spcPts val="0"/>
              </a:spcBef>
              <a:spcAft>
                <a:spcPts val="0"/>
              </a:spcAft>
              <a:buSzPct val="100000"/>
              <a:buChar char="●"/>
            </a:pPr>
            <a:r>
              <a:rPr lang="en-GB"/>
              <a:t>Why do we </a:t>
            </a:r>
            <a:r>
              <a:rPr lang="en-GB"/>
              <a:t>have an</a:t>
            </a:r>
            <a:r>
              <a:rPr lang="en-GB"/>
              <a:t> IF there?</a:t>
            </a:r>
            <a:endParaRPr/>
          </a:p>
          <a:p>
            <a:pPr indent="-351948" lvl="0" marL="457200" rtl="0" algn="l">
              <a:spcBef>
                <a:spcPts val="0"/>
              </a:spcBef>
              <a:spcAft>
                <a:spcPts val="0"/>
              </a:spcAft>
              <a:buSzPct val="100000"/>
              <a:buChar char="●"/>
            </a:pPr>
            <a:r>
              <a:rPr lang="en-GB"/>
              <a:t>Why do we have comments?</a:t>
            </a:r>
            <a:endParaRPr/>
          </a:p>
          <a:p>
            <a:pPr indent="-351948" lvl="0" marL="457200" rtl="0" algn="l">
              <a:spcBef>
                <a:spcPts val="0"/>
              </a:spcBef>
              <a:spcAft>
                <a:spcPts val="0"/>
              </a:spcAft>
              <a:buSzPct val="100000"/>
              <a:buChar char="●"/>
            </a:pPr>
            <a:r>
              <a:rPr lang="en-GB"/>
              <a:t>Why do we have assert?</a:t>
            </a:r>
            <a:endParaRPr/>
          </a:p>
        </p:txBody>
      </p:sp>
      <p:pic>
        <p:nvPicPr>
          <p:cNvPr id="99" name="Google Shape;99;p19"/>
          <p:cNvPicPr preferRelativeResize="0"/>
          <p:nvPr/>
        </p:nvPicPr>
        <p:blipFill>
          <a:blip r:embed="rId3">
            <a:alphaModFix/>
          </a:blip>
          <a:stretch>
            <a:fillRect/>
          </a:stretch>
        </p:blipFill>
        <p:spPr>
          <a:xfrm>
            <a:off x="4873600" y="284950"/>
            <a:ext cx="3837000" cy="1038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265500" y="195900"/>
            <a:ext cx="4045200" cy="773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FixCookies()</a:t>
            </a:r>
            <a:endParaRPr/>
          </a:p>
        </p:txBody>
      </p:sp>
      <p:sp>
        <p:nvSpPr>
          <p:cNvPr id="105" name="Google Shape;105;p20"/>
          <p:cNvSpPr txBox="1"/>
          <p:nvPr>
            <p:ph idx="1" type="subTitle"/>
          </p:nvPr>
        </p:nvSpPr>
        <p:spPr>
          <a:xfrm>
            <a:off x="265500" y="1175400"/>
            <a:ext cx="4045200" cy="9531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GB"/>
              <a:t>Why is this in a try catch?</a:t>
            </a:r>
            <a:endParaRPr/>
          </a:p>
          <a:p>
            <a:pPr indent="-361950" lvl="0" marL="457200" rtl="0" algn="l">
              <a:spcBef>
                <a:spcPts val="0"/>
              </a:spcBef>
              <a:spcAft>
                <a:spcPts val="0"/>
              </a:spcAft>
              <a:buSzPts val="2100"/>
              <a:buChar char="●"/>
            </a:pPr>
            <a:r>
              <a:rPr lang="en-GB"/>
              <a:t>Why also an IF again?</a:t>
            </a:r>
            <a:endParaRPr/>
          </a:p>
        </p:txBody>
      </p:sp>
      <p:sp>
        <p:nvSpPr>
          <p:cNvPr id="106" name="Google Shape;106;p20"/>
          <p:cNvSpPr txBox="1"/>
          <p:nvPr>
            <p:ph idx="2" type="body"/>
          </p:nvPr>
        </p:nvSpPr>
        <p:spPr>
          <a:xfrm>
            <a:off x="4677450" y="2803075"/>
            <a:ext cx="4099200" cy="21276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GB"/>
              <a:t>If again:</a:t>
            </a:r>
            <a:endParaRPr/>
          </a:p>
          <a:p>
            <a:pPr indent="-317500" lvl="1" marL="914400" rtl="0" algn="l">
              <a:spcBef>
                <a:spcPts val="0"/>
              </a:spcBef>
              <a:spcAft>
                <a:spcPts val="0"/>
              </a:spcAft>
              <a:buSzPts val="1400"/>
              <a:buChar char="○"/>
            </a:pPr>
            <a:r>
              <a:rPr lang="en-GB"/>
              <a:t>While the first option proved to be reliable in testing so far, we still have a backup with implicit wait that was the initial solution</a:t>
            </a:r>
            <a:endParaRPr/>
          </a:p>
          <a:p>
            <a:pPr indent="-317500" lvl="1" marL="914400" rtl="0" algn="l">
              <a:spcBef>
                <a:spcPts val="0"/>
              </a:spcBef>
              <a:spcAft>
                <a:spcPts val="0"/>
              </a:spcAft>
              <a:buSzPts val="1400"/>
              <a:buChar char="○"/>
            </a:pPr>
            <a:r>
              <a:rPr lang="en-GB"/>
              <a:t>Notice helper method and element.</a:t>
            </a:r>
            <a:endParaRPr/>
          </a:p>
        </p:txBody>
      </p:sp>
      <p:pic>
        <p:nvPicPr>
          <p:cNvPr id="107" name="Google Shape;107;p20"/>
          <p:cNvPicPr preferRelativeResize="0"/>
          <p:nvPr/>
        </p:nvPicPr>
        <p:blipFill>
          <a:blip r:embed="rId3">
            <a:alphaModFix/>
          </a:blip>
          <a:stretch>
            <a:fillRect/>
          </a:stretch>
        </p:blipFill>
        <p:spPr>
          <a:xfrm>
            <a:off x="4572000" y="0"/>
            <a:ext cx="4571999" cy="2735419"/>
          </a:xfrm>
          <a:prstGeom prst="rect">
            <a:avLst/>
          </a:prstGeom>
          <a:noFill/>
          <a:ln>
            <a:noFill/>
          </a:ln>
        </p:spPr>
      </p:pic>
      <p:sp>
        <p:nvSpPr>
          <p:cNvPr id="108" name="Google Shape;108;p20"/>
          <p:cNvSpPr txBox="1"/>
          <p:nvPr>
            <p:ph idx="2" type="body"/>
          </p:nvPr>
        </p:nvSpPr>
        <p:spPr>
          <a:xfrm>
            <a:off x="238500" y="2803075"/>
            <a:ext cx="4099200" cy="2127600"/>
          </a:xfrm>
          <a:prstGeom prst="rect">
            <a:avLst/>
          </a:prstGeom>
        </p:spPr>
        <p:txBody>
          <a:bodyPr anchorCtr="0" anchor="ctr"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GB"/>
              <a:t>Try catch:</a:t>
            </a:r>
            <a:endParaRPr/>
          </a:p>
          <a:p>
            <a:pPr indent="-304165" lvl="1" marL="914400" rtl="0" algn="l">
              <a:spcBef>
                <a:spcPts val="0"/>
              </a:spcBef>
              <a:spcAft>
                <a:spcPts val="0"/>
              </a:spcAft>
              <a:buSzPct val="100000"/>
              <a:buChar char="○"/>
            </a:pPr>
            <a:r>
              <a:rPr lang="en-GB"/>
              <a:t>Because the way i wrote all the other tests and code makes this an optional method because accept cookies will not impose on any test and can be ignored on this website</a:t>
            </a:r>
            <a:endParaRPr/>
          </a:p>
          <a:p>
            <a:pPr indent="-304165" lvl="1" marL="914400" rtl="0" algn="l">
              <a:spcBef>
                <a:spcPts val="0"/>
              </a:spcBef>
              <a:spcAft>
                <a:spcPts val="0"/>
              </a:spcAft>
              <a:buSzPct val="100000"/>
              <a:buChar char="○"/>
            </a:pPr>
            <a:r>
              <a:rPr lang="en-GB"/>
              <a:t>I incorporated this method in all other tests along with OpenPage() to give them self-reliance </a:t>
            </a:r>
            <a:endParaRPr/>
          </a:p>
          <a:p>
            <a:pPr indent="-304165" lvl="1" marL="914400" rtl="0" algn="l">
              <a:spcBef>
                <a:spcPts val="0"/>
              </a:spcBef>
              <a:spcAft>
                <a:spcPts val="0"/>
              </a:spcAft>
              <a:buSzPct val="100000"/>
              <a:buChar char="○"/>
            </a:pPr>
            <a:r>
              <a:rPr lang="en-GB"/>
              <a:t>If this “test” </a:t>
            </a:r>
            <a:r>
              <a:rPr lang="en-GB"/>
              <a:t>fails</a:t>
            </a:r>
            <a:r>
              <a:rPr lang="en-GB"/>
              <a:t> the test run should continue and not fail/stop.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265500" y="1233175"/>
            <a:ext cx="4045200" cy="1482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Let’s take a quick detour and talk some OOP</a:t>
            </a:r>
            <a:endParaRPr/>
          </a:p>
        </p:txBody>
      </p:sp>
      <p:sp>
        <p:nvSpPr>
          <p:cNvPr id="114" name="Google Shape;114;p21"/>
          <p:cNvSpPr txBox="1"/>
          <p:nvPr>
            <p:ph idx="1" type="subTitle"/>
          </p:nvPr>
        </p:nvSpPr>
        <p:spPr>
          <a:xfrm>
            <a:off x="265500" y="2803075"/>
            <a:ext cx="4045200" cy="840900"/>
          </a:xfrm>
          <a:prstGeom prst="rect">
            <a:avLst/>
          </a:prstGeom>
        </p:spPr>
        <p:txBody>
          <a:bodyPr anchorCtr="0" anchor="t" bIns="91425" lIns="91425" spcFirstLastPara="1" rIns="91425" wrap="square" tIns="91425">
            <a:normAutofit fontScale="32500"/>
          </a:bodyPr>
          <a:lstStyle/>
          <a:p>
            <a:pPr indent="-271938" lvl="0" marL="457200" rtl="0" algn="l">
              <a:spcBef>
                <a:spcPts val="0"/>
              </a:spcBef>
              <a:spcAft>
                <a:spcPts val="0"/>
              </a:spcAft>
              <a:buSzPct val="100000"/>
              <a:buChar char="●"/>
            </a:pPr>
            <a:r>
              <a:rPr lang="en-GB"/>
              <a:t>Helper methods(spine.java) </a:t>
            </a:r>
            <a:endParaRPr/>
          </a:p>
          <a:p>
            <a:pPr indent="-271938" lvl="0" marL="457200" rtl="0" algn="l">
              <a:spcBef>
                <a:spcPts val="0"/>
              </a:spcBef>
              <a:spcAft>
                <a:spcPts val="0"/>
              </a:spcAft>
              <a:buSzPct val="100000"/>
              <a:buChar char="●"/>
            </a:pPr>
            <a:r>
              <a:rPr lang="en-GB"/>
              <a:t>Elements.java</a:t>
            </a:r>
            <a:endParaRPr/>
          </a:p>
          <a:p>
            <a:pPr indent="-271938" lvl="0" marL="457200" rtl="0" algn="l">
              <a:spcBef>
                <a:spcPts val="0"/>
              </a:spcBef>
              <a:spcAft>
                <a:spcPts val="0"/>
              </a:spcAft>
              <a:buSzPct val="100000"/>
              <a:buChar char="●"/>
            </a:pPr>
            <a:r>
              <a:rPr lang="en-GB"/>
              <a:t>Reason</a:t>
            </a:r>
            <a:r>
              <a:rPr lang="en-GB"/>
              <a:t> OOP happened (quick storytime)</a:t>
            </a:r>
            <a:endParaRPr/>
          </a:p>
          <a:p>
            <a:pPr indent="-271938" lvl="1" marL="914400" rtl="0" algn="l">
              <a:spcBef>
                <a:spcPts val="0"/>
              </a:spcBef>
              <a:spcAft>
                <a:spcPts val="0"/>
              </a:spcAft>
              <a:buSzPct val="100000"/>
              <a:buChar char="○"/>
            </a:pPr>
            <a:r>
              <a:rPr lang="en-GB"/>
              <a:t>L</a:t>
            </a:r>
            <a:r>
              <a:rPr lang="en-GB"/>
              <a:t>osing track of what elements did what specific code did and the backtracking needed to understand what needed to be fixed when a selector was not working, in short the extra troubleshooting </a:t>
            </a:r>
            <a:endParaRPr/>
          </a:p>
        </p:txBody>
      </p:sp>
      <p:pic>
        <p:nvPicPr>
          <p:cNvPr id="115" name="Google Shape;115;p21"/>
          <p:cNvPicPr preferRelativeResize="0"/>
          <p:nvPr/>
        </p:nvPicPr>
        <p:blipFill>
          <a:blip r:embed="rId3">
            <a:alphaModFix/>
          </a:blip>
          <a:stretch>
            <a:fillRect/>
          </a:stretch>
        </p:blipFill>
        <p:spPr>
          <a:xfrm>
            <a:off x="4612028" y="0"/>
            <a:ext cx="4531972" cy="2803075"/>
          </a:xfrm>
          <a:prstGeom prst="rect">
            <a:avLst/>
          </a:prstGeom>
          <a:noFill/>
          <a:ln>
            <a:noFill/>
          </a:ln>
        </p:spPr>
      </p:pic>
      <p:pic>
        <p:nvPicPr>
          <p:cNvPr id="116" name="Google Shape;116;p21"/>
          <p:cNvPicPr preferRelativeResize="0"/>
          <p:nvPr/>
        </p:nvPicPr>
        <p:blipFill>
          <a:blip r:embed="rId4">
            <a:alphaModFix/>
          </a:blip>
          <a:stretch>
            <a:fillRect/>
          </a:stretch>
        </p:blipFill>
        <p:spPr>
          <a:xfrm>
            <a:off x="410425" y="4012675"/>
            <a:ext cx="1476375" cy="876300"/>
          </a:xfrm>
          <a:prstGeom prst="rect">
            <a:avLst/>
          </a:prstGeom>
          <a:noFill/>
          <a:ln>
            <a:noFill/>
          </a:ln>
        </p:spPr>
      </p:pic>
      <p:pic>
        <p:nvPicPr>
          <p:cNvPr id="117" name="Google Shape;117;p21"/>
          <p:cNvPicPr preferRelativeResize="0"/>
          <p:nvPr/>
        </p:nvPicPr>
        <p:blipFill>
          <a:blip r:embed="rId5">
            <a:alphaModFix/>
          </a:blip>
          <a:stretch>
            <a:fillRect/>
          </a:stretch>
        </p:blipFill>
        <p:spPr>
          <a:xfrm>
            <a:off x="4572000" y="3026614"/>
            <a:ext cx="4572000" cy="786611"/>
          </a:xfrm>
          <a:prstGeom prst="rect">
            <a:avLst/>
          </a:prstGeom>
          <a:noFill/>
          <a:ln>
            <a:noFill/>
          </a:ln>
        </p:spPr>
      </p:pic>
      <p:pic>
        <p:nvPicPr>
          <p:cNvPr id="118" name="Google Shape;118;p21"/>
          <p:cNvPicPr preferRelativeResize="0"/>
          <p:nvPr/>
        </p:nvPicPr>
        <p:blipFill>
          <a:blip r:embed="rId6">
            <a:alphaModFix/>
          </a:blip>
          <a:stretch>
            <a:fillRect/>
          </a:stretch>
        </p:blipFill>
        <p:spPr>
          <a:xfrm>
            <a:off x="2652550" y="4285225"/>
            <a:ext cx="6372849" cy="673800"/>
          </a:xfrm>
          <a:prstGeom prst="rect">
            <a:avLst/>
          </a:prstGeom>
          <a:noFill/>
          <a:ln>
            <a:noFill/>
          </a:ln>
        </p:spPr>
      </p:pic>
      <p:sp>
        <p:nvSpPr>
          <p:cNvPr id="119" name="Google Shape;119;p21"/>
          <p:cNvSpPr/>
          <p:nvPr/>
        </p:nvSpPr>
        <p:spPr>
          <a:xfrm>
            <a:off x="4927825" y="3674675"/>
            <a:ext cx="101100" cy="1011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0" name="Google Shape;120;p21"/>
          <p:cNvSpPr txBox="1"/>
          <p:nvPr/>
        </p:nvSpPr>
        <p:spPr>
          <a:xfrm>
            <a:off x="4637900" y="3757925"/>
            <a:ext cx="2529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lt2"/>
                </a:solidFill>
              </a:rPr>
              <a:t>Notice Assert</a:t>
            </a:r>
            <a:endParaRPr sz="900">
              <a:solidFill>
                <a:schemeClr val="lt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