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77" r:id="rId4"/>
  </p:sldMasterIdLst>
  <p:sldIdLst>
    <p:sldId id="257" r:id="rId5"/>
    <p:sldId id="262" r:id="rId6"/>
    <p:sldId id="263" r:id="rId7"/>
    <p:sldId id="271" r:id="rId8"/>
    <p:sldId id="266" r:id="rId9"/>
    <p:sldId id="267" r:id="rId10"/>
    <p:sldId id="268" r:id="rId11"/>
    <p:sldId id="269" r:id="rId12"/>
    <p:sldId id="261" r:id="rId13"/>
    <p:sldId id="272"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FC4FFE-8987-4A26-B7F4-8A516F18ADAE}">
      <dgm:prSet/>
      <dgm:spPr/>
      <dgm:t>
        <a:bodyPr/>
        <a:lstStyle/>
        <a:p>
          <a:pPr>
            <a:lnSpc>
              <a:spcPct val="100000"/>
            </a:lnSpc>
          </a:pP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pPr>
            <a:lnSpc>
              <a:spcPct val="100000"/>
            </a:lnSpc>
          </a:pPr>
          <a:endParaRPr lang="en-US"/>
        </a:p>
      </dgm:t>
    </dgm:pt>
    <dgm:pt modelId="{49225C73-1633-42F1-AB3B-7CB183E5F8B8}">
      <dgm:prSet/>
      <dgm:spPr/>
      <dgm:t>
        <a:bodyPr/>
        <a:lstStyle/>
        <a:p>
          <a:pPr>
            <a:lnSpc>
              <a:spcPct val="100000"/>
            </a:lnSpc>
          </a:pP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pPr>
            <a:lnSpc>
              <a:spcPct val="100000"/>
            </a:lnSpc>
          </a:pPr>
          <a:endParaRPr lang="en-US"/>
        </a:p>
      </dgm:t>
    </dgm:pt>
    <dgm:pt modelId="{1C383F32-22E8-4F62-A3E0-BDC3D5F48992}">
      <dgm:prSet/>
      <dgm:spPr/>
      <dgm:t>
        <a:bodyPr/>
        <a:lstStyle/>
        <a:p>
          <a:pPr>
            <a:lnSpc>
              <a:spcPct val="100000"/>
            </a:lnSpc>
          </a:pP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AC40A003-3A71-46DB-A619-8C3782E8C5EE}" type="pres">
      <dgm:prSet presAssocID="{01A66772-F185-4D58-B8BB-E9370D7A7A2B}" presName="root" presStyleCnt="0">
        <dgm:presLayoutVars>
          <dgm:dir/>
          <dgm:resizeHandles val="exact"/>
        </dgm:presLayoutVars>
      </dgm:prSet>
      <dgm:spPr/>
    </dgm:pt>
    <dgm:pt modelId="{CDA48229-6887-4096-A4FF-71386644DB43}" type="pres">
      <dgm:prSet presAssocID="{01A66772-F185-4D58-B8BB-E9370D7A7A2B}" presName="container" presStyleCnt="0">
        <dgm:presLayoutVars>
          <dgm:dir/>
          <dgm:resizeHandles val="exact"/>
        </dgm:presLayoutVars>
      </dgm:prSet>
      <dgm:spPr/>
    </dgm:pt>
    <dgm:pt modelId="{7DF395FB-F034-40DE-AE9E-7E4FAFBCADE1}" type="pres">
      <dgm:prSet presAssocID="{40FC4FFE-8987-4A26-B7F4-8A516F18ADAE}" presName="compNode" presStyleCnt="0"/>
      <dgm:spPr/>
    </dgm:pt>
    <dgm:pt modelId="{7BED0783-3A92-47B1-96F8-EA4AC8DEB7A6}" type="pres">
      <dgm:prSet presAssocID="{40FC4FFE-8987-4A26-B7F4-8A516F18ADAE}" presName="iconBgRect" presStyleLbl="bgShp" presStyleIdx="0" presStyleCnt="3" custLinFactX="-17380" custLinFactY="-92090" custLinFactNeighborX="-100000" custLinFactNeighborY="-100000"/>
      <dgm:spPr/>
    </dgm:pt>
    <dgm:pt modelId="{4A654EFC-89C6-4AFA-B85F-8865F2713349}" type="pres">
      <dgm:prSet presAssocID="{40FC4FFE-8987-4A26-B7F4-8A516F18ADAE}" presName="iconRect" presStyleLbl="node1" presStyleIdx="0" presStyleCnt="3" custLinFactX="-100000" custLinFactY="-129350" custLinFactNeighborX="-112280" custLinFactNeighborY="-2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40324DD4-979B-4490-83AD-0CAB627F7EDB}" type="pres">
      <dgm:prSet presAssocID="{40FC4FFE-8987-4A26-B7F4-8A516F18ADAE}" presName="spaceRect" presStyleCnt="0"/>
      <dgm:spPr/>
    </dgm:pt>
    <dgm:pt modelId="{8ACF75D5-0FA8-4916-AD9E-81C48F04620C}" type="pres">
      <dgm:prSet presAssocID="{40FC4FFE-8987-4A26-B7F4-8A516F18ADAE}" presName="textRect" presStyleLbl="revTx" presStyleIdx="0" presStyleCnt="3" custScaleX="271359" custLinFactNeighborX="35079" custLinFactNeighborY="46016">
        <dgm:presLayoutVars>
          <dgm:chMax val="1"/>
          <dgm:chPref val="1"/>
        </dgm:presLayoutVars>
      </dgm:prSet>
      <dgm:spPr/>
    </dgm:pt>
    <dgm:pt modelId="{3A4EA503-0A92-454D-94DE-4CDD7C8F96C4}" type="pres">
      <dgm:prSet presAssocID="{5B62599A-5C9B-48E7-896E-EA782AC60C8B}" presName="sibTrans" presStyleLbl="sibTrans2D1" presStyleIdx="0" presStyleCnt="0"/>
      <dgm:spPr/>
    </dgm:pt>
    <dgm:pt modelId="{ADB151D8-5F1E-44B3-A0C6-A022A40FCF8B}" type="pres">
      <dgm:prSet presAssocID="{49225C73-1633-42F1-AB3B-7CB183E5F8B8}" presName="compNode" presStyleCnt="0"/>
      <dgm:spPr/>
    </dgm:pt>
    <dgm:pt modelId="{DE7819CB-FEDC-437C-A682-4A21850001D5}" type="pres">
      <dgm:prSet presAssocID="{49225C73-1633-42F1-AB3B-7CB183E5F8B8}" presName="iconBgRect" presStyleLbl="bgShp" presStyleIdx="1" presStyleCnt="3" custLinFactY="100000" custLinFactNeighborX="14516" custLinFactNeighborY="111490"/>
      <dgm:spPr/>
    </dgm:pt>
    <dgm:pt modelId="{DFE4C949-B324-4E00-A845-A69F6739ABD1}" type="pres">
      <dgm:prSet presAssocID="{49225C73-1633-42F1-AB3B-7CB183E5F8B8}" presName="iconRect" presStyleLbl="node1" presStyleIdx="1" presStyleCnt="3" custLinFactY="175367" custLinFactNeighborX="26329" custLinFactNeighborY="2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f"/>
        </a:ext>
      </dgm:extLst>
    </dgm:pt>
    <dgm:pt modelId="{AFAB69E2-D5AF-4A5F-838E-2CBBC890590E}" type="pres">
      <dgm:prSet presAssocID="{49225C73-1633-42F1-AB3B-7CB183E5F8B8}" presName="spaceRect" presStyleCnt="0"/>
      <dgm:spPr/>
    </dgm:pt>
    <dgm:pt modelId="{777EA3AA-9206-4DF8-9641-DE7D46AD5B88}" type="pres">
      <dgm:prSet presAssocID="{49225C73-1633-42F1-AB3B-7CB183E5F8B8}" presName="textRect" presStyleLbl="revTx" presStyleIdx="1" presStyleCnt="3">
        <dgm:presLayoutVars>
          <dgm:chMax val="1"/>
          <dgm:chPref val="1"/>
        </dgm:presLayoutVars>
      </dgm:prSet>
      <dgm:spPr/>
    </dgm:pt>
    <dgm:pt modelId="{F9E991D5-8376-4EAE-8DD3-7E5CF351B393}" type="pres">
      <dgm:prSet presAssocID="{9646853A-8964-4519-A5B1-0B7D18B2983D}" presName="sibTrans" presStyleLbl="sibTrans2D1" presStyleIdx="0" presStyleCnt="0"/>
      <dgm:spPr/>
    </dgm:pt>
    <dgm:pt modelId="{C1B9BDC9-8E77-432E-9477-61E22206076C}" type="pres">
      <dgm:prSet presAssocID="{1C383F32-22E8-4F62-A3E0-BDC3D5F48992}" presName="compNode" presStyleCnt="0"/>
      <dgm:spPr/>
    </dgm:pt>
    <dgm:pt modelId="{80B33412-CB0E-46FB-A706-F674A05144C7}" type="pres">
      <dgm:prSet presAssocID="{1C383F32-22E8-4F62-A3E0-BDC3D5F48992}" presName="iconBgRect" presStyleLbl="bgShp" presStyleIdx="2" presStyleCnt="3" custLinFactX="100000" custLinFactY="100000" custLinFactNeighborX="137096" custLinFactNeighborY="111490"/>
      <dgm:spPr/>
    </dgm:pt>
    <dgm:pt modelId="{15241380-AAAD-478C-949E-BCD7D89CB8A9}" type="pres">
      <dgm:prSet presAssocID="{1C383F32-22E8-4F62-A3E0-BDC3D5F48992}" presName="iconRect" presStyleLbl="node1" presStyleIdx="2" presStyleCnt="3" custLinFactX="200000" custLinFactY="147607" custLinFactNeighborX="211567" custLinFactNeighborY="2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yramid with Levels"/>
        </a:ext>
      </dgm:extLst>
    </dgm:pt>
    <dgm:pt modelId="{5911F45D-097D-459C-9CA7-84811936FD41}" type="pres">
      <dgm:prSet presAssocID="{1C383F32-22E8-4F62-A3E0-BDC3D5F48992}" presName="spaceRect" presStyleCnt="0"/>
      <dgm:spPr/>
    </dgm:pt>
    <dgm:pt modelId="{ED5CA604-0720-4360-B744-1FC0D9C18A05}"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97048663-A1C4-4CE5-BDF8-EF72828C92C0}" type="presOf" srcId="{40FC4FFE-8987-4A26-B7F4-8A516F18ADAE}" destId="{8ACF75D5-0FA8-4916-AD9E-81C48F04620C}" srcOrd="0" destOrd="0" presId="urn:microsoft.com/office/officeart/2018/2/layout/IconCircleList"/>
    <dgm:cxn modelId="{C7AD8469-3C68-4AF9-AB82-79B0043AA120}" srcId="{01A66772-F185-4D58-B8BB-E9370D7A7A2B}" destId="{40FC4FFE-8987-4A26-B7F4-8A516F18ADAE}" srcOrd="0" destOrd="0" parTransId="{CAD7EF86-FB23-41F6-BF42-040B36DEFDB1}" sibTransId="{5B62599A-5C9B-48E7-896E-EA782AC60C8B}"/>
    <dgm:cxn modelId="{DF449552-0F28-4BB7-A37C-068E160CD7A9}" type="presOf" srcId="{01A66772-F185-4D58-B8BB-E9370D7A7A2B}" destId="{AC40A003-3A71-46DB-A619-8C3782E8C5EE}" srcOrd="0" destOrd="0" presId="urn:microsoft.com/office/officeart/2018/2/layout/IconCircleList"/>
    <dgm:cxn modelId="{54DC1B59-F15B-4C4D-A089-F2DFA827A0CF}" type="presOf" srcId="{9646853A-8964-4519-A5B1-0B7D18B2983D}" destId="{F9E991D5-8376-4EAE-8DD3-7E5CF351B393}" srcOrd="0" destOrd="0" presId="urn:microsoft.com/office/officeart/2018/2/layout/IconCircleList"/>
    <dgm:cxn modelId="{43353E5A-320E-4A80-9DCE-9992982215F6}" type="presOf" srcId="{1C383F32-22E8-4F62-A3E0-BDC3D5F48992}" destId="{ED5CA604-0720-4360-B744-1FC0D9C18A05}" srcOrd="0" destOrd="0" presId="urn:microsoft.com/office/officeart/2018/2/layout/IconCircleList"/>
    <dgm:cxn modelId="{C4CCE57E-E871-46D6-BAD5-880252C95D22}" srcId="{01A66772-F185-4D58-B8BB-E9370D7A7A2B}" destId="{1C383F32-22E8-4F62-A3E0-BDC3D5F48992}" srcOrd="2" destOrd="0" parTransId="{A7920A2F-3244-4159-AF04-6A1D38B7B317}" sibTransId="{8500F72A-2C6D-4FDF-9C1D-CA691380EB0B}"/>
    <dgm:cxn modelId="{749892A5-100F-494D-8BB5-F3ADA731AA8A}" type="presOf" srcId="{49225C73-1633-42F1-AB3B-7CB183E5F8B8}" destId="{777EA3AA-9206-4DF8-9641-DE7D46AD5B88}" srcOrd="0" destOrd="0" presId="urn:microsoft.com/office/officeart/2018/2/layout/IconCircleList"/>
    <dgm:cxn modelId="{277BCCBA-3AC1-4F97-8E35-BA0EA6C936B5}" type="presOf" srcId="{5B62599A-5C9B-48E7-896E-EA782AC60C8B}" destId="{3A4EA503-0A92-454D-94DE-4CDD7C8F96C4}" srcOrd="0" destOrd="0" presId="urn:microsoft.com/office/officeart/2018/2/layout/IconCircleList"/>
    <dgm:cxn modelId="{B9EB7D8D-2A10-4FB7-8ADF-B0D8ABC8ACC7}" type="presParOf" srcId="{AC40A003-3A71-46DB-A619-8C3782E8C5EE}" destId="{CDA48229-6887-4096-A4FF-71386644DB43}" srcOrd="0" destOrd="0" presId="urn:microsoft.com/office/officeart/2018/2/layout/IconCircleList"/>
    <dgm:cxn modelId="{DB02C4CC-C840-4E61-8E10-4424C0B66D87}" type="presParOf" srcId="{CDA48229-6887-4096-A4FF-71386644DB43}" destId="{7DF395FB-F034-40DE-AE9E-7E4FAFBCADE1}" srcOrd="0" destOrd="0" presId="urn:microsoft.com/office/officeart/2018/2/layout/IconCircleList"/>
    <dgm:cxn modelId="{AE2E68C3-DC04-4FA4-B957-8B662EE2621A}" type="presParOf" srcId="{7DF395FB-F034-40DE-AE9E-7E4FAFBCADE1}" destId="{7BED0783-3A92-47B1-96F8-EA4AC8DEB7A6}" srcOrd="0" destOrd="0" presId="urn:microsoft.com/office/officeart/2018/2/layout/IconCircleList"/>
    <dgm:cxn modelId="{E4C20861-CE1B-46A9-A32D-98784DE92C6E}" type="presParOf" srcId="{7DF395FB-F034-40DE-AE9E-7E4FAFBCADE1}" destId="{4A654EFC-89C6-4AFA-B85F-8865F2713349}" srcOrd="1" destOrd="0" presId="urn:microsoft.com/office/officeart/2018/2/layout/IconCircleList"/>
    <dgm:cxn modelId="{CEE65E50-7464-4F2A-B944-A783D4C8A3DD}" type="presParOf" srcId="{7DF395FB-F034-40DE-AE9E-7E4FAFBCADE1}" destId="{40324DD4-979B-4490-83AD-0CAB627F7EDB}" srcOrd="2" destOrd="0" presId="urn:microsoft.com/office/officeart/2018/2/layout/IconCircleList"/>
    <dgm:cxn modelId="{64F6130F-EC9B-4862-84CA-A90515F26946}" type="presParOf" srcId="{7DF395FB-F034-40DE-AE9E-7E4FAFBCADE1}" destId="{8ACF75D5-0FA8-4916-AD9E-81C48F04620C}" srcOrd="3" destOrd="0" presId="urn:microsoft.com/office/officeart/2018/2/layout/IconCircleList"/>
    <dgm:cxn modelId="{66C3BF3D-01BF-4606-9FB0-AAE064E38038}" type="presParOf" srcId="{CDA48229-6887-4096-A4FF-71386644DB43}" destId="{3A4EA503-0A92-454D-94DE-4CDD7C8F96C4}" srcOrd="1" destOrd="0" presId="urn:microsoft.com/office/officeart/2018/2/layout/IconCircleList"/>
    <dgm:cxn modelId="{28449EC4-BBBD-4FEC-AE79-7106FD2A7D12}" type="presParOf" srcId="{CDA48229-6887-4096-A4FF-71386644DB43}" destId="{ADB151D8-5F1E-44B3-A0C6-A022A40FCF8B}" srcOrd="2" destOrd="0" presId="urn:microsoft.com/office/officeart/2018/2/layout/IconCircleList"/>
    <dgm:cxn modelId="{05C30B2B-D790-4D91-A677-A72D84158CD4}" type="presParOf" srcId="{ADB151D8-5F1E-44B3-A0C6-A022A40FCF8B}" destId="{DE7819CB-FEDC-437C-A682-4A21850001D5}" srcOrd="0" destOrd="0" presId="urn:microsoft.com/office/officeart/2018/2/layout/IconCircleList"/>
    <dgm:cxn modelId="{9665D682-03A9-49D4-8185-5C7D12B0630C}" type="presParOf" srcId="{ADB151D8-5F1E-44B3-A0C6-A022A40FCF8B}" destId="{DFE4C949-B324-4E00-A845-A69F6739ABD1}" srcOrd="1" destOrd="0" presId="urn:microsoft.com/office/officeart/2018/2/layout/IconCircleList"/>
    <dgm:cxn modelId="{C75CF5B8-7988-45EB-B768-C3F1EE8BD7F6}" type="presParOf" srcId="{ADB151D8-5F1E-44B3-A0C6-A022A40FCF8B}" destId="{AFAB69E2-D5AF-4A5F-838E-2CBBC890590E}" srcOrd="2" destOrd="0" presId="urn:microsoft.com/office/officeart/2018/2/layout/IconCircleList"/>
    <dgm:cxn modelId="{C3368B40-F8A1-40DD-8E75-14985CAB1010}" type="presParOf" srcId="{ADB151D8-5F1E-44B3-A0C6-A022A40FCF8B}" destId="{777EA3AA-9206-4DF8-9641-DE7D46AD5B88}" srcOrd="3" destOrd="0" presId="urn:microsoft.com/office/officeart/2018/2/layout/IconCircleList"/>
    <dgm:cxn modelId="{B361EC49-8329-43F4-8ACB-62DFE69C0005}" type="presParOf" srcId="{CDA48229-6887-4096-A4FF-71386644DB43}" destId="{F9E991D5-8376-4EAE-8DD3-7E5CF351B393}" srcOrd="3" destOrd="0" presId="urn:microsoft.com/office/officeart/2018/2/layout/IconCircleList"/>
    <dgm:cxn modelId="{F9253B17-5597-48DB-9D28-5CEE9F43CBA8}" type="presParOf" srcId="{CDA48229-6887-4096-A4FF-71386644DB43}" destId="{C1B9BDC9-8E77-432E-9477-61E22206076C}" srcOrd="4" destOrd="0" presId="urn:microsoft.com/office/officeart/2018/2/layout/IconCircleList"/>
    <dgm:cxn modelId="{44F43F96-1D38-4AEC-98C1-8A5CD035A6D8}" type="presParOf" srcId="{C1B9BDC9-8E77-432E-9477-61E22206076C}" destId="{80B33412-CB0E-46FB-A706-F674A05144C7}" srcOrd="0" destOrd="0" presId="urn:microsoft.com/office/officeart/2018/2/layout/IconCircleList"/>
    <dgm:cxn modelId="{A4AD54B6-BC5C-4E83-AB4B-79C7834D1AE2}" type="presParOf" srcId="{C1B9BDC9-8E77-432E-9477-61E22206076C}" destId="{15241380-AAAD-478C-949E-BCD7D89CB8A9}" srcOrd="1" destOrd="0" presId="urn:microsoft.com/office/officeart/2018/2/layout/IconCircleList"/>
    <dgm:cxn modelId="{D430A6B2-09C4-4C60-ADF8-BE28359D3A77}" type="presParOf" srcId="{C1B9BDC9-8E77-432E-9477-61E22206076C}" destId="{5911F45D-097D-459C-9CA7-84811936FD41}" srcOrd="2" destOrd="0" presId="urn:microsoft.com/office/officeart/2018/2/layout/IconCircleList"/>
    <dgm:cxn modelId="{07C963B0-42F0-4CE8-812E-A05F08CB9364}" type="presParOf" srcId="{C1B9BDC9-8E77-432E-9477-61E22206076C}" destId="{ED5CA604-0720-4360-B744-1FC0D9C18A0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A66772-F185-4D58-B8BB-E9370D7A7A2B}"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FC4FFE-8987-4A26-B7F4-8A516F18ADAE}">
      <dgm:prSet/>
      <dgm:spPr/>
      <dgm:t>
        <a:bodyPr/>
        <a:lstStyle/>
        <a:p>
          <a:pPr algn="l">
            <a:lnSpc>
              <a:spcPct val="100000"/>
            </a:lnSpc>
            <a:spcAft>
              <a:spcPct val="35000"/>
            </a:spcAft>
          </a:pPr>
          <a:endParaRPr lang="en-US" dirty="0"/>
        </a:p>
        <a:p>
          <a:pPr algn="l">
            <a:lnSpc>
              <a:spcPct val="100000"/>
            </a:lnSpc>
            <a:spcAft>
              <a:spcPct val="35000"/>
            </a:spcAft>
          </a:pPr>
          <a:endParaRPr lang="en-US" dirty="0"/>
        </a:p>
        <a:p>
          <a:pPr algn="just">
            <a:lnSpc>
              <a:spcPct val="100000"/>
            </a:lnSpc>
            <a:spcAft>
              <a:spcPts val="62"/>
            </a:spcAft>
          </a:pPr>
          <a:endParaRPr lang="en-US" dirty="0"/>
        </a:p>
        <a:p>
          <a:pPr algn="just">
            <a:lnSpc>
              <a:spcPct val="100000"/>
            </a:lnSpc>
            <a:spcAft>
              <a:spcPts val="62"/>
            </a:spcAft>
          </a:pPr>
          <a:r>
            <a:rPr lang="en-US" dirty="0"/>
            <a:t>- For EDA, we will need first of all install  and import the necessary libraries.</a:t>
          </a:r>
        </a:p>
        <a:p>
          <a:pPr algn="just">
            <a:lnSpc>
              <a:spcPct val="100000"/>
            </a:lnSpc>
            <a:spcAft>
              <a:spcPts val="62"/>
            </a:spcAft>
          </a:pPr>
          <a:r>
            <a:rPr lang="en-US" dirty="0"/>
            <a:t>- Load and check the data we have in our dataset.</a:t>
          </a:r>
        </a:p>
        <a:p>
          <a:pPr algn="just">
            <a:lnSpc>
              <a:spcPct val="100000"/>
            </a:lnSpc>
            <a:spcAft>
              <a:spcPts val="62"/>
            </a:spcAft>
          </a:pPr>
          <a:r>
            <a:rPr lang="en-US" dirty="0"/>
            <a:t>- We will revise the basic descriptive statistics through </a:t>
          </a:r>
          <a:r>
            <a:rPr lang="en-US" dirty="0" err="1"/>
            <a:t>df.describe</a:t>
          </a:r>
          <a:r>
            <a:rPr lang="en-US" dirty="0"/>
            <a:t>.</a:t>
          </a:r>
        </a:p>
        <a:p>
          <a:pPr algn="just">
            <a:lnSpc>
              <a:spcPct val="100000"/>
            </a:lnSpc>
            <a:spcAft>
              <a:spcPts val="62"/>
            </a:spcAft>
          </a:pPr>
          <a:r>
            <a:rPr lang="en-US" dirty="0"/>
            <a:t>- Then, understand the shape and data types </a:t>
          </a:r>
          <a:r>
            <a:rPr lang="en-US" dirty="0" err="1"/>
            <a:t>df.dtypes</a:t>
          </a:r>
          <a:r>
            <a:rPr lang="en-US" dirty="0"/>
            <a:t> and df.info.</a:t>
          </a:r>
        </a:p>
        <a:p>
          <a:pPr algn="just">
            <a:lnSpc>
              <a:spcPct val="100000"/>
            </a:lnSpc>
            <a:spcAft>
              <a:spcPts val="62"/>
            </a:spcAft>
          </a:pPr>
          <a:r>
            <a:rPr lang="en-US" dirty="0"/>
            <a:t>- For cleaning, we will check if we have missing values. If so, then we will impute them in the corresponding best way.</a:t>
          </a:r>
        </a:p>
        <a:p>
          <a:pPr algn="just">
            <a:lnSpc>
              <a:spcPct val="100000"/>
            </a:lnSpc>
            <a:spcAft>
              <a:spcPts val="62"/>
            </a:spcAft>
          </a:pPr>
          <a:r>
            <a:rPr lang="en-US" dirty="0"/>
            <a:t>-For cleaning, we can check for unique values and drop the irrelevant columns for example in case we have the same unique value in all our rows.</a:t>
          </a:r>
        </a:p>
        <a:p>
          <a:pPr algn="just">
            <a:lnSpc>
              <a:spcPct val="100000"/>
            </a:lnSpc>
            <a:spcAft>
              <a:spcPts val="62"/>
            </a:spcAft>
          </a:pPr>
          <a:r>
            <a:rPr lang="en-US" dirty="0"/>
            <a:t>- We need to proceed with some univariate analysis through different graphs such as bar ,graphs. </a:t>
          </a:r>
        </a:p>
        <a:p>
          <a:pPr algn="just">
            <a:lnSpc>
              <a:spcPct val="100000"/>
            </a:lnSpc>
            <a:spcAft>
              <a:spcPts val="62"/>
            </a:spcAft>
          </a:pPr>
          <a:r>
            <a:rPr lang="en-US" dirty="0"/>
            <a:t>- We can also use boxplots for example for outliers in case we need to check if we have outliers and how these are distributed on our data. If possible, we will try to remove these outliers after we have checked it through </a:t>
          </a:r>
          <a:r>
            <a:rPr lang="en-US" dirty="0" err="1"/>
            <a:t>Zscore</a:t>
          </a:r>
          <a:r>
            <a:rPr lang="en-US" dirty="0"/>
            <a:t>.</a:t>
          </a:r>
        </a:p>
        <a:p>
          <a:pPr algn="just">
            <a:lnSpc>
              <a:spcPct val="100000"/>
            </a:lnSpc>
            <a:spcAft>
              <a:spcPts val="62"/>
            </a:spcAft>
          </a:pPr>
          <a:r>
            <a:rPr lang="en-US" dirty="0"/>
            <a:t>- In case we have skewness, we will also try to reduce it as much as possible.</a:t>
          </a:r>
        </a:p>
        <a:p>
          <a:pPr algn="just">
            <a:lnSpc>
              <a:spcPct val="100000"/>
            </a:lnSpc>
            <a:spcAft>
              <a:spcPts val="62"/>
            </a:spcAft>
          </a:pPr>
          <a:r>
            <a:rPr lang="en-US" dirty="0"/>
            <a:t>- In case of multicollinearity, we will try to drop the less important for our target that has the highest VIF in order to reduce the multicollinearity as much as possible.</a:t>
          </a:r>
        </a:p>
        <a:p>
          <a:pPr algn="just">
            <a:lnSpc>
              <a:spcPct val="100000"/>
            </a:lnSpc>
            <a:spcAft>
              <a:spcPts val="62"/>
            </a:spcAft>
          </a:pPr>
          <a:r>
            <a:rPr lang="en-US" dirty="0"/>
            <a:t>-</a:t>
          </a:r>
          <a:r>
            <a:rPr lang="en-US" dirty="0" err="1"/>
            <a:t>Standarize</a:t>
          </a:r>
          <a:r>
            <a:rPr lang="en-US" dirty="0"/>
            <a:t> the scale of our features in case we have different scale or each.</a:t>
          </a:r>
        </a:p>
        <a:p>
          <a:pPr algn="just">
            <a:lnSpc>
              <a:spcPct val="100000"/>
            </a:lnSpc>
            <a:spcAft>
              <a:spcPts val="62"/>
            </a:spcAft>
          </a:pPr>
          <a:r>
            <a:rPr lang="en-US" dirty="0"/>
            <a:t>- We can also use </a:t>
          </a:r>
          <a:r>
            <a:rPr lang="en-US" dirty="0" err="1"/>
            <a:t>distplot</a:t>
          </a:r>
          <a:r>
            <a:rPr lang="en-US" dirty="0"/>
            <a:t>, </a:t>
          </a:r>
          <a:r>
            <a:rPr lang="en-US" dirty="0" err="1"/>
            <a:t>scatterpllot</a:t>
          </a:r>
          <a:r>
            <a:rPr lang="en-US" dirty="0"/>
            <a:t> in order to check the distribution of the continuous features.   </a:t>
          </a:r>
          <a:r>
            <a:rPr lang="en-US" dirty="0" err="1"/>
            <a:t>Distplot</a:t>
          </a:r>
          <a:r>
            <a:rPr lang="en-US" dirty="0"/>
            <a:t> will help us to view the distribution of the data in way that we can check if we have any skewness in our data or not. Also, </a:t>
          </a:r>
          <a:r>
            <a:rPr lang="en-US" b="1" i="0" dirty="0" err="1"/>
            <a:t>sns.pairplot</a:t>
          </a:r>
          <a:r>
            <a:rPr lang="en-US" b="1" i="0" dirty="0"/>
            <a:t>() </a:t>
          </a:r>
          <a:r>
            <a:rPr lang="en-US" b="0" i="0" dirty="0"/>
            <a:t>is a great way to create scatterplots between all of your variables. Correlation matrices and scatterplots are useful for exploring the relationship between two variables. But histograms can help us view the data of a feature with itself.</a:t>
          </a:r>
        </a:p>
        <a:p>
          <a:pPr algn="just">
            <a:lnSpc>
              <a:spcPct val="100000"/>
            </a:lnSpc>
            <a:spcAft>
              <a:spcPts val="62"/>
            </a:spcAft>
          </a:pPr>
          <a:r>
            <a:rPr lang="en-US" b="0" i="0" dirty="0"/>
            <a:t>.</a:t>
          </a:r>
          <a:r>
            <a:rPr lang="en-US" dirty="0"/>
            <a:t>-Then, we also need to check the correlation of the features against each other and against out target Price of the used car.</a:t>
          </a:r>
        </a:p>
        <a:p>
          <a:pPr algn="just">
            <a:lnSpc>
              <a:spcPct val="100000"/>
            </a:lnSpc>
            <a:spcAft>
              <a:spcPts val="62"/>
            </a:spcAft>
          </a:pPr>
          <a:r>
            <a:rPr lang="en-US" dirty="0"/>
            <a:t>- In case of bivariate analysis, we can use </a:t>
          </a:r>
          <a:r>
            <a:rPr lang="en-US" dirty="0" err="1"/>
            <a:t>sns.replot</a:t>
          </a:r>
          <a:r>
            <a:rPr lang="en-US" dirty="0"/>
            <a:t>, </a:t>
          </a:r>
          <a:r>
            <a:rPr lang="en-US" dirty="0" err="1"/>
            <a:t>df.groupby</a:t>
          </a:r>
          <a:r>
            <a:rPr lang="en-US" dirty="0"/>
            <a:t>, </a:t>
          </a:r>
        </a:p>
        <a:p>
          <a:pPr algn="l">
            <a:lnSpc>
              <a:spcPct val="100000"/>
            </a:lnSpc>
            <a:spcAft>
              <a:spcPct val="35000"/>
            </a:spcAft>
          </a:pP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pPr>
            <a:lnSpc>
              <a:spcPct val="100000"/>
            </a:lnSpc>
          </a:pPr>
          <a:endParaRPr lang="en-US"/>
        </a:p>
      </dgm:t>
    </dgm:pt>
    <dgm:pt modelId="{49225C73-1633-42F1-AB3B-7CB183E5F8B8}">
      <dgm:prSet/>
      <dgm:spPr/>
      <dgm:t>
        <a:bodyPr/>
        <a:lstStyle/>
        <a:p>
          <a:pPr>
            <a:lnSpc>
              <a:spcPct val="100000"/>
            </a:lnSpc>
          </a:pP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pPr>
            <a:lnSpc>
              <a:spcPct val="100000"/>
            </a:lnSpc>
          </a:pPr>
          <a:endParaRPr lang="en-US"/>
        </a:p>
      </dgm:t>
    </dgm:pt>
    <dgm:pt modelId="{1C383F32-22E8-4F62-A3E0-BDC3D5F48992}">
      <dgm:prSet/>
      <dgm:spPr/>
      <dgm:t>
        <a:bodyPr/>
        <a:lstStyle/>
        <a:p>
          <a:pPr>
            <a:lnSpc>
              <a:spcPct val="100000"/>
            </a:lnSpc>
          </a:pP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AC40A003-3A71-46DB-A619-8C3782E8C5EE}" type="pres">
      <dgm:prSet presAssocID="{01A66772-F185-4D58-B8BB-E9370D7A7A2B}" presName="root" presStyleCnt="0">
        <dgm:presLayoutVars>
          <dgm:dir/>
          <dgm:resizeHandles val="exact"/>
        </dgm:presLayoutVars>
      </dgm:prSet>
      <dgm:spPr/>
    </dgm:pt>
    <dgm:pt modelId="{CDA48229-6887-4096-A4FF-71386644DB43}" type="pres">
      <dgm:prSet presAssocID="{01A66772-F185-4D58-B8BB-E9370D7A7A2B}" presName="container" presStyleCnt="0">
        <dgm:presLayoutVars>
          <dgm:dir/>
          <dgm:resizeHandles val="exact"/>
        </dgm:presLayoutVars>
      </dgm:prSet>
      <dgm:spPr/>
    </dgm:pt>
    <dgm:pt modelId="{7DF395FB-F034-40DE-AE9E-7E4FAFBCADE1}" type="pres">
      <dgm:prSet presAssocID="{40FC4FFE-8987-4A26-B7F4-8A516F18ADAE}" presName="compNode" presStyleCnt="0"/>
      <dgm:spPr/>
    </dgm:pt>
    <dgm:pt modelId="{7BED0783-3A92-47B1-96F8-EA4AC8DEB7A6}" type="pres">
      <dgm:prSet presAssocID="{40FC4FFE-8987-4A26-B7F4-8A516F18ADAE}" presName="iconBgRect" presStyleLbl="bgShp" presStyleIdx="0" presStyleCnt="3" custFlipVert="1" custFlipHor="1" custScaleX="77466" custScaleY="7438" custLinFactX="-17380" custLinFactY="-92090" custLinFactNeighborX="-100000" custLinFactNeighborY="-100000"/>
      <dgm:spPr/>
    </dgm:pt>
    <dgm:pt modelId="{4A654EFC-89C6-4AFA-B85F-8865F2713349}" type="pres">
      <dgm:prSet presAssocID="{40FC4FFE-8987-4A26-B7F4-8A516F18ADAE}" presName="iconRect" presStyleLbl="node1" presStyleIdx="0" presStyleCnt="3" custLinFactX="-100000" custLinFactY="-129350" custLinFactNeighborX="-112280" custLinFactNeighborY="-2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40324DD4-979B-4490-83AD-0CAB627F7EDB}" type="pres">
      <dgm:prSet presAssocID="{40FC4FFE-8987-4A26-B7F4-8A516F18ADAE}" presName="spaceRect" presStyleCnt="0"/>
      <dgm:spPr/>
    </dgm:pt>
    <dgm:pt modelId="{8ACF75D5-0FA8-4916-AD9E-81C48F04620C}" type="pres">
      <dgm:prSet presAssocID="{40FC4FFE-8987-4A26-B7F4-8A516F18ADAE}" presName="textRect" presStyleLbl="revTx" presStyleIdx="0" presStyleCnt="3" custScaleX="271359" custLinFactNeighborX="39994" custLinFactNeighborY="43276">
        <dgm:presLayoutVars>
          <dgm:chMax val="1"/>
          <dgm:chPref val="1"/>
        </dgm:presLayoutVars>
      </dgm:prSet>
      <dgm:spPr/>
    </dgm:pt>
    <dgm:pt modelId="{3A4EA503-0A92-454D-94DE-4CDD7C8F96C4}" type="pres">
      <dgm:prSet presAssocID="{5B62599A-5C9B-48E7-896E-EA782AC60C8B}" presName="sibTrans" presStyleLbl="sibTrans2D1" presStyleIdx="0" presStyleCnt="0"/>
      <dgm:spPr/>
    </dgm:pt>
    <dgm:pt modelId="{ADB151D8-5F1E-44B3-A0C6-A022A40FCF8B}" type="pres">
      <dgm:prSet presAssocID="{49225C73-1633-42F1-AB3B-7CB183E5F8B8}" presName="compNode" presStyleCnt="0"/>
      <dgm:spPr/>
    </dgm:pt>
    <dgm:pt modelId="{DE7819CB-FEDC-437C-A682-4A21850001D5}" type="pres">
      <dgm:prSet presAssocID="{49225C73-1633-42F1-AB3B-7CB183E5F8B8}" presName="iconBgRect" presStyleLbl="bgShp" presStyleIdx="1" presStyleCnt="3" custFlipHor="1" custScaleX="6529" custScaleY="11460" custLinFactY="100000" custLinFactNeighborX="-23549" custLinFactNeighborY="118204"/>
      <dgm:spPr/>
    </dgm:pt>
    <dgm:pt modelId="{DFE4C949-B324-4E00-A845-A69F6739ABD1}" type="pres">
      <dgm:prSet presAssocID="{49225C73-1633-42F1-AB3B-7CB183E5F8B8}" presName="iconRect" presStyleLbl="node1" presStyleIdx="1" presStyleCnt="3" custLinFactX="-100000" custLinFactY="200000" custLinFactNeighborX="-106980" custLinFactNeighborY="21242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f"/>
        </a:ext>
      </dgm:extLst>
    </dgm:pt>
    <dgm:pt modelId="{AFAB69E2-D5AF-4A5F-838E-2CBBC890590E}" type="pres">
      <dgm:prSet presAssocID="{49225C73-1633-42F1-AB3B-7CB183E5F8B8}" presName="spaceRect" presStyleCnt="0"/>
      <dgm:spPr/>
    </dgm:pt>
    <dgm:pt modelId="{777EA3AA-9206-4DF8-9641-DE7D46AD5B88}" type="pres">
      <dgm:prSet presAssocID="{49225C73-1633-42F1-AB3B-7CB183E5F8B8}" presName="textRect" presStyleLbl="revTx" presStyleIdx="1" presStyleCnt="3">
        <dgm:presLayoutVars>
          <dgm:chMax val="1"/>
          <dgm:chPref val="1"/>
        </dgm:presLayoutVars>
      </dgm:prSet>
      <dgm:spPr/>
    </dgm:pt>
    <dgm:pt modelId="{F9E991D5-8376-4EAE-8DD3-7E5CF351B393}" type="pres">
      <dgm:prSet presAssocID="{9646853A-8964-4519-A5B1-0B7D18B2983D}" presName="sibTrans" presStyleLbl="sibTrans2D1" presStyleIdx="0" presStyleCnt="0"/>
      <dgm:spPr/>
    </dgm:pt>
    <dgm:pt modelId="{C1B9BDC9-8E77-432E-9477-61E22206076C}" type="pres">
      <dgm:prSet presAssocID="{1C383F32-22E8-4F62-A3E0-BDC3D5F48992}" presName="compNode" presStyleCnt="0"/>
      <dgm:spPr/>
    </dgm:pt>
    <dgm:pt modelId="{80B33412-CB0E-46FB-A706-F674A05144C7}" type="pres">
      <dgm:prSet presAssocID="{1C383F32-22E8-4F62-A3E0-BDC3D5F48992}" presName="iconBgRect" presStyleLbl="bgShp" presStyleIdx="2" presStyleCnt="3" custFlipHor="1" custScaleX="50314" custScaleY="23748" custLinFactX="100000" custLinFactY="100000" custLinFactNeighborX="137096" custLinFactNeighborY="111490"/>
      <dgm:spPr/>
    </dgm:pt>
    <dgm:pt modelId="{15241380-AAAD-478C-949E-BCD7D89CB8A9}" type="pres">
      <dgm:prSet presAssocID="{1C383F32-22E8-4F62-A3E0-BDC3D5F48992}" presName="iconRect" presStyleLbl="node1" presStyleIdx="2" presStyleCnt="3" custLinFactX="200000" custLinFactY="147607" custLinFactNeighborX="211567" custLinFactNeighborY="2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yramid with Levels"/>
        </a:ext>
      </dgm:extLst>
    </dgm:pt>
    <dgm:pt modelId="{5911F45D-097D-459C-9CA7-84811936FD41}" type="pres">
      <dgm:prSet presAssocID="{1C383F32-22E8-4F62-A3E0-BDC3D5F48992}" presName="spaceRect" presStyleCnt="0"/>
      <dgm:spPr/>
    </dgm:pt>
    <dgm:pt modelId="{ED5CA604-0720-4360-B744-1FC0D9C18A05}"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97048663-A1C4-4CE5-BDF8-EF72828C92C0}" type="presOf" srcId="{40FC4FFE-8987-4A26-B7F4-8A516F18ADAE}" destId="{8ACF75D5-0FA8-4916-AD9E-81C48F04620C}" srcOrd="0" destOrd="0" presId="urn:microsoft.com/office/officeart/2018/2/layout/IconCircleList"/>
    <dgm:cxn modelId="{C7AD8469-3C68-4AF9-AB82-79B0043AA120}" srcId="{01A66772-F185-4D58-B8BB-E9370D7A7A2B}" destId="{40FC4FFE-8987-4A26-B7F4-8A516F18ADAE}" srcOrd="0" destOrd="0" parTransId="{CAD7EF86-FB23-41F6-BF42-040B36DEFDB1}" sibTransId="{5B62599A-5C9B-48E7-896E-EA782AC60C8B}"/>
    <dgm:cxn modelId="{DF449552-0F28-4BB7-A37C-068E160CD7A9}" type="presOf" srcId="{01A66772-F185-4D58-B8BB-E9370D7A7A2B}" destId="{AC40A003-3A71-46DB-A619-8C3782E8C5EE}" srcOrd="0" destOrd="0" presId="urn:microsoft.com/office/officeart/2018/2/layout/IconCircleList"/>
    <dgm:cxn modelId="{54DC1B59-F15B-4C4D-A089-F2DFA827A0CF}" type="presOf" srcId="{9646853A-8964-4519-A5B1-0B7D18B2983D}" destId="{F9E991D5-8376-4EAE-8DD3-7E5CF351B393}" srcOrd="0" destOrd="0" presId="urn:microsoft.com/office/officeart/2018/2/layout/IconCircleList"/>
    <dgm:cxn modelId="{43353E5A-320E-4A80-9DCE-9992982215F6}" type="presOf" srcId="{1C383F32-22E8-4F62-A3E0-BDC3D5F48992}" destId="{ED5CA604-0720-4360-B744-1FC0D9C18A05}" srcOrd="0" destOrd="0" presId="urn:microsoft.com/office/officeart/2018/2/layout/IconCircleList"/>
    <dgm:cxn modelId="{C4CCE57E-E871-46D6-BAD5-880252C95D22}" srcId="{01A66772-F185-4D58-B8BB-E9370D7A7A2B}" destId="{1C383F32-22E8-4F62-A3E0-BDC3D5F48992}" srcOrd="2" destOrd="0" parTransId="{A7920A2F-3244-4159-AF04-6A1D38B7B317}" sibTransId="{8500F72A-2C6D-4FDF-9C1D-CA691380EB0B}"/>
    <dgm:cxn modelId="{749892A5-100F-494D-8BB5-F3ADA731AA8A}" type="presOf" srcId="{49225C73-1633-42F1-AB3B-7CB183E5F8B8}" destId="{777EA3AA-9206-4DF8-9641-DE7D46AD5B88}" srcOrd="0" destOrd="0" presId="urn:microsoft.com/office/officeart/2018/2/layout/IconCircleList"/>
    <dgm:cxn modelId="{277BCCBA-3AC1-4F97-8E35-BA0EA6C936B5}" type="presOf" srcId="{5B62599A-5C9B-48E7-896E-EA782AC60C8B}" destId="{3A4EA503-0A92-454D-94DE-4CDD7C8F96C4}" srcOrd="0" destOrd="0" presId="urn:microsoft.com/office/officeart/2018/2/layout/IconCircleList"/>
    <dgm:cxn modelId="{B9EB7D8D-2A10-4FB7-8ADF-B0D8ABC8ACC7}" type="presParOf" srcId="{AC40A003-3A71-46DB-A619-8C3782E8C5EE}" destId="{CDA48229-6887-4096-A4FF-71386644DB43}" srcOrd="0" destOrd="0" presId="urn:microsoft.com/office/officeart/2018/2/layout/IconCircleList"/>
    <dgm:cxn modelId="{DB02C4CC-C840-4E61-8E10-4424C0B66D87}" type="presParOf" srcId="{CDA48229-6887-4096-A4FF-71386644DB43}" destId="{7DF395FB-F034-40DE-AE9E-7E4FAFBCADE1}" srcOrd="0" destOrd="0" presId="urn:microsoft.com/office/officeart/2018/2/layout/IconCircleList"/>
    <dgm:cxn modelId="{AE2E68C3-DC04-4FA4-B957-8B662EE2621A}" type="presParOf" srcId="{7DF395FB-F034-40DE-AE9E-7E4FAFBCADE1}" destId="{7BED0783-3A92-47B1-96F8-EA4AC8DEB7A6}" srcOrd="0" destOrd="0" presId="urn:microsoft.com/office/officeart/2018/2/layout/IconCircleList"/>
    <dgm:cxn modelId="{E4C20861-CE1B-46A9-A32D-98784DE92C6E}" type="presParOf" srcId="{7DF395FB-F034-40DE-AE9E-7E4FAFBCADE1}" destId="{4A654EFC-89C6-4AFA-B85F-8865F2713349}" srcOrd="1" destOrd="0" presId="urn:microsoft.com/office/officeart/2018/2/layout/IconCircleList"/>
    <dgm:cxn modelId="{CEE65E50-7464-4F2A-B944-A783D4C8A3DD}" type="presParOf" srcId="{7DF395FB-F034-40DE-AE9E-7E4FAFBCADE1}" destId="{40324DD4-979B-4490-83AD-0CAB627F7EDB}" srcOrd="2" destOrd="0" presId="urn:microsoft.com/office/officeart/2018/2/layout/IconCircleList"/>
    <dgm:cxn modelId="{64F6130F-EC9B-4862-84CA-A90515F26946}" type="presParOf" srcId="{7DF395FB-F034-40DE-AE9E-7E4FAFBCADE1}" destId="{8ACF75D5-0FA8-4916-AD9E-81C48F04620C}" srcOrd="3" destOrd="0" presId="urn:microsoft.com/office/officeart/2018/2/layout/IconCircleList"/>
    <dgm:cxn modelId="{66C3BF3D-01BF-4606-9FB0-AAE064E38038}" type="presParOf" srcId="{CDA48229-6887-4096-A4FF-71386644DB43}" destId="{3A4EA503-0A92-454D-94DE-4CDD7C8F96C4}" srcOrd="1" destOrd="0" presId="urn:microsoft.com/office/officeart/2018/2/layout/IconCircleList"/>
    <dgm:cxn modelId="{28449EC4-BBBD-4FEC-AE79-7106FD2A7D12}" type="presParOf" srcId="{CDA48229-6887-4096-A4FF-71386644DB43}" destId="{ADB151D8-5F1E-44B3-A0C6-A022A40FCF8B}" srcOrd="2" destOrd="0" presId="urn:microsoft.com/office/officeart/2018/2/layout/IconCircleList"/>
    <dgm:cxn modelId="{05C30B2B-D790-4D91-A677-A72D84158CD4}" type="presParOf" srcId="{ADB151D8-5F1E-44B3-A0C6-A022A40FCF8B}" destId="{DE7819CB-FEDC-437C-A682-4A21850001D5}" srcOrd="0" destOrd="0" presId="urn:microsoft.com/office/officeart/2018/2/layout/IconCircleList"/>
    <dgm:cxn modelId="{9665D682-03A9-49D4-8185-5C7D12B0630C}" type="presParOf" srcId="{ADB151D8-5F1E-44B3-A0C6-A022A40FCF8B}" destId="{DFE4C949-B324-4E00-A845-A69F6739ABD1}" srcOrd="1" destOrd="0" presId="urn:microsoft.com/office/officeart/2018/2/layout/IconCircleList"/>
    <dgm:cxn modelId="{C75CF5B8-7988-45EB-B768-C3F1EE8BD7F6}" type="presParOf" srcId="{ADB151D8-5F1E-44B3-A0C6-A022A40FCF8B}" destId="{AFAB69E2-D5AF-4A5F-838E-2CBBC890590E}" srcOrd="2" destOrd="0" presId="urn:microsoft.com/office/officeart/2018/2/layout/IconCircleList"/>
    <dgm:cxn modelId="{C3368B40-F8A1-40DD-8E75-14985CAB1010}" type="presParOf" srcId="{ADB151D8-5F1E-44B3-A0C6-A022A40FCF8B}" destId="{777EA3AA-9206-4DF8-9641-DE7D46AD5B88}" srcOrd="3" destOrd="0" presId="urn:microsoft.com/office/officeart/2018/2/layout/IconCircleList"/>
    <dgm:cxn modelId="{B361EC49-8329-43F4-8ACB-62DFE69C0005}" type="presParOf" srcId="{CDA48229-6887-4096-A4FF-71386644DB43}" destId="{F9E991D5-8376-4EAE-8DD3-7E5CF351B393}" srcOrd="3" destOrd="0" presId="urn:microsoft.com/office/officeart/2018/2/layout/IconCircleList"/>
    <dgm:cxn modelId="{F9253B17-5597-48DB-9D28-5CEE9F43CBA8}" type="presParOf" srcId="{CDA48229-6887-4096-A4FF-71386644DB43}" destId="{C1B9BDC9-8E77-432E-9477-61E22206076C}" srcOrd="4" destOrd="0" presId="urn:microsoft.com/office/officeart/2018/2/layout/IconCircleList"/>
    <dgm:cxn modelId="{44F43F96-1D38-4AEC-98C1-8A5CD035A6D8}" type="presParOf" srcId="{C1B9BDC9-8E77-432E-9477-61E22206076C}" destId="{80B33412-CB0E-46FB-A706-F674A05144C7}" srcOrd="0" destOrd="0" presId="urn:microsoft.com/office/officeart/2018/2/layout/IconCircleList"/>
    <dgm:cxn modelId="{A4AD54B6-BC5C-4E83-AB4B-79C7834D1AE2}" type="presParOf" srcId="{C1B9BDC9-8E77-432E-9477-61E22206076C}" destId="{15241380-AAAD-478C-949E-BCD7D89CB8A9}" srcOrd="1" destOrd="0" presId="urn:microsoft.com/office/officeart/2018/2/layout/IconCircleList"/>
    <dgm:cxn modelId="{D430A6B2-09C4-4C60-ADF8-BE28359D3A77}" type="presParOf" srcId="{C1B9BDC9-8E77-432E-9477-61E22206076C}" destId="{5911F45D-097D-459C-9CA7-84811936FD41}" srcOrd="2" destOrd="0" presId="urn:microsoft.com/office/officeart/2018/2/layout/IconCircleList"/>
    <dgm:cxn modelId="{07C963B0-42F0-4CE8-812E-A05F08CB9364}" type="presParOf" srcId="{C1B9BDC9-8E77-432E-9477-61E22206076C}" destId="{ED5CA604-0720-4360-B744-1FC0D9C18A0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A66772-F185-4D58-B8BB-E9370D7A7A2B}"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FC4FFE-8987-4A26-B7F4-8A516F18ADAE}">
      <dgm:prSet/>
      <dgm:spPr/>
      <dgm:t>
        <a:bodyPr/>
        <a:lstStyle/>
        <a:p>
          <a:pPr algn="l">
            <a:lnSpc>
              <a:spcPct val="100000"/>
            </a:lnSpc>
            <a:spcAft>
              <a:spcPct val="35000"/>
            </a:spcAft>
          </a:pP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pPr>
            <a:lnSpc>
              <a:spcPct val="100000"/>
            </a:lnSpc>
          </a:pPr>
          <a:endParaRPr lang="en-US"/>
        </a:p>
      </dgm:t>
    </dgm:pt>
    <dgm:pt modelId="{49225C73-1633-42F1-AB3B-7CB183E5F8B8}">
      <dgm:prSet/>
      <dgm:spPr/>
      <dgm:t>
        <a:bodyPr/>
        <a:lstStyle/>
        <a:p>
          <a:pPr>
            <a:lnSpc>
              <a:spcPct val="100000"/>
            </a:lnSpc>
          </a:pP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pPr>
            <a:lnSpc>
              <a:spcPct val="100000"/>
            </a:lnSpc>
          </a:pPr>
          <a:endParaRPr lang="en-US"/>
        </a:p>
      </dgm:t>
    </dgm:pt>
    <dgm:pt modelId="{1C383F32-22E8-4F62-A3E0-BDC3D5F48992}">
      <dgm:prSet/>
      <dgm:spPr/>
      <dgm:t>
        <a:bodyPr/>
        <a:lstStyle/>
        <a:p>
          <a:pPr>
            <a:lnSpc>
              <a:spcPct val="100000"/>
            </a:lnSpc>
          </a:pP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AC40A003-3A71-46DB-A619-8C3782E8C5EE}" type="pres">
      <dgm:prSet presAssocID="{01A66772-F185-4D58-B8BB-E9370D7A7A2B}" presName="root" presStyleCnt="0">
        <dgm:presLayoutVars>
          <dgm:dir/>
          <dgm:resizeHandles val="exact"/>
        </dgm:presLayoutVars>
      </dgm:prSet>
      <dgm:spPr/>
    </dgm:pt>
    <dgm:pt modelId="{CDA48229-6887-4096-A4FF-71386644DB43}" type="pres">
      <dgm:prSet presAssocID="{01A66772-F185-4D58-B8BB-E9370D7A7A2B}" presName="container" presStyleCnt="0">
        <dgm:presLayoutVars>
          <dgm:dir/>
          <dgm:resizeHandles val="exact"/>
        </dgm:presLayoutVars>
      </dgm:prSet>
      <dgm:spPr/>
    </dgm:pt>
    <dgm:pt modelId="{7DF395FB-F034-40DE-AE9E-7E4FAFBCADE1}" type="pres">
      <dgm:prSet presAssocID="{40FC4FFE-8987-4A26-B7F4-8A516F18ADAE}" presName="compNode" presStyleCnt="0"/>
      <dgm:spPr/>
    </dgm:pt>
    <dgm:pt modelId="{7BED0783-3A92-47B1-96F8-EA4AC8DEB7A6}" type="pres">
      <dgm:prSet presAssocID="{40FC4FFE-8987-4A26-B7F4-8A516F18ADAE}" presName="iconBgRect" presStyleLbl="bgShp" presStyleIdx="0" presStyleCnt="3" custFlipVert="1" custFlipHor="1" custScaleX="77466" custScaleY="7438" custLinFactX="-17380" custLinFactY="-92090" custLinFactNeighborX="-100000" custLinFactNeighborY="-100000"/>
      <dgm:spPr/>
    </dgm:pt>
    <dgm:pt modelId="{4A654EFC-89C6-4AFA-B85F-8865F2713349}" type="pres">
      <dgm:prSet presAssocID="{40FC4FFE-8987-4A26-B7F4-8A516F18ADAE}" presName="iconRect" presStyleLbl="node1" presStyleIdx="0" presStyleCnt="3" custLinFactX="-100000" custLinFactY="-129350" custLinFactNeighborX="-112280" custLinFactNeighborY="-2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40324DD4-979B-4490-83AD-0CAB627F7EDB}" type="pres">
      <dgm:prSet presAssocID="{40FC4FFE-8987-4A26-B7F4-8A516F18ADAE}" presName="spaceRect" presStyleCnt="0"/>
      <dgm:spPr/>
    </dgm:pt>
    <dgm:pt modelId="{8ACF75D5-0FA8-4916-AD9E-81C48F04620C}" type="pres">
      <dgm:prSet presAssocID="{40FC4FFE-8987-4A26-B7F4-8A516F18ADAE}" presName="textRect" presStyleLbl="revTx" presStyleIdx="0" presStyleCnt="3" custScaleX="271359" custLinFactNeighborX="39994" custLinFactNeighborY="43276">
        <dgm:presLayoutVars>
          <dgm:chMax val="1"/>
          <dgm:chPref val="1"/>
        </dgm:presLayoutVars>
      </dgm:prSet>
      <dgm:spPr/>
    </dgm:pt>
    <dgm:pt modelId="{3A4EA503-0A92-454D-94DE-4CDD7C8F96C4}" type="pres">
      <dgm:prSet presAssocID="{5B62599A-5C9B-48E7-896E-EA782AC60C8B}" presName="sibTrans" presStyleLbl="sibTrans2D1" presStyleIdx="0" presStyleCnt="0"/>
      <dgm:spPr/>
    </dgm:pt>
    <dgm:pt modelId="{ADB151D8-5F1E-44B3-A0C6-A022A40FCF8B}" type="pres">
      <dgm:prSet presAssocID="{49225C73-1633-42F1-AB3B-7CB183E5F8B8}" presName="compNode" presStyleCnt="0"/>
      <dgm:spPr/>
    </dgm:pt>
    <dgm:pt modelId="{DE7819CB-FEDC-437C-A682-4A21850001D5}" type="pres">
      <dgm:prSet presAssocID="{49225C73-1633-42F1-AB3B-7CB183E5F8B8}" presName="iconBgRect" presStyleLbl="bgShp" presStyleIdx="1" presStyleCnt="3" custFlipHor="1" custScaleX="6529" custScaleY="11460" custLinFactY="100000" custLinFactNeighborX="-23549" custLinFactNeighborY="118204"/>
      <dgm:spPr/>
    </dgm:pt>
    <dgm:pt modelId="{DFE4C949-B324-4E00-A845-A69F6739ABD1}" type="pres">
      <dgm:prSet presAssocID="{49225C73-1633-42F1-AB3B-7CB183E5F8B8}" presName="iconRect" presStyleLbl="node1" presStyleIdx="1" presStyleCnt="3" custLinFactX="-100000" custLinFactY="200000" custLinFactNeighborX="-106980" custLinFactNeighborY="21242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f"/>
        </a:ext>
      </dgm:extLst>
    </dgm:pt>
    <dgm:pt modelId="{AFAB69E2-D5AF-4A5F-838E-2CBBC890590E}" type="pres">
      <dgm:prSet presAssocID="{49225C73-1633-42F1-AB3B-7CB183E5F8B8}" presName="spaceRect" presStyleCnt="0"/>
      <dgm:spPr/>
    </dgm:pt>
    <dgm:pt modelId="{777EA3AA-9206-4DF8-9641-DE7D46AD5B88}" type="pres">
      <dgm:prSet presAssocID="{49225C73-1633-42F1-AB3B-7CB183E5F8B8}" presName="textRect" presStyleLbl="revTx" presStyleIdx="1" presStyleCnt="3">
        <dgm:presLayoutVars>
          <dgm:chMax val="1"/>
          <dgm:chPref val="1"/>
        </dgm:presLayoutVars>
      </dgm:prSet>
      <dgm:spPr/>
    </dgm:pt>
    <dgm:pt modelId="{F9E991D5-8376-4EAE-8DD3-7E5CF351B393}" type="pres">
      <dgm:prSet presAssocID="{9646853A-8964-4519-A5B1-0B7D18B2983D}" presName="sibTrans" presStyleLbl="sibTrans2D1" presStyleIdx="0" presStyleCnt="0"/>
      <dgm:spPr/>
    </dgm:pt>
    <dgm:pt modelId="{C1B9BDC9-8E77-432E-9477-61E22206076C}" type="pres">
      <dgm:prSet presAssocID="{1C383F32-22E8-4F62-A3E0-BDC3D5F48992}" presName="compNode" presStyleCnt="0"/>
      <dgm:spPr/>
    </dgm:pt>
    <dgm:pt modelId="{80B33412-CB0E-46FB-A706-F674A05144C7}" type="pres">
      <dgm:prSet presAssocID="{1C383F32-22E8-4F62-A3E0-BDC3D5F48992}" presName="iconBgRect" presStyleLbl="bgShp" presStyleIdx="2" presStyleCnt="3" custFlipHor="1" custScaleX="50314" custScaleY="23748" custLinFactX="100000" custLinFactY="100000" custLinFactNeighborX="137096" custLinFactNeighborY="111490"/>
      <dgm:spPr/>
    </dgm:pt>
    <dgm:pt modelId="{15241380-AAAD-478C-949E-BCD7D89CB8A9}" type="pres">
      <dgm:prSet presAssocID="{1C383F32-22E8-4F62-A3E0-BDC3D5F48992}" presName="iconRect" presStyleLbl="node1" presStyleIdx="2" presStyleCnt="3" custLinFactX="200000" custLinFactY="147607" custLinFactNeighborX="211567" custLinFactNeighborY="2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yramid with Levels"/>
        </a:ext>
      </dgm:extLst>
    </dgm:pt>
    <dgm:pt modelId="{5911F45D-097D-459C-9CA7-84811936FD41}" type="pres">
      <dgm:prSet presAssocID="{1C383F32-22E8-4F62-A3E0-BDC3D5F48992}" presName="spaceRect" presStyleCnt="0"/>
      <dgm:spPr/>
    </dgm:pt>
    <dgm:pt modelId="{ED5CA604-0720-4360-B744-1FC0D9C18A05}"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97048663-A1C4-4CE5-BDF8-EF72828C92C0}" type="presOf" srcId="{40FC4FFE-8987-4A26-B7F4-8A516F18ADAE}" destId="{8ACF75D5-0FA8-4916-AD9E-81C48F04620C}" srcOrd="0" destOrd="0" presId="urn:microsoft.com/office/officeart/2018/2/layout/IconCircleList"/>
    <dgm:cxn modelId="{C7AD8469-3C68-4AF9-AB82-79B0043AA120}" srcId="{01A66772-F185-4D58-B8BB-E9370D7A7A2B}" destId="{40FC4FFE-8987-4A26-B7F4-8A516F18ADAE}" srcOrd="0" destOrd="0" parTransId="{CAD7EF86-FB23-41F6-BF42-040B36DEFDB1}" sibTransId="{5B62599A-5C9B-48E7-896E-EA782AC60C8B}"/>
    <dgm:cxn modelId="{DF449552-0F28-4BB7-A37C-068E160CD7A9}" type="presOf" srcId="{01A66772-F185-4D58-B8BB-E9370D7A7A2B}" destId="{AC40A003-3A71-46DB-A619-8C3782E8C5EE}" srcOrd="0" destOrd="0" presId="urn:microsoft.com/office/officeart/2018/2/layout/IconCircleList"/>
    <dgm:cxn modelId="{54DC1B59-F15B-4C4D-A089-F2DFA827A0CF}" type="presOf" srcId="{9646853A-8964-4519-A5B1-0B7D18B2983D}" destId="{F9E991D5-8376-4EAE-8DD3-7E5CF351B393}" srcOrd="0" destOrd="0" presId="urn:microsoft.com/office/officeart/2018/2/layout/IconCircleList"/>
    <dgm:cxn modelId="{43353E5A-320E-4A80-9DCE-9992982215F6}" type="presOf" srcId="{1C383F32-22E8-4F62-A3E0-BDC3D5F48992}" destId="{ED5CA604-0720-4360-B744-1FC0D9C18A05}" srcOrd="0" destOrd="0" presId="urn:microsoft.com/office/officeart/2018/2/layout/IconCircleList"/>
    <dgm:cxn modelId="{C4CCE57E-E871-46D6-BAD5-880252C95D22}" srcId="{01A66772-F185-4D58-B8BB-E9370D7A7A2B}" destId="{1C383F32-22E8-4F62-A3E0-BDC3D5F48992}" srcOrd="2" destOrd="0" parTransId="{A7920A2F-3244-4159-AF04-6A1D38B7B317}" sibTransId="{8500F72A-2C6D-4FDF-9C1D-CA691380EB0B}"/>
    <dgm:cxn modelId="{749892A5-100F-494D-8BB5-F3ADA731AA8A}" type="presOf" srcId="{49225C73-1633-42F1-AB3B-7CB183E5F8B8}" destId="{777EA3AA-9206-4DF8-9641-DE7D46AD5B88}" srcOrd="0" destOrd="0" presId="urn:microsoft.com/office/officeart/2018/2/layout/IconCircleList"/>
    <dgm:cxn modelId="{277BCCBA-3AC1-4F97-8E35-BA0EA6C936B5}" type="presOf" srcId="{5B62599A-5C9B-48E7-896E-EA782AC60C8B}" destId="{3A4EA503-0A92-454D-94DE-4CDD7C8F96C4}" srcOrd="0" destOrd="0" presId="urn:microsoft.com/office/officeart/2018/2/layout/IconCircleList"/>
    <dgm:cxn modelId="{B9EB7D8D-2A10-4FB7-8ADF-B0D8ABC8ACC7}" type="presParOf" srcId="{AC40A003-3A71-46DB-A619-8C3782E8C5EE}" destId="{CDA48229-6887-4096-A4FF-71386644DB43}" srcOrd="0" destOrd="0" presId="urn:microsoft.com/office/officeart/2018/2/layout/IconCircleList"/>
    <dgm:cxn modelId="{DB02C4CC-C840-4E61-8E10-4424C0B66D87}" type="presParOf" srcId="{CDA48229-6887-4096-A4FF-71386644DB43}" destId="{7DF395FB-F034-40DE-AE9E-7E4FAFBCADE1}" srcOrd="0" destOrd="0" presId="urn:microsoft.com/office/officeart/2018/2/layout/IconCircleList"/>
    <dgm:cxn modelId="{AE2E68C3-DC04-4FA4-B957-8B662EE2621A}" type="presParOf" srcId="{7DF395FB-F034-40DE-AE9E-7E4FAFBCADE1}" destId="{7BED0783-3A92-47B1-96F8-EA4AC8DEB7A6}" srcOrd="0" destOrd="0" presId="urn:microsoft.com/office/officeart/2018/2/layout/IconCircleList"/>
    <dgm:cxn modelId="{E4C20861-CE1B-46A9-A32D-98784DE92C6E}" type="presParOf" srcId="{7DF395FB-F034-40DE-AE9E-7E4FAFBCADE1}" destId="{4A654EFC-89C6-4AFA-B85F-8865F2713349}" srcOrd="1" destOrd="0" presId="urn:microsoft.com/office/officeart/2018/2/layout/IconCircleList"/>
    <dgm:cxn modelId="{CEE65E50-7464-4F2A-B944-A783D4C8A3DD}" type="presParOf" srcId="{7DF395FB-F034-40DE-AE9E-7E4FAFBCADE1}" destId="{40324DD4-979B-4490-83AD-0CAB627F7EDB}" srcOrd="2" destOrd="0" presId="urn:microsoft.com/office/officeart/2018/2/layout/IconCircleList"/>
    <dgm:cxn modelId="{64F6130F-EC9B-4862-84CA-A90515F26946}" type="presParOf" srcId="{7DF395FB-F034-40DE-AE9E-7E4FAFBCADE1}" destId="{8ACF75D5-0FA8-4916-AD9E-81C48F04620C}" srcOrd="3" destOrd="0" presId="urn:microsoft.com/office/officeart/2018/2/layout/IconCircleList"/>
    <dgm:cxn modelId="{66C3BF3D-01BF-4606-9FB0-AAE064E38038}" type="presParOf" srcId="{CDA48229-6887-4096-A4FF-71386644DB43}" destId="{3A4EA503-0A92-454D-94DE-4CDD7C8F96C4}" srcOrd="1" destOrd="0" presId="urn:microsoft.com/office/officeart/2018/2/layout/IconCircleList"/>
    <dgm:cxn modelId="{28449EC4-BBBD-4FEC-AE79-7106FD2A7D12}" type="presParOf" srcId="{CDA48229-6887-4096-A4FF-71386644DB43}" destId="{ADB151D8-5F1E-44B3-A0C6-A022A40FCF8B}" srcOrd="2" destOrd="0" presId="urn:microsoft.com/office/officeart/2018/2/layout/IconCircleList"/>
    <dgm:cxn modelId="{05C30B2B-D790-4D91-A677-A72D84158CD4}" type="presParOf" srcId="{ADB151D8-5F1E-44B3-A0C6-A022A40FCF8B}" destId="{DE7819CB-FEDC-437C-A682-4A21850001D5}" srcOrd="0" destOrd="0" presId="urn:microsoft.com/office/officeart/2018/2/layout/IconCircleList"/>
    <dgm:cxn modelId="{9665D682-03A9-49D4-8185-5C7D12B0630C}" type="presParOf" srcId="{ADB151D8-5F1E-44B3-A0C6-A022A40FCF8B}" destId="{DFE4C949-B324-4E00-A845-A69F6739ABD1}" srcOrd="1" destOrd="0" presId="urn:microsoft.com/office/officeart/2018/2/layout/IconCircleList"/>
    <dgm:cxn modelId="{C75CF5B8-7988-45EB-B768-C3F1EE8BD7F6}" type="presParOf" srcId="{ADB151D8-5F1E-44B3-A0C6-A022A40FCF8B}" destId="{AFAB69E2-D5AF-4A5F-838E-2CBBC890590E}" srcOrd="2" destOrd="0" presId="urn:microsoft.com/office/officeart/2018/2/layout/IconCircleList"/>
    <dgm:cxn modelId="{C3368B40-F8A1-40DD-8E75-14985CAB1010}" type="presParOf" srcId="{ADB151D8-5F1E-44B3-A0C6-A022A40FCF8B}" destId="{777EA3AA-9206-4DF8-9641-DE7D46AD5B88}" srcOrd="3" destOrd="0" presId="urn:microsoft.com/office/officeart/2018/2/layout/IconCircleList"/>
    <dgm:cxn modelId="{B361EC49-8329-43F4-8ACB-62DFE69C0005}" type="presParOf" srcId="{CDA48229-6887-4096-A4FF-71386644DB43}" destId="{F9E991D5-8376-4EAE-8DD3-7E5CF351B393}" srcOrd="3" destOrd="0" presId="urn:microsoft.com/office/officeart/2018/2/layout/IconCircleList"/>
    <dgm:cxn modelId="{F9253B17-5597-48DB-9D28-5CEE9F43CBA8}" type="presParOf" srcId="{CDA48229-6887-4096-A4FF-71386644DB43}" destId="{C1B9BDC9-8E77-432E-9477-61E22206076C}" srcOrd="4" destOrd="0" presId="urn:microsoft.com/office/officeart/2018/2/layout/IconCircleList"/>
    <dgm:cxn modelId="{44F43F96-1D38-4AEC-98C1-8A5CD035A6D8}" type="presParOf" srcId="{C1B9BDC9-8E77-432E-9477-61E22206076C}" destId="{80B33412-CB0E-46FB-A706-F674A05144C7}" srcOrd="0" destOrd="0" presId="urn:microsoft.com/office/officeart/2018/2/layout/IconCircleList"/>
    <dgm:cxn modelId="{A4AD54B6-BC5C-4E83-AB4B-79C7834D1AE2}" type="presParOf" srcId="{C1B9BDC9-8E77-432E-9477-61E22206076C}" destId="{15241380-AAAD-478C-949E-BCD7D89CB8A9}" srcOrd="1" destOrd="0" presId="urn:microsoft.com/office/officeart/2018/2/layout/IconCircleList"/>
    <dgm:cxn modelId="{D430A6B2-09C4-4C60-ADF8-BE28359D3A77}" type="presParOf" srcId="{C1B9BDC9-8E77-432E-9477-61E22206076C}" destId="{5911F45D-097D-459C-9CA7-84811936FD41}" srcOrd="2" destOrd="0" presId="urn:microsoft.com/office/officeart/2018/2/layout/IconCircleList"/>
    <dgm:cxn modelId="{07C963B0-42F0-4CE8-812E-A05F08CB9364}" type="presParOf" srcId="{C1B9BDC9-8E77-432E-9477-61E22206076C}" destId="{ED5CA604-0720-4360-B744-1FC0D9C18A0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D0783-3A92-47B1-96F8-EA4AC8DEB7A6}">
      <dsp:nvSpPr>
        <dsp:cNvPr id="0" name=""/>
        <dsp:cNvSpPr/>
      </dsp:nvSpPr>
      <dsp:spPr>
        <a:xfrm>
          <a:off x="0" y="138730"/>
          <a:ext cx="821636" cy="821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54EFC-89C6-4AFA-B85F-8865F2713349}">
      <dsp:nvSpPr>
        <dsp:cNvPr id="0" name=""/>
        <dsp:cNvSpPr/>
      </dsp:nvSpPr>
      <dsp:spPr>
        <a:xfrm>
          <a:off x="0" y="320040"/>
          <a:ext cx="476549" cy="4765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CF75D5-0FA8-4916-AD9E-81C48F04620C}">
      <dsp:nvSpPr>
        <dsp:cNvPr id="0" name=""/>
        <dsp:cNvSpPr/>
      </dsp:nvSpPr>
      <dsp:spPr>
        <a:xfrm>
          <a:off x="721347" y="2095096"/>
          <a:ext cx="5255451" cy="82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721347" y="2095096"/>
        <a:ext cx="5255451" cy="821636"/>
      </dsp:txXfrm>
    </dsp:sp>
    <dsp:sp modelId="{DE7819CB-FEDC-437C-A682-4A21850001D5}">
      <dsp:nvSpPr>
        <dsp:cNvPr id="0" name=""/>
        <dsp:cNvSpPr/>
      </dsp:nvSpPr>
      <dsp:spPr>
        <a:xfrm>
          <a:off x="161235" y="4626108"/>
          <a:ext cx="821636" cy="821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4C949-B324-4E00-A845-A69F6739ABD1}">
      <dsp:nvSpPr>
        <dsp:cNvPr id="0" name=""/>
        <dsp:cNvSpPr/>
      </dsp:nvSpPr>
      <dsp:spPr>
        <a:xfrm>
          <a:off x="339981" y="4870448"/>
          <a:ext cx="476549" cy="4765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7EA3AA-9206-4DF8-9641-DE7D46AD5B88}">
      <dsp:nvSpPr>
        <dsp:cNvPr id="0" name=""/>
        <dsp:cNvSpPr/>
      </dsp:nvSpPr>
      <dsp:spPr>
        <a:xfrm>
          <a:off x="1039668" y="2909095"/>
          <a:ext cx="1936715" cy="82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1039668" y="2909095"/>
        <a:ext cx="1936715" cy="821636"/>
      </dsp:txXfrm>
    </dsp:sp>
    <dsp:sp modelId="{80B33412-CB0E-46FB-A706-F674A05144C7}">
      <dsp:nvSpPr>
        <dsp:cNvPr id="0" name=""/>
        <dsp:cNvSpPr/>
      </dsp:nvSpPr>
      <dsp:spPr>
        <a:xfrm>
          <a:off x="5261910" y="4626108"/>
          <a:ext cx="821636" cy="821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41380-AAAD-478C-949E-BCD7D89CB8A9}">
      <dsp:nvSpPr>
        <dsp:cNvPr id="0" name=""/>
        <dsp:cNvSpPr/>
      </dsp:nvSpPr>
      <dsp:spPr>
        <a:xfrm>
          <a:off x="5447705" y="4738158"/>
          <a:ext cx="476549" cy="4765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5CA604-0720-4360-B744-1FC0D9C18A05}">
      <dsp:nvSpPr>
        <dsp:cNvPr id="0" name=""/>
        <dsp:cNvSpPr/>
      </dsp:nvSpPr>
      <dsp:spPr>
        <a:xfrm>
          <a:off x="4311543" y="2909095"/>
          <a:ext cx="1936715" cy="82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4311543" y="2909095"/>
        <a:ext cx="1936715" cy="821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D0783-3A92-47B1-96F8-EA4AC8DEB7A6}">
      <dsp:nvSpPr>
        <dsp:cNvPr id="0" name=""/>
        <dsp:cNvSpPr/>
      </dsp:nvSpPr>
      <dsp:spPr>
        <a:xfrm flipH="1" flipV="1">
          <a:off x="0" y="430157"/>
          <a:ext cx="664485" cy="6380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54EFC-89C6-4AFA-B85F-8865F2713349}">
      <dsp:nvSpPr>
        <dsp:cNvPr id="0" name=""/>
        <dsp:cNvSpPr/>
      </dsp:nvSpPr>
      <dsp:spPr>
        <a:xfrm>
          <a:off x="0" y="222455"/>
          <a:ext cx="497510" cy="497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CF75D5-0FA8-4916-AD9E-81C48F04620C}">
      <dsp:nvSpPr>
        <dsp:cNvPr id="0" name=""/>
        <dsp:cNvSpPr/>
      </dsp:nvSpPr>
      <dsp:spPr>
        <a:xfrm>
          <a:off x="803614" y="2052084"/>
          <a:ext cx="548661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a:p>
          <a:pPr marL="0" lvl="0" indent="0" algn="l" defTabSz="488950">
            <a:lnSpc>
              <a:spcPct val="100000"/>
            </a:lnSpc>
            <a:spcBef>
              <a:spcPct val="0"/>
            </a:spcBef>
            <a:spcAft>
              <a:spcPct val="35000"/>
            </a:spcAft>
            <a:buNone/>
          </a:pPr>
          <a:endParaRPr lang="en-US" sz="1100" kern="1200" dirty="0"/>
        </a:p>
        <a:p>
          <a:pPr marL="0" lvl="0" indent="0" algn="just" defTabSz="488950">
            <a:lnSpc>
              <a:spcPct val="100000"/>
            </a:lnSpc>
            <a:spcBef>
              <a:spcPct val="0"/>
            </a:spcBef>
            <a:spcAft>
              <a:spcPts val="62"/>
            </a:spcAft>
            <a:buNone/>
          </a:pPr>
          <a:endParaRPr lang="en-US" sz="1100" kern="1200" dirty="0"/>
        </a:p>
        <a:p>
          <a:pPr marL="0" lvl="0" indent="0" algn="just" defTabSz="488950">
            <a:lnSpc>
              <a:spcPct val="100000"/>
            </a:lnSpc>
            <a:spcBef>
              <a:spcPct val="0"/>
            </a:spcBef>
            <a:spcAft>
              <a:spcPts val="62"/>
            </a:spcAft>
            <a:buNone/>
          </a:pPr>
          <a:r>
            <a:rPr lang="en-US" sz="1100" kern="1200" dirty="0"/>
            <a:t>- For EDA, we will need first of all install  and import the necessary libraries.</a:t>
          </a:r>
        </a:p>
        <a:p>
          <a:pPr marL="0" lvl="0" indent="0" algn="just" defTabSz="488950">
            <a:lnSpc>
              <a:spcPct val="100000"/>
            </a:lnSpc>
            <a:spcBef>
              <a:spcPct val="0"/>
            </a:spcBef>
            <a:spcAft>
              <a:spcPts val="62"/>
            </a:spcAft>
            <a:buNone/>
          </a:pPr>
          <a:r>
            <a:rPr lang="en-US" sz="1100" kern="1200" dirty="0"/>
            <a:t>- Load and check the data we have in our dataset.</a:t>
          </a:r>
        </a:p>
        <a:p>
          <a:pPr marL="0" lvl="0" indent="0" algn="just" defTabSz="488950">
            <a:lnSpc>
              <a:spcPct val="100000"/>
            </a:lnSpc>
            <a:spcBef>
              <a:spcPct val="0"/>
            </a:spcBef>
            <a:spcAft>
              <a:spcPts val="62"/>
            </a:spcAft>
            <a:buNone/>
          </a:pPr>
          <a:r>
            <a:rPr lang="en-US" sz="1100" kern="1200" dirty="0"/>
            <a:t>- We will revise the basic descriptive statistics through </a:t>
          </a:r>
          <a:r>
            <a:rPr lang="en-US" sz="1100" kern="1200" dirty="0" err="1"/>
            <a:t>df.describe</a:t>
          </a:r>
          <a:r>
            <a:rPr lang="en-US" sz="1100" kern="1200" dirty="0"/>
            <a:t>.</a:t>
          </a:r>
        </a:p>
        <a:p>
          <a:pPr marL="0" lvl="0" indent="0" algn="just" defTabSz="488950">
            <a:lnSpc>
              <a:spcPct val="100000"/>
            </a:lnSpc>
            <a:spcBef>
              <a:spcPct val="0"/>
            </a:spcBef>
            <a:spcAft>
              <a:spcPts val="62"/>
            </a:spcAft>
            <a:buNone/>
          </a:pPr>
          <a:r>
            <a:rPr lang="en-US" sz="1100" kern="1200" dirty="0"/>
            <a:t>- Then, understand the shape and data types </a:t>
          </a:r>
          <a:r>
            <a:rPr lang="en-US" sz="1100" kern="1200" dirty="0" err="1"/>
            <a:t>df.dtypes</a:t>
          </a:r>
          <a:r>
            <a:rPr lang="en-US" sz="1100" kern="1200" dirty="0"/>
            <a:t> and df.info.</a:t>
          </a:r>
        </a:p>
        <a:p>
          <a:pPr marL="0" lvl="0" indent="0" algn="just" defTabSz="488950">
            <a:lnSpc>
              <a:spcPct val="100000"/>
            </a:lnSpc>
            <a:spcBef>
              <a:spcPct val="0"/>
            </a:spcBef>
            <a:spcAft>
              <a:spcPts val="62"/>
            </a:spcAft>
            <a:buNone/>
          </a:pPr>
          <a:r>
            <a:rPr lang="en-US" sz="1100" kern="1200" dirty="0"/>
            <a:t>- For cleaning, we will check if we have missing values. If so, then we will impute them in the corresponding best way.</a:t>
          </a:r>
        </a:p>
        <a:p>
          <a:pPr marL="0" lvl="0" indent="0" algn="just" defTabSz="488950">
            <a:lnSpc>
              <a:spcPct val="100000"/>
            </a:lnSpc>
            <a:spcBef>
              <a:spcPct val="0"/>
            </a:spcBef>
            <a:spcAft>
              <a:spcPts val="62"/>
            </a:spcAft>
            <a:buNone/>
          </a:pPr>
          <a:r>
            <a:rPr lang="en-US" sz="1100" kern="1200" dirty="0"/>
            <a:t>-For cleaning, we can check for unique values and drop the irrelevant columns for example in case we have the same unique value in all our rows.</a:t>
          </a:r>
        </a:p>
        <a:p>
          <a:pPr marL="0" lvl="0" indent="0" algn="just" defTabSz="488950">
            <a:lnSpc>
              <a:spcPct val="100000"/>
            </a:lnSpc>
            <a:spcBef>
              <a:spcPct val="0"/>
            </a:spcBef>
            <a:spcAft>
              <a:spcPts val="62"/>
            </a:spcAft>
            <a:buNone/>
          </a:pPr>
          <a:r>
            <a:rPr lang="en-US" sz="1100" kern="1200" dirty="0"/>
            <a:t>- We need to proceed with some univariate analysis through different graphs such as bar ,graphs. </a:t>
          </a:r>
        </a:p>
        <a:p>
          <a:pPr marL="0" lvl="0" indent="0" algn="just" defTabSz="488950">
            <a:lnSpc>
              <a:spcPct val="100000"/>
            </a:lnSpc>
            <a:spcBef>
              <a:spcPct val="0"/>
            </a:spcBef>
            <a:spcAft>
              <a:spcPts val="62"/>
            </a:spcAft>
            <a:buNone/>
          </a:pPr>
          <a:r>
            <a:rPr lang="en-US" sz="1100" kern="1200" dirty="0"/>
            <a:t>- We can also use boxplots for example for outliers in case we need to check if we have outliers and how these are distributed on our data. If possible, we will try to remove these outliers after we have checked it through </a:t>
          </a:r>
          <a:r>
            <a:rPr lang="en-US" sz="1100" kern="1200" dirty="0" err="1"/>
            <a:t>Zscore</a:t>
          </a:r>
          <a:r>
            <a:rPr lang="en-US" sz="1100" kern="1200" dirty="0"/>
            <a:t>.</a:t>
          </a:r>
        </a:p>
        <a:p>
          <a:pPr marL="0" lvl="0" indent="0" algn="just" defTabSz="488950">
            <a:lnSpc>
              <a:spcPct val="100000"/>
            </a:lnSpc>
            <a:spcBef>
              <a:spcPct val="0"/>
            </a:spcBef>
            <a:spcAft>
              <a:spcPts val="62"/>
            </a:spcAft>
            <a:buNone/>
          </a:pPr>
          <a:r>
            <a:rPr lang="en-US" sz="1100" kern="1200" dirty="0"/>
            <a:t>- In case we have skewness, we will also try to reduce it as much as possible.</a:t>
          </a:r>
        </a:p>
        <a:p>
          <a:pPr marL="0" lvl="0" indent="0" algn="just" defTabSz="488950">
            <a:lnSpc>
              <a:spcPct val="100000"/>
            </a:lnSpc>
            <a:spcBef>
              <a:spcPct val="0"/>
            </a:spcBef>
            <a:spcAft>
              <a:spcPts val="62"/>
            </a:spcAft>
            <a:buNone/>
          </a:pPr>
          <a:r>
            <a:rPr lang="en-US" sz="1100" kern="1200" dirty="0"/>
            <a:t>- In case of multicollinearity, we will try to drop the less important for our target that has the highest VIF in order to reduce the multicollinearity as much as possible.</a:t>
          </a:r>
        </a:p>
        <a:p>
          <a:pPr marL="0" lvl="0" indent="0" algn="just" defTabSz="488950">
            <a:lnSpc>
              <a:spcPct val="100000"/>
            </a:lnSpc>
            <a:spcBef>
              <a:spcPct val="0"/>
            </a:spcBef>
            <a:spcAft>
              <a:spcPts val="62"/>
            </a:spcAft>
            <a:buNone/>
          </a:pPr>
          <a:r>
            <a:rPr lang="en-US" sz="1100" kern="1200" dirty="0"/>
            <a:t>-</a:t>
          </a:r>
          <a:r>
            <a:rPr lang="en-US" sz="1100" kern="1200" dirty="0" err="1"/>
            <a:t>Standarize</a:t>
          </a:r>
          <a:r>
            <a:rPr lang="en-US" sz="1100" kern="1200" dirty="0"/>
            <a:t> the scale of our features in case we have different scale or each.</a:t>
          </a:r>
        </a:p>
        <a:p>
          <a:pPr marL="0" lvl="0" indent="0" algn="just" defTabSz="488950">
            <a:lnSpc>
              <a:spcPct val="100000"/>
            </a:lnSpc>
            <a:spcBef>
              <a:spcPct val="0"/>
            </a:spcBef>
            <a:spcAft>
              <a:spcPts val="62"/>
            </a:spcAft>
            <a:buNone/>
          </a:pPr>
          <a:r>
            <a:rPr lang="en-US" sz="1100" kern="1200" dirty="0"/>
            <a:t>- We can also use </a:t>
          </a:r>
          <a:r>
            <a:rPr lang="en-US" sz="1100" kern="1200" dirty="0" err="1"/>
            <a:t>distplot</a:t>
          </a:r>
          <a:r>
            <a:rPr lang="en-US" sz="1100" kern="1200" dirty="0"/>
            <a:t>, </a:t>
          </a:r>
          <a:r>
            <a:rPr lang="en-US" sz="1100" kern="1200" dirty="0" err="1"/>
            <a:t>scatterpllot</a:t>
          </a:r>
          <a:r>
            <a:rPr lang="en-US" sz="1100" kern="1200" dirty="0"/>
            <a:t> in order to check the distribution of the continuous features.   </a:t>
          </a:r>
          <a:r>
            <a:rPr lang="en-US" sz="1100" kern="1200" dirty="0" err="1"/>
            <a:t>Distplot</a:t>
          </a:r>
          <a:r>
            <a:rPr lang="en-US" sz="1100" kern="1200" dirty="0"/>
            <a:t> will help us to view the distribution of the data in way that we can check if we have any skewness in our data or not. Also, </a:t>
          </a:r>
          <a:r>
            <a:rPr lang="en-US" sz="1100" b="1" i="0" kern="1200" dirty="0" err="1"/>
            <a:t>sns.pairplot</a:t>
          </a:r>
          <a:r>
            <a:rPr lang="en-US" sz="1100" b="1" i="0" kern="1200" dirty="0"/>
            <a:t>() </a:t>
          </a:r>
          <a:r>
            <a:rPr lang="en-US" sz="1100" b="0" i="0" kern="1200" dirty="0"/>
            <a:t>is a great way to create scatterplots between all of your variables. Correlation matrices and scatterplots are useful for exploring the relationship between two variables. But histograms can help us view the data of a feature with itself.</a:t>
          </a:r>
        </a:p>
        <a:p>
          <a:pPr marL="0" lvl="0" indent="0" algn="just" defTabSz="488950">
            <a:lnSpc>
              <a:spcPct val="100000"/>
            </a:lnSpc>
            <a:spcBef>
              <a:spcPct val="0"/>
            </a:spcBef>
            <a:spcAft>
              <a:spcPts val="62"/>
            </a:spcAft>
            <a:buNone/>
          </a:pPr>
          <a:r>
            <a:rPr lang="en-US" sz="1100" b="0" i="0" kern="1200" dirty="0"/>
            <a:t>.</a:t>
          </a:r>
          <a:r>
            <a:rPr lang="en-US" sz="1100" kern="1200" dirty="0"/>
            <a:t>-Then, we also need to check the correlation of the features against each other and against out target Price of the used car.</a:t>
          </a:r>
        </a:p>
        <a:p>
          <a:pPr marL="0" lvl="0" indent="0" algn="just" defTabSz="488950">
            <a:lnSpc>
              <a:spcPct val="100000"/>
            </a:lnSpc>
            <a:spcBef>
              <a:spcPct val="0"/>
            </a:spcBef>
            <a:spcAft>
              <a:spcPts val="62"/>
            </a:spcAft>
            <a:buNone/>
          </a:pPr>
          <a:r>
            <a:rPr lang="en-US" sz="1100" kern="1200" dirty="0"/>
            <a:t>- In case of bivariate analysis, we can use </a:t>
          </a:r>
          <a:r>
            <a:rPr lang="en-US" sz="1100" kern="1200" dirty="0" err="1"/>
            <a:t>sns.replot</a:t>
          </a:r>
          <a:r>
            <a:rPr lang="en-US" sz="1100" kern="1200" dirty="0"/>
            <a:t>, </a:t>
          </a:r>
          <a:r>
            <a:rPr lang="en-US" sz="1100" kern="1200" dirty="0" err="1"/>
            <a:t>df.groupby</a:t>
          </a:r>
          <a:r>
            <a:rPr lang="en-US" sz="1100" kern="1200" dirty="0"/>
            <a:t>, </a:t>
          </a:r>
        </a:p>
        <a:p>
          <a:pPr marL="0" lvl="0" indent="0" algn="l" defTabSz="488950">
            <a:lnSpc>
              <a:spcPct val="100000"/>
            </a:lnSpc>
            <a:spcBef>
              <a:spcPct val="0"/>
            </a:spcBef>
            <a:spcAft>
              <a:spcPct val="35000"/>
            </a:spcAft>
            <a:buNone/>
          </a:pPr>
          <a:endParaRPr lang="en-US" sz="1100" kern="1200" dirty="0"/>
        </a:p>
      </dsp:txBody>
      <dsp:txXfrm>
        <a:off x="803614" y="2052084"/>
        <a:ext cx="5486611" cy="857776"/>
      </dsp:txXfrm>
    </dsp:sp>
    <dsp:sp modelId="{DE7819CB-FEDC-437C-A682-4A21850001D5}">
      <dsp:nvSpPr>
        <dsp:cNvPr id="0" name=""/>
        <dsp:cNvSpPr/>
      </dsp:nvSpPr>
      <dsp:spPr>
        <a:xfrm flipH="1">
          <a:off x="104363" y="5160535"/>
          <a:ext cx="56004" cy="9830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4C949-B324-4E00-A845-A69F6739ABD1}">
      <dsp:nvSpPr>
        <dsp:cNvPr id="0" name=""/>
        <dsp:cNvSpPr/>
      </dsp:nvSpPr>
      <dsp:spPr>
        <a:xfrm>
          <a:off x="0" y="4950234"/>
          <a:ext cx="497510" cy="4975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7EA3AA-9206-4DF8-9641-DE7D46AD5B88}">
      <dsp:nvSpPr>
        <dsp:cNvPr id="0" name=""/>
        <dsp:cNvSpPr/>
      </dsp:nvSpPr>
      <dsp:spPr>
        <a:xfrm>
          <a:off x="947061" y="2909095"/>
          <a:ext cx="202190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947061" y="2909095"/>
        <a:ext cx="2021901" cy="857776"/>
      </dsp:txXfrm>
    </dsp:sp>
    <dsp:sp modelId="{80B33412-CB0E-46FB-A706-F674A05144C7}">
      <dsp:nvSpPr>
        <dsp:cNvPr id="0" name=""/>
        <dsp:cNvSpPr/>
      </dsp:nvSpPr>
      <dsp:spPr>
        <a:xfrm flipH="1">
          <a:off x="5387981" y="5050242"/>
          <a:ext cx="431581" cy="20370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41380-AAAD-478C-949E-BCD7D89CB8A9}">
      <dsp:nvSpPr>
        <dsp:cNvPr id="0" name=""/>
        <dsp:cNvSpPr/>
      </dsp:nvSpPr>
      <dsp:spPr>
        <a:xfrm>
          <a:off x="5368851" y="4818609"/>
          <a:ext cx="497510" cy="4975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5CA604-0720-4360-B744-1FC0D9C18A05}">
      <dsp:nvSpPr>
        <dsp:cNvPr id="0" name=""/>
        <dsp:cNvSpPr/>
      </dsp:nvSpPr>
      <dsp:spPr>
        <a:xfrm>
          <a:off x="4182716" y="2909095"/>
          <a:ext cx="202190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4182716" y="2909095"/>
        <a:ext cx="2021901" cy="8577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D0783-3A92-47B1-96F8-EA4AC8DEB7A6}">
      <dsp:nvSpPr>
        <dsp:cNvPr id="0" name=""/>
        <dsp:cNvSpPr/>
      </dsp:nvSpPr>
      <dsp:spPr>
        <a:xfrm flipH="1" flipV="1">
          <a:off x="0" y="430157"/>
          <a:ext cx="664485" cy="6380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54EFC-89C6-4AFA-B85F-8865F2713349}">
      <dsp:nvSpPr>
        <dsp:cNvPr id="0" name=""/>
        <dsp:cNvSpPr/>
      </dsp:nvSpPr>
      <dsp:spPr>
        <a:xfrm>
          <a:off x="0" y="222455"/>
          <a:ext cx="497510" cy="497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CF75D5-0FA8-4916-AD9E-81C48F04620C}">
      <dsp:nvSpPr>
        <dsp:cNvPr id="0" name=""/>
        <dsp:cNvSpPr/>
      </dsp:nvSpPr>
      <dsp:spPr>
        <a:xfrm>
          <a:off x="803614" y="2052084"/>
          <a:ext cx="548661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803614" y="2052084"/>
        <a:ext cx="5486611" cy="857776"/>
      </dsp:txXfrm>
    </dsp:sp>
    <dsp:sp modelId="{DE7819CB-FEDC-437C-A682-4A21850001D5}">
      <dsp:nvSpPr>
        <dsp:cNvPr id="0" name=""/>
        <dsp:cNvSpPr/>
      </dsp:nvSpPr>
      <dsp:spPr>
        <a:xfrm flipH="1">
          <a:off x="104363" y="5160535"/>
          <a:ext cx="56004" cy="9830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4C949-B324-4E00-A845-A69F6739ABD1}">
      <dsp:nvSpPr>
        <dsp:cNvPr id="0" name=""/>
        <dsp:cNvSpPr/>
      </dsp:nvSpPr>
      <dsp:spPr>
        <a:xfrm>
          <a:off x="0" y="4950234"/>
          <a:ext cx="497510" cy="4975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7EA3AA-9206-4DF8-9641-DE7D46AD5B88}">
      <dsp:nvSpPr>
        <dsp:cNvPr id="0" name=""/>
        <dsp:cNvSpPr/>
      </dsp:nvSpPr>
      <dsp:spPr>
        <a:xfrm>
          <a:off x="947061" y="2909095"/>
          <a:ext cx="202190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947061" y="2909095"/>
        <a:ext cx="2021901" cy="857776"/>
      </dsp:txXfrm>
    </dsp:sp>
    <dsp:sp modelId="{80B33412-CB0E-46FB-A706-F674A05144C7}">
      <dsp:nvSpPr>
        <dsp:cNvPr id="0" name=""/>
        <dsp:cNvSpPr/>
      </dsp:nvSpPr>
      <dsp:spPr>
        <a:xfrm flipH="1">
          <a:off x="5387981" y="5050242"/>
          <a:ext cx="431581" cy="20370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41380-AAAD-478C-949E-BCD7D89CB8A9}">
      <dsp:nvSpPr>
        <dsp:cNvPr id="0" name=""/>
        <dsp:cNvSpPr/>
      </dsp:nvSpPr>
      <dsp:spPr>
        <a:xfrm>
          <a:off x="5368851" y="4818609"/>
          <a:ext cx="497510" cy="4975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5CA604-0720-4360-B744-1FC0D9C18A05}">
      <dsp:nvSpPr>
        <dsp:cNvPr id="0" name=""/>
        <dsp:cNvSpPr/>
      </dsp:nvSpPr>
      <dsp:spPr>
        <a:xfrm>
          <a:off x="4182716" y="2909095"/>
          <a:ext cx="202190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4182716" y="2909095"/>
        <a:ext cx="2021901" cy="85777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A0C0817-A112-4847-8014-A94B7D2A4EA3}" type="datetime1">
              <a:rPr lang="en-US" smtClean="0"/>
              <a:t>2/8/2022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84488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907579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6FA2B21-3FCD-4721-B95C-427943F61125}" type="datetime1">
              <a:rPr lang="en-US" smtClean="0"/>
              <a:t>2/8/2022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911986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6FA2B21-3FCD-4721-B95C-427943F61125}" type="datetime1">
              <a:rPr lang="en-US" smtClean="0"/>
              <a:t>2/8/2022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01865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6FA2B21-3FCD-4721-B95C-427943F61125}" type="datetime1">
              <a:rPr lang="en-US" smtClean="0"/>
              <a:t>2/8/2022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208502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82083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0848960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3880232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6FA2B21-3FCD-4721-B95C-427943F61125}" type="datetime1">
              <a:rPr lang="en-US" smtClean="0"/>
              <a:t>2/8/2022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895492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3156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9C646AA-F36E-4540-911D-FFFC0A0EF24A}" type="datetime1">
              <a:rPr lang="en-US" smtClean="0"/>
              <a:t>2/8/2022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1320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2981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85625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66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82427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5707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2/8/2022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51280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FA2B21-3FCD-4721-B95C-427943F61125}" type="datetime1">
              <a:rPr lang="en-US" smtClean="0"/>
              <a:t>2/8/2022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788684486"/>
      </p:ext>
    </p:extLst>
  </p:cSld>
  <p:clrMap bg1="dk1" tx1="lt1" bg2="dk2" tx2="lt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4"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32531"/>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IN" sz="4500" b="1" dirty="0">
                <a:solidFill>
                  <a:srgbClr val="FF0000"/>
                </a:solidFill>
              </a:rPr>
              <a:t>FLIGHT PRICE PREDICTION</a:t>
            </a:r>
            <a:endParaRPr lang="es-ES" sz="4500" b="1" dirty="0">
              <a:solidFill>
                <a:srgbClr val="FF0000"/>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2" y="3986365"/>
            <a:ext cx="3308991" cy="559656"/>
          </a:xfrm>
          <a:solidFill>
            <a:srgbClr val="92D050"/>
          </a:solidFill>
        </p:spPr>
        <p:txBody>
          <a:bodyPr>
            <a:noAutofit/>
          </a:bodyPr>
          <a:lstStyle/>
          <a:p>
            <a:pPr>
              <a:spcAft>
                <a:spcPts val="600"/>
              </a:spcAft>
            </a:pPr>
            <a:r>
              <a:rPr lang="en-US" sz="3500" b="1" dirty="0">
                <a:solidFill>
                  <a:schemeClr val="tx1"/>
                </a:solidFill>
              </a:rPr>
              <a:t>Balpreet Kaur</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p:txBody>
          <a:bodyPr>
            <a:normAutofit/>
          </a:bodyPr>
          <a:lstStyle/>
          <a:p>
            <a:pPr algn="ctr"/>
            <a:r>
              <a:rPr lang="en-IN" dirty="0"/>
              <a:t>future main POINTS:</a:t>
            </a:r>
            <a:br>
              <a:rPr lang="es-ES" dirty="0"/>
            </a:br>
            <a:endParaRPr lang="en-US" dirty="0"/>
          </a:p>
        </p:txBody>
      </p:sp>
      <p:sp>
        <p:nvSpPr>
          <p:cNvPr id="4" name="Content Placeholder 3">
            <a:extLst>
              <a:ext uri="{FF2B5EF4-FFF2-40B4-BE49-F238E27FC236}">
                <a16:creationId xmlns:a16="http://schemas.microsoft.com/office/drawing/2014/main" id="{CDDB0099-BC0B-45AC-B0A8-5A148ED8ACEE}"/>
              </a:ext>
            </a:extLst>
          </p:cNvPr>
          <p:cNvSpPr>
            <a:spLocks noGrp="1"/>
          </p:cNvSpPr>
          <p:nvPr>
            <p:ph idx="1"/>
          </p:nvPr>
        </p:nvSpPr>
        <p:spPr/>
        <p:txBody>
          <a:bodyPr>
            <a:normAutofit fontScale="92500" lnSpcReduction="10000"/>
          </a:bodyPr>
          <a:lstStyle/>
          <a:p>
            <a:r>
              <a:rPr lang="en-US" dirty="0"/>
              <a:t>Our analysis result showed that this research area has not been greatly explored throughout the project and that there still exist several aspects which need to be properly and thoroughly investigated including performance issues, dataset issues, usage of dynamic external features such as social media data and most importantly THE IMPORTANT FEATURES FOR OUR TARGET. </a:t>
            </a:r>
            <a:endParaRPr lang="es-ES" dirty="0"/>
          </a:p>
          <a:p>
            <a:r>
              <a:rPr lang="en-US" dirty="0"/>
              <a:t>In addition, we suggest a deep learning and social media data based prediction model as the one of the most promising avenues of research going forward. We say to add social media as the airline ticket price could be influenced by several dynamic factors which can be captured from social media data. This include occurrence of some event at the origin or destination city as mentioned earlier.</a:t>
            </a:r>
          </a:p>
          <a:p>
            <a:r>
              <a:rPr lang="en-US" dirty="0"/>
              <a:t>Even, if we try the algorithms used in this project, we need to mention, that having important features and right techniques and managing the outliers, we can reach to a good performance of the models and get better accuracies and error metrics results.</a:t>
            </a:r>
            <a:endParaRPr lang="es-ES" dirty="0"/>
          </a:p>
          <a:p>
            <a:endParaRPr lang="es-ES" dirty="0"/>
          </a:p>
          <a:p>
            <a:endParaRPr lang="es-ES" dirty="0"/>
          </a:p>
        </p:txBody>
      </p:sp>
    </p:spTree>
    <p:extLst>
      <p:ext uri="{BB962C8B-B14F-4D97-AF65-F5344CB8AC3E}">
        <p14:creationId xmlns:p14="http://schemas.microsoft.com/office/powerpoint/2010/main" val="1910048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9C35A-CAED-41B9-A182-51259B5AA75E}"/>
              </a:ext>
            </a:extLst>
          </p:cNvPr>
          <p:cNvSpPr>
            <a:spLocks noGrp="1"/>
          </p:cNvSpPr>
          <p:nvPr>
            <p:ph type="title"/>
          </p:nvPr>
        </p:nvSpPr>
        <p:spPr>
          <a:xfrm>
            <a:off x="1464365" y="3335295"/>
            <a:ext cx="8610600" cy="1293028"/>
          </a:xfrm>
        </p:spPr>
        <p:txBody>
          <a:bodyPr/>
          <a:lstStyle/>
          <a:p>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time! 😃</a:t>
            </a:r>
            <a:br>
              <a:rPr lang="es-ES" b="1" dirty="0"/>
            </a:br>
            <a:endParaRPr lang="es-ES" dirty="0"/>
          </a:p>
        </p:txBody>
      </p:sp>
      <p:sp>
        <p:nvSpPr>
          <p:cNvPr id="4" name="TextBox 3">
            <a:extLst>
              <a:ext uri="{FF2B5EF4-FFF2-40B4-BE49-F238E27FC236}">
                <a16:creationId xmlns:a16="http://schemas.microsoft.com/office/drawing/2014/main" id="{ACB88589-F5FD-43CA-823E-140B75B34AE6}"/>
              </a:ext>
            </a:extLst>
          </p:cNvPr>
          <p:cNvSpPr txBox="1"/>
          <p:nvPr/>
        </p:nvSpPr>
        <p:spPr>
          <a:xfrm>
            <a:off x="7580244" y="4992755"/>
            <a:ext cx="1842052" cy="369332"/>
          </a:xfrm>
          <a:prstGeom prst="rect">
            <a:avLst/>
          </a:prstGeom>
          <a:noFill/>
        </p:spPr>
        <p:txBody>
          <a:bodyPr wrap="square" rtlCol="0">
            <a:spAutoFit/>
          </a:bodyPr>
          <a:lstStyle/>
          <a:p>
            <a:r>
              <a:rPr lang="es-ES" dirty="0"/>
              <a:t>Balpreet Kaur.</a:t>
            </a:r>
          </a:p>
        </p:txBody>
      </p:sp>
    </p:spTree>
    <p:extLst>
      <p:ext uri="{BB962C8B-B14F-4D97-AF65-F5344CB8AC3E}">
        <p14:creationId xmlns:p14="http://schemas.microsoft.com/office/powerpoint/2010/main" val="1520743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1" name="Picture 1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685800" y="1066163"/>
            <a:ext cx="3306744" cy="5148371"/>
          </a:xfrm>
        </p:spPr>
        <p:txBody>
          <a:bodyPr>
            <a:normAutofit/>
          </a:bodyPr>
          <a:lstStyle/>
          <a:p>
            <a:br>
              <a:rPr lang="es-ES">
                <a:solidFill>
                  <a:schemeClr val="bg1"/>
                </a:solidFill>
              </a:rPr>
            </a:br>
            <a:r>
              <a:rPr lang="es-ES">
                <a:solidFill>
                  <a:schemeClr val="bg1"/>
                </a:solidFill>
              </a:rPr>
              <a:t> </a:t>
            </a:r>
            <a:r>
              <a:rPr lang="es-ES" b="1">
                <a:solidFill>
                  <a:schemeClr val="bg1"/>
                </a:solidFill>
              </a:rPr>
              <a:t>Problem Statement: </a:t>
            </a:r>
            <a:endParaRPr lang="en-US" b="1">
              <a:solidFill>
                <a:schemeClr val="bg1"/>
              </a:solidFill>
            </a:endParaRP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325078316"/>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135B7C71-0119-4C1D-B597-49BB6AA08CB6}"/>
              </a:ext>
            </a:extLst>
          </p:cNvPr>
          <p:cNvSpPr txBox="1"/>
          <p:nvPr/>
        </p:nvSpPr>
        <p:spPr>
          <a:xfrm>
            <a:off x="5822005" y="1413063"/>
            <a:ext cx="5613094" cy="4031873"/>
          </a:xfrm>
          <a:prstGeom prst="rect">
            <a:avLst/>
          </a:prstGeom>
          <a:noFill/>
        </p:spPr>
        <p:txBody>
          <a:bodyPr wrap="square" rtlCol="0">
            <a:spAutoFit/>
          </a:bodyPr>
          <a:lstStyle/>
          <a:p>
            <a:r>
              <a:rPr lang="en-IN" sz="1600" dirty="0"/>
              <a:t>The airline industry is considered as one of the most sophisticated industry in using complex pricing strategies. </a:t>
            </a:r>
            <a:r>
              <a:rPr lang="en-IN" sz="1600" dirty="0" err="1"/>
              <a:t>Nowdays</a:t>
            </a:r>
            <a:r>
              <a:rPr lang="en-IN" sz="1600" dirty="0"/>
              <a:t>, ticket prices can vary dynamically and signiﬁcantly for the same ﬂight, even for nearby seats (Etzioni et al., 2003; </a:t>
            </a:r>
            <a:r>
              <a:rPr lang="en-IN" sz="1600" dirty="0" err="1"/>
              <a:t>Narangajavanaet</a:t>
            </a:r>
            <a:r>
              <a:rPr lang="en-IN" sz="1600" dirty="0"/>
              <a:t> al., 2014). The ticket price of a speciﬁc ﬂight can change up to 7 times a day (Etzionietal.,2003) due to demand and companies willing to offer seats and keeping their revenue as high as possible. In addition, competition between airlines makes the task of determining optimal pricing is hard for everyone.</a:t>
            </a:r>
            <a:endParaRPr lang="es-ES" sz="1600" dirty="0"/>
          </a:p>
          <a:p>
            <a:r>
              <a:rPr lang="en-IN" sz="1600" dirty="0"/>
              <a:t>The business problem is that the cheapest available ticket on a given flight gets more and less expensive over time. We have to work on a machine learning model which predict accurately fares of flights AND HELPS US UNDERSTAND THE PRICE CHANGE OVER TIME.</a:t>
            </a:r>
            <a:endParaRPr lang="es-ES" sz="1600" dirty="0"/>
          </a:p>
        </p:txBody>
      </p:sp>
    </p:spTree>
    <p:extLst>
      <p:ext uri="{BB962C8B-B14F-4D97-AF65-F5344CB8AC3E}">
        <p14:creationId xmlns:p14="http://schemas.microsoft.com/office/powerpoint/2010/main" val="289295967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1" name="Picture 1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685800" y="1066163"/>
            <a:ext cx="3306744" cy="5148371"/>
          </a:xfrm>
        </p:spPr>
        <p:txBody>
          <a:bodyPr>
            <a:normAutofit/>
          </a:bodyPr>
          <a:lstStyle/>
          <a:p>
            <a:br>
              <a:rPr lang="es-ES" dirty="0">
                <a:solidFill>
                  <a:schemeClr val="bg1"/>
                </a:solidFill>
              </a:rPr>
            </a:br>
            <a:r>
              <a:rPr lang="es-ES" dirty="0">
                <a:solidFill>
                  <a:schemeClr val="bg1"/>
                </a:solidFill>
              </a:rPr>
              <a:t>EDA STEPS</a:t>
            </a:r>
            <a:r>
              <a:rPr lang="es-ES" b="1" dirty="0">
                <a:solidFill>
                  <a:schemeClr val="bg1"/>
                </a:solidFill>
              </a:rPr>
              <a:t>: </a:t>
            </a:r>
            <a:endParaRPr lang="en-US" b="1" dirty="0">
              <a:solidFill>
                <a:schemeClr val="bg1"/>
              </a:solidFill>
            </a:endParaRP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2671538990"/>
              </p:ext>
            </p:extLst>
          </p:nvPr>
        </p:nvGraphicFramePr>
        <p:xfrm>
          <a:off x="5215974" y="1218648"/>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5836DCFB-F5D7-46CA-A274-CEFAAB04D7D0}"/>
              </a:ext>
            </a:extLst>
          </p:cNvPr>
          <p:cNvSpPr txBox="1"/>
          <p:nvPr/>
        </p:nvSpPr>
        <p:spPr>
          <a:xfrm>
            <a:off x="5868537" y="604498"/>
            <a:ext cx="5701161" cy="923330"/>
          </a:xfrm>
          <a:prstGeom prst="rect">
            <a:avLst/>
          </a:prstGeom>
          <a:noFill/>
        </p:spPr>
        <p:txBody>
          <a:bodyPr wrap="square" rtlCol="0">
            <a:spAutoFit/>
          </a:bodyPr>
          <a:lstStyle/>
          <a:p>
            <a:pPr lvl="0">
              <a:lnSpc>
                <a:spcPct val="100000"/>
              </a:lnSpc>
            </a:pPr>
            <a:r>
              <a:rPr lang="en-US" dirty="0"/>
              <a:t>EDA Goal: clean, understand and </a:t>
            </a:r>
            <a:r>
              <a:rPr lang="en-US" dirty="0" err="1"/>
              <a:t>analyse</a:t>
            </a:r>
            <a:r>
              <a:rPr lang="en-US" dirty="0"/>
              <a:t> the pattern and relationships between features including our target.</a:t>
            </a:r>
          </a:p>
        </p:txBody>
      </p:sp>
    </p:spTree>
    <p:extLst>
      <p:ext uri="{BB962C8B-B14F-4D97-AF65-F5344CB8AC3E}">
        <p14:creationId xmlns:p14="http://schemas.microsoft.com/office/powerpoint/2010/main" val="338458684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1" name="Picture 1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685800" y="1066163"/>
            <a:ext cx="3306744" cy="5148371"/>
          </a:xfrm>
        </p:spPr>
        <p:txBody>
          <a:bodyPr>
            <a:normAutofit/>
          </a:bodyPr>
          <a:lstStyle/>
          <a:p>
            <a:br>
              <a:rPr lang="es-ES" dirty="0">
                <a:solidFill>
                  <a:schemeClr val="bg1"/>
                </a:solidFill>
              </a:rPr>
            </a:br>
            <a:r>
              <a:rPr lang="es-ES" sz="3500" dirty="0">
                <a:solidFill>
                  <a:schemeClr val="bg1"/>
                </a:solidFill>
              </a:rPr>
              <a:t>ASSUMPTIONS</a:t>
            </a:r>
            <a:r>
              <a:rPr lang="es-ES" b="1" dirty="0">
                <a:solidFill>
                  <a:schemeClr val="bg1"/>
                </a:solidFill>
              </a:rPr>
              <a:t>: </a:t>
            </a:r>
            <a:endParaRPr lang="en-US" b="1" dirty="0">
              <a:solidFill>
                <a:schemeClr val="bg1"/>
              </a:solidFill>
            </a:endParaRP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161681304"/>
              </p:ext>
            </p:extLst>
          </p:nvPr>
        </p:nvGraphicFramePr>
        <p:xfrm>
          <a:off x="5215974" y="1218648"/>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3BE1275A-272D-485E-967C-0145479F2B3E}"/>
              </a:ext>
            </a:extLst>
          </p:cNvPr>
          <p:cNvSpPr txBox="1"/>
          <p:nvPr/>
        </p:nvSpPr>
        <p:spPr>
          <a:xfrm>
            <a:off x="5279472" y="1441450"/>
            <a:ext cx="6290226" cy="5047536"/>
          </a:xfrm>
          <a:prstGeom prst="rect">
            <a:avLst/>
          </a:prstGeom>
          <a:noFill/>
        </p:spPr>
        <p:txBody>
          <a:bodyPr wrap="square" rtlCol="0">
            <a:spAutoFit/>
          </a:bodyPr>
          <a:lstStyle/>
          <a:p>
            <a:pPr algn="just"/>
            <a:r>
              <a:rPr lang="en-IN" sz="1400" dirty="0"/>
              <a:t>Regarding the departure </a:t>
            </a:r>
            <a:r>
              <a:rPr lang="en-IN" sz="1400" dirty="0" err="1"/>
              <a:t>departure</a:t>
            </a:r>
            <a:r>
              <a:rPr lang="en-IN" sz="1400" dirty="0"/>
              <a:t> and arrival date: as I did select both dates automatically through selenium, so adding here the dates manually to our </a:t>
            </a:r>
            <a:r>
              <a:rPr lang="en-IN" sz="1400" dirty="0" err="1"/>
              <a:t>dataframe</a:t>
            </a:r>
            <a:r>
              <a:rPr lang="en-IN" sz="1400" dirty="0"/>
              <a:t>.</a:t>
            </a:r>
            <a:endParaRPr lang="es-ES" sz="1400" dirty="0"/>
          </a:p>
          <a:p>
            <a:pPr algn="just"/>
            <a:r>
              <a:rPr lang="en-IN" sz="1400" dirty="0"/>
              <a:t>In addition, we also need to mention, we only have flights data for selected departure and arrival dates which are:</a:t>
            </a:r>
            <a:endParaRPr lang="es-ES" sz="1400" dirty="0"/>
          </a:p>
          <a:p>
            <a:pPr lvl="0" algn="just"/>
            <a:r>
              <a:rPr lang="en-IN" sz="1400" dirty="0"/>
              <a:t> Flights departing on 26 Feb and on 26 March (both Saturday) from Barcelona to Paris (all airports):</a:t>
            </a:r>
            <a:endParaRPr lang="es-ES" sz="1400" dirty="0"/>
          </a:p>
          <a:p>
            <a:pPr lvl="1" algn="just"/>
            <a:r>
              <a:rPr lang="en-IN" sz="1400" dirty="0"/>
              <a:t>We have chosen 26</a:t>
            </a:r>
            <a:r>
              <a:rPr lang="en-IN" sz="1400" baseline="30000" dirty="0"/>
              <a:t>th</a:t>
            </a:r>
            <a:r>
              <a:rPr lang="en-IN" sz="1400" dirty="0"/>
              <a:t> Feb and 26</a:t>
            </a:r>
            <a:r>
              <a:rPr lang="en-IN" sz="1400" baseline="30000" dirty="0"/>
              <a:t>th</a:t>
            </a:r>
            <a:r>
              <a:rPr lang="en-IN" sz="1400" dirty="0"/>
              <a:t> March just to compare prices of similar flights offers when flying earlier or later.</a:t>
            </a:r>
            <a:endParaRPr lang="es-ES" sz="1400" dirty="0"/>
          </a:p>
          <a:p>
            <a:pPr lvl="0" algn="just"/>
            <a:r>
              <a:rPr lang="en-IN" sz="1400" dirty="0"/>
              <a:t>Flights departing on 3</a:t>
            </a:r>
            <a:r>
              <a:rPr lang="en-IN" sz="1400" baseline="30000" dirty="0"/>
              <a:t>rd</a:t>
            </a:r>
            <a:r>
              <a:rPr lang="en-IN" sz="1400" dirty="0"/>
              <a:t> March and 2</a:t>
            </a:r>
            <a:r>
              <a:rPr lang="en-IN" sz="1400" baseline="30000" dirty="0"/>
              <a:t>nd</a:t>
            </a:r>
            <a:r>
              <a:rPr lang="en-IN" sz="1400" dirty="0"/>
              <a:t> April from Paris (all airports)  to Barcelona.</a:t>
            </a:r>
            <a:endParaRPr lang="es-ES" sz="1400" dirty="0"/>
          </a:p>
          <a:p>
            <a:pPr lvl="1" algn="just"/>
            <a:r>
              <a:rPr lang="en-IN" sz="1400" dirty="0"/>
              <a:t>For same reason, to compare prices for flights departing soon with prices for flights departing 1 month later.</a:t>
            </a:r>
            <a:endParaRPr lang="es-ES" sz="1400" dirty="0"/>
          </a:p>
          <a:p>
            <a:pPr lvl="0" algn="just"/>
            <a:r>
              <a:rPr lang="en-IN" sz="1400" dirty="0"/>
              <a:t>We have limited our flights data to 2 cities so that it is easier to compare the prices of 2 cities than cities located in different part of world with different air fares. Also due to the reason that we selected both cities automatically through Selenium automation when web scrapping the data.</a:t>
            </a:r>
            <a:endParaRPr lang="es-ES" sz="1400" dirty="0"/>
          </a:p>
          <a:p>
            <a:pPr lvl="0" algn="just"/>
            <a:r>
              <a:rPr lang="en-IN" sz="1400" dirty="0"/>
              <a:t>Having all this in consideration, I may say that I decided to go with these 2 cities and dates over 1 month of difference, because this way we can simplify the process of analysing the EDA and also at the same time reach and get our goal which is to understand the price change over a period of time.</a:t>
            </a:r>
            <a:endParaRPr lang="es-ES" sz="1400" dirty="0"/>
          </a:p>
        </p:txBody>
      </p:sp>
    </p:spTree>
    <p:extLst>
      <p:ext uri="{BB962C8B-B14F-4D97-AF65-F5344CB8AC3E}">
        <p14:creationId xmlns:p14="http://schemas.microsoft.com/office/powerpoint/2010/main" val="92427922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D156-9459-4515-8867-57E4F314A8A0}"/>
              </a:ext>
            </a:extLst>
          </p:cNvPr>
          <p:cNvSpPr>
            <a:spLocks noGrp="1"/>
          </p:cNvSpPr>
          <p:nvPr>
            <p:ph type="title"/>
          </p:nvPr>
        </p:nvSpPr>
        <p:spPr/>
        <p:txBody>
          <a:bodyPr>
            <a:normAutofit fontScale="90000"/>
          </a:bodyPr>
          <a:lstStyle/>
          <a:p>
            <a:r>
              <a:rPr lang="en-US" sz="3100" dirty="0"/>
              <a:t>Steps</a:t>
            </a:r>
            <a:r>
              <a:rPr lang="es-ES" sz="3100" dirty="0"/>
              <a:t> </a:t>
            </a:r>
            <a:r>
              <a:rPr lang="en-US" sz="3100" dirty="0"/>
              <a:t>used to complete the project, analysis, and conclusion</a:t>
            </a:r>
            <a:br>
              <a:rPr lang="en-US" dirty="0"/>
            </a:br>
            <a:endParaRPr lang="es-ES" dirty="0"/>
          </a:p>
        </p:txBody>
      </p:sp>
      <p:sp>
        <p:nvSpPr>
          <p:cNvPr id="3" name="Content Placeholder 2">
            <a:extLst>
              <a:ext uri="{FF2B5EF4-FFF2-40B4-BE49-F238E27FC236}">
                <a16:creationId xmlns:a16="http://schemas.microsoft.com/office/drawing/2014/main" id="{7FA6AB1E-33A0-466F-A10D-F4182DC10925}"/>
              </a:ext>
            </a:extLst>
          </p:cNvPr>
          <p:cNvSpPr>
            <a:spLocks noGrp="1"/>
          </p:cNvSpPr>
          <p:nvPr>
            <p:ph idx="1"/>
          </p:nvPr>
        </p:nvSpPr>
        <p:spPr/>
        <p:txBody>
          <a:bodyPr>
            <a:normAutofit fontScale="92500" lnSpcReduction="10000"/>
          </a:bodyPr>
          <a:lstStyle/>
          <a:p>
            <a:r>
              <a:rPr lang="es-ES" dirty="0" err="1"/>
              <a:t>We</a:t>
            </a:r>
            <a:r>
              <a:rPr lang="es-ES" dirty="0"/>
              <a:t> </a:t>
            </a:r>
            <a:r>
              <a:rPr lang="es-ES" dirty="0" err="1"/>
              <a:t>already</a:t>
            </a:r>
            <a:r>
              <a:rPr lang="es-ES" dirty="0"/>
              <a:t> </a:t>
            </a:r>
            <a:r>
              <a:rPr lang="es-ES" dirty="0" err="1"/>
              <a:t>commented</a:t>
            </a:r>
            <a:r>
              <a:rPr lang="es-ES" dirty="0"/>
              <a:t> </a:t>
            </a:r>
            <a:r>
              <a:rPr lang="es-ES" dirty="0" err="1"/>
              <a:t>the</a:t>
            </a:r>
            <a:r>
              <a:rPr lang="es-ES" dirty="0"/>
              <a:t> </a:t>
            </a:r>
            <a:r>
              <a:rPr lang="es-ES" dirty="0" err="1"/>
              <a:t>main</a:t>
            </a:r>
            <a:r>
              <a:rPr lang="es-ES" dirty="0"/>
              <a:t> </a:t>
            </a:r>
            <a:r>
              <a:rPr lang="es-ES" dirty="0" err="1"/>
              <a:t>assumptions</a:t>
            </a:r>
            <a:r>
              <a:rPr lang="es-ES" dirty="0"/>
              <a:t> </a:t>
            </a:r>
            <a:r>
              <a:rPr lang="es-ES" dirty="0" err="1"/>
              <a:t>we</a:t>
            </a:r>
            <a:r>
              <a:rPr lang="es-ES" dirty="0"/>
              <a:t> </a:t>
            </a:r>
            <a:r>
              <a:rPr lang="es-ES" dirty="0" err="1"/>
              <a:t>used</a:t>
            </a:r>
            <a:r>
              <a:rPr lang="es-ES" dirty="0"/>
              <a:t> in </a:t>
            </a:r>
            <a:r>
              <a:rPr lang="es-ES" dirty="0" err="1"/>
              <a:t>our</a:t>
            </a:r>
            <a:r>
              <a:rPr lang="es-ES" dirty="0"/>
              <a:t> </a:t>
            </a:r>
            <a:r>
              <a:rPr lang="es-ES" dirty="0" err="1"/>
              <a:t>analysis</a:t>
            </a:r>
            <a:r>
              <a:rPr lang="es-ES" dirty="0"/>
              <a:t> and,</a:t>
            </a:r>
          </a:p>
          <a:p>
            <a:endParaRPr lang="es-ES" dirty="0"/>
          </a:p>
          <a:p>
            <a:r>
              <a:rPr lang="es-ES" dirty="0" err="1"/>
              <a:t>Now</a:t>
            </a:r>
            <a:r>
              <a:rPr lang="es-ES" dirty="0"/>
              <a:t>, </a:t>
            </a:r>
            <a:r>
              <a:rPr lang="es-ES" dirty="0" err="1"/>
              <a:t>we</a:t>
            </a:r>
            <a:r>
              <a:rPr lang="es-ES" dirty="0"/>
              <a:t> </a:t>
            </a:r>
            <a:r>
              <a:rPr lang="es-ES" dirty="0" err="1"/>
              <a:t>will</a:t>
            </a:r>
            <a:r>
              <a:rPr lang="es-ES" dirty="0"/>
              <a:t> </a:t>
            </a:r>
            <a:r>
              <a:rPr lang="es-ES" dirty="0" err="1"/>
              <a:t>the</a:t>
            </a:r>
            <a:r>
              <a:rPr lang="es-ES" dirty="0"/>
              <a:t> </a:t>
            </a:r>
            <a:r>
              <a:rPr lang="es-ES" dirty="0" err="1"/>
              <a:t>main</a:t>
            </a:r>
            <a:r>
              <a:rPr lang="es-ES" dirty="0"/>
              <a:t> </a:t>
            </a:r>
            <a:r>
              <a:rPr lang="es-ES" dirty="0" err="1"/>
              <a:t>steps</a:t>
            </a:r>
            <a:r>
              <a:rPr lang="es-ES" dirty="0"/>
              <a:t> </a:t>
            </a:r>
            <a:r>
              <a:rPr lang="es-ES" dirty="0" err="1"/>
              <a:t>we</a:t>
            </a:r>
            <a:r>
              <a:rPr lang="es-ES" dirty="0"/>
              <a:t> </a:t>
            </a:r>
            <a:r>
              <a:rPr lang="es-ES" dirty="0" err="1"/>
              <a:t>did</a:t>
            </a:r>
            <a:r>
              <a:rPr lang="es-ES" dirty="0"/>
              <a:t> in </a:t>
            </a:r>
            <a:r>
              <a:rPr lang="es-ES" dirty="0" err="1"/>
              <a:t>our</a:t>
            </a:r>
            <a:r>
              <a:rPr lang="es-ES" dirty="0"/>
              <a:t> </a:t>
            </a:r>
            <a:r>
              <a:rPr lang="es-ES" dirty="0" err="1"/>
              <a:t>analysis</a:t>
            </a:r>
            <a:r>
              <a:rPr lang="es-ES" dirty="0"/>
              <a:t> in </a:t>
            </a:r>
            <a:r>
              <a:rPr lang="es-ES" dirty="0" err="1"/>
              <a:t>order</a:t>
            </a:r>
            <a:r>
              <a:rPr lang="es-ES" dirty="0"/>
              <a:t> </a:t>
            </a:r>
            <a:r>
              <a:rPr lang="es-ES" dirty="0" err="1"/>
              <a:t>to</a:t>
            </a:r>
            <a:r>
              <a:rPr lang="es-ES" dirty="0"/>
              <a:t> </a:t>
            </a:r>
            <a:r>
              <a:rPr lang="es-ES" dirty="0" err="1"/>
              <a:t>get</a:t>
            </a:r>
            <a:r>
              <a:rPr lang="es-ES" dirty="0"/>
              <a:t> </a:t>
            </a:r>
            <a:r>
              <a:rPr lang="es-ES" dirty="0" err="1"/>
              <a:t>to</a:t>
            </a:r>
            <a:r>
              <a:rPr lang="es-ES" dirty="0"/>
              <a:t> </a:t>
            </a:r>
            <a:r>
              <a:rPr lang="es-ES" dirty="0" err="1"/>
              <a:t>the</a:t>
            </a:r>
            <a:r>
              <a:rPr lang="es-ES" dirty="0"/>
              <a:t> </a:t>
            </a:r>
            <a:r>
              <a:rPr lang="es-ES" dirty="0" err="1"/>
              <a:t>conclusions</a:t>
            </a:r>
            <a:r>
              <a:rPr lang="es-ES" dirty="0"/>
              <a:t> </a:t>
            </a:r>
            <a:r>
              <a:rPr lang="es-ES" dirty="0" err="1"/>
              <a:t>we</a:t>
            </a:r>
            <a:r>
              <a:rPr lang="es-ES" dirty="0"/>
              <a:t> </a:t>
            </a:r>
            <a:r>
              <a:rPr lang="es-ES" dirty="0" err="1"/>
              <a:t>got</a:t>
            </a:r>
            <a:r>
              <a:rPr lang="es-ES" dirty="0"/>
              <a:t>:</a:t>
            </a:r>
          </a:p>
          <a:p>
            <a:pPr lvl="1"/>
            <a:r>
              <a:rPr lang="en-US" dirty="0"/>
              <a:t>    - Data Clean and wrangling</a:t>
            </a:r>
          </a:p>
          <a:p>
            <a:pPr lvl="1"/>
            <a:r>
              <a:rPr lang="en-US" dirty="0"/>
              <a:t>    - Feature engineering </a:t>
            </a:r>
          </a:p>
          <a:p>
            <a:pPr lvl="1"/>
            <a:r>
              <a:rPr lang="en-US" dirty="0"/>
              <a:t>    - Data pre-processing</a:t>
            </a:r>
          </a:p>
          <a:p>
            <a:pPr lvl="1"/>
            <a:r>
              <a:rPr lang="en-US" dirty="0"/>
              <a:t>    - Feature selection</a:t>
            </a:r>
          </a:p>
          <a:p>
            <a:pPr lvl="1"/>
            <a:r>
              <a:rPr lang="en-US" dirty="0"/>
              <a:t>    - Split the data into training and testing data set.</a:t>
            </a:r>
          </a:p>
          <a:p>
            <a:pPr lvl="1"/>
            <a:r>
              <a:rPr lang="en-US" dirty="0"/>
              <a:t>    - Define the metrics for which model is getting optimized</a:t>
            </a:r>
          </a:p>
          <a:p>
            <a:pPr lvl="1"/>
            <a:r>
              <a:rPr lang="en-US" dirty="0"/>
              <a:t>    - Model selection</a:t>
            </a:r>
          </a:p>
          <a:p>
            <a:pPr lvl="1"/>
            <a:r>
              <a:rPr lang="en-US" dirty="0"/>
              <a:t>    - Model validation</a:t>
            </a:r>
          </a:p>
          <a:p>
            <a:pPr lvl="1"/>
            <a:r>
              <a:rPr lang="en-US" dirty="0"/>
              <a:t>    - Interpret the results.</a:t>
            </a:r>
            <a:endParaRPr lang="es-ES" dirty="0"/>
          </a:p>
        </p:txBody>
      </p:sp>
    </p:spTree>
    <p:extLst>
      <p:ext uri="{BB962C8B-B14F-4D97-AF65-F5344CB8AC3E}">
        <p14:creationId xmlns:p14="http://schemas.microsoft.com/office/powerpoint/2010/main" val="4227157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6D5-D450-430A-8A31-AF3E5425536A}"/>
              </a:ext>
            </a:extLst>
          </p:cNvPr>
          <p:cNvSpPr>
            <a:spLocks noGrp="1"/>
          </p:cNvSpPr>
          <p:nvPr>
            <p:ph type="title"/>
          </p:nvPr>
        </p:nvSpPr>
        <p:spPr/>
        <p:txBody>
          <a:bodyPr/>
          <a:lstStyle/>
          <a:p>
            <a:r>
              <a:rPr lang="es-ES" dirty="0" err="1"/>
              <a:t>Summary</a:t>
            </a:r>
            <a:r>
              <a:rPr lang="es-ES" dirty="0"/>
              <a:t> </a:t>
            </a:r>
            <a:r>
              <a:rPr lang="es-ES" dirty="0" err="1"/>
              <a:t>of</a:t>
            </a:r>
            <a:r>
              <a:rPr lang="es-ES" dirty="0"/>
              <a:t> </a:t>
            </a:r>
            <a:r>
              <a:rPr lang="es-ES" dirty="0" err="1"/>
              <a:t>main</a:t>
            </a:r>
            <a:r>
              <a:rPr lang="es-ES" dirty="0"/>
              <a:t> </a:t>
            </a:r>
            <a:r>
              <a:rPr lang="es-ES" dirty="0" err="1"/>
              <a:t>steps</a:t>
            </a:r>
            <a:r>
              <a:rPr lang="es-ES" dirty="0"/>
              <a:t>:</a:t>
            </a:r>
          </a:p>
        </p:txBody>
      </p:sp>
      <p:sp>
        <p:nvSpPr>
          <p:cNvPr id="3" name="Content Placeholder 2">
            <a:extLst>
              <a:ext uri="{FF2B5EF4-FFF2-40B4-BE49-F238E27FC236}">
                <a16:creationId xmlns:a16="http://schemas.microsoft.com/office/drawing/2014/main" id="{E4C1473C-3FF3-40ED-85BB-778B1C482287}"/>
              </a:ext>
            </a:extLst>
          </p:cNvPr>
          <p:cNvSpPr>
            <a:spLocks noGrp="1"/>
          </p:cNvSpPr>
          <p:nvPr>
            <p:ph idx="1"/>
          </p:nvPr>
        </p:nvSpPr>
        <p:spPr/>
        <p:txBody>
          <a:bodyPr>
            <a:normAutofit lnSpcReduction="10000"/>
          </a:bodyPr>
          <a:lstStyle/>
          <a:p>
            <a:r>
              <a:rPr lang="es-ES" dirty="0" err="1"/>
              <a:t>Check</a:t>
            </a:r>
            <a:r>
              <a:rPr lang="es-ES" dirty="0"/>
              <a:t> data </a:t>
            </a:r>
            <a:r>
              <a:rPr lang="es-ES" dirty="0" err="1"/>
              <a:t>statistical</a:t>
            </a:r>
            <a:r>
              <a:rPr lang="es-ES" dirty="0"/>
              <a:t> </a:t>
            </a:r>
            <a:r>
              <a:rPr lang="es-ES" dirty="0" err="1"/>
              <a:t>description</a:t>
            </a:r>
            <a:r>
              <a:rPr lang="es-ES" dirty="0"/>
              <a:t>,  </a:t>
            </a:r>
            <a:r>
              <a:rPr lang="es-ES" dirty="0" err="1"/>
              <a:t>the</a:t>
            </a:r>
            <a:r>
              <a:rPr lang="es-ES" dirty="0"/>
              <a:t> </a:t>
            </a:r>
            <a:r>
              <a:rPr lang="es-ES" dirty="0" err="1"/>
              <a:t>shape</a:t>
            </a:r>
            <a:r>
              <a:rPr lang="es-ES" dirty="0"/>
              <a:t>, data </a:t>
            </a:r>
            <a:r>
              <a:rPr lang="es-ES" dirty="0" err="1"/>
              <a:t>types</a:t>
            </a:r>
            <a:r>
              <a:rPr lang="es-ES" dirty="0"/>
              <a:t> and data Info in </a:t>
            </a:r>
            <a:r>
              <a:rPr lang="es-ES" dirty="0" err="1"/>
              <a:t>order</a:t>
            </a:r>
            <a:r>
              <a:rPr lang="es-ES" dirty="0"/>
              <a:t> </a:t>
            </a:r>
            <a:r>
              <a:rPr lang="es-ES" dirty="0" err="1"/>
              <a:t>to</a:t>
            </a:r>
            <a:r>
              <a:rPr lang="es-ES" dirty="0"/>
              <a:t> </a:t>
            </a:r>
            <a:r>
              <a:rPr lang="es-ES" dirty="0" err="1"/>
              <a:t>have</a:t>
            </a:r>
            <a:r>
              <a:rPr lang="es-ES" dirty="0"/>
              <a:t> a </a:t>
            </a:r>
            <a:r>
              <a:rPr lang="es-ES" dirty="0" err="1"/>
              <a:t>quick</a:t>
            </a:r>
            <a:r>
              <a:rPr lang="es-ES" dirty="0"/>
              <a:t> </a:t>
            </a:r>
            <a:r>
              <a:rPr lang="es-ES" dirty="0" err="1"/>
              <a:t>view</a:t>
            </a:r>
            <a:r>
              <a:rPr lang="es-ES" dirty="0"/>
              <a:t> on </a:t>
            </a:r>
            <a:r>
              <a:rPr lang="es-ES" dirty="0" err="1"/>
              <a:t>the</a:t>
            </a:r>
            <a:r>
              <a:rPr lang="es-ES" dirty="0"/>
              <a:t> data </a:t>
            </a:r>
            <a:r>
              <a:rPr lang="es-ES" dirty="0" err="1"/>
              <a:t>we</a:t>
            </a:r>
            <a:r>
              <a:rPr lang="es-ES" dirty="0"/>
              <a:t> </a:t>
            </a:r>
            <a:r>
              <a:rPr lang="es-ES" dirty="0" err="1"/>
              <a:t>have</a:t>
            </a:r>
            <a:r>
              <a:rPr lang="es-ES" dirty="0"/>
              <a:t> in </a:t>
            </a:r>
            <a:r>
              <a:rPr lang="es-ES" dirty="0" err="1"/>
              <a:t>our</a:t>
            </a:r>
            <a:r>
              <a:rPr lang="es-ES" dirty="0"/>
              <a:t> </a:t>
            </a:r>
            <a:r>
              <a:rPr lang="es-ES" dirty="0" err="1"/>
              <a:t>dataset</a:t>
            </a:r>
            <a:r>
              <a:rPr lang="es-ES" dirty="0"/>
              <a:t>.</a:t>
            </a:r>
          </a:p>
          <a:p>
            <a:r>
              <a:rPr lang="es-ES" dirty="0" err="1"/>
              <a:t>Check</a:t>
            </a:r>
            <a:r>
              <a:rPr lang="es-ES" dirty="0"/>
              <a:t> </a:t>
            </a:r>
            <a:r>
              <a:rPr lang="es-ES" dirty="0" err="1"/>
              <a:t>unique</a:t>
            </a:r>
            <a:r>
              <a:rPr lang="es-ES" dirty="0"/>
              <a:t> </a:t>
            </a:r>
            <a:r>
              <a:rPr lang="es-ES" dirty="0" err="1"/>
              <a:t>values</a:t>
            </a:r>
            <a:r>
              <a:rPr lang="es-ES" dirty="0"/>
              <a:t> in </a:t>
            </a:r>
            <a:r>
              <a:rPr lang="es-ES" dirty="0" err="1"/>
              <a:t>order</a:t>
            </a:r>
            <a:r>
              <a:rPr lang="es-ES" dirty="0"/>
              <a:t> </a:t>
            </a:r>
            <a:r>
              <a:rPr lang="es-ES" dirty="0" err="1"/>
              <a:t>to</a:t>
            </a:r>
            <a:r>
              <a:rPr lang="es-ES" dirty="0"/>
              <a:t> </a:t>
            </a:r>
            <a:r>
              <a:rPr lang="es-ES" dirty="0" err="1"/>
              <a:t>check</a:t>
            </a:r>
            <a:r>
              <a:rPr lang="es-ES" dirty="0"/>
              <a:t> </a:t>
            </a:r>
            <a:r>
              <a:rPr lang="es-ES" dirty="0" err="1"/>
              <a:t>if</a:t>
            </a:r>
            <a:r>
              <a:rPr lang="es-ES" dirty="0"/>
              <a:t> </a:t>
            </a:r>
            <a:r>
              <a:rPr lang="es-ES" dirty="0" err="1"/>
              <a:t>we</a:t>
            </a:r>
            <a:r>
              <a:rPr lang="es-ES" dirty="0"/>
              <a:t> </a:t>
            </a:r>
            <a:r>
              <a:rPr lang="es-ES" dirty="0" err="1"/>
              <a:t>need</a:t>
            </a:r>
            <a:r>
              <a:rPr lang="es-ES" dirty="0"/>
              <a:t> </a:t>
            </a:r>
            <a:r>
              <a:rPr lang="es-ES" dirty="0" err="1"/>
              <a:t>to</a:t>
            </a:r>
            <a:r>
              <a:rPr lang="es-ES" dirty="0"/>
              <a:t> </a:t>
            </a:r>
            <a:r>
              <a:rPr lang="es-ES" dirty="0" err="1"/>
              <a:t>drop</a:t>
            </a:r>
            <a:r>
              <a:rPr lang="es-ES" dirty="0"/>
              <a:t> </a:t>
            </a:r>
            <a:r>
              <a:rPr lang="es-ES" dirty="0" err="1"/>
              <a:t>any</a:t>
            </a:r>
            <a:r>
              <a:rPr lang="es-ES" dirty="0"/>
              <a:t> </a:t>
            </a:r>
            <a:r>
              <a:rPr lang="es-ES" dirty="0" err="1"/>
              <a:t>irrelevant</a:t>
            </a:r>
            <a:r>
              <a:rPr lang="es-ES" dirty="0"/>
              <a:t> </a:t>
            </a:r>
            <a:r>
              <a:rPr lang="es-ES" dirty="0" err="1"/>
              <a:t>feature</a:t>
            </a:r>
            <a:r>
              <a:rPr lang="es-ES" dirty="0"/>
              <a:t>.</a:t>
            </a:r>
          </a:p>
          <a:p>
            <a:r>
              <a:rPr lang="es-ES" dirty="0"/>
              <a:t>Use </a:t>
            </a:r>
            <a:r>
              <a:rPr lang="es-ES" dirty="0" err="1"/>
              <a:t>heatmap</a:t>
            </a:r>
            <a:r>
              <a:rPr lang="es-ES" dirty="0"/>
              <a:t> and </a:t>
            </a:r>
            <a:r>
              <a:rPr lang="es-ES" dirty="0" err="1"/>
              <a:t>df.corr</a:t>
            </a:r>
            <a:r>
              <a:rPr lang="es-ES" dirty="0"/>
              <a:t> </a:t>
            </a:r>
            <a:r>
              <a:rPr lang="es-ES" dirty="0" err="1"/>
              <a:t>for</a:t>
            </a:r>
            <a:r>
              <a:rPr lang="es-ES" dirty="0"/>
              <a:t> </a:t>
            </a:r>
            <a:r>
              <a:rPr lang="es-ES" dirty="0" err="1"/>
              <a:t>correlation</a:t>
            </a:r>
            <a:r>
              <a:rPr lang="es-ES" dirty="0"/>
              <a:t> </a:t>
            </a:r>
            <a:r>
              <a:rPr lang="es-ES" dirty="0" err="1"/>
              <a:t>percentages</a:t>
            </a:r>
            <a:r>
              <a:rPr lang="es-ES" dirty="0"/>
              <a:t> and </a:t>
            </a:r>
            <a:r>
              <a:rPr lang="es-ES" dirty="0" err="1"/>
              <a:t>check</a:t>
            </a:r>
            <a:r>
              <a:rPr lang="es-ES" dirty="0"/>
              <a:t> </a:t>
            </a:r>
            <a:r>
              <a:rPr lang="es-ES" dirty="0" err="1"/>
              <a:t>the</a:t>
            </a:r>
            <a:r>
              <a:rPr lang="es-ES" dirty="0"/>
              <a:t> </a:t>
            </a:r>
            <a:r>
              <a:rPr lang="es-ES" dirty="0" err="1"/>
              <a:t>features</a:t>
            </a:r>
            <a:r>
              <a:rPr lang="es-ES" dirty="0"/>
              <a:t> </a:t>
            </a:r>
            <a:r>
              <a:rPr lang="es-ES" dirty="0" err="1"/>
              <a:t>most</a:t>
            </a:r>
            <a:r>
              <a:rPr lang="es-ES" dirty="0"/>
              <a:t> </a:t>
            </a:r>
            <a:r>
              <a:rPr lang="es-ES" dirty="0" err="1"/>
              <a:t>important</a:t>
            </a:r>
            <a:r>
              <a:rPr lang="es-ES" dirty="0"/>
              <a:t> </a:t>
            </a:r>
            <a:r>
              <a:rPr lang="es-ES" dirty="0" err="1"/>
              <a:t>by</a:t>
            </a:r>
            <a:r>
              <a:rPr lang="es-ES" dirty="0"/>
              <a:t> </a:t>
            </a:r>
            <a:r>
              <a:rPr lang="es-ES" dirty="0" err="1"/>
              <a:t>percentage</a:t>
            </a:r>
            <a:r>
              <a:rPr lang="es-ES" dirty="0"/>
              <a:t> </a:t>
            </a:r>
            <a:r>
              <a:rPr lang="es-ES" dirty="0" err="1"/>
              <a:t>of</a:t>
            </a:r>
            <a:r>
              <a:rPr lang="es-ES" dirty="0"/>
              <a:t> </a:t>
            </a:r>
            <a:r>
              <a:rPr lang="es-ES" dirty="0" err="1"/>
              <a:t>correlation</a:t>
            </a:r>
            <a:r>
              <a:rPr lang="es-ES" dirty="0"/>
              <a:t>.</a:t>
            </a:r>
          </a:p>
          <a:p>
            <a:r>
              <a:rPr lang="es-ES" dirty="0"/>
              <a:t>Use </a:t>
            </a:r>
            <a:r>
              <a:rPr lang="es-ES" dirty="0" err="1"/>
              <a:t>distplot</a:t>
            </a:r>
            <a:r>
              <a:rPr lang="es-ES" dirty="0"/>
              <a:t> </a:t>
            </a:r>
            <a:r>
              <a:rPr lang="es-ES" dirty="0" err="1"/>
              <a:t>for</a:t>
            </a:r>
            <a:r>
              <a:rPr lang="es-ES" dirty="0"/>
              <a:t> </a:t>
            </a:r>
            <a:r>
              <a:rPr lang="es-ES" dirty="0" err="1"/>
              <a:t>distribution</a:t>
            </a:r>
            <a:r>
              <a:rPr lang="es-ES" dirty="0"/>
              <a:t> </a:t>
            </a:r>
            <a:r>
              <a:rPr lang="es-ES" dirty="0" err="1"/>
              <a:t>visualization</a:t>
            </a:r>
            <a:r>
              <a:rPr lang="es-ES" dirty="0"/>
              <a:t>.</a:t>
            </a:r>
          </a:p>
          <a:p>
            <a:r>
              <a:rPr lang="es-ES" dirty="0"/>
              <a:t>Use </a:t>
            </a:r>
            <a:r>
              <a:rPr lang="es-ES" dirty="0" err="1"/>
              <a:t>boxplot</a:t>
            </a:r>
            <a:r>
              <a:rPr lang="es-ES" dirty="0"/>
              <a:t> </a:t>
            </a:r>
            <a:r>
              <a:rPr lang="es-ES" dirty="0" err="1"/>
              <a:t>for</a:t>
            </a:r>
            <a:r>
              <a:rPr lang="es-ES" dirty="0"/>
              <a:t> </a:t>
            </a:r>
            <a:r>
              <a:rPr lang="es-ES" dirty="0" err="1"/>
              <a:t>bivariate</a:t>
            </a:r>
            <a:r>
              <a:rPr lang="es-ES" dirty="0"/>
              <a:t> análisis and </a:t>
            </a:r>
            <a:r>
              <a:rPr lang="es-ES" dirty="0" err="1"/>
              <a:t>outliers</a:t>
            </a:r>
            <a:r>
              <a:rPr lang="es-ES" dirty="0"/>
              <a:t> and </a:t>
            </a:r>
            <a:r>
              <a:rPr lang="es-ES" dirty="0" err="1"/>
              <a:t>pairpolot</a:t>
            </a:r>
            <a:r>
              <a:rPr lang="es-ES" dirty="0"/>
              <a:t> </a:t>
            </a:r>
            <a:r>
              <a:rPr lang="es-ES" dirty="0" err="1"/>
              <a:t>all</a:t>
            </a:r>
            <a:r>
              <a:rPr lang="es-ES" dirty="0"/>
              <a:t> </a:t>
            </a:r>
            <a:r>
              <a:rPr lang="es-ES" dirty="0" err="1"/>
              <a:t>the</a:t>
            </a:r>
            <a:r>
              <a:rPr lang="es-ES" dirty="0"/>
              <a:t> </a:t>
            </a:r>
            <a:r>
              <a:rPr lang="es-ES" dirty="0" err="1"/>
              <a:t>features</a:t>
            </a:r>
            <a:r>
              <a:rPr lang="es-ES" dirty="0"/>
              <a:t> </a:t>
            </a:r>
            <a:r>
              <a:rPr lang="es-ES" dirty="0" err="1"/>
              <a:t>of</a:t>
            </a:r>
            <a:r>
              <a:rPr lang="es-ES" dirty="0"/>
              <a:t> </a:t>
            </a:r>
            <a:r>
              <a:rPr lang="es-ES" dirty="0" err="1"/>
              <a:t>our</a:t>
            </a:r>
            <a:r>
              <a:rPr lang="es-ES" dirty="0"/>
              <a:t> </a:t>
            </a:r>
            <a:r>
              <a:rPr lang="es-ES" dirty="0" err="1"/>
              <a:t>dataset</a:t>
            </a:r>
            <a:r>
              <a:rPr lang="es-ES" dirty="0"/>
              <a:t> in </a:t>
            </a:r>
            <a:r>
              <a:rPr lang="es-ES" dirty="0" err="1"/>
              <a:t>order</a:t>
            </a:r>
            <a:r>
              <a:rPr lang="es-ES" dirty="0"/>
              <a:t> </a:t>
            </a:r>
            <a:r>
              <a:rPr lang="en-US" dirty="0"/>
              <a:t>to create scatterplots between all of your variables. Correlation matrices and scatterplots are useful for exploring the relationship between two variables. But histograms can help us view the data of a feature with itself and skewness of it.</a:t>
            </a:r>
            <a:endParaRPr lang="es-ES" dirty="0"/>
          </a:p>
          <a:p>
            <a:endParaRPr lang="es-ES" dirty="0"/>
          </a:p>
          <a:p>
            <a:endParaRPr lang="es-ES" dirty="0"/>
          </a:p>
        </p:txBody>
      </p:sp>
    </p:spTree>
    <p:extLst>
      <p:ext uri="{BB962C8B-B14F-4D97-AF65-F5344CB8AC3E}">
        <p14:creationId xmlns:p14="http://schemas.microsoft.com/office/powerpoint/2010/main" val="476355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6D5-D450-430A-8A31-AF3E5425536A}"/>
              </a:ext>
            </a:extLst>
          </p:cNvPr>
          <p:cNvSpPr>
            <a:spLocks noGrp="1"/>
          </p:cNvSpPr>
          <p:nvPr>
            <p:ph type="title"/>
          </p:nvPr>
        </p:nvSpPr>
        <p:spPr/>
        <p:txBody>
          <a:bodyPr/>
          <a:lstStyle/>
          <a:p>
            <a:r>
              <a:rPr lang="es-ES" dirty="0" err="1"/>
              <a:t>Summary</a:t>
            </a:r>
            <a:r>
              <a:rPr lang="es-ES" dirty="0"/>
              <a:t> </a:t>
            </a:r>
            <a:r>
              <a:rPr lang="es-ES" dirty="0" err="1"/>
              <a:t>of</a:t>
            </a:r>
            <a:r>
              <a:rPr lang="es-ES" dirty="0"/>
              <a:t> </a:t>
            </a:r>
            <a:r>
              <a:rPr lang="es-ES" dirty="0" err="1"/>
              <a:t>main</a:t>
            </a:r>
            <a:r>
              <a:rPr lang="es-ES" dirty="0"/>
              <a:t> </a:t>
            </a:r>
            <a:r>
              <a:rPr lang="es-ES" dirty="0" err="1"/>
              <a:t>steps</a:t>
            </a:r>
            <a:r>
              <a:rPr lang="es-ES" dirty="0"/>
              <a:t>:</a:t>
            </a:r>
          </a:p>
        </p:txBody>
      </p:sp>
      <p:sp>
        <p:nvSpPr>
          <p:cNvPr id="3" name="Content Placeholder 2">
            <a:extLst>
              <a:ext uri="{FF2B5EF4-FFF2-40B4-BE49-F238E27FC236}">
                <a16:creationId xmlns:a16="http://schemas.microsoft.com/office/drawing/2014/main" id="{E4C1473C-3FF3-40ED-85BB-778B1C482287}"/>
              </a:ext>
            </a:extLst>
          </p:cNvPr>
          <p:cNvSpPr>
            <a:spLocks noGrp="1"/>
          </p:cNvSpPr>
          <p:nvPr>
            <p:ph idx="1"/>
          </p:nvPr>
        </p:nvSpPr>
        <p:spPr/>
        <p:txBody>
          <a:bodyPr>
            <a:normAutofit fontScale="92500" lnSpcReduction="10000"/>
          </a:bodyPr>
          <a:lstStyle/>
          <a:p>
            <a:r>
              <a:rPr lang="es-ES" dirty="0" err="1"/>
              <a:t>Label</a:t>
            </a:r>
            <a:r>
              <a:rPr lang="es-ES" dirty="0"/>
              <a:t> </a:t>
            </a:r>
            <a:r>
              <a:rPr lang="es-ES" dirty="0" err="1"/>
              <a:t>Encode</a:t>
            </a:r>
            <a:r>
              <a:rPr lang="es-ES" dirty="0"/>
              <a:t> </a:t>
            </a:r>
            <a:r>
              <a:rPr lang="es-ES" dirty="0" err="1"/>
              <a:t>the</a:t>
            </a:r>
            <a:r>
              <a:rPr lang="es-ES" dirty="0"/>
              <a:t> </a:t>
            </a:r>
            <a:r>
              <a:rPr lang="es-ES" dirty="0" err="1"/>
              <a:t>features</a:t>
            </a:r>
            <a:r>
              <a:rPr lang="es-ES" dirty="0"/>
              <a:t> </a:t>
            </a:r>
            <a:r>
              <a:rPr lang="es-ES" dirty="0" err="1"/>
              <a:t>of</a:t>
            </a:r>
            <a:r>
              <a:rPr lang="es-ES" dirty="0"/>
              <a:t> </a:t>
            </a:r>
            <a:r>
              <a:rPr lang="es-ES" dirty="0" err="1"/>
              <a:t>type</a:t>
            </a:r>
            <a:r>
              <a:rPr lang="es-ES" dirty="0"/>
              <a:t> </a:t>
            </a:r>
            <a:r>
              <a:rPr lang="es-ES" dirty="0" err="1"/>
              <a:t>object</a:t>
            </a:r>
            <a:r>
              <a:rPr lang="es-ES" dirty="0"/>
              <a:t> and </a:t>
            </a:r>
            <a:r>
              <a:rPr lang="es-ES" dirty="0" err="1"/>
              <a:t>convert</a:t>
            </a:r>
            <a:r>
              <a:rPr lang="es-ES" dirty="0"/>
              <a:t> </a:t>
            </a:r>
            <a:r>
              <a:rPr lang="es-ES" dirty="0" err="1"/>
              <a:t>it</a:t>
            </a:r>
            <a:r>
              <a:rPr lang="es-ES" dirty="0"/>
              <a:t> </a:t>
            </a:r>
            <a:r>
              <a:rPr lang="es-ES" dirty="0" err="1"/>
              <a:t>to</a:t>
            </a:r>
            <a:r>
              <a:rPr lang="es-ES" dirty="0"/>
              <a:t> </a:t>
            </a:r>
            <a:r>
              <a:rPr lang="es-ES" dirty="0" err="1"/>
              <a:t>numerical</a:t>
            </a:r>
            <a:r>
              <a:rPr lang="es-ES" dirty="0"/>
              <a:t> </a:t>
            </a:r>
            <a:r>
              <a:rPr lang="es-ES" dirty="0" err="1"/>
              <a:t>one</a:t>
            </a:r>
            <a:r>
              <a:rPr lang="es-ES" dirty="0"/>
              <a:t>.</a:t>
            </a:r>
          </a:p>
          <a:p>
            <a:r>
              <a:rPr lang="es-ES" dirty="0" err="1"/>
              <a:t>Check</a:t>
            </a:r>
            <a:r>
              <a:rPr lang="es-ES" dirty="0"/>
              <a:t> and </a:t>
            </a:r>
            <a:r>
              <a:rPr lang="es-ES" dirty="0" err="1"/>
              <a:t>calculate</a:t>
            </a:r>
            <a:r>
              <a:rPr lang="es-ES" dirty="0"/>
              <a:t> </a:t>
            </a:r>
            <a:r>
              <a:rPr lang="es-ES" dirty="0" err="1"/>
              <a:t>skewness</a:t>
            </a:r>
            <a:r>
              <a:rPr lang="es-ES" dirty="0"/>
              <a:t> </a:t>
            </a:r>
            <a:r>
              <a:rPr lang="es-ES" dirty="0" err="1"/>
              <a:t>through</a:t>
            </a:r>
            <a:r>
              <a:rPr lang="es-ES" dirty="0"/>
              <a:t> </a:t>
            </a:r>
            <a:r>
              <a:rPr lang="es-ES" dirty="0" err="1"/>
              <a:t>df.skew</a:t>
            </a:r>
            <a:r>
              <a:rPr lang="es-ES" dirty="0"/>
              <a:t>.</a:t>
            </a:r>
          </a:p>
          <a:p>
            <a:r>
              <a:rPr lang="es-ES" dirty="0" err="1"/>
              <a:t>Calculate</a:t>
            </a:r>
            <a:r>
              <a:rPr lang="es-ES" dirty="0"/>
              <a:t> VIF and </a:t>
            </a:r>
            <a:r>
              <a:rPr lang="es-ES" dirty="0" err="1"/>
              <a:t>drop</a:t>
            </a:r>
            <a:r>
              <a:rPr lang="es-ES" dirty="0"/>
              <a:t> </a:t>
            </a:r>
            <a:r>
              <a:rPr lang="es-ES" dirty="0" err="1"/>
              <a:t>less</a:t>
            </a:r>
            <a:r>
              <a:rPr lang="es-ES" dirty="0"/>
              <a:t> </a:t>
            </a:r>
            <a:r>
              <a:rPr lang="es-ES" dirty="0" err="1"/>
              <a:t>important</a:t>
            </a:r>
            <a:r>
              <a:rPr lang="es-ES" dirty="0"/>
              <a:t> </a:t>
            </a:r>
            <a:r>
              <a:rPr lang="es-ES" dirty="0" err="1"/>
              <a:t>features</a:t>
            </a:r>
            <a:r>
              <a:rPr lang="es-ES" dirty="0"/>
              <a:t> in </a:t>
            </a:r>
            <a:r>
              <a:rPr lang="es-ES" dirty="0" err="1"/>
              <a:t>order</a:t>
            </a:r>
            <a:r>
              <a:rPr lang="es-ES" dirty="0"/>
              <a:t> </a:t>
            </a:r>
            <a:r>
              <a:rPr lang="es-ES" dirty="0" err="1"/>
              <a:t>to</a:t>
            </a:r>
            <a:r>
              <a:rPr lang="es-ES" dirty="0"/>
              <a:t> </a:t>
            </a:r>
            <a:r>
              <a:rPr lang="es-ES" dirty="0" err="1"/>
              <a:t>avoid</a:t>
            </a:r>
            <a:r>
              <a:rPr lang="es-ES" dirty="0"/>
              <a:t> </a:t>
            </a:r>
            <a:r>
              <a:rPr lang="es-ES" dirty="0" err="1"/>
              <a:t>high</a:t>
            </a:r>
            <a:r>
              <a:rPr lang="es-ES" dirty="0"/>
              <a:t> </a:t>
            </a:r>
            <a:r>
              <a:rPr lang="es-ES" dirty="0" err="1"/>
              <a:t>multicolinearity</a:t>
            </a:r>
            <a:r>
              <a:rPr lang="es-ES" dirty="0"/>
              <a:t>.</a:t>
            </a:r>
          </a:p>
          <a:p>
            <a:r>
              <a:rPr lang="es-ES" dirty="0" err="1"/>
              <a:t>Check</a:t>
            </a:r>
            <a:r>
              <a:rPr lang="es-ES" dirty="0"/>
              <a:t> </a:t>
            </a:r>
            <a:r>
              <a:rPr lang="es-ES" dirty="0" err="1"/>
              <a:t>outliers</a:t>
            </a:r>
            <a:r>
              <a:rPr lang="es-ES" dirty="0"/>
              <a:t> and </a:t>
            </a:r>
            <a:r>
              <a:rPr lang="es-ES" dirty="0" err="1"/>
              <a:t>drop</a:t>
            </a:r>
            <a:r>
              <a:rPr lang="es-ES" dirty="0"/>
              <a:t> </a:t>
            </a:r>
            <a:r>
              <a:rPr lang="es-ES" dirty="0" err="1"/>
              <a:t>them</a:t>
            </a:r>
            <a:r>
              <a:rPr lang="es-ES" dirty="0"/>
              <a:t> </a:t>
            </a:r>
            <a:r>
              <a:rPr lang="es-ES" dirty="0" err="1"/>
              <a:t>if</a:t>
            </a:r>
            <a:r>
              <a:rPr lang="es-ES" dirty="0"/>
              <a:t> posible after </a:t>
            </a:r>
            <a:r>
              <a:rPr lang="es-ES" dirty="0" err="1"/>
              <a:t>having</a:t>
            </a:r>
            <a:r>
              <a:rPr lang="es-ES" dirty="0"/>
              <a:t> </a:t>
            </a:r>
            <a:r>
              <a:rPr lang="es-ES" dirty="0" err="1"/>
              <a:t>checked</a:t>
            </a:r>
            <a:r>
              <a:rPr lang="es-ES" dirty="0"/>
              <a:t> </a:t>
            </a:r>
            <a:r>
              <a:rPr lang="es-ES" dirty="0" err="1"/>
              <a:t>Zscore</a:t>
            </a:r>
            <a:r>
              <a:rPr lang="es-ES" dirty="0"/>
              <a:t>.</a:t>
            </a:r>
          </a:p>
          <a:p>
            <a:r>
              <a:rPr lang="es-ES" dirty="0"/>
              <a:t>In </a:t>
            </a:r>
            <a:r>
              <a:rPr lang="es-ES" dirty="0" err="1"/>
              <a:t>this</a:t>
            </a:r>
            <a:r>
              <a:rPr lang="es-ES" dirty="0"/>
              <a:t> case </a:t>
            </a:r>
            <a:r>
              <a:rPr lang="es-ES" dirty="0" err="1"/>
              <a:t>we</a:t>
            </a:r>
            <a:r>
              <a:rPr lang="es-ES" dirty="0"/>
              <a:t> </a:t>
            </a:r>
            <a:r>
              <a:rPr lang="es-ES" dirty="0" err="1"/>
              <a:t>tried</a:t>
            </a:r>
            <a:r>
              <a:rPr lang="es-ES" dirty="0"/>
              <a:t> </a:t>
            </a:r>
            <a:r>
              <a:rPr lang="es-ES" dirty="0" err="1"/>
              <a:t>also</a:t>
            </a:r>
            <a:r>
              <a:rPr lang="es-ES" dirty="0"/>
              <a:t> new </a:t>
            </a:r>
            <a:r>
              <a:rPr lang="es-ES" dirty="0" err="1"/>
              <a:t>techniques</a:t>
            </a:r>
            <a:r>
              <a:rPr lang="es-ES" dirty="0"/>
              <a:t> </a:t>
            </a:r>
            <a:r>
              <a:rPr lang="es-ES" dirty="0" err="1"/>
              <a:t>for</a:t>
            </a:r>
            <a:r>
              <a:rPr lang="es-ES" dirty="0"/>
              <a:t> </a:t>
            </a:r>
            <a:r>
              <a:rPr lang="es-ES" dirty="0" err="1"/>
              <a:t>outliers</a:t>
            </a:r>
            <a:r>
              <a:rPr lang="es-ES" dirty="0"/>
              <a:t> holding </a:t>
            </a:r>
            <a:r>
              <a:rPr lang="es-ES" dirty="0" err="1"/>
              <a:t>such</a:t>
            </a:r>
            <a:r>
              <a:rPr lang="es-ES" dirty="0"/>
              <a:t> as </a:t>
            </a:r>
            <a:r>
              <a:rPr lang="en-IN" dirty="0" err="1"/>
              <a:t>IsolationForest</a:t>
            </a:r>
            <a:r>
              <a:rPr lang="en-IN" dirty="0"/>
              <a:t>, from </a:t>
            </a:r>
            <a:r>
              <a:rPr lang="en-IN" dirty="0" err="1"/>
              <a:t>sklearn.neighbor</a:t>
            </a:r>
            <a:r>
              <a:rPr lang="en-IN" dirty="0"/>
              <a:t> we used </a:t>
            </a:r>
            <a:r>
              <a:rPr lang="en-IN" dirty="0" err="1"/>
              <a:t>LocalOutlierFactor</a:t>
            </a:r>
            <a:r>
              <a:rPr lang="en-IN" dirty="0"/>
              <a:t> and from SVM, </a:t>
            </a:r>
            <a:r>
              <a:rPr lang="en-IN" dirty="0" err="1"/>
              <a:t>OneClassSVM</a:t>
            </a:r>
            <a:r>
              <a:rPr lang="en-IN" dirty="0"/>
              <a:t>.</a:t>
            </a:r>
            <a:endParaRPr lang="es-ES" dirty="0"/>
          </a:p>
          <a:p>
            <a:r>
              <a:rPr lang="es-ES" dirty="0"/>
              <a:t>Use </a:t>
            </a:r>
            <a:r>
              <a:rPr lang="es-ES" dirty="0" err="1"/>
              <a:t>StandardScaler</a:t>
            </a:r>
            <a:r>
              <a:rPr lang="es-ES" dirty="0"/>
              <a:t> </a:t>
            </a:r>
            <a:r>
              <a:rPr lang="es-ES" dirty="0" err="1"/>
              <a:t>when</a:t>
            </a:r>
            <a:r>
              <a:rPr lang="es-ES" dirty="0"/>
              <a:t> </a:t>
            </a:r>
            <a:r>
              <a:rPr lang="es-ES" dirty="0" err="1"/>
              <a:t>the</a:t>
            </a:r>
            <a:r>
              <a:rPr lang="es-ES" dirty="0"/>
              <a:t> </a:t>
            </a:r>
            <a:r>
              <a:rPr lang="es-ES" dirty="0" err="1"/>
              <a:t>features</a:t>
            </a:r>
            <a:r>
              <a:rPr lang="es-ES" dirty="0"/>
              <a:t> </a:t>
            </a:r>
            <a:r>
              <a:rPr lang="es-ES" dirty="0" err="1"/>
              <a:t>need</a:t>
            </a:r>
            <a:r>
              <a:rPr lang="es-ES" dirty="0"/>
              <a:t> </a:t>
            </a:r>
            <a:r>
              <a:rPr lang="es-ES" dirty="0" err="1"/>
              <a:t>to</a:t>
            </a:r>
            <a:r>
              <a:rPr lang="es-ES" dirty="0"/>
              <a:t> be </a:t>
            </a:r>
            <a:r>
              <a:rPr lang="es-ES" dirty="0" err="1"/>
              <a:t>standardized</a:t>
            </a:r>
            <a:r>
              <a:rPr lang="en-US" dirty="0"/>
              <a:t> by removing the mean and scaling to unit variance.</a:t>
            </a:r>
            <a:r>
              <a:rPr lang="es-ES" dirty="0"/>
              <a:t> </a:t>
            </a:r>
          </a:p>
          <a:p>
            <a:r>
              <a:rPr lang="es-ES" dirty="0"/>
              <a:t>Split, </a:t>
            </a:r>
            <a:r>
              <a:rPr lang="es-ES" dirty="0" err="1"/>
              <a:t>train</a:t>
            </a:r>
            <a:r>
              <a:rPr lang="es-ES" dirty="0"/>
              <a:t> and test </a:t>
            </a:r>
            <a:r>
              <a:rPr lang="es-ES" dirty="0" err="1"/>
              <a:t>the</a:t>
            </a:r>
            <a:r>
              <a:rPr lang="es-ES" dirty="0"/>
              <a:t> data </a:t>
            </a:r>
            <a:r>
              <a:rPr lang="es-ES" dirty="0" err="1"/>
              <a:t>through</a:t>
            </a:r>
            <a:r>
              <a:rPr lang="es-ES" dirty="0"/>
              <a:t> </a:t>
            </a:r>
            <a:r>
              <a:rPr lang="es-ES" dirty="0" err="1"/>
              <a:t>different</a:t>
            </a:r>
            <a:r>
              <a:rPr lang="es-ES" dirty="0"/>
              <a:t> </a:t>
            </a:r>
            <a:r>
              <a:rPr lang="es-ES" dirty="0" err="1"/>
              <a:t>regressions</a:t>
            </a:r>
            <a:r>
              <a:rPr lang="es-ES" dirty="0"/>
              <a:t> </a:t>
            </a:r>
            <a:r>
              <a:rPr lang="es-ES" dirty="0" err="1"/>
              <a:t>algorithms</a:t>
            </a:r>
            <a:r>
              <a:rPr lang="es-ES" dirty="0"/>
              <a:t>.</a:t>
            </a:r>
          </a:p>
          <a:p>
            <a:r>
              <a:rPr lang="es-ES" dirty="0" err="1"/>
              <a:t>Check</a:t>
            </a:r>
            <a:r>
              <a:rPr lang="es-ES" dirty="0"/>
              <a:t> and compare </a:t>
            </a:r>
            <a:r>
              <a:rPr lang="es-ES" dirty="0" err="1"/>
              <a:t>all</a:t>
            </a:r>
            <a:r>
              <a:rPr lang="es-ES" dirty="0"/>
              <a:t> </a:t>
            </a:r>
            <a:r>
              <a:rPr lang="es-ES" dirty="0" err="1"/>
              <a:t>the</a:t>
            </a:r>
            <a:r>
              <a:rPr lang="es-ES" dirty="0"/>
              <a:t> </a:t>
            </a:r>
            <a:r>
              <a:rPr lang="es-ES" dirty="0" err="1"/>
              <a:t>algorithms</a:t>
            </a:r>
            <a:r>
              <a:rPr lang="es-ES" dirty="0"/>
              <a:t> </a:t>
            </a:r>
            <a:r>
              <a:rPr lang="es-ES" dirty="0" err="1"/>
              <a:t>results</a:t>
            </a:r>
            <a:r>
              <a:rPr lang="es-ES" dirty="0"/>
              <a:t> </a:t>
            </a:r>
            <a:r>
              <a:rPr lang="es-ES" dirty="0" err="1"/>
              <a:t>scoring</a:t>
            </a:r>
            <a:r>
              <a:rPr lang="es-ES" dirty="0"/>
              <a:t> </a:t>
            </a:r>
            <a:r>
              <a:rPr lang="es-ES" dirty="0" err="1"/>
              <a:t>through</a:t>
            </a:r>
            <a:r>
              <a:rPr lang="es-ES" dirty="0"/>
              <a:t> r2_score, </a:t>
            </a:r>
            <a:r>
              <a:rPr lang="es-ES" dirty="0" err="1"/>
              <a:t>errors</a:t>
            </a:r>
            <a:r>
              <a:rPr lang="es-ES" dirty="0"/>
              <a:t> </a:t>
            </a:r>
            <a:r>
              <a:rPr lang="es-ES" dirty="0" err="1"/>
              <a:t>like</a:t>
            </a:r>
            <a:r>
              <a:rPr lang="es-ES" dirty="0"/>
              <a:t> MAE, MSE and RMSE.</a:t>
            </a:r>
          </a:p>
          <a:p>
            <a:endParaRPr lang="es-ES" dirty="0"/>
          </a:p>
          <a:p>
            <a:endParaRPr lang="es-ES" dirty="0"/>
          </a:p>
        </p:txBody>
      </p:sp>
    </p:spTree>
    <p:extLst>
      <p:ext uri="{BB962C8B-B14F-4D97-AF65-F5344CB8AC3E}">
        <p14:creationId xmlns:p14="http://schemas.microsoft.com/office/powerpoint/2010/main" val="3625806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F39B-ED45-400C-A0E3-38D50E8766BD}"/>
              </a:ext>
            </a:extLst>
          </p:cNvPr>
          <p:cNvSpPr>
            <a:spLocks noGrp="1"/>
          </p:cNvSpPr>
          <p:nvPr>
            <p:ph type="title"/>
          </p:nvPr>
        </p:nvSpPr>
        <p:spPr/>
        <p:txBody>
          <a:bodyPr/>
          <a:lstStyle/>
          <a:p>
            <a:r>
              <a:rPr lang="en-US" dirty="0"/>
              <a:t>Conclusions:</a:t>
            </a:r>
            <a:endParaRPr lang="es-ES" dirty="0"/>
          </a:p>
        </p:txBody>
      </p:sp>
      <p:sp>
        <p:nvSpPr>
          <p:cNvPr id="3" name="Content Placeholder 2">
            <a:extLst>
              <a:ext uri="{FF2B5EF4-FFF2-40B4-BE49-F238E27FC236}">
                <a16:creationId xmlns:a16="http://schemas.microsoft.com/office/drawing/2014/main" id="{2B95A700-6EA2-4155-886C-575DEA61838B}"/>
              </a:ext>
            </a:extLst>
          </p:cNvPr>
          <p:cNvSpPr>
            <a:spLocks noGrp="1"/>
          </p:cNvSpPr>
          <p:nvPr>
            <p:ph idx="1"/>
          </p:nvPr>
        </p:nvSpPr>
        <p:spPr/>
        <p:txBody>
          <a:bodyPr>
            <a:normAutofit fontScale="92500" lnSpcReduction="20000"/>
          </a:bodyPr>
          <a:lstStyle/>
          <a:p>
            <a:pPr marL="0" indent="0">
              <a:buNone/>
            </a:pPr>
            <a:r>
              <a:rPr lang="en-IN" dirty="0"/>
              <a:t>If we concentrate on the main analysis and conclusions, we can say:</a:t>
            </a:r>
            <a:endParaRPr lang="es-ES" dirty="0"/>
          </a:p>
          <a:p>
            <a:pPr lvl="0"/>
            <a:r>
              <a:rPr lang="en-IN" dirty="0"/>
              <a:t>Which variables are important to predict the price of flight in our dataset? </a:t>
            </a:r>
          </a:p>
          <a:p>
            <a:pPr marL="0" indent="0">
              <a:buNone/>
            </a:pPr>
            <a:r>
              <a:rPr lang="en-IN" dirty="0"/>
              <a:t>Regarding the target Price, we see the features that are highly correlated with it are the Departure and Arrival Date.  </a:t>
            </a:r>
            <a:r>
              <a:rPr lang="es-ES" dirty="0"/>
              <a:t> </a:t>
            </a:r>
          </a:p>
          <a:p>
            <a:pPr marL="0" lvl="0" indent="0">
              <a:buNone/>
            </a:pPr>
            <a:r>
              <a:rPr lang="en-IN" dirty="0"/>
              <a:t>If we first concentrate and check the best correlations against it, then we will 	see that the following features are considered the best correlated features within our 	dataset:</a:t>
            </a:r>
          </a:p>
          <a:p>
            <a:pPr marL="0" indent="0">
              <a:buNone/>
            </a:pPr>
            <a:r>
              <a:rPr lang="en-IN" dirty="0"/>
              <a:t>- Departure city and Arrival city are highly correlated with Duration and Arrival Time.</a:t>
            </a:r>
            <a:endParaRPr lang="es-ES" dirty="0"/>
          </a:p>
          <a:p>
            <a:pPr marL="0" indent="0">
              <a:buNone/>
            </a:pPr>
            <a:r>
              <a:rPr lang="en-IN" dirty="0"/>
              <a:t>- We also see the departure City and arrival city are also very highly correlated.</a:t>
            </a:r>
            <a:endParaRPr lang="es-ES" dirty="0"/>
          </a:p>
          <a:p>
            <a:pPr marL="0" indent="0">
              <a:buNone/>
            </a:pPr>
            <a:r>
              <a:rPr lang="en-IN" dirty="0"/>
              <a:t>- As expected without any doubt, we see departure time is almost fully correlated with departure time hour. And same happens with Arrival case, we see arrival time is almost fully correlated with Arrival time hour.</a:t>
            </a:r>
            <a:endParaRPr lang="es-ES" dirty="0"/>
          </a:p>
          <a:p>
            <a:pPr marL="0" indent="0">
              <a:buNone/>
            </a:pPr>
            <a:r>
              <a:rPr lang="en-IN" dirty="0"/>
              <a:t>- And as it is expected, travel hours is almost fully correlated with duration in minutes and the same time these are almost fully correlated with duration.</a:t>
            </a:r>
            <a:endParaRPr lang="es-ES" dirty="0"/>
          </a:p>
          <a:p>
            <a:endParaRPr lang="es-ES" dirty="0"/>
          </a:p>
        </p:txBody>
      </p:sp>
    </p:spTree>
    <p:extLst>
      <p:ext uri="{BB962C8B-B14F-4D97-AF65-F5344CB8AC3E}">
        <p14:creationId xmlns:p14="http://schemas.microsoft.com/office/powerpoint/2010/main" val="3127164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p:txBody>
          <a:bodyPr>
            <a:normAutofit/>
          </a:bodyPr>
          <a:lstStyle/>
          <a:p>
            <a:pPr algn="ctr"/>
            <a:r>
              <a:rPr lang="en-IN" dirty="0"/>
              <a:t>Learning OUTCOMES :</a:t>
            </a:r>
            <a:br>
              <a:rPr lang="es-ES" dirty="0"/>
            </a:br>
            <a:endParaRPr lang="en-US" dirty="0"/>
          </a:p>
        </p:txBody>
      </p:sp>
      <p:sp>
        <p:nvSpPr>
          <p:cNvPr id="4" name="Content Placeholder 3">
            <a:extLst>
              <a:ext uri="{FF2B5EF4-FFF2-40B4-BE49-F238E27FC236}">
                <a16:creationId xmlns:a16="http://schemas.microsoft.com/office/drawing/2014/main" id="{CDDB0099-BC0B-45AC-B0A8-5A148ED8ACEE}"/>
              </a:ext>
            </a:extLst>
          </p:cNvPr>
          <p:cNvSpPr>
            <a:spLocks noGrp="1"/>
          </p:cNvSpPr>
          <p:nvPr>
            <p:ph idx="1"/>
          </p:nvPr>
        </p:nvSpPr>
        <p:spPr/>
        <p:txBody>
          <a:bodyPr>
            <a:normAutofit fontScale="85000" lnSpcReduction="20000"/>
          </a:bodyPr>
          <a:lstStyle/>
          <a:p>
            <a:r>
              <a:rPr lang="en-US" dirty="0"/>
              <a:t>In this study, our models are trained with flight price data using Linear Regression, Random Forest Regressor, SVR, GBR, </a:t>
            </a:r>
            <a:r>
              <a:rPr lang="en-US" dirty="0" err="1"/>
              <a:t>Adaboost</a:t>
            </a:r>
            <a:r>
              <a:rPr lang="en-US" dirty="0"/>
              <a:t> among others. We have saw that advanced machine learning algorithms got very low accurate r2 scores and testing scores for prediction of airfares prices, as evaluated by the performance metrics. Given our dataset used for this study, our main conclusion is that Linear Regression can give us way better results through Lasso regularization and after having handled outliers through for example capping or technique likes Isolation forest, elliptical envelope, local outlier factor or even through One class SVM which  are able to generate comparably accurate price estimations with lower prediction errors, compared with the normal base ML like Linear Regression or even Random Forest Regressor results.</a:t>
            </a:r>
            <a:endParaRPr lang="es-ES" dirty="0"/>
          </a:p>
          <a:p>
            <a:r>
              <a:rPr lang="en-US" dirty="0"/>
              <a:t>I think we should suggest that the choice of algorithm depends on several factors including, the size of data set, computing power, time constraint and researcher’s knowledge about machine learning and obvious, the useful FEATURES with regards the target VARIBLE PRICE. If the accuracy of prediction is the priority, we recommend utilizing </a:t>
            </a:r>
            <a:r>
              <a:rPr lang="en-US" dirty="0" err="1"/>
              <a:t>LinearRegression</a:t>
            </a:r>
            <a:r>
              <a:rPr lang="en-US" dirty="0"/>
              <a:t> with Lasso Regularization and also due to that we could see that Lasso improved the results of Linear Regression in our case. Needless to say, it is a good practice to use more than one algorithm to compare the predictions.</a:t>
            </a:r>
            <a:endParaRPr lang="es-ES" dirty="0"/>
          </a:p>
          <a:p>
            <a:endParaRPr lang="es-ES" dirty="0"/>
          </a:p>
        </p:txBody>
      </p:sp>
    </p:spTree>
    <p:extLst>
      <p:ext uri="{BB962C8B-B14F-4D97-AF65-F5344CB8AC3E}">
        <p14:creationId xmlns:p14="http://schemas.microsoft.com/office/powerpoint/2010/main" val="18324318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215</TotalTime>
  <Words>1812</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Gothic</vt:lpstr>
      <vt:lpstr>Vapor Trail</vt:lpstr>
      <vt:lpstr>FLIGHT PRICE PREDICTION</vt:lpstr>
      <vt:lpstr>  Problem Statement: </vt:lpstr>
      <vt:lpstr> EDA STEPS: </vt:lpstr>
      <vt:lpstr> ASSUMPTIONS: </vt:lpstr>
      <vt:lpstr>Steps used to complete the project, analysis, and conclusion </vt:lpstr>
      <vt:lpstr>Summary of main steps:</vt:lpstr>
      <vt:lpstr>Summary of main steps:</vt:lpstr>
      <vt:lpstr>Conclusions:</vt:lpstr>
      <vt:lpstr>Learning OUTCOMES : </vt:lpstr>
      <vt:lpstr>future main POINTS: </vt:lpstr>
      <vt:lpstr>Thank you for your time!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Kaur, Balpreet - Contractor {PEP}</dc:creator>
  <cp:lastModifiedBy>Kaur, Balpreet - Contractor {PEP}</cp:lastModifiedBy>
  <cp:revision>18</cp:revision>
  <dcterms:created xsi:type="dcterms:W3CDTF">2021-11-01T09:27:56Z</dcterms:created>
  <dcterms:modified xsi:type="dcterms:W3CDTF">2022-02-08T15:43:55Z</dcterms:modified>
</cp:coreProperties>
</file>