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77" r:id="rId4"/>
  </p:sldMasterIdLst>
  <p:sldIdLst>
    <p:sldId id="257" r:id="rId5"/>
    <p:sldId id="262" r:id="rId6"/>
    <p:sldId id="263" r:id="rId7"/>
    <p:sldId id="266" r:id="rId8"/>
    <p:sldId id="267" r:id="rId9"/>
    <p:sldId id="269" r:id="rId10"/>
    <p:sldId id="261"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D593F-4C44-4354-93DA-F189B389C6AA}" v="257" dt="2021-11-15T15:48:55.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9"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r, Balpreet - Contractor {PEP}" userId="1610bc77-3c1c-4857-991e-544d5a032f2d" providerId="ADAL" clId="{821DE678-2195-4F02-97D3-67552C58057F}"/>
    <pc:docChg chg="modSld">
      <pc:chgData name="Kaur, Balpreet - Contractor {PEP}" userId="1610bc77-3c1c-4857-991e-544d5a032f2d" providerId="ADAL" clId="{821DE678-2195-4F02-97D3-67552C58057F}" dt="2021-11-16T15:30:54.561" v="36" actId="20577"/>
      <pc:docMkLst>
        <pc:docMk/>
      </pc:docMkLst>
      <pc:sldChg chg="modSp mod">
        <pc:chgData name="Kaur, Balpreet - Contractor {PEP}" userId="1610bc77-3c1c-4857-991e-544d5a032f2d" providerId="ADAL" clId="{821DE678-2195-4F02-97D3-67552C58057F}" dt="2021-11-16T15:30:54.561" v="36" actId="20577"/>
        <pc:sldMkLst>
          <pc:docMk/>
          <pc:sldMk cId="183243182" sldId="261"/>
        </pc:sldMkLst>
        <pc:spChg chg="mod">
          <ac:chgData name="Kaur, Balpreet - Contractor {PEP}" userId="1610bc77-3c1c-4857-991e-544d5a032f2d" providerId="ADAL" clId="{821DE678-2195-4F02-97D3-67552C58057F}" dt="2021-11-16T15:30:54.561" v="36" actId="20577"/>
          <ac:spMkLst>
            <pc:docMk/>
            <pc:sldMk cId="183243182" sldId="261"/>
            <ac:spMk id="4" creationId="{CDDB0099-BC0B-45AC-B0A8-5A148ED8ACEE}"/>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just">
            <a:lnSpc>
              <a:spcPct val="100000"/>
            </a:lnSpc>
          </a:pPr>
          <a:r>
            <a:rPr lang="en-IN"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LinFactY="-30071" custLinFactNeighborX="-64670" custLinFactNeighborY="-100000"/>
      <dgm:spPr/>
    </dgm:pt>
    <dgm:pt modelId="{4A654EFC-89C6-4AFA-B85F-8865F2713349}" type="pres">
      <dgm:prSet presAssocID="{40FC4FFE-8987-4A26-B7F4-8A516F18ADAE}" presName="iconRect" presStyleLbl="node1" presStyleIdx="0" presStyleCnt="3" custLinFactX="-12517" custLinFactY="-100000" custLinFactNeighborX="-100000" custLinFactNeighborY="-129239"/>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24001" custLinFactNeighborY="56179">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LinFactY="5749" custLinFactNeighborX="17742" custLinFactNeighborY="100000"/>
      <dgm:spPr/>
    </dgm:pt>
    <dgm:pt modelId="{DFE4C949-B324-4E00-A845-A69F6739ABD1}" type="pres">
      <dgm:prSet presAssocID="{49225C73-1633-42F1-AB3B-7CB183E5F8B8}" presName="iconRect" presStyleLbl="node1" presStyleIdx="1" presStyleCnt="3" custLinFactY="80707" custLinFactNeighborX="26329"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LinFactX="100000" custLinFactNeighborX="125806" custLinFactNeighborY="87621"/>
      <dgm:spPr/>
    </dgm:pt>
    <dgm:pt modelId="{15241380-AAAD-478C-949E-BCD7D89CB8A9}" type="pres">
      <dgm:prSet presAssocID="{1C383F32-22E8-4F62-A3E0-BDC3D5F48992}" presName="iconRect" presStyleLbl="node1" presStyleIdx="2" presStyleCnt="3" custLinFactX="192101" custLinFactY="44604" custLinFactNeighborX="200000"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A66772-F185-4D58-B8BB-E9370D7A7A2B}"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0FC4FFE-8987-4A26-B7F4-8A516F18ADAE}">
      <dgm:prSet/>
      <dgm:spPr/>
      <dgm:t>
        <a:bodyPr/>
        <a:lstStyle/>
        <a:p>
          <a:pPr algn="l">
            <a:lnSpc>
              <a:spcPct val="100000"/>
            </a:lnSpc>
            <a:spcAft>
              <a:spcPct val="35000"/>
            </a:spcAft>
          </a:pPr>
          <a:endParaRPr lang="en-US" dirty="0"/>
        </a:p>
        <a:p>
          <a:pPr algn="l">
            <a:lnSpc>
              <a:spcPct val="100000"/>
            </a:lnSpc>
            <a:spcAft>
              <a:spcPct val="35000"/>
            </a:spcAft>
          </a:pPr>
          <a:endParaRPr lang="en-US" dirty="0"/>
        </a:p>
        <a:p>
          <a:pPr algn="just">
            <a:lnSpc>
              <a:spcPct val="100000"/>
            </a:lnSpc>
            <a:spcAft>
              <a:spcPts val="62"/>
            </a:spcAft>
          </a:pPr>
          <a:endParaRPr lang="en-US" dirty="0"/>
        </a:p>
        <a:p>
          <a:pPr algn="just">
            <a:lnSpc>
              <a:spcPct val="100000"/>
            </a:lnSpc>
            <a:spcAft>
              <a:spcPts val="62"/>
            </a:spcAft>
          </a:pPr>
          <a:r>
            <a:rPr lang="en-US" dirty="0"/>
            <a:t>- For EDA, we will need first of all install  and import the necessary libraries.</a:t>
          </a:r>
        </a:p>
        <a:p>
          <a:pPr algn="just">
            <a:lnSpc>
              <a:spcPct val="100000"/>
            </a:lnSpc>
            <a:spcAft>
              <a:spcPts val="62"/>
            </a:spcAft>
          </a:pPr>
          <a:r>
            <a:rPr lang="en-US" dirty="0"/>
            <a:t>- Load and check the data we have in our dataset.</a:t>
          </a:r>
        </a:p>
        <a:p>
          <a:pPr algn="just">
            <a:lnSpc>
              <a:spcPct val="100000"/>
            </a:lnSpc>
            <a:spcAft>
              <a:spcPts val="62"/>
            </a:spcAft>
          </a:pPr>
          <a:r>
            <a:rPr lang="en-US" dirty="0"/>
            <a:t>- We will revise the basic descriptive statistics through </a:t>
          </a:r>
          <a:r>
            <a:rPr lang="en-US" dirty="0" err="1"/>
            <a:t>df.describe</a:t>
          </a:r>
          <a:r>
            <a:rPr lang="en-US" dirty="0"/>
            <a:t>.</a:t>
          </a:r>
        </a:p>
        <a:p>
          <a:pPr algn="just">
            <a:lnSpc>
              <a:spcPct val="100000"/>
            </a:lnSpc>
            <a:spcAft>
              <a:spcPts val="62"/>
            </a:spcAft>
          </a:pPr>
          <a:r>
            <a:rPr lang="en-US" dirty="0"/>
            <a:t>- Then, understand the shape and data types </a:t>
          </a:r>
          <a:r>
            <a:rPr lang="en-US" dirty="0" err="1"/>
            <a:t>df.dtypes</a:t>
          </a:r>
          <a:r>
            <a:rPr lang="en-US" dirty="0"/>
            <a:t> and df.info.</a:t>
          </a:r>
        </a:p>
        <a:p>
          <a:pPr algn="just">
            <a:lnSpc>
              <a:spcPct val="100000"/>
            </a:lnSpc>
            <a:spcAft>
              <a:spcPts val="62"/>
            </a:spcAft>
          </a:pPr>
          <a:r>
            <a:rPr lang="en-US" dirty="0"/>
            <a:t>- For cleaning, we will check if we have missing values. If so, then we will impute them in the corresponding best way.</a:t>
          </a:r>
        </a:p>
        <a:p>
          <a:pPr algn="just">
            <a:lnSpc>
              <a:spcPct val="100000"/>
            </a:lnSpc>
            <a:spcAft>
              <a:spcPts val="62"/>
            </a:spcAft>
          </a:pPr>
          <a:r>
            <a:rPr lang="en-US" dirty="0"/>
            <a:t>-For cleaning, we can check for unique values and drop the irrelevant columns for example in case we have the same unique value in all our rows.</a:t>
          </a:r>
        </a:p>
        <a:p>
          <a:pPr algn="just">
            <a:lnSpc>
              <a:spcPct val="100000"/>
            </a:lnSpc>
            <a:spcAft>
              <a:spcPts val="62"/>
            </a:spcAft>
          </a:pPr>
          <a:r>
            <a:rPr lang="en-US" dirty="0"/>
            <a:t>- We need to proceed with some univariate analysis through different graphs such as bar ,graphs. </a:t>
          </a:r>
        </a:p>
        <a:p>
          <a:pPr algn="just">
            <a:lnSpc>
              <a:spcPct val="100000"/>
            </a:lnSpc>
            <a:spcAft>
              <a:spcPts val="62"/>
            </a:spcAft>
          </a:pPr>
          <a:r>
            <a:rPr lang="en-US" dirty="0"/>
            <a:t>- We can also use boxplots for example for outliers in case we need to check if we have outliers and how these are distributed on our data. </a:t>
          </a:r>
        </a:p>
        <a:p>
          <a:pPr algn="just">
            <a:lnSpc>
              <a:spcPct val="100000"/>
            </a:lnSpc>
            <a:spcAft>
              <a:spcPts val="62"/>
            </a:spcAft>
          </a:pPr>
          <a:r>
            <a:rPr lang="en-US" dirty="0"/>
            <a:t>- Check for skewness.</a:t>
          </a:r>
        </a:p>
        <a:p>
          <a:pPr algn="just">
            <a:lnSpc>
              <a:spcPct val="100000"/>
            </a:lnSpc>
            <a:spcAft>
              <a:spcPts val="62"/>
            </a:spcAft>
          </a:pPr>
          <a:r>
            <a:rPr lang="en-US" dirty="0"/>
            <a:t>- Check for </a:t>
          </a:r>
          <a:r>
            <a:rPr lang="en-US" dirty="0" err="1"/>
            <a:t>multicolinearity</a:t>
          </a:r>
          <a:endParaRPr lang="en-US" dirty="0"/>
        </a:p>
        <a:p>
          <a:pPr algn="just">
            <a:lnSpc>
              <a:spcPct val="100000"/>
            </a:lnSpc>
            <a:spcAft>
              <a:spcPts val="62"/>
            </a:spcAft>
          </a:pPr>
          <a:r>
            <a:rPr lang="en-US" dirty="0"/>
            <a:t>- Check data scale.</a:t>
          </a:r>
        </a:p>
        <a:p>
          <a:pPr algn="just">
            <a:lnSpc>
              <a:spcPct val="100000"/>
            </a:lnSpc>
            <a:spcAft>
              <a:spcPts val="62"/>
            </a:spcAft>
          </a:pPr>
          <a:r>
            <a:rPr lang="en-US" dirty="0"/>
            <a:t>- We can also use </a:t>
          </a:r>
          <a:r>
            <a:rPr lang="en-US" dirty="0" err="1"/>
            <a:t>distplot</a:t>
          </a:r>
          <a:r>
            <a:rPr lang="en-US" dirty="0"/>
            <a:t>, </a:t>
          </a:r>
          <a:r>
            <a:rPr lang="en-US" dirty="0" err="1"/>
            <a:t>scatterpllot</a:t>
          </a:r>
          <a:r>
            <a:rPr lang="en-US" dirty="0"/>
            <a:t> in order to check the distribution of the continuous features.   </a:t>
          </a:r>
          <a:r>
            <a:rPr lang="en-US" dirty="0" err="1"/>
            <a:t>Distplot</a:t>
          </a:r>
          <a:r>
            <a:rPr lang="en-US" dirty="0"/>
            <a:t> will help us to view the distribution of the data in way that we can check if we have any skewness in our data or not. Also, </a:t>
          </a:r>
          <a:r>
            <a:rPr lang="en-US" b="1" i="0" dirty="0" err="1"/>
            <a:t>sns.pairplot</a:t>
          </a:r>
          <a:r>
            <a:rPr lang="en-US" b="1" i="0" dirty="0"/>
            <a:t>() </a:t>
          </a:r>
          <a:r>
            <a:rPr lang="en-US" b="0" i="0" dirty="0"/>
            <a:t>is a great way to create scatterplots between all of your variables. Correlation matrices and scatterplots are useful for exploring the relationship between two variables. But histograms can help us view the data of a feature with itself.</a:t>
          </a:r>
        </a:p>
        <a:p>
          <a:pPr algn="just">
            <a:lnSpc>
              <a:spcPct val="100000"/>
            </a:lnSpc>
            <a:spcAft>
              <a:spcPts val="62"/>
            </a:spcAft>
          </a:pPr>
          <a:r>
            <a:rPr lang="en-US" b="0" i="0" dirty="0"/>
            <a:t>- We also have some others way of plotting which are also included in our script.</a:t>
          </a:r>
        </a:p>
        <a:p>
          <a:pPr algn="just">
            <a:lnSpc>
              <a:spcPct val="100000"/>
            </a:lnSpc>
            <a:spcAft>
              <a:spcPts val="62"/>
            </a:spcAft>
          </a:pPr>
          <a:r>
            <a:rPr lang="en-US" b="0" i="0" dirty="0"/>
            <a:t>.</a:t>
          </a:r>
          <a:r>
            <a:rPr lang="en-US" dirty="0"/>
            <a:t>-Then, we also need to check the correlation of the features against each other and against out target Sale Price of the house.</a:t>
          </a:r>
        </a:p>
        <a:p>
          <a:pPr algn="just">
            <a:lnSpc>
              <a:spcPct val="100000"/>
            </a:lnSpc>
            <a:spcAft>
              <a:spcPts val="62"/>
            </a:spcAft>
          </a:pPr>
          <a:r>
            <a:rPr lang="en-US" dirty="0"/>
            <a:t>- In case of bivariate analysis, we can use </a:t>
          </a:r>
          <a:r>
            <a:rPr lang="en-US" dirty="0" err="1"/>
            <a:t>sns.replot</a:t>
          </a:r>
          <a:r>
            <a:rPr lang="en-US" dirty="0"/>
            <a:t>, </a:t>
          </a:r>
          <a:r>
            <a:rPr lang="en-US" dirty="0" err="1"/>
            <a:t>df.groupby</a:t>
          </a:r>
          <a:r>
            <a:rPr lang="en-US" dirty="0"/>
            <a:t>, </a:t>
          </a:r>
        </a:p>
        <a:p>
          <a:pPr algn="l">
            <a:lnSpc>
              <a:spcPct val="100000"/>
            </a:lnSpc>
            <a:spcAft>
              <a:spcPct val="35000"/>
            </a:spcAft>
          </a:pPr>
          <a:endParaRPr lang="en-US"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pPr>
            <a:lnSpc>
              <a:spcPct val="100000"/>
            </a:lnSpc>
          </a:pPr>
          <a:endParaRPr lang="en-US"/>
        </a:p>
      </dgm:t>
    </dgm:pt>
    <dgm:pt modelId="{49225C73-1633-42F1-AB3B-7CB183E5F8B8}">
      <dgm:prSet/>
      <dgm:spPr/>
      <dgm:t>
        <a:bodyPr/>
        <a:lstStyle/>
        <a:p>
          <a:pPr>
            <a:lnSpc>
              <a:spcPct val="100000"/>
            </a:lnSpc>
          </a:pPr>
          <a:endParaRPr lang="en-US"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pPr>
            <a:lnSpc>
              <a:spcPct val="100000"/>
            </a:lnSpc>
          </a:pPr>
          <a:endParaRPr lang="en-US"/>
        </a:p>
      </dgm:t>
    </dgm:pt>
    <dgm:pt modelId="{1C383F32-22E8-4F62-A3E0-BDC3D5F48992}">
      <dgm:prSet/>
      <dgm:spPr/>
      <dgm:t>
        <a:bodyPr/>
        <a:lstStyle/>
        <a:p>
          <a:pPr>
            <a:lnSpc>
              <a:spcPct val="100000"/>
            </a:lnSpc>
          </a:pPr>
          <a:endParaRPr lang="en-US" dirty="0"/>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AC40A003-3A71-46DB-A619-8C3782E8C5EE}" type="pres">
      <dgm:prSet presAssocID="{01A66772-F185-4D58-B8BB-E9370D7A7A2B}" presName="root" presStyleCnt="0">
        <dgm:presLayoutVars>
          <dgm:dir/>
          <dgm:resizeHandles val="exact"/>
        </dgm:presLayoutVars>
      </dgm:prSet>
      <dgm:spPr/>
    </dgm:pt>
    <dgm:pt modelId="{CDA48229-6887-4096-A4FF-71386644DB43}" type="pres">
      <dgm:prSet presAssocID="{01A66772-F185-4D58-B8BB-E9370D7A7A2B}" presName="container" presStyleCnt="0">
        <dgm:presLayoutVars>
          <dgm:dir/>
          <dgm:resizeHandles val="exact"/>
        </dgm:presLayoutVars>
      </dgm:prSet>
      <dgm:spPr/>
    </dgm:pt>
    <dgm:pt modelId="{7DF395FB-F034-40DE-AE9E-7E4FAFBCADE1}" type="pres">
      <dgm:prSet presAssocID="{40FC4FFE-8987-4A26-B7F4-8A516F18ADAE}" presName="compNode" presStyleCnt="0"/>
      <dgm:spPr/>
    </dgm:pt>
    <dgm:pt modelId="{7BED0783-3A92-47B1-96F8-EA4AC8DEB7A6}" type="pres">
      <dgm:prSet presAssocID="{40FC4FFE-8987-4A26-B7F4-8A516F18ADAE}" presName="iconBgRect" presStyleLbl="bgShp" presStyleIdx="0" presStyleCnt="3" custFlipVert="1" custFlipHor="1" custScaleX="77466" custScaleY="7438" custLinFactX="-17380" custLinFactY="-92090" custLinFactNeighborX="-100000" custLinFactNeighborY="-100000"/>
      <dgm:spPr/>
    </dgm:pt>
    <dgm:pt modelId="{4A654EFC-89C6-4AFA-B85F-8865F2713349}" type="pres">
      <dgm:prSet presAssocID="{40FC4FFE-8987-4A26-B7F4-8A516F18ADAE}" presName="iconRect" presStyleLbl="node1" presStyleIdx="0" presStyleCnt="3" custLinFactX="-100000" custLinFactY="-129350" custLinFactNeighborX="-112280" custLinFactNeighborY="-2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40324DD4-979B-4490-83AD-0CAB627F7EDB}" type="pres">
      <dgm:prSet presAssocID="{40FC4FFE-8987-4A26-B7F4-8A516F18ADAE}" presName="spaceRect" presStyleCnt="0"/>
      <dgm:spPr/>
    </dgm:pt>
    <dgm:pt modelId="{8ACF75D5-0FA8-4916-AD9E-81C48F04620C}" type="pres">
      <dgm:prSet presAssocID="{40FC4FFE-8987-4A26-B7F4-8A516F18ADAE}" presName="textRect" presStyleLbl="revTx" presStyleIdx="0" presStyleCnt="3" custScaleX="271359" custLinFactNeighborX="39994" custLinFactNeighborY="43276">
        <dgm:presLayoutVars>
          <dgm:chMax val="1"/>
          <dgm:chPref val="1"/>
        </dgm:presLayoutVars>
      </dgm:prSet>
      <dgm:spPr/>
    </dgm:pt>
    <dgm:pt modelId="{3A4EA503-0A92-454D-94DE-4CDD7C8F96C4}" type="pres">
      <dgm:prSet presAssocID="{5B62599A-5C9B-48E7-896E-EA782AC60C8B}" presName="sibTrans" presStyleLbl="sibTrans2D1" presStyleIdx="0" presStyleCnt="0"/>
      <dgm:spPr/>
    </dgm:pt>
    <dgm:pt modelId="{ADB151D8-5F1E-44B3-A0C6-A022A40FCF8B}" type="pres">
      <dgm:prSet presAssocID="{49225C73-1633-42F1-AB3B-7CB183E5F8B8}" presName="compNode" presStyleCnt="0"/>
      <dgm:spPr/>
    </dgm:pt>
    <dgm:pt modelId="{DE7819CB-FEDC-437C-A682-4A21850001D5}" type="pres">
      <dgm:prSet presAssocID="{49225C73-1633-42F1-AB3B-7CB183E5F8B8}" presName="iconBgRect" presStyleLbl="bgShp" presStyleIdx="1" presStyleCnt="3" custFlipHor="1" custScaleX="6529" custScaleY="11460" custLinFactY="100000" custLinFactNeighborX="-23549" custLinFactNeighborY="118204"/>
      <dgm:spPr/>
    </dgm:pt>
    <dgm:pt modelId="{DFE4C949-B324-4E00-A845-A69F6739ABD1}" type="pres">
      <dgm:prSet presAssocID="{49225C73-1633-42F1-AB3B-7CB183E5F8B8}" presName="iconRect" presStyleLbl="node1" presStyleIdx="1" presStyleCnt="3" custLinFactX="-100000" custLinFactY="200000" custLinFactNeighborX="-106980" custLinFactNeighborY="2124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f"/>
        </a:ext>
      </dgm:extLst>
    </dgm:pt>
    <dgm:pt modelId="{AFAB69E2-D5AF-4A5F-838E-2CBBC890590E}" type="pres">
      <dgm:prSet presAssocID="{49225C73-1633-42F1-AB3B-7CB183E5F8B8}" presName="spaceRect" presStyleCnt="0"/>
      <dgm:spPr/>
    </dgm:pt>
    <dgm:pt modelId="{777EA3AA-9206-4DF8-9641-DE7D46AD5B88}" type="pres">
      <dgm:prSet presAssocID="{49225C73-1633-42F1-AB3B-7CB183E5F8B8}" presName="textRect" presStyleLbl="revTx" presStyleIdx="1" presStyleCnt="3">
        <dgm:presLayoutVars>
          <dgm:chMax val="1"/>
          <dgm:chPref val="1"/>
        </dgm:presLayoutVars>
      </dgm:prSet>
      <dgm:spPr/>
    </dgm:pt>
    <dgm:pt modelId="{F9E991D5-8376-4EAE-8DD3-7E5CF351B393}" type="pres">
      <dgm:prSet presAssocID="{9646853A-8964-4519-A5B1-0B7D18B2983D}" presName="sibTrans" presStyleLbl="sibTrans2D1" presStyleIdx="0" presStyleCnt="0"/>
      <dgm:spPr/>
    </dgm:pt>
    <dgm:pt modelId="{C1B9BDC9-8E77-432E-9477-61E22206076C}" type="pres">
      <dgm:prSet presAssocID="{1C383F32-22E8-4F62-A3E0-BDC3D5F48992}" presName="compNode" presStyleCnt="0"/>
      <dgm:spPr/>
    </dgm:pt>
    <dgm:pt modelId="{80B33412-CB0E-46FB-A706-F674A05144C7}" type="pres">
      <dgm:prSet presAssocID="{1C383F32-22E8-4F62-A3E0-BDC3D5F48992}" presName="iconBgRect" presStyleLbl="bgShp" presStyleIdx="2" presStyleCnt="3" custFlipHor="1" custScaleX="50314" custScaleY="23748" custLinFactX="100000" custLinFactY="100000" custLinFactNeighborX="137096" custLinFactNeighborY="111490"/>
      <dgm:spPr/>
    </dgm:pt>
    <dgm:pt modelId="{15241380-AAAD-478C-949E-BCD7D89CB8A9}" type="pres">
      <dgm:prSet presAssocID="{1C383F32-22E8-4F62-A3E0-BDC3D5F48992}" presName="iconRect" presStyleLbl="node1" presStyleIdx="2" presStyleCnt="3" custLinFactX="200000" custLinFactY="147607" custLinFactNeighborX="211567" custLinFactNeighborY="2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yramid with Levels"/>
        </a:ext>
      </dgm:extLst>
    </dgm:pt>
    <dgm:pt modelId="{5911F45D-097D-459C-9CA7-84811936FD41}" type="pres">
      <dgm:prSet presAssocID="{1C383F32-22E8-4F62-A3E0-BDC3D5F48992}" presName="spaceRect" presStyleCnt="0"/>
      <dgm:spPr/>
    </dgm:pt>
    <dgm:pt modelId="{ED5CA604-0720-4360-B744-1FC0D9C18A05}"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97048663-A1C4-4CE5-BDF8-EF72828C92C0}" type="presOf" srcId="{40FC4FFE-8987-4A26-B7F4-8A516F18ADAE}" destId="{8ACF75D5-0FA8-4916-AD9E-81C48F04620C}" srcOrd="0" destOrd="0" presId="urn:microsoft.com/office/officeart/2018/2/layout/IconCircleList"/>
    <dgm:cxn modelId="{C7AD8469-3C68-4AF9-AB82-79B0043AA120}" srcId="{01A66772-F185-4D58-B8BB-E9370D7A7A2B}" destId="{40FC4FFE-8987-4A26-B7F4-8A516F18ADAE}" srcOrd="0" destOrd="0" parTransId="{CAD7EF86-FB23-41F6-BF42-040B36DEFDB1}" sibTransId="{5B62599A-5C9B-48E7-896E-EA782AC60C8B}"/>
    <dgm:cxn modelId="{DF449552-0F28-4BB7-A37C-068E160CD7A9}" type="presOf" srcId="{01A66772-F185-4D58-B8BB-E9370D7A7A2B}" destId="{AC40A003-3A71-46DB-A619-8C3782E8C5EE}" srcOrd="0" destOrd="0" presId="urn:microsoft.com/office/officeart/2018/2/layout/IconCircleList"/>
    <dgm:cxn modelId="{54DC1B59-F15B-4C4D-A089-F2DFA827A0CF}" type="presOf" srcId="{9646853A-8964-4519-A5B1-0B7D18B2983D}" destId="{F9E991D5-8376-4EAE-8DD3-7E5CF351B393}" srcOrd="0" destOrd="0" presId="urn:microsoft.com/office/officeart/2018/2/layout/IconCircleList"/>
    <dgm:cxn modelId="{43353E5A-320E-4A80-9DCE-9992982215F6}" type="presOf" srcId="{1C383F32-22E8-4F62-A3E0-BDC3D5F48992}" destId="{ED5CA604-0720-4360-B744-1FC0D9C18A05}" srcOrd="0" destOrd="0" presId="urn:microsoft.com/office/officeart/2018/2/layout/IconCircleList"/>
    <dgm:cxn modelId="{C4CCE57E-E871-46D6-BAD5-880252C95D22}" srcId="{01A66772-F185-4D58-B8BB-E9370D7A7A2B}" destId="{1C383F32-22E8-4F62-A3E0-BDC3D5F48992}" srcOrd="2" destOrd="0" parTransId="{A7920A2F-3244-4159-AF04-6A1D38B7B317}" sibTransId="{8500F72A-2C6D-4FDF-9C1D-CA691380EB0B}"/>
    <dgm:cxn modelId="{749892A5-100F-494D-8BB5-F3ADA731AA8A}" type="presOf" srcId="{49225C73-1633-42F1-AB3B-7CB183E5F8B8}" destId="{777EA3AA-9206-4DF8-9641-DE7D46AD5B88}" srcOrd="0" destOrd="0" presId="urn:microsoft.com/office/officeart/2018/2/layout/IconCircleList"/>
    <dgm:cxn modelId="{277BCCBA-3AC1-4F97-8E35-BA0EA6C936B5}" type="presOf" srcId="{5B62599A-5C9B-48E7-896E-EA782AC60C8B}" destId="{3A4EA503-0A92-454D-94DE-4CDD7C8F96C4}" srcOrd="0" destOrd="0" presId="urn:microsoft.com/office/officeart/2018/2/layout/IconCircleList"/>
    <dgm:cxn modelId="{B9EB7D8D-2A10-4FB7-8ADF-B0D8ABC8ACC7}" type="presParOf" srcId="{AC40A003-3A71-46DB-A619-8C3782E8C5EE}" destId="{CDA48229-6887-4096-A4FF-71386644DB43}" srcOrd="0" destOrd="0" presId="urn:microsoft.com/office/officeart/2018/2/layout/IconCircleList"/>
    <dgm:cxn modelId="{DB02C4CC-C840-4E61-8E10-4424C0B66D87}" type="presParOf" srcId="{CDA48229-6887-4096-A4FF-71386644DB43}" destId="{7DF395FB-F034-40DE-AE9E-7E4FAFBCADE1}" srcOrd="0" destOrd="0" presId="urn:microsoft.com/office/officeart/2018/2/layout/IconCircleList"/>
    <dgm:cxn modelId="{AE2E68C3-DC04-4FA4-B957-8B662EE2621A}" type="presParOf" srcId="{7DF395FB-F034-40DE-AE9E-7E4FAFBCADE1}" destId="{7BED0783-3A92-47B1-96F8-EA4AC8DEB7A6}" srcOrd="0" destOrd="0" presId="urn:microsoft.com/office/officeart/2018/2/layout/IconCircleList"/>
    <dgm:cxn modelId="{E4C20861-CE1B-46A9-A32D-98784DE92C6E}" type="presParOf" srcId="{7DF395FB-F034-40DE-AE9E-7E4FAFBCADE1}" destId="{4A654EFC-89C6-4AFA-B85F-8865F2713349}" srcOrd="1" destOrd="0" presId="urn:microsoft.com/office/officeart/2018/2/layout/IconCircleList"/>
    <dgm:cxn modelId="{CEE65E50-7464-4F2A-B944-A783D4C8A3DD}" type="presParOf" srcId="{7DF395FB-F034-40DE-AE9E-7E4FAFBCADE1}" destId="{40324DD4-979B-4490-83AD-0CAB627F7EDB}" srcOrd="2" destOrd="0" presId="urn:microsoft.com/office/officeart/2018/2/layout/IconCircleList"/>
    <dgm:cxn modelId="{64F6130F-EC9B-4862-84CA-A90515F26946}" type="presParOf" srcId="{7DF395FB-F034-40DE-AE9E-7E4FAFBCADE1}" destId="{8ACF75D5-0FA8-4916-AD9E-81C48F04620C}" srcOrd="3" destOrd="0" presId="urn:microsoft.com/office/officeart/2018/2/layout/IconCircleList"/>
    <dgm:cxn modelId="{66C3BF3D-01BF-4606-9FB0-AAE064E38038}" type="presParOf" srcId="{CDA48229-6887-4096-A4FF-71386644DB43}" destId="{3A4EA503-0A92-454D-94DE-4CDD7C8F96C4}" srcOrd="1" destOrd="0" presId="urn:microsoft.com/office/officeart/2018/2/layout/IconCircleList"/>
    <dgm:cxn modelId="{28449EC4-BBBD-4FEC-AE79-7106FD2A7D12}" type="presParOf" srcId="{CDA48229-6887-4096-A4FF-71386644DB43}" destId="{ADB151D8-5F1E-44B3-A0C6-A022A40FCF8B}" srcOrd="2" destOrd="0" presId="urn:microsoft.com/office/officeart/2018/2/layout/IconCircleList"/>
    <dgm:cxn modelId="{05C30B2B-D790-4D91-A677-A72D84158CD4}" type="presParOf" srcId="{ADB151D8-5F1E-44B3-A0C6-A022A40FCF8B}" destId="{DE7819CB-FEDC-437C-A682-4A21850001D5}" srcOrd="0" destOrd="0" presId="urn:microsoft.com/office/officeart/2018/2/layout/IconCircleList"/>
    <dgm:cxn modelId="{9665D682-03A9-49D4-8185-5C7D12B0630C}" type="presParOf" srcId="{ADB151D8-5F1E-44B3-A0C6-A022A40FCF8B}" destId="{DFE4C949-B324-4E00-A845-A69F6739ABD1}" srcOrd="1" destOrd="0" presId="urn:microsoft.com/office/officeart/2018/2/layout/IconCircleList"/>
    <dgm:cxn modelId="{C75CF5B8-7988-45EB-B768-C3F1EE8BD7F6}" type="presParOf" srcId="{ADB151D8-5F1E-44B3-A0C6-A022A40FCF8B}" destId="{AFAB69E2-D5AF-4A5F-838E-2CBBC890590E}" srcOrd="2" destOrd="0" presId="urn:microsoft.com/office/officeart/2018/2/layout/IconCircleList"/>
    <dgm:cxn modelId="{C3368B40-F8A1-40DD-8E75-14985CAB1010}" type="presParOf" srcId="{ADB151D8-5F1E-44B3-A0C6-A022A40FCF8B}" destId="{777EA3AA-9206-4DF8-9641-DE7D46AD5B88}" srcOrd="3" destOrd="0" presId="urn:microsoft.com/office/officeart/2018/2/layout/IconCircleList"/>
    <dgm:cxn modelId="{B361EC49-8329-43F4-8ACB-62DFE69C0005}" type="presParOf" srcId="{CDA48229-6887-4096-A4FF-71386644DB43}" destId="{F9E991D5-8376-4EAE-8DD3-7E5CF351B393}" srcOrd="3" destOrd="0" presId="urn:microsoft.com/office/officeart/2018/2/layout/IconCircleList"/>
    <dgm:cxn modelId="{F9253B17-5597-48DB-9D28-5CEE9F43CBA8}" type="presParOf" srcId="{CDA48229-6887-4096-A4FF-71386644DB43}" destId="{C1B9BDC9-8E77-432E-9477-61E22206076C}" srcOrd="4" destOrd="0" presId="urn:microsoft.com/office/officeart/2018/2/layout/IconCircleList"/>
    <dgm:cxn modelId="{44F43F96-1D38-4AEC-98C1-8A5CD035A6D8}" type="presParOf" srcId="{C1B9BDC9-8E77-432E-9477-61E22206076C}" destId="{80B33412-CB0E-46FB-A706-F674A05144C7}" srcOrd="0" destOrd="0" presId="urn:microsoft.com/office/officeart/2018/2/layout/IconCircleList"/>
    <dgm:cxn modelId="{A4AD54B6-BC5C-4E83-AB4B-79C7834D1AE2}" type="presParOf" srcId="{C1B9BDC9-8E77-432E-9477-61E22206076C}" destId="{15241380-AAAD-478C-949E-BCD7D89CB8A9}" srcOrd="1" destOrd="0" presId="urn:microsoft.com/office/officeart/2018/2/layout/IconCircleList"/>
    <dgm:cxn modelId="{D430A6B2-09C4-4C60-ADF8-BE28359D3A77}" type="presParOf" srcId="{C1B9BDC9-8E77-432E-9477-61E22206076C}" destId="{5911F45D-097D-459C-9CA7-84811936FD41}" srcOrd="2" destOrd="0" presId="urn:microsoft.com/office/officeart/2018/2/layout/IconCircleList"/>
    <dgm:cxn modelId="{07C963B0-42F0-4CE8-812E-A05F08CB9364}" type="presParOf" srcId="{C1B9BDC9-8E77-432E-9477-61E22206076C}" destId="{ED5CA604-0720-4360-B744-1FC0D9C18A0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a:off x="172280" y="648301"/>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339977" y="797119"/>
          <a:ext cx="476549" cy="4765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506797" y="2178599"/>
          <a:ext cx="5255451"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488950">
            <a:lnSpc>
              <a:spcPct val="100000"/>
            </a:lnSpc>
            <a:spcBef>
              <a:spcPct val="0"/>
            </a:spcBef>
            <a:spcAft>
              <a:spcPct val="35000"/>
            </a:spcAft>
            <a:buNone/>
          </a:pPr>
          <a:r>
            <a:rPr lang="en-IN" sz="1100" kern="12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endParaRPr lang="en-US" sz="1100" kern="1200" dirty="0"/>
        </a:p>
      </dsp:txBody>
      <dsp:txXfrm>
        <a:off x="506797" y="2178599"/>
        <a:ext cx="5255451" cy="821636"/>
      </dsp:txXfrm>
    </dsp:sp>
    <dsp:sp modelId="{DE7819CB-FEDC-437C-A682-4A21850001D5}">
      <dsp:nvSpPr>
        <dsp:cNvPr id="0" name=""/>
        <dsp:cNvSpPr/>
      </dsp:nvSpPr>
      <dsp:spPr>
        <a:xfrm>
          <a:off x="187741" y="3777968"/>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339981" y="3942797"/>
          <a:ext cx="476549" cy="4765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1039668"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1039668" y="2909095"/>
        <a:ext cx="1936715" cy="821636"/>
      </dsp:txXfrm>
    </dsp:sp>
    <dsp:sp modelId="{80B33412-CB0E-46FB-A706-F674A05144C7}">
      <dsp:nvSpPr>
        <dsp:cNvPr id="0" name=""/>
        <dsp:cNvSpPr/>
      </dsp:nvSpPr>
      <dsp:spPr>
        <a:xfrm>
          <a:off x="5169147" y="3629022"/>
          <a:ext cx="821636" cy="82163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54940" y="3770749"/>
          <a:ext cx="476549" cy="4765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311543" y="2909095"/>
          <a:ext cx="1936715" cy="8216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311543" y="2909095"/>
        <a:ext cx="1936715" cy="821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D0783-3A92-47B1-96F8-EA4AC8DEB7A6}">
      <dsp:nvSpPr>
        <dsp:cNvPr id="0" name=""/>
        <dsp:cNvSpPr/>
      </dsp:nvSpPr>
      <dsp:spPr>
        <a:xfrm flipH="1" flipV="1">
          <a:off x="0" y="430157"/>
          <a:ext cx="664485" cy="638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654EFC-89C6-4AFA-B85F-8865F2713349}">
      <dsp:nvSpPr>
        <dsp:cNvPr id="0" name=""/>
        <dsp:cNvSpPr/>
      </dsp:nvSpPr>
      <dsp:spPr>
        <a:xfrm>
          <a:off x="0" y="222455"/>
          <a:ext cx="497510" cy="497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ACF75D5-0FA8-4916-AD9E-81C48F04620C}">
      <dsp:nvSpPr>
        <dsp:cNvPr id="0" name=""/>
        <dsp:cNvSpPr/>
      </dsp:nvSpPr>
      <dsp:spPr>
        <a:xfrm>
          <a:off x="803614" y="2052084"/>
          <a:ext cx="548661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a:p>
          <a:pPr marL="0" lvl="0" indent="0" algn="l" defTabSz="488950">
            <a:lnSpc>
              <a:spcPct val="100000"/>
            </a:lnSpc>
            <a:spcBef>
              <a:spcPct val="0"/>
            </a:spcBef>
            <a:spcAft>
              <a:spcPct val="35000"/>
            </a:spcAft>
            <a:buNone/>
          </a:pPr>
          <a:endParaRPr lang="en-US" sz="1100" kern="1200" dirty="0"/>
        </a:p>
        <a:p>
          <a:pPr marL="0" lvl="0" indent="0" algn="just" defTabSz="488950">
            <a:lnSpc>
              <a:spcPct val="100000"/>
            </a:lnSpc>
            <a:spcBef>
              <a:spcPct val="0"/>
            </a:spcBef>
            <a:spcAft>
              <a:spcPts val="62"/>
            </a:spcAft>
            <a:buNone/>
          </a:pPr>
          <a:endParaRPr lang="en-US" sz="1100" kern="1200" dirty="0"/>
        </a:p>
        <a:p>
          <a:pPr marL="0" lvl="0" indent="0" algn="just" defTabSz="488950">
            <a:lnSpc>
              <a:spcPct val="100000"/>
            </a:lnSpc>
            <a:spcBef>
              <a:spcPct val="0"/>
            </a:spcBef>
            <a:spcAft>
              <a:spcPts val="62"/>
            </a:spcAft>
            <a:buNone/>
          </a:pPr>
          <a:r>
            <a:rPr lang="en-US" sz="1100" kern="1200" dirty="0"/>
            <a:t>- For EDA, we will need first of all install  and import the necessary libraries.</a:t>
          </a:r>
        </a:p>
        <a:p>
          <a:pPr marL="0" lvl="0" indent="0" algn="just" defTabSz="488950">
            <a:lnSpc>
              <a:spcPct val="100000"/>
            </a:lnSpc>
            <a:spcBef>
              <a:spcPct val="0"/>
            </a:spcBef>
            <a:spcAft>
              <a:spcPts val="62"/>
            </a:spcAft>
            <a:buNone/>
          </a:pPr>
          <a:r>
            <a:rPr lang="en-US" sz="1100" kern="1200" dirty="0"/>
            <a:t>- Load and check the data we have in our dataset.</a:t>
          </a:r>
        </a:p>
        <a:p>
          <a:pPr marL="0" lvl="0" indent="0" algn="just" defTabSz="488950">
            <a:lnSpc>
              <a:spcPct val="100000"/>
            </a:lnSpc>
            <a:spcBef>
              <a:spcPct val="0"/>
            </a:spcBef>
            <a:spcAft>
              <a:spcPts val="62"/>
            </a:spcAft>
            <a:buNone/>
          </a:pPr>
          <a:r>
            <a:rPr lang="en-US" sz="1100" kern="1200" dirty="0"/>
            <a:t>- We will revise the basic descriptive statistics through </a:t>
          </a:r>
          <a:r>
            <a:rPr lang="en-US" sz="1100" kern="1200" dirty="0" err="1"/>
            <a:t>df.describe</a:t>
          </a:r>
          <a:r>
            <a:rPr lang="en-US" sz="1100" kern="1200" dirty="0"/>
            <a:t>.</a:t>
          </a:r>
        </a:p>
        <a:p>
          <a:pPr marL="0" lvl="0" indent="0" algn="just" defTabSz="488950">
            <a:lnSpc>
              <a:spcPct val="100000"/>
            </a:lnSpc>
            <a:spcBef>
              <a:spcPct val="0"/>
            </a:spcBef>
            <a:spcAft>
              <a:spcPts val="62"/>
            </a:spcAft>
            <a:buNone/>
          </a:pPr>
          <a:r>
            <a:rPr lang="en-US" sz="1100" kern="1200" dirty="0"/>
            <a:t>- Then, understand the shape and data types </a:t>
          </a:r>
          <a:r>
            <a:rPr lang="en-US" sz="1100" kern="1200" dirty="0" err="1"/>
            <a:t>df.dtypes</a:t>
          </a:r>
          <a:r>
            <a:rPr lang="en-US" sz="1100" kern="1200" dirty="0"/>
            <a:t> and df.info.</a:t>
          </a:r>
        </a:p>
        <a:p>
          <a:pPr marL="0" lvl="0" indent="0" algn="just" defTabSz="488950">
            <a:lnSpc>
              <a:spcPct val="100000"/>
            </a:lnSpc>
            <a:spcBef>
              <a:spcPct val="0"/>
            </a:spcBef>
            <a:spcAft>
              <a:spcPts val="62"/>
            </a:spcAft>
            <a:buNone/>
          </a:pPr>
          <a:r>
            <a:rPr lang="en-US" sz="1100" kern="1200" dirty="0"/>
            <a:t>- For cleaning, we will check if we have missing values. If so, then we will impute them in the corresponding best way.</a:t>
          </a:r>
        </a:p>
        <a:p>
          <a:pPr marL="0" lvl="0" indent="0" algn="just" defTabSz="488950">
            <a:lnSpc>
              <a:spcPct val="100000"/>
            </a:lnSpc>
            <a:spcBef>
              <a:spcPct val="0"/>
            </a:spcBef>
            <a:spcAft>
              <a:spcPts val="62"/>
            </a:spcAft>
            <a:buNone/>
          </a:pPr>
          <a:r>
            <a:rPr lang="en-US" sz="1100" kern="1200" dirty="0"/>
            <a:t>-For cleaning, we can check for unique values and drop the irrelevant columns for example in case we have the same unique value in all our rows.</a:t>
          </a:r>
        </a:p>
        <a:p>
          <a:pPr marL="0" lvl="0" indent="0" algn="just" defTabSz="488950">
            <a:lnSpc>
              <a:spcPct val="100000"/>
            </a:lnSpc>
            <a:spcBef>
              <a:spcPct val="0"/>
            </a:spcBef>
            <a:spcAft>
              <a:spcPts val="62"/>
            </a:spcAft>
            <a:buNone/>
          </a:pPr>
          <a:r>
            <a:rPr lang="en-US" sz="1100" kern="1200" dirty="0"/>
            <a:t>- We need to proceed with some univariate analysis through different graphs such as bar ,graphs. </a:t>
          </a:r>
        </a:p>
        <a:p>
          <a:pPr marL="0" lvl="0" indent="0" algn="just" defTabSz="488950">
            <a:lnSpc>
              <a:spcPct val="100000"/>
            </a:lnSpc>
            <a:spcBef>
              <a:spcPct val="0"/>
            </a:spcBef>
            <a:spcAft>
              <a:spcPts val="62"/>
            </a:spcAft>
            <a:buNone/>
          </a:pPr>
          <a:r>
            <a:rPr lang="en-US" sz="1100" kern="1200" dirty="0"/>
            <a:t>- We can also use boxplots for example for outliers in case we need to check if we have outliers and how these are distributed on our data. </a:t>
          </a:r>
        </a:p>
        <a:p>
          <a:pPr marL="0" lvl="0" indent="0" algn="just" defTabSz="488950">
            <a:lnSpc>
              <a:spcPct val="100000"/>
            </a:lnSpc>
            <a:spcBef>
              <a:spcPct val="0"/>
            </a:spcBef>
            <a:spcAft>
              <a:spcPts val="62"/>
            </a:spcAft>
            <a:buNone/>
          </a:pPr>
          <a:r>
            <a:rPr lang="en-US" sz="1100" kern="1200" dirty="0"/>
            <a:t>- Check for skewness.</a:t>
          </a:r>
        </a:p>
        <a:p>
          <a:pPr marL="0" lvl="0" indent="0" algn="just" defTabSz="488950">
            <a:lnSpc>
              <a:spcPct val="100000"/>
            </a:lnSpc>
            <a:spcBef>
              <a:spcPct val="0"/>
            </a:spcBef>
            <a:spcAft>
              <a:spcPts val="62"/>
            </a:spcAft>
            <a:buNone/>
          </a:pPr>
          <a:r>
            <a:rPr lang="en-US" sz="1100" kern="1200" dirty="0"/>
            <a:t>- Check for </a:t>
          </a:r>
          <a:r>
            <a:rPr lang="en-US" sz="1100" kern="1200" dirty="0" err="1"/>
            <a:t>multicolinearity</a:t>
          </a:r>
          <a:endParaRPr lang="en-US" sz="1100" kern="1200" dirty="0"/>
        </a:p>
        <a:p>
          <a:pPr marL="0" lvl="0" indent="0" algn="just" defTabSz="488950">
            <a:lnSpc>
              <a:spcPct val="100000"/>
            </a:lnSpc>
            <a:spcBef>
              <a:spcPct val="0"/>
            </a:spcBef>
            <a:spcAft>
              <a:spcPts val="62"/>
            </a:spcAft>
            <a:buNone/>
          </a:pPr>
          <a:r>
            <a:rPr lang="en-US" sz="1100" kern="1200" dirty="0"/>
            <a:t>- Check data scale.</a:t>
          </a:r>
        </a:p>
        <a:p>
          <a:pPr marL="0" lvl="0" indent="0" algn="just" defTabSz="488950">
            <a:lnSpc>
              <a:spcPct val="100000"/>
            </a:lnSpc>
            <a:spcBef>
              <a:spcPct val="0"/>
            </a:spcBef>
            <a:spcAft>
              <a:spcPts val="62"/>
            </a:spcAft>
            <a:buNone/>
          </a:pPr>
          <a:r>
            <a:rPr lang="en-US" sz="1100" kern="1200" dirty="0"/>
            <a:t>- We can also use </a:t>
          </a:r>
          <a:r>
            <a:rPr lang="en-US" sz="1100" kern="1200" dirty="0" err="1"/>
            <a:t>distplot</a:t>
          </a:r>
          <a:r>
            <a:rPr lang="en-US" sz="1100" kern="1200" dirty="0"/>
            <a:t>, </a:t>
          </a:r>
          <a:r>
            <a:rPr lang="en-US" sz="1100" kern="1200" dirty="0" err="1"/>
            <a:t>scatterpllot</a:t>
          </a:r>
          <a:r>
            <a:rPr lang="en-US" sz="1100" kern="1200" dirty="0"/>
            <a:t> in order to check the distribution of the continuous features.   </a:t>
          </a:r>
          <a:r>
            <a:rPr lang="en-US" sz="1100" kern="1200" dirty="0" err="1"/>
            <a:t>Distplot</a:t>
          </a:r>
          <a:r>
            <a:rPr lang="en-US" sz="1100" kern="1200" dirty="0"/>
            <a:t> will help us to view the distribution of the data in way that we can check if we have any skewness in our data or not. Also, </a:t>
          </a:r>
          <a:r>
            <a:rPr lang="en-US" sz="1100" b="1" i="0" kern="1200" dirty="0" err="1"/>
            <a:t>sns.pairplot</a:t>
          </a:r>
          <a:r>
            <a:rPr lang="en-US" sz="1100" b="1" i="0" kern="1200" dirty="0"/>
            <a:t>() </a:t>
          </a:r>
          <a:r>
            <a:rPr lang="en-US" sz="1100" b="0" i="0" kern="1200" dirty="0"/>
            <a:t>is a great way to create scatterplots between all of your variables. Correlation matrices and scatterplots are useful for exploring the relationship between two variables. But histograms can help us view the data of a feature with itself.</a:t>
          </a:r>
        </a:p>
        <a:p>
          <a:pPr marL="0" lvl="0" indent="0" algn="just" defTabSz="488950">
            <a:lnSpc>
              <a:spcPct val="100000"/>
            </a:lnSpc>
            <a:spcBef>
              <a:spcPct val="0"/>
            </a:spcBef>
            <a:spcAft>
              <a:spcPts val="62"/>
            </a:spcAft>
            <a:buNone/>
          </a:pPr>
          <a:r>
            <a:rPr lang="en-US" sz="1100" b="0" i="0" kern="1200" dirty="0"/>
            <a:t>- We also have some others way of plotting which are also included in our script.</a:t>
          </a:r>
        </a:p>
        <a:p>
          <a:pPr marL="0" lvl="0" indent="0" algn="just" defTabSz="488950">
            <a:lnSpc>
              <a:spcPct val="100000"/>
            </a:lnSpc>
            <a:spcBef>
              <a:spcPct val="0"/>
            </a:spcBef>
            <a:spcAft>
              <a:spcPts val="62"/>
            </a:spcAft>
            <a:buNone/>
          </a:pPr>
          <a:r>
            <a:rPr lang="en-US" sz="1100" b="0" i="0" kern="1200" dirty="0"/>
            <a:t>.</a:t>
          </a:r>
          <a:r>
            <a:rPr lang="en-US" sz="1100" kern="1200" dirty="0"/>
            <a:t>-Then, we also need to check the correlation of the features against each other and against out target Sale Price of the house.</a:t>
          </a:r>
        </a:p>
        <a:p>
          <a:pPr marL="0" lvl="0" indent="0" algn="just" defTabSz="488950">
            <a:lnSpc>
              <a:spcPct val="100000"/>
            </a:lnSpc>
            <a:spcBef>
              <a:spcPct val="0"/>
            </a:spcBef>
            <a:spcAft>
              <a:spcPts val="62"/>
            </a:spcAft>
            <a:buNone/>
          </a:pPr>
          <a:r>
            <a:rPr lang="en-US" sz="1100" kern="1200" dirty="0"/>
            <a:t>- In case of bivariate analysis, we can use </a:t>
          </a:r>
          <a:r>
            <a:rPr lang="en-US" sz="1100" kern="1200" dirty="0" err="1"/>
            <a:t>sns.replot</a:t>
          </a:r>
          <a:r>
            <a:rPr lang="en-US" sz="1100" kern="1200" dirty="0"/>
            <a:t>, </a:t>
          </a:r>
          <a:r>
            <a:rPr lang="en-US" sz="1100" kern="1200" dirty="0" err="1"/>
            <a:t>df.groupby</a:t>
          </a:r>
          <a:r>
            <a:rPr lang="en-US" sz="1100" kern="1200" dirty="0"/>
            <a:t>, </a:t>
          </a:r>
        </a:p>
        <a:p>
          <a:pPr marL="0" lvl="0" indent="0" algn="l" defTabSz="488950">
            <a:lnSpc>
              <a:spcPct val="100000"/>
            </a:lnSpc>
            <a:spcBef>
              <a:spcPct val="0"/>
            </a:spcBef>
            <a:spcAft>
              <a:spcPct val="35000"/>
            </a:spcAft>
            <a:buNone/>
          </a:pPr>
          <a:endParaRPr lang="en-US" sz="1100" kern="1200" dirty="0"/>
        </a:p>
      </dsp:txBody>
      <dsp:txXfrm>
        <a:off x="803614" y="2052084"/>
        <a:ext cx="5486611" cy="857776"/>
      </dsp:txXfrm>
    </dsp:sp>
    <dsp:sp modelId="{DE7819CB-FEDC-437C-A682-4A21850001D5}">
      <dsp:nvSpPr>
        <dsp:cNvPr id="0" name=""/>
        <dsp:cNvSpPr/>
      </dsp:nvSpPr>
      <dsp:spPr>
        <a:xfrm flipH="1">
          <a:off x="104363" y="5160535"/>
          <a:ext cx="56004" cy="98301"/>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C949-B324-4E00-A845-A69F6739ABD1}">
      <dsp:nvSpPr>
        <dsp:cNvPr id="0" name=""/>
        <dsp:cNvSpPr/>
      </dsp:nvSpPr>
      <dsp:spPr>
        <a:xfrm>
          <a:off x="0" y="4950234"/>
          <a:ext cx="497510" cy="497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77EA3AA-9206-4DF8-9641-DE7D46AD5B88}">
      <dsp:nvSpPr>
        <dsp:cNvPr id="0" name=""/>
        <dsp:cNvSpPr/>
      </dsp:nvSpPr>
      <dsp:spPr>
        <a:xfrm>
          <a:off x="947061"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947061" y="2909095"/>
        <a:ext cx="2021901" cy="857776"/>
      </dsp:txXfrm>
    </dsp:sp>
    <dsp:sp modelId="{80B33412-CB0E-46FB-A706-F674A05144C7}">
      <dsp:nvSpPr>
        <dsp:cNvPr id="0" name=""/>
        <dsp:cNvSpPr/>
      </dsp:nvSpPr>
      <dsp:spPr>
        <a:xfrm flipH="1">
          <a:off x="5387981" y="5050242"/>
          <a:ext cx="431581" cy="20370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41380-AAAD-478C-949E-BCD7D89CB8A9}">
      <dsp:nvSpPr>
        <dsp:cNvPr id="0" name=""/>
        <dsp:cNvSpPr/>
      </dsp:nvSpPr>
      <dsp:spPr>
        <a:xfrm>
          <a:off x="5368851" y="4818609"/>
          <a:ext cx="497510" cy="497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CA604-0720-4360-B744-1FC0D9C18A05}">
      <dsp:nvSpPr>
        <dsp:cNvPr id="0" name=""/>
        <dsp:cNvSpPr/>
      </dsp:nvSpPr>
      <dsp:spPr>
        <a:xfrm>
          <a:off x="4182716" y="2909095"/>
          <a:ext cx="2021901" cy="857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endParaRPr lang="en-US" sz="1100" kern="1200" dirty="0"/>
        </a:p>
      </dsp:txBody>
      <dsp:txXfrm>
        <a:off x="4182716" y="2909095"/>
        <a:ext cx="2021901" cy="85777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A0C0817-A112-4847-8014-A94B7D2A4EA3}" type="datetime1">
              <a:rPr lang="en-US" smtClean="0"/>
              <a:t>11/16/2021</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84488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8907579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0911986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401865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6FA2B21-3FCD-4721-B95C-427943F61125}" type="datetime1">
              <a:rPr lang="en-US" smtClean="0"/>
              <a:t>11/16/2021</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2085023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82083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6FA2B21-3FCD-4721-B95C-427943F61125}"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0848960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FA2B21-3FCD-4721-B95C-427943F61125}"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03880232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6FA2B21-3FCD-4721-B95C-427943F61125}" type="datetime1">
              <a:rPr lang="en-US" smtClean="0"/>
              <a:t>11/16/2021</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895492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3156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C646AA-F36E-4540-911D-FFFC0A0EF24A}" type="datetime1">
              <a:rPr lang="en-US" smtClean="0"/>
              <a:t>11/16/2021</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132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298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18562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667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682427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11/16/2021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70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11/16/2021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51280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6FA2B21-3FCD-4721-B95C-427943F61125}" type="datetime1">
              <a:rPr lang="en-US" smtClean="0"/>
              <a:t>11/16/2021</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788684486"/>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3262"/>
            <a:ext cx="12191980" cy="6857990"/>
          </a:xfrm>
          <a:prstGeom prst="rect">
            <a:avLst/>
          </a:prstGeom>
        </p:spPr>
      </p:pic>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IN" sz="4500" b="1" dirty="0">
                <a:solidFill>
                  <a:srgbClr val="FF0000"/>
                </a:solidFill>
              </a:rPr>
              <a:t>CUSTOMER RETENTION</a:t>
            </a:r>
            <a:endParaRPr lang="es-ES" sz="4500" b="1" dirty="0">
              <a:solidFill>
                <a:srgbClr val="FF0000"/>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2" y="3986365"/>
            <a:ext cx="3308991" cy="559656"/>
          </a:xfrm>
          <a:solidFill>
            <a:srgbClr val="92D050"/>
          </a:solidFill>
        </p:spPr>
        <p:txBody>
          <a:bodyPr>
            <a:noAutofit/>
          </a:bodyPr>
          <a:lstStyle/>
          <a:p>
            <a:pPr>
              <a:spcAft>
                <a:spcPts val="600"/>
              </a:spcAft>
            </a:pPr>
            <a:r>
              <a:rPr lang="en-US" sz="3500" b="1" dirty="0">
                <a:solidFill>
                  <a:schemeClr val="tx1"/>
                </a:solidFill>
              </a:rPr>
              <a:t>Balpreet Kaur</a:t>
            </a: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a:solidFill>
                  <a:schemeClr val="bg1"/>
                </a:solidFill>
              </a:rPr>
            </a:br>
            <a:r>
              <a:rPr lang="es-ES">
                <a:solidFill>
                  <a:schemeClr val="bg1"/>
                </a:solidFill>
              </a:rPr>
              <a:t> </a:t>
            </a:r>
            <a:r>
              <a:rPr lang="es-ES" b="1">
                <a:solidFill>
                  <a:schemeClr val="bg1"/>
                </a:solidFill>
              </a:rPr>
              <a:t>Problem Statement: </a:t>
            </a:r>
            <a:endParaRPr lang="en-US" b="1">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742790214"/>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295967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1"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685800" y="1066163"/>
            <a:ext cx="3306744" cy="5148371"/>
          </a:xfrm>
        </p:spPr>
        <p:txBody>
          <a:bodyPr>
            <a:normAutofit/>
          </a:bodyPr>
          <a:lstStyle/>
          <a:p>
            <a:br>
              <a:rPr lang="es-ES" dirty="0">
                <a:solidFill>
                  <a:schemeClr val="bg1"/>
                </a:solidFill>
              </a:rPr>
            </a:br>
            <a:r>
              <a:rPr lang="es-ES" dirty="0">
                <a:solidFill>
                  <a:schemeClr val="bg1"/>
                </a:solidFill>
              </a:rPr>
              <a:t>EDA STEPS</a:t>
            </a:r>
            <a:r>
              <a:rPr lang="es-ES" b="1" dirty="0">
                <a:solidFill>
                  <a:schemeClr val="bg1"/>
                </a:solidFill>
              </a:rPr>
              <a:t>: </a:t>
            </a:r>
            <a:endParaRPr lang="en-US" b="1" dirty="0">
              <a:solidFill>
                <a:schemeClr val="bg1"/>
              </a:solidFill>
            </a:endParaRPr>
          </a:p>
        </p:txBody>
      </p:sp>
      <p:graphicFrame>
        <p:nvGraphicFramePr>
          <p:cNvPr id="5" name="Content Placeholder 2" descr="SmartArt graphic">
            <a:extLst>
              <a:ext uri="{FF2B5EF4-FFF2-40B4-BE49-F238E27FC236}">
                <a16:creationId xmlns:a16="http://schemas.microsoft.com/office/drawing/2014/main" id="{91DB1382-7276-49FA-9632-38D558F457E3}"/>
              </a:ext>
            </a:extLst>
          </p:cNvPr>
          <p:cNvGraphicFramePr>
            <a:graphicFrameLocks noGrp="1"/>
          </p:cNvGraphicFramePr>
          <p:nvPr>
            <p:ph idx="1"/>
            <p:extLst>
              <p:ext uri="{D42A27DB-BD31-4B8C-83A1-F6EECF244321}">
                <p14:modId xmlns:p14="http://schemas.microsoft.com/office/powerpoint/2010/main" val="3183724785"/>
              </p:ext>
            </p:extLst>
          </p:nvPr>
        </p:nvGraphicFramePr>
        <p:xfrm>
          <a:off x="5215974" y="1218648"/>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5836DCFB-F5D7-46CA-A274-CEFAAB04D7D0}"/>
              </a:ext>
            </a:extLst>
          </p:cNvPr>
          <p:cNvSpPr txBox="1"/>
          <p:nvPr/>
        </p:nvSpPr>
        <p:spPr>
          <a:xfrm>
            <a:off x="5868537" y="604498"/>
            <a:ext cx="5701161" cy="923330"/>
          </a:xfrm>
          <a:prstGeom prst="rect">
            <a:avLst/>
          </a:prstGeom>
          <a:noFill/>
        </p:spPr>
        <p:txBody>
          <a:bodyPr wrap="square" rtlCol="0">
            <a:spAutoFit/>
          </a:bodyPr>
          <a:lstStyle/>
          <a:p>
            <a:pPr lvl="0">
              <a:lnSpc>
                <a:spcPct val="100000"/>
              </a:lnSpc>
            </a:pPr>
            <a:r>
              <a:rPr lang="en-US" dirty="0"/>
              <a:t>EDA Goal: clean, understand and </a:t>
            </a:r>
            <a:r>
              <a:rPr lang="en-US" dirty="0" err="1"/>
              <a:t>analyse</a:t>
            </a:r>
            <a:r>
              <a:rPr lang="en-US" dirty="0"/>
              <a:t> the pattern and relationships between features including our target.</a:t>
            </a:r>
          </a:p>
        </p:txBody>
      </p:sp>
    </p:spTree>
    <p:extLst>
      <p:ext uri="{BB962C8B-B14F-4D97-AF65-F5344CB8AC3E}">
        <p14:creationId xmlns:p14="http://schemas.microsoft.com/office/powerpoint/2010/main" val="33845868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D156-9459-4515-8867-57E4F314A8A0}"/>
              </a:ext>
            </a:extLst>
          </p:cNvPr>
          <p:cNvSpPr>
            <a:spLocks noGrp="1"/>
          </p:cNvSpPr>
          <p:nvPr>
            <p:ph type="title"/>
          </p:nvPr>
        </p:nvSpPr>
        <p:spPr/>
        <p:txBody>
          <a:bodyPr>
            <a:normAutofit fontScale="90000"/>
          </a:bodyPr>
          <a:lstStyle/>
          <a:p>
            <a:r>
              <a:rPr lang="en-US" sz="3100" dirty="0"/>
              <a:t>Steps</a:t>
            </a:r>
            <a:r>
              <a:rPr lang="es-ES" sz="3100" dirty="0"/>
              <a:t> </a:t>
            </a:r>
            <a:r>
              <a:rPr lang="en-US" sz="3100" dirty="0"/>
              <a:t>used to complete the project, analysis, and conclusion</a:t>
            </a:r>
            <a:br>
              <a:rPr lang="en-US" dirty="0"/>
            </a:br>
            <a:endParaRPr lang="es-ES" dirty="0"/>
          </a:p>
        </p:txBody>
      </p:sp>
      <p:sp>
        <p:nvSpPr>
          <p:cNvPr id="3" name="Content Placeholder 2">
            <a:extLst>
              <a:ext uri="{FF2B5EF4-FFF2-40B4-BE49-F238E27FC236}">
                <a16:creationId xmlns:a16="http://schemas.microsoft.com/office/drawing/2014/main" id="{7FA6AB1E-33A0-466F-A10D-F4182DC10925}"/>
              </a:ext>
            </a:extLst>
          </p:cNvPr>
          <p:cNvSpPr>
            <a:spLocks noGrp="1"/>
          </p:cNvSpPr>
          <p:nvPr>
            <p:ph idx="1"/>
          </p:nvPr>
        </p:nvSpPr>
        <p:spPr/>
        <p:txBody>
          <a:bodyPr>
            <a:normAutofit/>
          </a:bodyPr>
          <a:lstStyle/>
          <a:p>
            <a:r>
              <a:rPr lang="es-ES" dirty="0" err="1"/>
              <a:t>Since</a:t>
            </a:r>
            <a:r>
              <a:rPr lang="es-ES" dirty="0"/>
              <a:t> </a:t>
            </a:r>
            <a:r>
              <a:rPr lang="es-ES" dirty="0" err="1"/>
              <a:t>the</a:t>
            </a:r>
            <a:r>
              <a:rPr lang="es-ES" dirty="0"/>
              <a:t> </a:t>
            </a:r>
            <a:r>
              <a:rPr lang="es-ES" dirty="0" err="1"/>
              <a:t>exercise</a:t>
            </a:r>
            <a:r>
              <a:rPr lang="es-ES" dirty="0"/>
              <a:t> </a:t>
            </a:r>
            <a:r>
              <a:rPr lang="es-ES" dirty="0" err="1"/>
              <a:t>only</a:t>
            </a:r>
            <a:r>
              <a:rPr lang="es-ES" dirty="0"/>
              <a:t> </a:t>
            </a:r>
            <a:r>
              <a:rPr lang="es-ES" dirty="0" err="1"/>
              <a:t>required</a:t>
            </a:r>
            <a:r>
              <a:rPr lang="es-ES" dirty="0"/>
              <a:t> </a:t>
            </a:r>
            <a:r>
              <a:rPr lang="es-ES" dirty="0" err="1"/>
              <a:t>to</a:t>
            </a:r>
            <a:r>
              <a:rPr lang="es-ES" dirty="0"/>
              <a:t> </a:t>
            </a:r>
            <a:r>
              <a:rPr lang="es-ES" dirty="0" err="1"/>
              <a:t>have</a:t>
            </a:r>
            <a:r>
              <a:rPr lang="es-ES" dirty="0"/>
              <a:t> data análisis </a:t>
            </a:r>
            <a:r>
              <a:rPr lang="es-ES" dirty="0" err="1"/>
              <a:t>part</a:t>
            </a:r>
            <a:r>
              <a:rPr lang="es-ES" dirty="0"/>
              <a:t>, </a:t>
            </a:r>
            <a:r>
              <a:rPr lang="es-ES" dirty="0" err="1"/>
              <a:t>not</a:t>
            </a:r>
            <a:r>
              <a:rPr lang="es-ES" dirty="0"/>
              <a:t> </a:t>
            </a:r>
            <a:r>
              <a:rPr lang="es-ES" dirty="0" err="1"/>
              <a:t>including</a:t>
            </a:r>
            <a:r>
              <a:rPr lang="es-ES" dirty="0"/>
              <a:t> </a:t>
            </a:r>
            <a:r>
              <a:rPr lang="es-ES" dirty="0" err="1"/>
              <a:t>any</a:t>
            </a:r>
            <a:r>
              <a:rPr lang="es-ES" dirty="0"/>
              <a:t> ML. </a:t>
            </a:r>
          </a:p>
          <a:p>
            <a:r>
              <a:rPr lang="es-ES" dirty="0"/>
              <a:t>So in </a:t>
            </a:r>
            <a:r>
              <a:rPr lang="es-ES" dirty="0" err="1"/>
              <a:t>this</a:t>
            </a:r>
            <a:r>
              <a:rPr lang="es-ES" dirty="0"/>
              <a:t> Project </a:t>
            </a:r>
            <a:r>
              <a:rPr lang="es-ES" dirty="0" err="1"/>
              <a:t>we</a:t>
            </a:r>
            <a:r>
              <a:rPr lang="es-ES" dirty="0"/>
              <a:t> </a:t>
            </a:r>
            <a:r>
              <a:rPr lang="es-ES" dirty="0" err="1"/>
              <a:t>did</a:t>
            </a:r>
            <a:r>
              <a:rPr lang="es-ES" dirty="0"/>
              <a:t> </a:t>
            </a:r>
            <a:r>
              <a:rPr lang="es-ES" dirty="0" err="1"/>
              <a:t>several</a:t>
            </a:r>
            <a:r>
              <a:rPr lang="es-ES" dirty="0"/>
              <a:t> </a:t>
            </a:r>
            <a:r>
              <a:rPr lang="es-ES" dirty="0" err="1"/>
              <a:t>different</a:t>
            </a:r>
            <a:r>
              <a:rPr lang="es-ES" dirty="0"/>
              <a:t> </a:t>
            </a:r>
            <a:r>
              <a:rPr lang="es-ES" dirty="0" err="1"/>
              <a:t>types</a:t>
            </a:r>
            <a:r>
              <a:rPr lang="es-ES" dirty="0"/>
              <a:t> </a:t>
            </a:r>
            <a:r>
              <a:rPr lang="es-ES" dirty="0" err="1"/>
              <a:t>of</a:t>
            </a:r>
            <a:r>
              <a:rPr lang="es-ES" dirty="0"/>
              <a:t> </a:t>
            </a:r>
            <a:r>
              <a:rPr lang="es-ES" dirty="0" err="1"/>
              <a:t>plotting</a:t>
            </a:r>
            <a:r>
              <a:rPr lang="es-ES" dirty="0"/>
              <a:t> </a:t>
            </a:r>
            <a:r>
              <a:rPr lang="es-ES" dirty="0" err="1"/>
              <a:t>including</a:t>
            </a:r>
            <a:r>
              <a:rPr lang="es-ES" dirty="0"/>
              <a:t> </a:t>
            </a:r>
            <a:r>
              <a:rPr lang="es-ES" dirty="0" err="1"/>
              <a:t>the</a:t>
            </a:r>
            <a:r>
              <a:rPr lang="es-ES" dirty="0"/>
              <a:t> </a:t>
            </a:r>
            <a:r>
              <a:rPr lang="es-ES" dirty="0" err="1"/>
              <a:t>following</a:t>
            </a:r>
            <a:r>
              <a:rPr lang="es-ES" dirty="0"/>
              <a:t> </a:t>
            </a:r>
            <a:r>
              <a:rPr lang="es-ES" dirty="0" err="1"/>
              <a:t>ones</a:t>
            </a:r>
            <a:r>
              <a:rPr lang="es-ES" dirty="0"/>
              <a:t>:</a:t>
            </a:r>
          </a:p>
          <a:p>
            <a:pPr lvl="1"/>
            <a:r>
              <a:rPr lang="es-ES" dirty="0" err="1"/>
              <a:t>Displot</a:t>
            </a:r>
            <a:r>
              <a:rPr lang="es-ES" dirty="0"/>
              <a:t> </a:t>
            </a:r>
          </a:p>
          <a:p>
            <a:pPr lvl="1"/>
            <a:r>
              <a:rPr lang="es-ES" dirty="0" err="1"/>
              <a:t>Boxplot</a:t>
            </a:r>
            <a:endParaRPr lang="es-ES" dirty="0"/>
          </a:p>
          <a:p>
            <a:pPr lvl="1"/>
            <a:r>
              <a:rPr lang="es-ES" dirty="0" err="1"/>
              <a:t>Stripplot</a:t>
            </a:r>
            <a:endParaRPr lang="es-ES" dirty="0"/>
          </a:p>
          <a:p>
            <a:pPr lvl="1"/>
            <a:r>
              <a:rPr lang="es-ES" dirty="0" err="1"/>
              <a:t>Violinplot</a:t>
            </a:r>
            <a:endParaRPr lang="es-ES" dirty="0"/>
          </a:p>
          <a:p>
            <a:pPr lvl="1"/>
            <a:r>
              <a:rPr lang="es-ES" dirty="0" err="1"/>
              <a:t>Scatterplot</a:t>
            </a:r>
            <a:endParaRPr lang="es-ES" dirty="0"/>
          </a:p>
          <a:p>
            <a:pPr lvl="1"/>
            <a:r>
              <a:rPr lang="es-ES" dirty="0" err="1"/>
              <a:t>Histogram</a:t>
            </a:r>
            <a:r>
              <a:rPr lang="es-ES" dirty="0"/>
              <a:t> and </a:t>
            </a:r>
            <a:r>
              <a:rPr lang="es-ES" dirty="0" err="1"/>
              <a:t>heatmap</a:t>
            </a:r>
            <a:endParaRPr lang="es-ES" dirty="0"/>
          </a:p>
          <a:p>
            <a:pPr lvl="1"/>
            <a:r>
              <a:rPr lang="es-ES" dirty="0" err="1"/>
              <a:t>Pairplot</a:t>
            </a:r>
            <a:r>
              <a:rPr lang="es-ES" dirty="0"/>
              <a:t> and </a:t>
            </a:r>
            <a:r>
              <a:rPr lang="es-ES" dirty="0" err="1"/>
              <a:t>gridplot</a:t>
            </a:r>
            <a:endParaRPr lang="es-ES" dirty="0"/>
          </a:p>
        </p:txBody>
      </p:sp>
    </p:spTree>
    <p:extLst>
      <p:ext uri="{BB962C8B-B14F-4D97-AF65-F5344CB8AC3E}">
        <p14:creationId xmlns:p14="http://schemas.microsoft.com/office/powerpoint/2010/main" val="4227157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6D5-D450-430A-8A31-AF3E5425536A}"/>
              </a:ext>
            </a:extLst>
          </p:cNvPr>
          <p:cNvSpPr>
            <a:spLocks noGrp="1"/>
          </p:cNvSpPr>
          <p:nvPr>
            <p:ph type="title"/>
          </p:nvPr>
        </p:nvSpPr>
        <p:spPr/>
        <p:txBody>
          <a:bodyPr/>
          <a:lstStyle/>
          <a:p>
            <a:r>
              <a:rPr lang="es-ES" dirty="0" err="1"/>
              <a:t>Summary</a:t>
            </a:r>
            <a:r>
              <a:rPr lang="es-ES" dirty="0"/>
              <a:t> </a:t>
            </a:r>
            <a:r>
              <a:rPr lang="es-ES" dirty="0" err="1"/>
              <a:t>of</a:t>
            </a:r>
            <a:r>
              <a:rPr lang="es-ES" dirty="0"/>
              <a:t> </a:t>
            </a:r>
            <a:r>
              <a:rPr lang="es-ES" dirty="0" err="1"/>
              <a:t>main</a:t>
            </a:r>
            <a:r>
              <a:rPr lang="es-ES" dirty="0"/>
              <a:t> </a:t>
            </a:r>
            <a:r>
              <a:rPr lang="es-ES" dirty="0" err="1"/>
              <a:t>steps</a:t>
            </a:r>
            <a:r>
              <a:rPr lang="es-ES" dirty="0"/>
              <a:t>:</a:t>
            </a:r>
          </a:p>
        </p:txBody>
      </p:sp>
      <p:sp>
        <p:nvSpPr>
          <p:cNvPr id="3" name="Content Placeholder 2">
            <a:extLst>
              <a:ext uri="{FF2B5EF4-FFF2-40B4-BE49-F238E27FC236}">
                <a16:creationId xmlns:a16="http://schemas.microsoft.com/office/drawing/2014/main" id="{E4C1473C-3FF3-40ED-85BB-778B1C482287}"/>
              </a:ext>
            </a:extLst>
          </p:cNvPr>
          <p:cNvSpPr>
            <a:spLocks noGrp="1"/>
          </p:cNvSpPr>
          <p:nvPr>
            <p:ph idx="1"/>
          </p:nvPr>
        </p:nvSpPr>
        <p:spPr/>
        <p:txBody>
          <a:bodyPr>
            <a:normAutofit fontScale="92500"/>
          </a:bodyPr>
          <a:lstStyle/>
          <a:p>
            <a:r>
              <a:rPr lang="es-ES" dirty="0" err="1"/>
              <a:t>Check</a:t>
            </a:r>
            <a:r>
              <a:rPr lang="es-ES" dirty="0"/>
              <a:t> data </a:t>
            </a:r>
            <a:r>
              <a:rPr lang="es-ES" dirty="0" err="1"/>
              <a:t>statistical</a:t>
            </a:r>
            <a:r>
              <a:rPr lang="es-ES" dirty="0"/>
              <a:t> </a:t>
            </a:r>
            <a:r>
              <a:rPr lang="es-ES" dirty="0" err="1"/>
              <a:t>description</a:t>
            </a:r>
            <a:r>
              <a:rPr lang="es-ES" dirty="0"/>
              <a:t>,  </a:t>
            </a:r>
            <a:r>
              <a:rPr lang="es-ES" dirty="0" err="1"/>
              <a:t>the</a:t>
            </a:r>
            <a:r>
              <a:rPr lang="es-ES" dirty="0"/>
              <a:t> </a:t>
            </a:r>
            <a:r>
              <a:rPr lang="es-ES" dirty="0" err="1"/>
              <a:t>shape</a:t>
            </a:r>
            <a:r>
              <a:rPr lang="es-ES" dirty="0"/>
              <a:t>, data </a:t>
            </a:r>
            <a:r>
              <a:rPr lang="es-ES" dirty="0" err="1"/>
              <a:t>types</a:t>
            </a:r>
            <a:r>
              <a:rPr lang="es-ES" dirty="0"/>
              <a:t> and data Info in </a:t>
            </a:r>
            <a:r>
              <a:rPr lang="es-ES" dirty="0" err="1"/>
              <a:t>order</a:t>
            </a:r>
            <a:r>
              <a:rPr lang="es-ES" dirty="0"/>
              <a:t> </a:t>
            </a:r>
            <a:r>
              <a:rPr lang="es-ES" dirty="0" err="1"/>
              <a:t>to</a:t>
            </a:r>
            <a:r>
              <a:rPr lang="es-ES" dirty="0"/>
              <a:t> </a:t>
            </a:r>
            <a:r>
              <a:rPr lang="es-ES" dirty="0" err="1"/>
              <a:t>have</a:t>
            </a:r>
            <a:r>
              <a:rPr lang="es-ES" dirty="0"/>
              <a:t> a </a:t>
            </a:r>
            <a:r>
              <a:rPr lang="es-ES" dirty="0" err="1"/>
              <a:t>quick</a:t>
            </a:r>
            <a:r>
              <a:rPr lang="es-ES" dirty="0"/>
              <a:t> </a:t>
            </a:r>
            <a:r>
              <a:rPr lang="es-ES" dirty="0" err="1"/>
              <a:t>view</a:t>
            </a:r>
            <a:r>
              <a:rPr lang="es-ES" dirty="0"/>
              <a:t> on </a:t>
            </a:r>
            <a:r>
              <a:rPr lang="es-ES" dirty="0" err="1"/>
              <a:t>the</a:t>
            </a:r>
            <a:r>
              <a:rPr lang="es-ES" dirty="0"/>
              <a:t> data </a:t>
            </a:r>
            <a:r>
              <a:rPr lang="es-ES" dirty="0" err="1"/>
              <a:t>we</a:t>
            </a:r>
            <a:r>
              <a:rPr lang="es-ES" dirty="0"/>
              <a:t> </a:t>
            </a:r>
            <a:r>
              <a:rPr lang="es-ES" dirty="0" err="1"/>
              <a:t>have</a:t>
            </a:r>
            <a:r>
              <a:rPr lang="es-ES" dirty="0"/>
              <a:t> in </a:t>
            </a:r>
            <a:r>
              <a:rPr lang="es-ES" dirty="0" err="1"/>
              <a:t>our</a:t>
            </a:r>
            <a:r>
              <a:rPr lang="es-ES" dirty="0"/>
              <a:t> </a:t>
            </a:r>
            <a:r>
              <a:rPr lang="es-ES" dirty="0" err="1"/>
              <a:t>dataset</a:t>
            </a:r>
            <a:r>
              <a:rPr lang="es-ES" dirty="0"/>
              <a:t>.</a:t>
            </a:r>
          </a:p>
          <a:p>
            <a:r>
              <a:rPr lang="es-ES" dirty="0" err="1"/>
              <a:t>Check</a:t>
            </a:r>
            <a:r>
              <a:rPr lang="es-ES" dirty="0"/>
              <a:t> </a:t>
            </a:r>
            <a:r>
              <a:rPr lang="es-ES" dirty="0" err="1"/>
              <a:t>unique</a:t>
            </a:r>
            <a:r>
              <a:rPr lang="es-ES" dirty="0"/>
              <a:t> </a:t>
            </a:r>
            <a:r>
              <a:rPr lang="es-ES" dirty="0" err="1"/>
              <a:t>values</a:t>
            </a:r>
            <a:r>
              <a:rPr lang="es-ES" dirty="0"/>
              <a:t> in </a:t>
            </a:r>
            <a:r>
              <a:rPr lang="es-ES" dirty="0" err="1"/>
              <a:t>order</a:t>
            </a:r>
            <a:r>
              <a:rPr lang="es-ES" dirty="0"/>
              <a:t> </a:t>
            </a:r>
            <a:r>
              <a:rPr lang="es-ES" dirty="0" err="1"/>
              <a:t>to</a:t>
            </a:r>
            <a:r>
              <a:rPr lang="es-ES" dirty="0"/>
              <a:t> </a:t>
            </a:r>
            <a:r>
              <a:rPr lang="es-ES" dirty="0" err="1"/>
              <a:t>check</a:t>
            </a:r>
            <a:r>
              <a:rPr lang="es-ES" dirty="0"/>
              <a:t> </a:t>
            </a:r>
            <a:r>
              <a:rPr lang="es-ES" dirty="0" err="1"/>
              <a:t>if</a:t>
            </a:r>
            <a:r>
              <a:rPr lang="es-ES" dirty="0"/>
              <a:t> </a:t>
            </a:r>
            <a:r>
              <a:rPr lang="es-ES" dirty="0" err="1"/>
              <a:t>we</a:t>
            </a:r>
            <a:r>
              <a:rPr lang="es-ES" dirty="0"/>
              <a:t> </a:t>
            </a:r>
            <a:r>
              <a:rPr lang="es-ES" dirty="0" err="1"/>
              <a:t>need</a:t>
            </a:r>
            <a:r>
              <a:rPr lang="es-ES" dirty="0"/>
              <a:t> </a:t>
            </a:r>
            <a:r>
              <a:rPr lang="es-ES" dirty="0" err="1"/>
              <a:t>to</a:t>
            </a:r>
            <a:r>
              <a:rPr lang="es-ES" dirty="0"/>
              <a:t> </a:t>
            </a:r>
            <a:r>
              <a:rPr lang="es-ES" dirty="0" err="1"/>
              <a:t>drop</a:t>
            </a:r>
            <a:r>
              <a:rPr lang="es-ES" dirty="0"/>
              <a:t> </a:t>
            </a:r>
            <a:r>
              <a:rPr lang="es-ES" dirty="0" err="1"/>
              <a:t>any</a:t>
            </a:r>
            <a:r>
              <a:rPr lang="es-ES" dirty="0"/>
              <a:t> </a:t>
            </a:r>
            <a:r>
              <a:rPr lang="es-ES" dirty="0" err="1"/>
              <a:t>irrelevant</a:t>
            </a:r>
            <a:r>
              <a:rPr lang="es-ES" dirty="0"/>
              <a:t> </a:t>
            </a:r>
            <a:r>
              <a:rPr lang="es-ES" dirty="0" err="1"/>
              <a:t>feature</a:t>
            </a:r>
            <a:r>
              <a:rPr lang="es-ES" dirty="0"/>
              <a:t>.</a:t>
            </a:r>
          </a:p>
          <a:p>
            <a:r>
              <a:rPr lang="es-ES" dirty="0"/>
              <a:t>Use </a:t>
            </a:r>
            <a:r>
              <a:rPr lang="es-ES" dirty="0" err="1"/>
              <a:t>heatmap</a:t>
            </a:r>
            <a:r>
              <a:rPr lang="es-ES" dirty="0"/>
              <a:t> and </a:t>
            </a:r>
            <a:r>
              <a:rPr lang="es-ES" dirty="0" err="1"/>
              <a:t>df.corr</a:t>
            </a:r>
            <a:r>
              <a:rPr lang="es-ES" dirty="0"/>
              <a:t> </a:t>
            </a:r>
            <a:r>
              <a:rPr lang="es-ES" dirty="0" err="1"/>
              <a:t>for</a:t>
            </a:r>
            <a:r>
              <a:rPr lang="es-ES" dirty="0"/>
              <a:t> </a:t>
            </a:r>
            <a:r>
              <a:rPr lang="es-ES" dirty="0" err="1"/>
              <a:t>correlation</a:t>
            </a:r>
            <a:r>
              <a:rPr lang="es-ES" dirty="0"/>
              <a:t> </a:t>
            </a:r>
            <a:r>
              <a:rPr lang="es-ES" dirty="0" err="1"/>
              <a:t>percentages</a:t>
            </a:r>
            <a:r>
              <a:rPr lang="es-ES" dirty="0"/>
              <a:t> and </a:t>
            </a:r>
            <a:r>
              <a:rPr lang="es-ES" dirty="0" err="1"/>
              <a:t>check</a:t>
            </a:r>
            <a:r>
              <a:rPr lang="es-ES" dirty="0"/>
              <a:t> </a:t>
            </a:r>
            <a:r>
              <a:rPr lang="es-ES" dirty="0" err="1"/>
              <a:t>the</a:t>
            </a:r>
            <a:r>
              <a:rPr lang="es-ES" dirty="0"/>
              <a:t> </a:t>
            </a:r>
            <a:r>
              <a:rPr lang="es-ES" dirty="0" err="1"/>
              <a:t>features</a:t>
            </a:r>
            <a:r>
              <a:rPr lang="es-ES" dirty="0"/>
              <a:t> </a:t>
            </a:r>
            <a:r>
              <a:rPr lang="es-ES" dirty="0" err="1"/>
              <a:t>most</a:t>
            </a:r>
            <a:r>
              <a:rPr lang="es-ES" dirty="0"/>
              <a:t> </a:t>
            </a:r>
            <a:r>
              <a:rPr lang="es-ES" dirty="0" err="1"/>
              <a:t>important</a:t>
            </a:r>
            <a:r>
              <a:rPr lang="es-ES" dirty="0"/>
              <a:t> </a:t>
            </a:r>
            <a:r>
              <a:rPr lang="es-ES" dirty="0" err="1"/>
              <a:t>by</a:t>
            </a:r>
            <a:r>
              <a:rPr lang="es-ES" dirty="0"/>
              <a:t> </a:t>
            </a:r>
            <a:r>
              <a:rPr lang="es-ES" dirty="0" err="1"/>
              <a:t>percentage</a:t>
            </a:r>
            <a:r>
              <a:rPr lang="es-ES" dirty="0"/>
              <a:t> </a:t>
            </a:r>
            <a:r>
              <a:rPr lang="es-ES" dirty="0" err="1"/>
              <a:t>of</a:t>
            </a:r>
            <a:r>
              <a:rPr lang="es-ES" dirty="0"/>
              <a:t> </a:t>
            </a:r>
            <a:r>
              <a:rPr lang="es-ES" dirty="0" err="1"/>
              <a:t>correlation</a:t>
            </a:r>
            <a:r>
              <a:rPr lang="es-ES" dirty="0"/>
              <a:t>.</a:t>
            </a:r>
          </a:p>
          <a:p>
            <a:r>
              <a:rPr lang="es-ES" dirty="0"/>
              <a:t>Use </a:t>
            </a:r>
            <a:r>
              <a:rPr lang="es-ES" dirty="0" err="1"/>
              <a:t>distplot</a:t>
            </a:r>
            <a:r>
              <a:rPr lang="es-ES" dirty="0"/>
              <a:t> </a:t>
            </a:r>
            <a:r>
              <a:rPr lang="es-ES" dirty="0" err="1"/>
              <a:t>for</a:t>
            </a:r>
            <a:r>
              <a:rPr lang="es-ES" dirty="0"/>
              <a:t> </a:t>
            </a:r>
            <a:r>
              <a:rPr lang="es-ES" dirty="0" err="1"/>
              <a:t>distribution</a:t>
            </a:r>
            <a:r>
              <a:rPr lang="es-ES" dirty="0"/>
              <a:t> </a:t>
            </a:r>
            <a:r>
              <a:rPr lang="es-ES" dirty="0" err="1"/>
              <a:t>visualization</a:t>
            </a:r>
            <a:r>
              <a:rPr lang="es-ES" dirty="0"/>
              <a:t>.</a:t>
            </a:r>
          </a:p>
          <a:p>
            <a:r>
              <a:rPr lang="es-ES" dirty="0"/>
              <a:t>Use </a:t>
            </a:r>
            <a:r>
              <a:rPr lang="es-ES" dirty="0" err="1"/>
              <a:t>different</a:t>
            </a:r>
            <a:r>
              <a:rPr lang="es-ES" dirty="0"/>
              <a:t> </a:t>
            </a:r>
            <a:r>
              <a:rPr lang="es-ES" dirty="0" err="1"/>
              <a:t>plotting</a:t>
            </a:r>
            <a:r>
              <a:rPr lang="es-ES" dirty="0"/>
              <a:t> in </a:t>
            </a:r>
            <a:r>
              <a:rPr lang="es-ES" dirty="0" err="1"/>
              <a:t>order</a:t>
            </a:r>
            <a:r>
              <a:rPr lang="es-ES" dirty="0"/>
              <a:t> </a:t>
            </a:r>
            <a:r>
              <a:rPr lang="es-ES" dirty="0" err="1"/>
              <a:t>to</a:t>
            </a:r>
            <a:r>
              <a:rPr lang="es-ES" dirty="0"/>
              <a:t> </a:t>
            </a:r>
            <a:r>
              <a:rPr lang="es-ES" dirty="0" err="1"/>
              <a:t>visualize</a:t>
            </a:r>
            <a:r>
              <a:rPr lang="es-ES" dirty="0"/>
              <a:t> </a:t>
            </a:r>
            <a:r>
              <a:rPr lang="es-ES" dirty="0" err="1"/>
              <a:t>better</a:t>
            </a:r>
            <a:r>
              <a:rPr lang="es-ES" dirty="0"/>
              <a:t> </a:t>
            </a:r>
            <a:r>
              <a:rPr lang="es-ES" dirty="0" err="1"/>
              <a:t>the</a:t>
            </a:r>
            <a:r>
              <a:rPr lang="es-ES" dirty="0"/>
              <a:t> data in a </a:t>
            </a:r>
            <a:r>
              <a:rPr lang="es-ES" dirty="0" err="1"/>
              <a:t>summarized</a:t>
            </a:r>
            <a:r>
              <a:rPr lang="es-ES" dirty="0"/>
              <a:t> </a:t>
            </a:r>
            <a:r>
              <a:rPr lang="es-ES" dirty="0" err="1"/>
              <a:t>way</a:t>
            </a:r>
            <a:r>
              <a:rPr lang="es-ES" dirty="0"/>
              <a:t> </a:t>
            </a:r>
            <a:r>
              <a:rPr lang="es-ES" dirty="0" err="1"/>
              <a:t>like</a:t>
            </a:r>
            <a:r>
              <a:rPr lang="es-ES" dirty="0"/>
              <a:t> </a:t>
            </a:r>
            <a:r>
              <a:rPr lang="es-ES" dirty="0" err="1"/>
              <a:t>for</a:t>
            </a:r>
            <a:r>
              <a:rPr lang="es-ES" dirty="0"/>
              <a:t> </a:t>
            </a:r>
            <a:r>
              <a:rPr lang="es-ES" dirty="0" err="1"/>
              <a:t>example</a:t>
            </a:r>
            <a:r>
              <a:rPr lang="es-ES" dirty="0"/>
              <a:t> </a:t>
            </a:r>
            <a:r>
              <a:rPr lang="es-ES" dirty="0" err="1"/>
              <a:t>boxplot</a:t>
            </a:r>
            <a:r>
              <a:rPr lang="es-ES" dirty="0"/>
              <a:t> </a:t>
            </a:r>
            <a:r>
              <a:rPr lang="es-ES" dirty="0" err="1"/>
              <a:t>for</a:t>
            </a:r>
            <a:r>
              <a:rPr lang="es-ES" dirty="0"/>
              <a:t> </a:t>
            </a:r>
            <a:r>
              <a:rPr lang="es-ES" dirty="0" err="1"/>
              <a:t>bivariate</a:t>
            </a:r>
            <a:r>
              <a:rPr lang="es-ES" dirty="0"/>
              <a:t> análisis and </a:t>
            </a:r>
            <a:r>
              <a:rPr lang="es-ES" dirty="0" err="1"/>
              <a:t>outliers</a:t>
            </a:r>
            <a:r>
              <a:rPr lang="es-ES" dirty="0"/>
              <a:t> and </a:t>
            </a:r>
            <a:r>
              <a:rPr lang="es-ES" dirty="0" err="1"/>
              <a:t>pairpolot</a:t>
            </a:r>
            <a:r>
              <a:rPr lang="es-ES" dirty="0"/>
              <a:t> </a:t>
            </a:r>
            <a:r>
              <a:rPr lang="es-ES" dirty="0" err="1"/>
              <a:t>all</a:t>
            </a:r>
            <a:r>
              <a:rPr lang="es-ES" dirty="0"/>
              <a:t> </a:t>
            </a:r>
            <a:r>
              <a:rPr lang="es-ES" dirty="0" err="1"/>
              <a:t>the</a:t>
            </a:r>
            <a:r>
              <a:rPr lang="es-ES" dirty="0"/>
              <a:t> </a:t>
            </a:r>
            <a:r>
              <a:rPr lang="es-ES" dirty="0" err="1"/>
              <a:t>features</a:t>
            </a:r>
            <a:r>
              <a:rPr lang="es-ES" dirty="0"/>
              <a:t> </a:t>
            </a:r>
            <a:r>
              <a:rPr lang="es-ES" dirty="0" err="1"/>
              <a:t>of</a:t>
            </a:r>
            <a:r>
              <a:rPr lang="es-ES" dirty="0"/>
              <a:t> </a:t>
            </a:r>
            <a:r>
              <a:rPr lang="es-ES" dirty="0" err="1"/>
              <a:t>our</a:t>
            </a:r>
            <a:r>
              <a:rPr lang="es-ES" dirty="0"/>
              <a:t> </a:t>
            </a:r>
            <a:r>
              <a:rPr lang="es-ES" dirty="0" err="1"/>
              <a:t>dataset</a:t>
            </a:r>
            <a:r>
              <a:rPr lang="es-ES" dirty="0"/>
              <a:t> in </a:t>
            </a:r>
            <a:r>
              <a:rPr lang="es-ES" dirty="0" err="1"/>
              <a:t>order</a:t>
            </a:r>
            <a:r>
              <a:rPr lang="es-ES" dirty="0"/>
              <a:t> </a:t>
            </a:r>
            <a:r>
              <a:rPr lang="en-US" dirty="0"/>
              <a:t>to create scatterplots between all of your variables. Correlation matrices and scatterplots are useful for exploring the relationship between two variables. But histograms can help us view the data of a feature with itself and skewness of it.</a:t>
            </a:r>
            <a:endParaRPr lang="es-ES" dirty="0"/>
          </a:p>
          <a:p>
            <a:endParaRPr lang="es-ES" dirty="0"/>
          </a:p>
          <a:p>
            <a:endParaRPr lang="es-ES" dirty="0"/>
          </a:p>
        </p:txBody>
      </p:sp>
    </p:spTree>
    <p:extLst>
      <p:ext uri="{BB962C8B-B14F-4D97-AF65-F5344CB8AC3E}">
        <p14:creationId xmlns:p14="http://schemas.microsoft.com/office/powerpoint/2010/main" val="476355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F39B-ED45-400C-A0E3-38D50E8766BD}"/>
              </a:ext>
            </a:extLst>
          </p:cNvPr>
          <p:cNvSpPr>
            <a:spLocks noGrp="1"/>
          </p:cNvSpPr>
          <p:nvPr>
            <p:ph type="title"/>
          </p:nvPr>
        </p:nvSpPr>
        <p:spPr/>
        <p:txBody>
          <a:bodyPr/>
          <a:lstStyle/>
          <a:p>
            <a:r>
              <a:rPr lang="en-US" dirty="0"/>
              <a:t>Conclusions:</a:t>
            </a:r>
            <a:endParaRPr lang="es-ES" dirty="0"/>
          </a:p>
        </p:txBody>
      </p:sp>
      <p:sp>
        <p:nvSpPr>
          <p:cNvPr id="3" name="Content Placeholder 2">
            <a:extLst>
              <a:ext uri="{FF2B5EF4-FFF2-40B4-BE49-F238E27FC236}">
                <a16:creationId xmlns:a16="http://schemas.microsoft.com/office/drawing/2014/main" id="{2B95A700-6EA2-4155-886C-575DEA61838B}"/>
              </a:ext>
            </a:extLst>
          </p:cNvPr>
          <p:cNvSpPr>
            <a:spLocks noGrp="1"/>
          </p:cNvSpPr>
          <p:nvPr>
            <p:ph idx="1"/>
          </p:nvPr>
        </p:nvSpPr>
        <p:spPr/>
        <p:txBody>
          <a:bodyPr>
            <a:normAutofit lnSpcReduction="10000"/>
          </a:bodyPr>
          <a:lstStyle/>
          <a:p>
            <a:r>
              <a:rPr lang="en-IN" dirty="0"/>
              <a:t>Question 1 –Which variables are important to predict the retention of the customer, commonly named as </a:t>
            </a:r>
            <a:r>
              <a:rPr lang="en-IN" dirty="0" err="1"/>
              <a:t>recomeendation</a:t>
            </a:r>
            <a:r>
              <a:rPr lang="en-IN" dirty="0"/>
              <a:t> of customer to purchase or re-purchase on the same website? We noticed we had several Feature such as Complete, relevant description information of products, Reliability of the website or application, Easy to use website or application, Presence of online assistance through multi-channel, Trustworthiness,  Why did you abandon the ?Bag?, ?Shopping Cart?? And </a:t>
            </a:r>
            <a:r>
              <a:rPr lang="en-US" dirty="0"/>
              <a:t>Enjoyment is derived from shopping online</a:t>
            </a:r>
            <a:r>
              <a:rPr lang="en-IN" dirty="0"/>
              <a:t> among all the Features which are the Features that have higher impact comparing all the available Features.</a:t>
            </a:r>
            <a:endParaRPr lang="es-ES" dirty="0"/>
          </a:p>
          <a:p>
            <a:r>
              <a:rPr lang="en-IN" dirty="0"/>
              <a:t>Question 3 - How do these variables describe the retention of the customer?</a:t>
            </a:r>
            <a:r>
              <a:rPr lang="es-ES" dirty="0"/>
              <a:t> </a:t>
            </a:r>
            <a:r>
              <a:rPr lang="en-IN" dirty="0"/>
              <a:t>These variables have higher impact on the target then the others when comparing the percentage of correlation. So, the higher correlation, more probability to have higher impact on the Sale Price of the house.</a:t>
            </a:r>
            <a:endParaRPr lang="es-ES" dirty="0"/>
          </a:p>
          <a:p>
            <a:endParaRPr lang="es-ES" dirty="0"/>
          </a:p>
        </p:txBody>
      </p:sp>
    </p:spTree>
    <p:extLst>
      <p:ext uri="{BB962C8B-B14F-4D97-AF65-F5344CB8AC3E}">
        <p14:creationId xmlns:p14="http://schemas.microsoft.com/office/powerpoint/2010/main" val="312716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p:txBody>
          <a:bodyPr>
            <a:normAutofit fontScale="90000"/>
          </a:bodyPr>
          <a:lstStyle/>
          <a:p>
            <a:pPr algn="ctr"/>
            <a:r>
              <a:rPr lang="en-IN" dirty="0"/>
              <a:t>Learning and future main POINTS:</a:t>
            </a:r>
            <a:br>
              <a:rPr lang="es-ES" dirty="0"/>
            </a:br>
            <a:endParaRPr lang="en-US" dirty="0"/>
          </a:p>
        </p:txBody>
      </p:sp>
      <p:sp>
        <p:nvSpPr>
          <p:cNvPr id="4" name="Content Placeholder 3">
            <a:extLst>
              <a:ext uri="{FF2B5EF4-FFF2-40B4-BE49-F238E27FC236}">
                <a16:creationId xmlns:a16="http://schemas.microsoft.com/office/drawing/2014/main" id="{CDDB0099-BC0B-45AC-B0A8-5A148ED8ACEE}"/>
              </a:ext>
            </a:extLst>
          </p:cNvPr>
          <p:cNvSpPr>
            <a:spLocks noGrp="1"/>
          </p:cNvSpPr>
          <p:nvPr>
            <p:ph idx="1"/>
          </p:nvPr>
        </p:nvSpPr>
        <p:spPr/>
        <p:txBody>
          <a:bodyPr>
            <a:normAutofit/>
          </a:bodyPr>
          <a:lstStyle/>
          <a:p>
            <a:r>
              <a:rPr lang="en-IN" dirty="0"/>
              <a:t>As we may know improvement in computer technology has made it possible data that cannot previously be captured, processed and analysed such as customer retention strategy research. This study is an attempt to use machine learning algorithms in estimating the customer recommendation on the ecommerce </a:t>
            </a:r>
            <a:r>
              <a:rPr lang="en-IN" dirty="0" err="1"/>
              <a:t>purchare</a:t>
            </a:r>
            <a:r>
              <a:rPr lang="en-IN" dirty="0"/>
              <a:t> or repurchase, and then compare their results.</a:t>
            </a:r>
            <a:endParaRPr lang="es-ES" dirty="0"/>
          </a:p>
          <a:p>
            <a:r>
              <a:rPr lang="en-IN" dirty="0"/>
              <a:t>As I am not including the ML part for several technical reasons (mentioned in the report), anyway as general thought that was also included in the last project for </a:t>
            </a:r>
            <a:r>
              <a:rPr lang="en-IN" dirty="0" err="1"/>
              <a:t>Flipnwork</a:t>
            </a:r>
            <a:r>
              <a:rPr lang="en-IN" dirty="0"/>
              <a:t> first ML project. I think we should suggest that the choice of algorithm depends on several factors including, the size of data set, computing power, time constraint and researcher’s knowledge about machine learning. Needless to say, it is a good practice to use more than one algorithm to compare the predictions.</a:t>
            </a:r>
            <a:endParaRPr lang="es-ES" dirty="0"/>
          </a:p>
          <a:p>
            <a:endParaRPr lang="es-ES" dirty="0"/>
          </a:p>
        </p:txBody>
      </p:sp>
    </p:spTree>
    <p:extLst>
      <p:ext uri="{BB962C8B-B14F-4D97-AF65-F5344CB8AC3E}">
        <p14:creationId xmlns:p14="http://schemas.microsoft.com/office/powerpoint/2010/main" val="183243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9C35A-CAED-41B9-A182-51259B5AA75E}"/>
              </a:ext>
            </a:extLst>
          </p:cNvPr>
          <p:cNvSpPr>
            <a:spLocks noGrp="1"/>
          </p:cNvSpPr>
          <p:nvPr>
            <p:ph type="title"/>
          </p:nvPr>
        </p:nvSpPr>
        <p:spPr>
          <a:xfrm>
            <a:off x="1464365" y="3335295"/>
            <a:ext cx="8610600" cy="1293028"/>
          </a:xfrm>
        </p:spPr>
        <p:txBody>
          <a:bodyPr/>
          <a:lstStyle/>
          <a:p>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time! 😃</a:t>
            </a:r>
            <a:br>
              <a:rPr lang="es-ES" b="1" dirty="0"/>
            </a:br>
            <a:endParaRPr lang="es-ES" dirty="0"/>
          </a:p>
        </p:txBody>
      </p:sp>
      <p:sp>
        <p:nvSpPr>
          <p:cNvPr id="4" name="TextBox 3">
            <a:extLst>
              <a:ext uri="{FF2B5EF4-FFF2-40B4-BE49-F238E27FC236}">
                <a16:creationId xmlns:a16="http://schemas.microsoft.com/office/drawing/2014/main" id="{ACB88589-F5FD-43CA-823E-140B75B34AE6}"/>
              </a:ext>
            </a:extLst>
          </p:cNvPr>
          <p:cNvSpPr txBox="1"/>
          <p:nvPr/>
        </p:nvSpPr>
        <p:spPr>
          <a:xfrm>
            <a:off x="7580244" y="4992755"/>
            <a:ext cx="1842052" cy="369332"/>
          </a:xfrm>
          <a:prstGeom prst="rect">
            <a:avLst/>
          </a:prstGeom>
          <a:noFill/>
        </p:spPr>
        <p:txBody>
          <a:bodyPr wrap="square" rtlCol="0">
            <a:spAutoFit/>
          </a:bodyPr>
          <a:lstStyle/>
          <a:p>
            <a:r>
              <a:rPr lang="es-ES" dirty="0"/>
              <a:t>Balpreet Kaur.</a:t>
            </a:r>
          </a:p>
        </p:txBody>
      </p:sp>
    </p:spTree>
    <p:extLst>
      <p:ext uri="{BB962C8B-B14F-4D97-AF65-F5344CB8AC3E}">
        <p14:creationId xmlns:p14="http://schemas.microsoft.com/office/powerpoint/2010/main" val="152074351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98260C5C628EB4890CBC5E4C03805AA" ma:contentTypeVersion="11" ma:contentTypeDescription="Create a new document." ma:contentTypeScope="" ma:versionID="139a7ed03c46454b856c465f9969b797">
  <xsd:schema xmlns:xsd="http://www.w3.org/2001/XMLSchema" xmlns:xs="http://www.w3.org/2001/XMLSchema" xmlns:p="http://schemas.microsoft.com/office/2006/metadata/properties" xmlns:ns3="dee0e0be-e5d8-4bb3-84ad-3c820243eb5c" xmlns:ns4="ae209807-4244-410d-a4c6-c0ec27a82fd1" targetNamespace="http://schemas.microsoft.com/office/2006/metadata/properties" ma:root="true" ma:fieldsID="bc2503c5fe1383004ca41f4ba670c07a" ns3:_="" ns4:_="">
    <xsd:import namespace="dee0e0be-e5d8-4bb3-84ad-3c820243eb5c"/>
    <xsd:import namespace="ae209807-4244-410d-a4c6-c0ec27a82fd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0e0be-e5d8-4bb3-84ad-3c820243eb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209807-4244-410d-a4c6-c0ec27a82fd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ee0e0be-e5d8-4bb3-84ad-3c820243eb5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6047C6-3DC8-4FF2-BE77-87C1F34EF8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0e0be-e5d8-4bb3-84ad-3c820243eb5c"/>
    <ds:schemaRef ds:uri="ae209807-4244-410d-a4c6-c0ec27a82f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7651BA-F45C-4845-9AB3-E0A65B39F5E1}">
  <ds:schemaRefs>
    <ds:schemaRef ds:uri="http://purl.org/dc/elements/1.1/"/>
    <ds:schemaRef ds:uri="dee0e0be-e5d8-4bb3-84ad-3c820243eb5c"/>
    <ds:schemaRef ds:uri="ae209807-4244-410d-a4c6-c0ec27a82fd1"/>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CDB58277-F8DF-46FF-84EC-EF41B835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194</TotalTime>
  <Words>1048</Words>
  <Application>Microsoft Office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Century Gothic</vt:lpstr>
      <vt:lpstr>Vapor Trail</vt:lpstr>
      <vt:lpstr>CUSTOMER RETENTION</vt:lpstr>
      <vt:lpstr>  Problem Statement: </vt:lpstr>
      <vt:lpstr> EDA STEPS: </vt:lpstr>
      <vt:lpstr>Steps used to complete the project, analysis, and conclusion </vt:lpstr>
      <vt:lpstr>Summary of main steps:</vt:lpstr>
      <vt:lpstr>Conclusions:</vt:lpstr>
      <vt:lpstr>Learning and future main POINTS: </vt:lpstr>
      <vt:lpstr>Thank you for your time!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Kaur, Balpreet - Contractor {PEP}</dc:creator>
  <cp:lastModifiedBy>Kaur, Balpreet - Contractor {PEP}</cp:lastModifiedBy>
  <cp:revision>14</cp:revision>
  <dcterms:created xsi:type="dcterms:W3CDTF">2021-11-01T09:27:56Z</dcterms:created>
  <dcterms:modified xsi:type="dcterms:W3CDTF">2021-11-16T15:31:02Z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0x010100D98260C5C628EB4890CBC5E4C03805AA</vt:lpwstr>
  </property>
</Properties>
</file>