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71" r:id="rId7"/>
    <p:sldId id="263" r:id="rId8"/>
    <p:sldId id="266" r:id="rId9"/>
    <p:sldId id="267" r:id="rId10"/>
    <p:sldId id="272" r:id="rId11"/>
    <p:sldId id="269" r:id="rId12"/>
    <p:sldId id="26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DBFD5-3647-43FA-A534-672627F32BB0}" v="45" dt="2022-01-05T11:09:00.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IN" dirty="0"/>
            <a:t>The business problem is that hate and conflict throughout the online platforms makes online environments uninviting for users. Our goal is to build a prototype of online hate and abuse comment classifier which can used to classify hate and offensive comments so that it can be controlled from spreading hatred and cyberbullying on online platforms.</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30071" custLinFactNeighborX="-64670" custLinFactNeighborY="-100000"/>
      <dgm:spPr/>
    </dgm:pt>
    <dgm:pt modelId="{4A654EFC-89C6-4AFA-B85F-8865F2713349}" type="pres">
      <dgm:prSet presAssocID="{40FC4FFE-8987-4A26-B7F4-8A516F18ADAE}" presName="iconRect" presStyleLbl="node1" presStyleIdx="0" presStyleCnt="3" custLinFactX="-12517" custLinFactY="-100000" custLinFactNeighborX="-100000" custLinFactNeighborY="-129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56179">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5749" custLinFactNeighborX="17742" custLinFactNeighborY="100000"/>
      <dgm:spPr/>
    </dgm:pt>
    <dgm:pt modelId="{DFE4C949-B324-4E00-A845-A69F6739ABD1}" type="pres">
      <dgm:prSet presAssocID="{49225C73-1633-42F1-AB3B-7CB183E5F8B8}" presName="iconRect" presStyleLbl="node1" presStyleIdx="1" presStyleCnt="3" custLinFactY="80707" custLinFactNeighborX="2632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NeighborX="125806" custLinFactNeighborY="87621"/>
      <dgm:spPr/>
    </dgm:pt>
    <dgm:pt modelId="{15241380-AAAD-478C-949E-BCD7D89CB8A9}" type="pres">
      <dgm:prSet presAssocID="{1C383F32-22E8-4F62-A3E0-BDC3D5F48992}" presName="iconRect" presStyleLbl="node1" presStyleIdx="2" presStyleCnt="3" custLinFactX="192101" custLinFactY="44604" custLinFactNeighborX="2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IN" dirty="0"/>
            <a:t>The assumption taken by me were:</a:t>
          </a:r>
          <a:endParaRPr lang="es-ES" dirty="0"/>
        </a:p>
        <a:p>
          <a:pPr algn="just">
            <a:lnSpc>
              <a:spcPct val="100000"/>
            </a:lnSpc>
            <a:buFont typeface="Calibri" panose="020F0502020204030204" pitchFamily="34" charset="0"/>
            <a:buChar char="-"/>
          </a:pPr>
          <a:r>
            <a:rPr lang="en-IN" dirty="0"/>
            <a:t>Not exactly an assumption, but yes consideration: Having mean small and near to 0 gave me hint of that maybe some cases has no label of any target categories on it. </a:t>
          </a:r>
          <a:endParaRPr lang="es-ES" dirty="0"/>
        </a:p>
        <a:p>
          <a:pPr algn="just">
            <a:lnSpc>
              <a:spcPct val="100000"/>
            </a:lnSpc>
            <a:buFont typeface="Calibri" panose="020F0502020204030204" pitchFamily="34" charset="0"/>
            <a:buChar char="-"/>
          </a:pPr>
          <a:r>
            <a:rPr lang="en-IN" dirty="0"/>
            <a:t>Not exactly an assumption, but yes consideration: More </a:t>
          </a:r>
          <a:r>
            <a:rPr lang="en-IN" dirty="0" err="1"/>
            <a:t>stopwords</a:t>
          </a:r>
          <a:r>
            <a:rPr lang="en-IN" dirty="0"/>
            <a:t> we remove, less comment length will go to the training algorithm which is good.</a:t>
          </a:r>
          <a:endParaRPr lang="es-ES" dirty="0"/>
        </a:p>
        <a:p>
          <a:pPr algn="just">
            <a:lnSpc>
              <a:spcPct val="100000"/>
            </a:lnSpc>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30071" custLinFactNeighborX="-64670" custLinFactNeighborY="-100000"/>
      <dgm:spPr/>
    </dgm:pt>
    <dgm:pt modelId="{4A654EFC-89C6-4AFA-B85F-8865F2713349}" type="pres">
      <dgm:prSet presAssocID="{40FC4FFE-8987-4A26-B7F4-8A516F18ADAE}" presName="iconRect" presStyleLbl="node1" presStyleIdx="0" presStyleCnt="3" custLinFactX="-12517" custLinFactY="-100000" custLinFactNeighborX="-100000" custLinFactNeighborY="-129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56179">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5749" custLinFactNeighborX="17742" custLinFactNeighborY="100000"/>
      <dgm:spPr/>
    </dgm:pt>
    <dgm:pt modelId="{DFE4C949-B324-4E00-A845-A69F6739ABD1}" type="pres">
      <dgm:prSet presAssocID="{49225C73-1633-42F1-AB3B-7CB183E5F8B8}" presName="iconRect" presStyleLbl="node1" presStyleIdx="1" presStyleCnt="3" custLinFactY="80707" custLinFactNeighborX="2632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NeighborX="125806" custLinFactNeighborY="87621"/>
      <dgm:spPr/>
    </dgm:pt>
    <dgm:pt modelId="{15241380-AAAD-478C-949E-BCD7D89CB8A9}" type="pres">
      <dgm:prSet presAssocID="{1C383F32-22E8-4F62-A3E0-BDC3D5F48992}" presName="iconRect" presStyleLbl="node1" presStyleIdx="2" presStyleCnt="3" custLinFactX="192101" custLinFactY="44604" custLinFactNeighborX="2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IN" dirty="0"/>
            <a:t>Feature-engineering</a:t>
          </a:r>
          <a:endParaRPr lang="es-ES" dirty="0"/>
        </a:p>
        <a:p>
          <a:pPr algn="just">
            <a:lnSpc>
              <a:spcPct val="100000"/>
            </a:lnSpc>
            <a:spcAft>
              <a:spcPts val="62"/>
            </a:spcAft>
          </a:pPr>
          <a:r>
            <a:rPr lang="en-IN" dirty="0"/>
            <a:t>Before fitting models, now we need to break down the sentence into unique words by tokenizing the comments. In the tokenize() function, we remove punctuations and special characters. We then lemmatize the comments and filter out comments with length below 3. Besides lemmatization, we also tried stemming but did not get a better result.</a:t>
          </a:r>
          <a:endParaRPr lang="es-ES" dirty="0"/>
        </a:p>
        <a:p>
          <a:pPr algn="just">
            <a:lnSpc>
              <a:spcPct val="100000"/>
            </a:lnSpc>
            <a:spcAft>
              <a:spcPts val="62"/>
            </a:spcAft>
          </a:pPr>
          <a:r>
            <a:rPr lang="en-IN" dirty="0"/>
            <a:t>Stemming and Lemmatising. </a:t>
          </a:r>
          <a:r>
            <a:rPr lang="en-IN" dirty="0" err="1"/>
            <a:t>Lemmatisation:Inflected</a:t>
          </a:r>
          <a:r>
            <a:rPr lang="en-IN" dirty="0"/>
            <a:t> forms </a:t>
          </a:r>
          <a:r>
            <a:rPr lang="en-IN" dirty="0" err="1"/>
            <a:t>ofwordswhichmay</a:t>
          </a:r>
          <a:r>
            <a:rPr lang="en-IN" dirty="0"/>
            <a:t> be different verb forms or </a:t>
          </a:r>
          <a:r>
            <a:rPr lang="en-IN" dirty="0" err="1"/>
            <a:t>sigular</a:t>
          </a:r>
          <a:r>
            <a:rPr lang="en-IN" dirty="0"/>
            <a:t>/plural forms etc. are called lemma. For ex. go and gone are inflected forms or lemma of the word, gone. The process of grouping these lemma together is called Lemmatisation. So, Lemmatisation is performed for every comment.</a:t>
          </a:r>
          <a:endParaRPr lang="es-ES" dirty="0"/>
        </a:p>
        <a:p>
          <a:pPr algn="just">
            <a:lnSpc>
              <a:spcPct val="100000"/>
            </a:lnSpc>
            <a:spcAft>
              <a:spcPts val="62"/>
            </a:spcAft>
          </a:pPr>
          <a:r>
            <a:rPr lang="en-IN" dirty="0"/>
            <a:t>Preparing a string containing all punctuations to be removed. Also, we can notice that our </a:t>
          </a:r>
          <a:r>
            <a:rPr lang="en-IN" dirty="0" err="1"/>
            <a:t>comment_text</a:t>
          </a:r>
          <a:r>
            <a:rPr lang="en-IN" dirty="0"/>
            <a:t> field contains strings such as won't, didn't, etc which contain apostrophe character('). To prevent these words from being converted to wont/</a:t>
          </a:r>
          <a:r>
            <a:rPr lang="en-IN" dirty="0" err="1"/>
            <a:t>didnt</a:t>
          </a:r>
          <a:r>
            <a:rPr lang="en-IN" dirty="0"/>
            <a:t>, the character ' represented as \' in escape sequence notation is replaced by empty character in the punctuation string. </a:t>
          </a:r>
          <a:endParaRPr lang="es-ES" dirty="0"/>
        </a:p>
        <a:p>
          <a:pPr algn="just">
            <a:lnSpc>
              <a:spcPct val="100000"/>
            </a:lnSpc>
            <a:spcAft>
              <a:spcPts val="62"/>
            </a:spcAft>
          </a:pPr>
          <a:r>
            <a:rPr lang="en-IN" dirty="0"/>
            <a:t>Removal of </a:t>
          </a:r>
          <a:r>
            <a:rPr lang="en-IN" dirty="0" err="1"/>
            <a:t>Stopwords</a:t>
          </a:r>
          <a:r>
            <a:rPr lang="en-IN" dirty="0"/>
            <a:t>: Frequently occurring common words like articles, prepositions etc. are also called </a:t>
          </a:r>
          <a:r>
            <a:rPr lang="en-IN" dirty="0" err="1"/>
            <a:t>stopwords</a:t>
          </a:r>
          <a:r>
            <a:rPr lang="en-IN" dirty="0"/>
            <a:t>. So, </a:t>
          </a:r>
          <a:r>
            <a:rPr lang="en-IN" dirty="0" err="1"/>
            <a:t>stopwords</a:t>
          </a:r>
          <a:r>
            <a:rPr lang="en-IN" dirty="0"/>
            <a:t> are removed for each comment.</a:t>
          </a:r>
          <a:endParaRPr lang="es-ES" dirty="0"/>
        </a:p>
        <a:p>
          <a:pPr algn="just">
            <a:lnSpc>
              <a:spcPct val="100000"/>
            </a:lnSpc>
            <a:spcAft>
              <a:spcPts val="62"/>
            </a:spcAft>
          </a:pPr>
          <a:r>
            <a:rPr lang="en-IN" dirty="0"/>
            <a:t>Applying Count </a:t>
          </a:r>
          <a:r>
            <a:rPr lang="en-IN" dirty="0" err="1"/>
            <a:t>Vectoriser</a:t>
          </a:r>
          <a:endParaRPr lang="en-IN" dirty="0"/>
        </a:p>
        <a:p>
          <a:pPr algn="just">
            <a:lnSpc>
              <a:spcPct val="100000"/>
            </a:lnSpc>
            <a:spcAft>
              <a:spcPts val="62"/>
            </a:spcAft>
          </a:pPr>
          <a:r>
            <a:rPr lang="en-IN" dirty="0"/>
            <a:t>Basically, I tried to clean the comments as much as possible, understand the relations and correlation between each feature and classify it in the 6 targets variables options we have through several classification algorithms.</a:t>
          </a:r>
          <a:endParaRPr lang="es-ES" dirty="0"/>
        </a:p>
        <a:p>
          <a:pPr algn="just">
            <a:lnSpc>
              <a:spcPct val="100000"/>
            </a:lnSpc>
            <a:spcAft>
              <a:spcPts val="62"/>
            </a:spcAft>
          </a:pPr>
          <a:r>
            <a:rPr lang="en-IN" dirty="0"/>
            <a:t>Compared the means and statistical deviation in order to get some views on the distribution and also did some plotting to see visually the distribution of the data.</a:t>
          </a:r>
          <a:endParaRPr lang="es-ES" dirty="0"/>
        </a:p>
        <a:p>
          <a:pPr algn="just">
            <a:lnSpc>
              <a:spcPct val="100000"/>
            </a:lnSpc>
            <a:spcAft>
              <a:spcPts val="62"/>
            </a:spcAft>
          </a:pPr>
          <a:r>
            <a:rPr lang="en-IN" dirty="0"/>
            <a:t>And mostly importantly, we pre-processed and prepared the data and comments for our machine learning through different techniques of </a:t>
          </a:r>
          <a:r>
            <a:rPr lang="en-IN" dirty="0" err="1"/>
            <a:t>nltk</a:t>
          </a:r>
          <a:r>
            <a:rPr lang="en-IN" dirty="0"/>
            <a:t>.</a:t>
          </a:r>
          <a:endParaRPr lang="es-ES" dirty="0"/>
        </a:p>
        <a:p>
          <a:pPr algn="just">
            <a:lnSpc>
              <a:spcPct val="100000"/>
            </a:lnSpc>
            <a:spcAft>
              <a:spcPts val="62"/>
            </a:spcAft>
          </a:pPr>
          <a:endParaRPr lang="es-E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88079" custLinFactNeighborY="113448"/>
      <dgm:spPr/>
    </dgm:pt>
    <dgm:pt modelId="{15241380-AAAD-478C-949E-BCD7D89CB8A9}" type="pres">
      <dgm:prSet presAssocID="{1C383F32-22E8-4F62-A3E0-BDC3D5F48992}" presName="iconRect" presStyleLbl="node1" presStyleIdx="2" presStyleCnt="3" custLinFactX="200000" custLinFactY="176083" custLinFactNeighborX="296764"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172280" y="648301"/>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339977" y="797119"/>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178599"/>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IN" sz="1100" kern="1200" dirty="0"/>
            <a:t>The business problem is that hate and conflict throughout the online platforms makes online environments uninviting for users. Our goal is to build a prototype of online hate and abuse comment classifier which can used to classify hate and offensive comments so that it can be controlled from spreading hatred and cyberbullying on online platforms.</a:t>
          </a:r>
          <a:endParaRPr lang="en-US" sz="1100" kern="1200" dirty="0"/>
        </a:p>
      </dsp:txBody>
      <dsp:txXfrm>
        <a:off x="506797" y="2178599"/>
        <a:ext cx="5255451" cy="821636"/>
      </dsp:txXfrm>
    </dsp:sp>
    <dsp:sp modelId="{DE7819CB-FEDC-437C-A682-4A21850001D5}">
      <dsp:nvSpPr>
        <dsp:cNvPr id="0" name=""/>
        <dsp:cNvSpPr/>
      </dsp:nvSpPr>
      <dsp:spPr>
        <a:xfrm>
          <a:off x="187741" y="377796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3942797"/>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169147" y="3629022"/>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54940" y="3770749"/>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172280" y="648301"/>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339977" y="797119"/>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178599"/>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IN" sz="1100" kern="1200" dirty="0"/>
            <a:t>The assumption taken by me were:</a:t>
          </a:r>
          <a:endParaRPr lang="es-ES" sz="1100" kern="1200" dirty="0"/>
        </a:p>
        <a:p>
          <a:pPr marL="0" lvl="0" indent="0" algn="just" defTabSz="488950">
            <a:lnSpc>
              <a:spcPct val="100000"/>
            </a:lnSpc>
            <a:spcBef>
              <a:spcPct val="0"/>
            </a:spcBef>
            <a:spcAft>
              <a:spcPct val="35000"/>
            </a:spcAft>
            <a:buFont typeface="Calibri" panose="020F0502020204030204" pitchFamily="34" charset="0"/>
            <a:buNone/>
          </a:pPr>
          <a:r>
            <a:rPr lang="en-IN" sz="1100" kern="1200" dirty="0"/>
            <a:t>Not exactly an assumption, but yes consideration: Having mean small and near to 0 gave me hint of that maybe some cases has no label of any target categories on it. </a:t>
          </a:r>
          <a:endParaRPr lang="es-ES" sz="1100" kern="1200" dirty="0"/>
        </a:p>
        <a:p>
          <a:pPr marL="0" lvl="0" indent="0" algn="just" defTabSz="488950">
            <a:lnSpc>
              <a:spcPct val="100000"/>
            </a:lnSpc>
            <a:spcBef>
              <a:spcPct val="0"/>
            </a:spcBef>
            <a:spcAft>
              <a:spcPct val="35000"/>
            </a:spcAft>
            <a:buFont typeface="Calibri" panose="020F0502020204030204" pitchFamily="34" charset="0"/>
            <a:buNone/>
          </a:pPr>
          <a:r>
            <a:rPr lang="en-IN" sz="1100" kern="1200" dirty="0"/>
            <a:t>Not exactly an assumption, but yes consideration: More </a:t>
          </a:r>
          <a:r>
            <a:rPr lang="en-IN" sz="1100" kern="1200" dirty="0" err="1"/>
            <a:t>stopwords</a:t>
          </a:r>
          <a:r>
            <a:rPr lang="en-IN" sz="1100" kern="1200" dirty="0"/>
            <a:t> we remove, less comment length will go to the training algorithm which is good.</a:t>
          </a:r>
          <a:endParaRPr lang="es-ES" sz="1100" kern="1200" dirty="0"/>
        </a:p>
        <a:p>
          <a:pPr marL="0" lvl="0" indent="0" algn="just" defTabSz="488950">
            <a:lnSpc>
              <a:spcPct val="100000"/>
            </a:lnSpc>
            <a:spcBef>
              <a:spcPct val="0"/>
            </a:spcBef>
            <a:spcAft>
              <a:spcPct val="35000"/>
            </a:spcAft>
            <a:buNone/>
          </a:pPr>
          <a:endParaRPr lang="en-US" sz="1100" kern="1200" dirty="0"/>
        </a:p>
      </dsp:txBody>
      <dsp:txXfrm>
        <a:off x="506797" y="2178599"/>
        <a:ext cx="5255451" cy="821636"/>
      </dsp:txXfrm>
    </dsp:sp>
    <dsp:sp modelId="{DE7819CB-FEDC-437C-A682-4A21850001D5}">
      <dsp:nvSpPr>
        <dsp:cNvPr id="0" name=""/>
        <dsp:cNvSpPr/>
      </dsp:nvSpPr>
      <dsp:spPr>
        <a:xfrm>
          <a:off x="187741" y="377796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3942797"/>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169147" y="3629022"/>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54940" y="3770749"/>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IN" sz="1100" kern="1200" dirty="0"/>
            <a:t>Feature-engineering</a:t>
          </a:r>
          <a:endParaRPr lang="es-ES" sz="1100" kern="1200" dirty="0"/>
        </a:p>
        <a:p>
          <a:pPr marL="0" lvl="0" indent="0" algn="just" defTabSz="488950">
            <a:lnSpc>
              <a:spcPct val="100000"/>
            </a:lnSpc>
            <a:spcBef>
              <a:spcPct val="0"/>
            </a:spcBef>
            <a:spcAft>
              <a:spcPts val="62"/>
            </a:spcAft>
            <a:buNone/>
          </a:pPr>
          <a:r>
            <a:rPr lang="en-IN" sz="1100" kern="1200" dirty="0"/>
            <a:t>Before fitting models, now we need to break down the sentence into unique words by tokenizing the comments. In the tokenize() function, we remove punctuations and special characters. We then lemmatize the comments and filter out comments with length below 3. Besides lemmatization, we also tried stemming but did not get a better result.</a:t>
          </a:r>
          <a:endParaRPr lang="es-ES" sz="1100" kern="1200" dirty="0"/>
        </a:p>
        <a:p>
          <a:pPr marL="0" lvl="0" indent="0" algn="just" defTabSz="488950">
            <a:lnSpc>
              <a:spcPct val="100000"/>
            </a:lnSpc>
            <a:spcBef>
              <a:spcPct val="0"/>
            </a:spcBef>
            <a:spcAft>
              <a:spcPts val="62"/>
            </a:spcAft>
            <a:buNone/>
          </a:pPr>
          <a:r>
            <a:rPr lang="en-IN" sz="1100" kern="1200" dirty="0"/>
            <a:t>Stemming and Lemmatising. </a:t>
          </a:r>
          <a:r>
            <a:rPr lang="en-IN" sz="1100" kern="1200" dirty="0" err="1"/>
            <a:t>Lemmatisation:Inflected</a:t>
          </a:r>
          <a:r>
            <a:rPr lang="en-IN" sz="1100" kern="1200" dirty="0"/>
            <a:t> forms </a:t>
          </a:r>
          <a:r>
            <a:rPr lang="en-IN" sz="1100" kern="1200" dirty="0" err="1"/>
            <a:t>ofwordswhichmay</a:t>
          </a:r>
          <a:r>
            <a:rPr lang="en-IN" sz="1100" kern="1200" dirty="0"/>
            <a:t> be different verb forms or </a:t>
          </a:r>
          <a:r>
            <a:rPr lang="en-IN" sz="1100" kern="1200" dirty="0" err="1"/>
            <a:t>sigular</a:t>
          </a:r>
          <a:r>
            <a:rPr lang="en-IN" sz="1100" kern="1200" dirty="0"/>
            <a:t>/plural forms etc. are called lemma. For ex. go and gone are inflected forms or lemma of the word, gone. The process of grouping these lemma together is called Lemmatisation. So, Lemmatisation is performed for every comment.</a:t>
          </a:r>
          <a:endParaRPr lang="es-ES" sz="1100" kern="1200" dirty="0"/>
        </a:p>
        <a:p>
          <a:pPr marL="0" lvl="0" indent="0" algn="just" defTabSz="488950">
            <a:lnSpc>
              <a:spcPct val="100000"/>
            </a:lnSpc>
            <a:spcBef>
              <a:spcPct val="0"/>
            </a:spcBef>
            <a:spcAft>
              <a:spcPts val="62"/>
            </a:spcAft>
            <a:buNone/>
          </a:pPr>
          <a:r>
            <a:rPr lang="en-IN" sz="1100" kern="1200" dirty="0"/>
            <a:t>Preparing a string containing all punctuations to be removed. Also, we can notice that our </a:t>
          </a:r>
          <a:r>
            <a:rPr lang="en-IN" sz="1100" kern="1200" dirty="0" err="1"/>
            <a:t>comment_text</a:t>
          </a:r>
          <a:r>
            <a:rPr lang="en-IN" sz="1100" kern="1200" dirty="0"/>
            <a:t> field contains strings such as won't, didn't, etc which contain apostrophe character('). To prevent these words from being converted to wont/</a:t>
          </a:r>
          <a:r>
            <a:rPr lang="en-IN" sz="1100" kern="1200" dirty="0" err="1"/>
            <a:t>didnt</a:t>
          </a:r>
          <a:r>
            <a:rPr lang="en-IN" sz="1100" kern="1200" dirty="0"/>
            <a:t>, the character ' represented as \' in escape sequence notation is replaced by empty character in the punctuation string. </a:t>
          </a:r>
          <a:endParaRPr lang="es-ES" sz="1100" kern="1200" dirty="0"/>
        </a:p>
        <a:p>
          <a:pPr marL="0" lvl="0" indent="0" algn="just" defTabSz="488950">
            <a:lnSpc>
              <a:spcPct val="100000"/>
            </a:lnSpc>
            <a:spcBef>
              <a:spcPct val="0"/>
            </a:spcBef>
            <a:spcAft>
              <a:spcPts val="62"/>
            </a:spcAft>
            <a:buNone/>
          </a:pPr>
          <a:r>
            <a:rPr lang="en-IN" sz="1100" kern="1200" dirty="0"/>
            <a:t>Removal of </a:t>
          </a:r>
          <a:r>
            <a:rPr lang="en-IN" sz="1100" kern="1200" dirty="0" err="1"/>
            <a:t>Stopwords</a:t>
          </a:r>
          <a:r>
            <a:rPr lang="en-IN" sz="1100" kern="1200" dirty="0"/>
            <a:t>: Frequently occurring common words like articles, prepositions etc. are also called </a:t>
          </a:r>
          <a:r>
            <a:rPr lang="en-IN" sz="1100" kern="1200" dirty="0" err="1"/>
            <a:t>stopwords</a:t>
          </a:r>
          <a:r>
            <a:rPr lang="en-IN" sz="1100" kern="1200" dirty="0"/>
            <a:t>. So, </a:t>
          </a:r>
          <a:r>
            <a:rPr lang="en-IN" sz="1100" kern="1200" dirty="0" err="1"/>
            <a:t>stopwords</a:t>
          </a:r>
          <a:r>
            <a:rPr lang="en-IN" sz="1100" kern="1200" dirty="0"/>
            <a:t> are removed for each comment.</a:t>
          </a:r>
          <a:endParaRPr lang="es-ES" sz="1100" kern="1200" dirty="0"/>
        </a:p>
        <a:p>
          <a:pPr marL="0" lvl="0" indent="0" algn="just" defTabSz="488950">
            <a:lnSpc>
              <a:spcPct val="100000"/>
            </a:lnSpc>
            <a:spcBef>
              <a:spcPct val="0"/>
            </a:spcBef>
            <a:spcAft>
              <a:spcPts val="62"/>
            </a:spcAft>
            <a:buNone/>
          </a:pPr>
          <a:r>
            <a:rPr lang="en-IN" sz="1100" kern="1200" dirty="0"/>
            <a:t>Applying Count </a:t>
          </a:r>
          <a:r>
            <a:rPr lang="en-IN" sz="1100" kern="1200" dirty="0" err="1"/>
            <a:t>Vectoriser</a:t>
          </a:r>
          <a:endParaRPr lang="en-IN" sz="1100" kern="1200" dirty="0"/>
        </a:p>
        <a:p>
          <a:pPr marL="0" lvl="0" indent="0" algn="just" defTabSz="488950">
            <a:lnSpc>
              <a:spcPct val="100000"/>
            </a:lnSpc>
            <a:spcBef>
              <a:spcPct val="0"/>
            </a:spcBef>
            <a:spcAft>
              <a:spcPts val="62"/>
            </a:spcAft>
            <a:buNone/>
          </a:pPr>
          <a:r>
            <a:rPr lang="en-IN" sz="1100" kern="1200" dirty="0"/>
            <a:t>Basically, I tried to clean the comments as much as possible, understand the relations and correlation between each feature and classify it in the 6 targets variables options we have through several classification algorithms.</a:t>
          </a:r>
          <a:endParaRPr lang="es-ES" sz="1100" kern="1200" dirty="0"/>
        </a:p>
        <a:p>
          <a:pPr marL="0" lvl="0" indent="0" algn="just" defTabSz="488950">
            <a:lnSpc>
              <a:spcPct val="100000"/>
            </a:lnSpc>
            <a:spcBef>
              <a:spcPct val="0"/>
            </a:spcBef>
            <a:spcAft>
              <a:spcPts val="62"/>
            </a:spcAft>
            <a:buNone/>
          </a:pPr>
          <a:r>
            <a:rPr lang="en-IN" sz="1100" kern="1200" dirty="0"/>
            <a:t>Compared the means and statistical deviation in order to get some views on the distribution and also did some plotting to see visually the distribution of the data.</a:t>
          </a:r>
          <a:endParaRPr lang="es-ES" sz="1100" kern="1200" dirty="0"/>
        </a:p>
        <a:p>
          <a:pPr marL="0" lvl="0" indent="0" algn="just" defTabSz="488950">
            <a:lnSpc>
              <a:spcPct val="100000"/>
            </a:lnSpc>
            <a:spcBef>
              <a:spcPct val="0"/>
            </a:spcBef>
            <a:spcAft>
              <a:spcPts val="62"/>
            </a:spcAft>
            <a:buNone/>
          </a:pPr>
          <a:r>
            <a:rPr lang="en-IN" sz="1100" kern="1200" dirty="0"/>
            <a:t>And mostly importantly, we pre-processed and prepared the data and comments for our machine learning through different techniques of </a:t>
          </a:r>
          <a:r>
            <a:rPr lang="en-IN" sz="1100" kern="1200" dirty="0" err="1"/>
            <a:t>nltk</a:t>
          </a:r>
          <a:r>
            <a:rPr lang="en-IN" sz="1100" kern="1200" dirty="0"/>
            <a:t>.</a:t>
          </a:r>
          <a:endParaRPr lang="es-ES" sz="1100" kern="1200" dirty="0"/>
        </a:p>
        <a:p>
          <a:pPr marL="0" lvl="0" indent="0" algn="just" defTabSz="488950">
            <a:lnSpc>
              <a:spcPct val="100000"/>
            </a:lnSpc>
            <a:spcBef>
              <a:spcPct val="0"/>
            </a:spcBef>
            <a:spcAft>
              <a:spcPts val="62"/>
            </a:spcAft>
            <a:buNone/>
          </a:pPr>
          <a:endParaRPr lang="es-E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825301" y="5067038"/>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792715" y="4950234"/>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1/5/2022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1/5/2022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1/5/2022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1/5/2022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1/5/2022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1/5/2022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IN" sz="4500" b="1" dirty="0">
                <a:solidFill>
                  <a:srgbClr val="FF0000"/>
                </a:solidFill>
              </a:rPr>
              <a:t>DETECTION MALIGNANT COMMENTS</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512869485"/>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799" y="1066163"/>
            <a:ext cx="3488635" cy="5148371"/>
          </a:xfrm>
        </p:spPr>
        <p:txBody>
          <a:bodyPr>
            <a:normAutofit/>
          </a:bodyPr>
          <a:lstStyle/>
          <a:p>
            <a:r>
              <a:rPr lang="es-ES" b="1" dirty="0" err="1">
                <a:solidFill>
                  <a:schemeClr val="bg1"/>
                </a:solidFill>
              </a:rPr>
              <a:t>Assuptioms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96423452"/>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465751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41353321"/>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912745" y="572317"/>
            <a:ext cx="5701161" cy="646331"/>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comments.</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a:bodyPr>
          <a:lstStyle/>
          <a:p>
            <a:r>
              <a:rPr lang="es-ES" dirty="0"/>
              <a:t>So in </a:t>
            </a:r>
            <a:r>
              <a:rPr lang="es-ES" dirty="0" err="1"/>
              <a:t>this</a:t>
            </a:r>
            <a:r>
              <a:rPr lang="es-ES" dirty="0"/>
              <a:t> Project </a:t>
            </a:r>
            <a:r>
              <a:rPr lang="es-ES" dirty="0" err="1"/>
              <a:t>we</a:t>
            </a:r>
            <a:r>
              <a:rPr lang="es-ES" dirty="0"/>
              <a:t> </a:t>
            </a:r>
            <a:r>
              <a:rPr lang="es-ES" dirty="0" err="1"/>
              <a:t>did</a:t>
            </a:r>
            <a:r>
              <a:rPr lang="es-ES" dirty="0"/>
              <a:t> </a:t>
            </a:r>
            <a:r>
              <a:rPr lang="es-ES" dirty="0" err="1"/>
              <a:t>several</a:t>
            </a:r>
            <a:r>
              <a:rPr lang="es-ES" dirty="0"/>
              <a:t> </a:t>
            </a:r>
            <a:r>
              <a:rPr lang="es-ES" dirty="0" err="1"/>
              <a:t>different</a:t>
            </a:r>
            <a:r>
              <a:rPr lang="es-ES" dirty="0"/>
              <a:t> </a:t>
            </a:r>
            <a:r>
              <a:rPr lang="es-ES" dirty="0" err="1"/>
              <a:t>types</a:t>
            </a:r>
            <a:r>
              <a:rPr lang="es-ES" dirty="0"/>
              <a:t> </a:t>
            </a:r>
            <a:r>
              <a:rPr lang="es-ES" dirty="0" err="1"/>
              <a:t>of</a:t>
            </a:r>
            <a:r>
              <a:rPr lang="es-ES" dirty="0"/>
              <a:t> </a:t>
            </a:r>
            <a:r>
              <a:rPr lang="es-ES" dirty="0" err="1"/>
              <a:t>plotting</a:t>
            </a:r>
            <a:r>
              <a:rPr lang="es-ES" dirty="0"/>
              <a:t> </a:t>
            </a:r>
            <a:r>
              <a:rPr lang="es-ES" dirty="0" err="1"/>
              <a:t>including</a:t>
            </a:r>
            <a:r>
              <a:rPr lang="es-ES" dirty="0"/>
              <a:t> </a:t>
            </a:r>
            <a:r>
              <a:rPr lang="es-ES" dirty="0" err="1"/>
              <a:t>the</a:t>
            </a:r>
            <a:r>
              <a:rPr lang="es-ES" dirty="0"/>
              <a:t> </a:t>
            </a:r>
            <a:r>
              <a:rPr lang="es-ES" dirty="0" err="1"/>
              <a:t>following</a:t>
            </a:r>
            <a:r>
              <a:rPr lang="es-ES" dirty="0"/>
              <a:t> </a:t>
            </a:r>
            <a:r>
              <a:rPr lang="es-ES" dirty="0" err="1"/>
              <a:t>ones</a:t>
            </a:r>
            <a:r>
              <a:rPr lang="es-ES" dirty="0"/>
              <a:t>:</a:t>
            </a:r>
          </a:p>
          <a:p>
            <a:endParaRPr lang="es-ES" dirty="0"/>
          </a:p>
          <a:p>
            <a:pPr lvl="1"/>
            <a:r>
              <a:rPr lang="es-ES" dirty="0" err="1"/>
              <a:t>Heatmap</a:t>
            </a:r>
            <a:endParaRPr lang="es-ES" dirty="0"/>
          </a:p>
          <a:p>
            <a:pPr lvl="1"/>
            <a:r>
              <a:rPr lang="es-ES" dirty="0" err="1"/>
              <a:t>Distplot</a:t>
            </a:r>
            <a:endParaRPr lang="es-ES" dirty="0"/>
          </a:p>
          <a:p>
            <a:pPr lvl="1"/>
            <a:r>
              <a:rPr lang="es-ES" dirty="0" err="1"/>
              <a:t>Countplot</a:t>
            </a:r>
            <a:endParaRPr lang="es-ES" dirty="0"/>
          </a:p>
          <a:p>
            <a:pPr lvl="1"/>
            <a:r>
              <a:rPr lang="es-ES" dirty="0" err="1"/>
              <a:t>Histogram</a:t>
            </a:r>
            <a:endParaRPr lang="es-ES" dirty="0"/>
          </a:p>
          <a:p>
            <a:pPr lvl="1"/>
            <a:r>
              <a:rPr lang="es-ES" dirty="0" err="1"/>
              <a:t>Barplot</a:t>
            </a:r>
            <a:endParaRPr lang="es-ES" dirty="0"/>
          </a:p>
          <a:p>
            <a:pPr lvl="1"/>
            <a:r>
              <a:rPr lang="es-ES" dirty="0" err="1"/>
              <a:t>Pieplot</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92500"/>
          </a:bodyPr>
          <a:lstStyle/>
          <a:p>
            <a:pPr algn="just"/>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pPr algn="just"/>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pPr algn="just"/>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pPr algn="just"/>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pPr algn="just"/>
            <a:r>
              <a:rPr lang="es-ES" dirty="0"/>
              <a:t>Use </a:t>
            </a:r>
            <a:r>
              <a:rPr lang="es-ES" dirty="0" err="1"/>
              <a:t>different</a:t>
            </a:r>
            <a:r>
              <a:rPr lang="es-ES" dirty="0"/>
              <a:t> </a:t>
            </a:r>
            <a:r>
              <a:rPr lang="es-ES" dirty="0" err="1"/>
              <a:t>plotting</a:t>
            </a:r>
            <a:r>
              <a:rPr lang="es-ES" dirty="0"/>
              <a:t> in </a:t>
            </a:r>
            <a:r>
              <a:rPr lang="es-ES" dirty="0" err="1"/>
              <a:t>order</a:t>
            </a:r>
            <a:r>
              <a:rPr lang="es-ES" dirty="0"/>
              <a:t> </a:t>
            </a:r>
            <a:r>
              <a:rPr lang="es-ES" dirty="0" err="1"/>
              <a:t>to</a:t>
            </a:r>
            <a:r>
              <a:rPr lang="es-ES" dirty="0"/>
              <a:t> </a:t>
            </a:r>
            <a:r>
              <a:rPr lang="es-ES" dirty="0" err="1"/>
              <a:t>visualize</a:t>
            </a:r>
            <a:r>
              <a:rPr lang="es-ES" dirty="0"/>
              <a:t> </a:t>
            </a:r>
            <a:r>
              <a:rPr lang="es-ES" dirty="0" err="1"/>
              <a:t>better</a:t>
            </a:r>
            <a:r>
              <a:rPr lang="es-ES" dirty="0"/>
              <a:t> </a:t>
            </a:r>
            <a:r>
              <a:rPr lang="es-ES" dirty="0" err="1"/>
              <a:t>the</a:t>
            </a:r>
            <a:r>
              <a:rPr lang="es-ES" dirty="0"/>
              <a:t> data in a </a:t>
            </a:r>
            <a:r>
              <a:rPr lang="es-ES" dirty="0" err="1"/>
              <a:t>summarized</a:t>
            </a:r>
            <a:r>
              <a:rPr lang="es-ES" dirty="0"/>
              <a:t> </a:t>
            </a:r>
            <a:r>
              <a:rPr lang="es-ES" dirty="0" err="1"/>
              <a:t>way</a:t>
            </a:r>
            <a:r>
              <a:rPr lang="es-ES" dirty="0"/>
              <a:t> </a:t>
            </a:r>
            <a:r>
              <a:rPr lang="es-ES" dirty="0" err="1"/>
              <a:t>like</a:t>
            </a:r>
            <a:r>
              <a:rPr lang="es-ES" dirty="0"/>
              <a:t> </a:t>
            </a:r>
            <a:r>
              <a:rPr lang="es-ES" dirty="0" err="1"/>
              <a:t>for</a:t>
            </a:r>
            <a:r>
              <a:rPr lang="es-ES" dirty="0"/>
              <a:t> </a:t>
            </a:r>
            <a:r>
              <a:rPr lang="es-ES" dirty="0" err="1"/>
              <a:t>example</a:t>
            </a:r>
            <a:r>
              <a:rPr lang="es-ES" dirty="0"/>
              <a:t>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STEPS </a:t>
            </a:r>
            <a:r>
              <a:rPr lang="es-ES" dirty="0" err="1"/>
              <a:t>taken</a:t>
            </a:r>
            <a:r>
              <a:rPr lang="es-ES" dirty="0"/>
              <a:t> and </a:t>
            </a:r>
            <a:r>
              <a:rPr lang="es-ES" dirty="0" err="1"/>
              <a:t>Approachs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85000" lnSpcReduction="20000"/>
          </a:bodyPr>
          <a:lstStyle/>
          <a:p>
            <a:pPr algn="just"/>
            <a:r>
              <a:rPr lang="es-ES" dirty="0"/>
              <a:t>In </a:t>
            </a:r>
            <a:r>
              <a:rPr lang="es-ES" dirty="0" err="1"/>
              <a:t>addition</a:t>
            </a:r>
            <a:r>
              <a:rPr lang="es-ES" dirty="0"/>
              <a:t>, </a:t>
            </a:r>
            <a:r>
              <a:rPr lang="es-ES" dirty="0" err="1"/>
              <a:t>we</a:t>
            </a:r>
            <a:r>
              <a:rPr lang="es-ES" dirty="0"/>
              <a:t> </a:t>
            </a:r>
            <a:r>
              <a:rPr lang="es-ES" dirty="0" err="1"/>
              <a:t>also</a:t>
            </a:r>
            <a:r>
              <a:rPr lang="es-ES" dirty="0"/>
              <a:t> </a:t>
            </a:r>
            <a:r>
              <a:rPr lang="es-ES" dirty="0" err="1"/>
              <a:t>did</a:t>
            </a:r>
            <a:r>
              <a:rPr lang="es-ES" dirty="0"/>
              <a:t> </a:t>
            </a:r>
            <a:r>
              <a:rPr lang="es-ES" dirty="0" err="1"/>
              <a:t>few</a:t>
            </a:r>
            <a:r>
              <a:rPr lang="es-ES" dirty="0"/>
              <a:t> </a:t>
            </a:r>
            <a:r>
              <a:rPr lang="es-ES" dirty="0" err="1"/>
              <a:t>of</a:t>
            </a:r>
            <a:r>
              <a:rPr lang="es-ES" dirty="0"/>
              <a:t> </a:t>
            </a:r>
            <a:r>
              <a:rPr lang="es-ES" dirty="0" err="1"/>
              <a:t>the</a:t>
            </a:r>
            <a:r>
              <a:rPr lang="es-ES" dirty="0"/>
              <a:t> </a:t>
            </a:r>
            <a:r>
              <a:rPr lang="es-ES" dirty="0" err="1"/>
              <a:t>text</a:t>
            </a:r>
            <a:r>
              <a:rPr lang="es-ES" dirty="0"/>
              <a:t> </a:t>
            </a:r>
            <a:r>
              <a:rPr lang="es-ES" dirty="0" err="1"/>
              <a:t>preprocessing</a:t>
            </a:r>
            <a:r>
              <a:rPr lang="es-ES" dirty="0"/>
              <a:t> as </a:t>
            </a:r>
            <a:r>
              <a:rPr lang="es-ES" dirty="0" err="1"/>
              <a:t>shown</a:t>
            </a:r>
            <a:r>
              <a:rPr lang="es-ES" dirty="0"/>
              <a:t> </a:t>
            </a:r>
            <a:r>
              <a:rPr lang="es-ES" dirty="0" err="1"/>
              <a:t>below</a:t>
            </a:r>
            <a:r>
              <a:rPr lang="es-ES" dirty="0"/>
              <a:t>:</a:t>
            </a:r>
          </a:p>
          <a:p>
            <a:pPr lvl="1" algn="just"/>
            <a:r>
              <a:rPr lang="es-ES" dirty="0" err="1"/>
              <a:t>We</a:t>
            </a:r>
            <a:r>
              <a:rPr lang="es-ES" dirty="0"/>
              <a:t> </a:t>
            </a:r>
            <a:r>
              <a:rPr lang="es-ES" dirty="0" err="1"/>
              <a:t>used</a:t>
            </a:r>
            <a:r>
              <a:rPr lang="es-ES" dirty="0"/>
              <a:t> </a:t>
            </a:r>
            <a:r>
              <a:rPr lang="es-ES" dirty="0" err="1"/>
              <a:t>library</a:t>
            </a:r>
            <a:r>
              <a:rPr lang="es-ES" dirty="0"/>
              <a:t> </a:t>
            </a:r>
            <a:r>
              <a:rPr lang="es-ES" dirty="0" err="1"/>
              <a:t>nltk</a:t>
            </a:r>
            <a:r>
              <a:rPr lang="es-ES" dirty="0"/>
              <a:t> in </a:t>
            </a:r>
            <a:r>
              <a:rPr lang="es-ES" dirty="0" err="1"/>
              <a:t>order</a:t>
            </a:r>
            <a:r>
              <a:rPr lang="es-ES" dirty="0"/>
              <a:t> </a:t>
            </a:r>
            <a:r>
              <a:rPr lang="es-ES" dirty="0" err="1"/>
              <a:t>to</a:t>
            </a:r>
            <a:r>
              <a:rPr lang="es-ES" dirty="0"/>
              <a:t> </a:t>
            </a:r>
            <a:r>
              <a:rPr lang="es-ES" dirty="0" err="1"/>
              <a:t>process</a:t>
            </a:r>
            <a:r>
              <a:rPr lang="es-ES" dirty="0"/>
              <a:t> and </a:t>
            </a:r>
            <a:r>
              <a:rPr lang="es-ES" dirty="0" err="1"/>
              <a:t>manipulate</a:t>
            </a:r>
            <a:r>
              <a:rPr lang="es-ES" dirty="0"/>
              <a:t> </a:t>
            </a:r>
            <a:r>
              <a:rPr lang="es-ES" dirty="0" err="1"/>
              <a:t>the</a:t>
            </a:r>
            <a:r>
              <a:rPr lang="es-ES" dirty="0"/>
              <a:t> </a:t>
            </a:r>
            <a:r>
              <a:rPr lang="es-ES" dirty="0" err="1"/>
              <a:t>comments_text</a:t>
            </a:r>
            <a:endParaRPr lang="es-ES" dirty="0"/>
          </a:p>
          <a:p>
            <a:pPr lvl="1" algn="just"/>
            <a:endParaRPr lang="es-ES" dirty="0"/>
          </a:p>
          <a:p>
            <a:pPr algn="just"/>
            <a:r>
              <a:rPr lang="en-IN" dirty="0"/>
              <a:t>Basically, we tried to clean the comments as much as possible, understand the relations and correlation between each feature and classify it in the 6 targets variables options we have through several classification algorithms.</a:t>
            </a:r>
            <a:endParaRPr lang="es-ES" dirty="0"/>
          </a:p>
          <a:p>
            <a:pPr algn="just"/>
            <a:r>
              <a:rPr lang="en-IN" dirty="0"/>
              <a:t>Compared the means and statistical deviation in order to get some views on the distribution and also did some plotting to see visually the distribution of the data.</a:t>
            </a:r>
            <a:endParaRPr lang="es-ES" dirty="0"/>
          </a:p>
          <a:p>
            <a:pPr algn="just"/>
            <a:r>
              <a:rPr lang="en-IN" dirty="0"/>
              <a:t>And mostly importantly, we pre-processed and prepared the data and comments for our machine learning through different techniques of </a:t>
            </a:r>
            <a:r>
              <a:rPr lang="en-IN" dirty="0" err="1"/>
              <a:t>nltk</a:t>
            </a:r>
            <a:r>
              <a:rPr lang="en-IN" dirty="0"/>
              <a:t>.</a:t>
            </a:r>
            <a:endParaRPr lang="es-ES" dirty="0"/>
          </a:p>
          <a:p>
            <a:pPr algn="just"/>
            <a:r>
              <a:rPr lang="en-IN" dirty="0"/>
              <a:t>Approaches like cross validation and classification reports are done to analyse the results of algorithm and training performance.</a:t>
            </a:r>
            <a:endParaRPr lang="es-ES" dirty="0"/>
          </a:p>
          <a:p>
            <a:pPr algn="just"/>
            <a:r>
              <a:rPr lang="en-IN" dirty="0"/>
              <a:t>We used accuracy, precision, recall, f1 score, hamming loss and log loss for validation and results evaluation and comparison.</a:t>
            </a:r>
            <a:endParaRPr lang="es-ES" dirty="0"/>
          </a:p>
          <a:p>
            <a:endParaRPr lang="es-ES" dirty="0"/>
          </a:p>
        </p:txBody>
      </p:sp>
    </p:spTree>
    <p:extLst>
      <p:ext uri="{BB962C8B-B14F-4D97-AF65-F5344CB8AC3E}">
        <p14:creationId xmlns:p14="http://schemas.microsoft.com/office/powerpoint/2010/main" val="199737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a:xfrm>
            <a:off x="3014869" y="22147"/>
            <a:ext cx="8610600" cy="1293028"/>
          </a:xfrm>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a:xfrm>
            <a:off x="566531" y="1015117"/>
            <a:ext cx="10820400" cy="4024125"/>
          </a:xfrm>
        </p:spPr>
        <p:txBody>
          <a:bodyPr>
            <a:normAutofit fontScale="25000" lnSpcReduction="20000"/>
          </a:bodyPr>
          <a:lstStyle/>
          <a:p>
            <a:pPr marL="0" indent="0" algn="just">
              <a:buNone/>
            </a:pPr>
            <a:r>
              <a:rPr lang="en-IN" sz="5200" dirty="0"/>
              <a:t>The key findings, inferences, observations from the whole problem are the following ones:</a:t>
            </a:r>
            <a:endParaRPr lang="es-ES" sz="5200" dirty="0"/>
          </a:p>
          <a:p>
            <a:pPr marL="0" indent="0" algn="just">
              <a:buNone/>
            </a:pPr>
            <a:r>
              <a:rPr lang="en-IN" sz="5200" dirty="0"/>
              <a:t>The main objective of this study was to define and select an algorithm which will give us the best results when comparing metrics such as Accuracy, Precision, Recall and F1Score alongside hamming loss and log loss.</a:t>
            </a:r>
            <a:endParaRPr lang="es-ES" sz="5200" dirty="0"/>
          </a:p>
          <a:p>
            <a:pPr marL="0" indent="0" algn="just">
              <a:buNone/>
            </a:pPr>
            <a:r>
              <a:rPr lang="en-IN" sz="5200" dirty="0"/>
              <a:t>Throughout the EDA and selection of the best algorithm we found the following main findings and conclusions that may summarize this study done on the malignant online comments:</a:t>
            </a:r>
            <a:endParaRPr lang="es-ES" sz="5200" dirty="0"/>
          </a:p>
          <a:p>
            <a:pPr marL="0" indent="0" algn="just">
              <a:buNone/>
            </a:pPr>
            <a:r>
              <a:rPr lang="en-IN" sz="5200" dirty="0"/>
              <a:t>- our target features have a right skewed distribution.</a:t>
            </a:r>
            <a:endParaRPr lang="es-ES" sz="5200" dirty="0"/>
          </a:p>
          <a:p>
            <a:pPr marL="0" indent="0" algn="just">
              <a:buNone/>
            </a:pPr>
            <a:r>
              <a:rPr lang="en-IN" sz="5200" dirty="0"/>
              <a:t>- regarding standard distribution: malignant, rude and abuse have higher deviation than other target features. Which means malignant, rude and abuse are the target labels that differs more from the mean than the other target features.</a:t>
            </a:r>
            <a:endParaRPr lang="es-ES" sz="5200" dirty="0"/>
          </a:p>
          <a:p>
            <a:pPr marL="0" indent="0" algn="just">
              <a:buNone/>
            </a:pPr>
            <a:r>
              <a:rPr lang="en-IN" sz="5200" dirty="0"/>
              <a:t>We also analysed that malignant is the only target feature that has the highest number of comments and threat is the target category which has the lowest number of cases of comments.</a:t>
            </a:r>
            <a:endParaRPr lang="es-ES" sz="5200" dirty="0"/>
          </a:p>
          <a:p>
            <a:pPr marL="0" indent="0" algn="just">
              <a:buNone/>
            </a:pPr>
            <a:r>
              <a:rPr lang="en-IN" sz="5200" dirty="0"/>
              <a:t>As commented, we have that:</a:t>
            </a:r>
            <a:endParaRPr lang="es-ES" sz="5200" dirty="0"/>
          </a:p>
          <a:p>
            <a:pPr marL="0" indent="0" algn="just">
              <a:buNone/>
            </a:pPr>
            <a:r>
              <a:rPr lang="en-IN" sz="5200" dirty="0"/>
              <a:t>- rude comments are likely to be abusing and malignant.</a:t>
            </a:r>
            <a:endParaRPr lang="es-ES" sz="5200" dirty="0"/>
          </a:p>
          <a:p>
            <a:pPr marL="0" indent="0" algn="just">
              <a:buNone/>
            </a:pPr>
            <a:r>
              <a:rPr lang="en-IN" sz="5200" dirty="0"/>
              <a:t>- malignant are likely to be rude and abusing.</a:t>
            </a:r>
            <a:endParaRPr lang="es-ES" sz="5200" dirty="0"/>
          </a:p>
          <a:p>
            <a:pPr marL="0" indent="0" algn="just">
              <a:buNone/>
            </a:pPr>
            <a:r>
              <a:rPr lang="en-IN" sz="5200" dirty="0"/>
              <a:t>- abuse comment are likely to be rude and malignant.</a:t>
            </a:r>
            <a:endParaRPr lang="es-ES" sz="5200" dirty="0"/>
          </a:p>
          <a:p>
            <a:pPr marL="0" indent="0" algn="just">
              <a:buNone/>
            </a:pPr>
            <a:r>
              <a:rPr lang="en-IN" sz="5200" dirty="0"/>
              <a:t>We can also highlight that the least correlated target feature with others is threat category.</a:t>
            </a:r>
            <a:endParaRPr lang="es-ES" sz="5200" dirty="0"/>
          </a:p>
          <a:p>
            <a:pPr marL="0" indent="0" algn="just">
              <a:buNone/>
            </a:pPr>
            <a:r>
              <a:rPr lang="en-IN" sz="5200" dirty="0"/>
              <a:t>When checking the occurrence of </a:t>
            </a:r>
            <a:r>
              <a:rPr lang="en-IN" sz="5200" dirty="0" err="1"/>
              <a:t>multilabelled</a:t>
            </a:r>
            <a:r>
              <a:rPr lang="en-IN" sz="5200" dirty="0"/>
              <a:t> data, we saw that the highest number of comments is for the group that has only one unique label. And when checking the least number of comments, we can see this is when having 6 categories labels or more.</a:t>
            </a:r>
            <a:endParaRPr lang="es-ES" sz="5200" dirty="0"/>
          </a:p>
          <a:p>
            <a:pPr marL="0" indent="0" algn="just">
              <a:buNone/>
            </a:pPr>
            <a:r>
              <a:rPr lang="en-IN" sz="5200" dirty="0"/>
              <a:t>The main conclusions are then:</a:t>
            </a:r>
            <a:endParaRPr lang="es-ES" sz="5200" dirty="0"/>
          </a:p>
          <a:p>
            <a:pPr marL="0" lvl="0" indent="0" algn="just">
              <a:buNone/>
            </a:pPr>
            <a:r>
              <a:rPr lang="en-IN" sz="5200" dirty="0"/>
              <a:t>Most of the comments are offensive and hence malignant.</a:t>
            </a:r>
            <a:endParaRPr lang="es-ES" sz="5200" dirty="0"/>
          </a:p>
          <a:p>
            <a:pPr marL="0" lvl="0" indent="0" algn="just">
              <a:buNone/>
            </a:pPr>
            <a:r>
              <a:rPr lang="en-IN" sz="5200" dirty="0"/>
              <a:t>Most of the comments are non labelled.</a:t>
            </a:r>
            <a:endParaRPr lang="es-ES" sz="5200" dirty="0"/>
          </a:p>
          <a:p>
            <a:pPr marL="0" lvl="0" indent="0" algn="just">
              <a:buNone/>
            </a:pPr>
            <a:r>
              <a:rPr lang="en-IN" sz="5200" dirty="0"/>
              <a:t>Most of the comments can be classified as having only one label.</a:t>
            </a:r>
            <a:endParaRPr lang="es-ES" sz="5200" dirty="0"/>
          </a:p>
          <a:p>
            <a:pPr marL="0" lvl="0" indent="0" algn="just">
              <a:buNone/>
            </a:pPr>
            <a:r>
              <a:rPr lang="en-IN" sz="5200" dirty="0"/>
              <a:t>Compared the algorithms we included in our study, Random Forest is the algorithm that gets the highest overall results than other algorithms.</a:t>
            </a:r>
            <a:endParaRPr lang="es-ES" sz="5200" dirty="0"/>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a:bodyPr>
          <a:lstStyle/>
          <a:p>
            <a:pPr algn="just"/>
            <a:r>
              <a:rPr lang="en-IN" dirty="0"/>
              <a:t>As we may know the steps taken for comment process these steps helped me learn and understand more the process of natural language </a:t>
            </a:r>
            <a:r>
              <a:rPr lang="en-IN" dirty="0" err="1"/>
              <a:t>preprocessing</a:t>
            </a:r>
            <a:r>
              <a:rPr lang="en-IN" dirty="0"/>
              <a:t> and find conclusions such as </a:t>
            </a:r>
            <a:r>
              <a:rPr lang="en-IN" dirty="0" err="1"/>
              <a:t>Stopword</a:t>
            </a:r>
            <a:r>
              <a:rPr lang="en-IN" dirty="0"/>
              <a:t>, Stemming and Lemmatizing, Applying Count Vectorizer</a:t>
            </a:r>
          </a:p>
          <a:p>
            <a:pPr algn="just"/>
            <a:r>
              <a:rPr lang="es-ES" dirty="0" err="1"/>
              <a:t>Regarding</a:t>
            </a:r>
            <a:r>
              <a:rPr lang="es-ES" dirty="0"/>
              <a:t> </a:t>
            </a:r>
            <a:r>
              <a:rPr lang="es-ES" dirty="0" err="1"/>
              <a:t>the</a:t>
            </a:r>
            <a:r>
              <a:rPr lang="es-ES" dirty="0"/>
              <a:t> </a:t>
            </a:r>
            <a:r>
              <a:rPr lang="es-ES" dirty="0" err="1"/>
              <a:t>limitations</a:t>
            </a:r>
            <a:r>
              <a:rPr lang="es-ES" dirty="0"/>
              <a:t>, </a:t>
            </a:r>
            <a:r>
              <a:rPr lang="es-ES" dirty="0" err="1"/>
              <a:t>an</a:t>
            </a:r>
            <a:r>
              <a:rPr lang="es-ES" dirty="0"/>
              <a:t> </a:t>
            </a:r>
            <a:r>
              <a:rPr lang="es-ES" dirty="0" err="1"/>
              <a:t>improvement</a:t>
            </a:r>
            <a:r>
              <a:rPr lang="es-ES" dirty="0"/>
              <a:t> </a:t>
            </a:r>
            <a:r>
              <a:rPr lang="es-ES" dirty="0" err="1"/>
              <a:t>we</a:t>
            </a:r>
            <a:r>
              <a:rPr lang="es-ES" dirty="0"/>
              <a:t> can </a:t>
            </a:r>
            <a:r>
              <a:rPr lang="es-ES" dirty="0" err="1"/>
              <a:t>think</a:t>
            </a:r>
            <a:r>
              <a:rPr lang="es-ES" dirty="0"/>
              <a:t> and do </a:t>
            </a:r>
            <a:r>
              <a:rPr lang="es-ES" dirty="0" err="1"/>
              <a:t>is</a:t>
            </a:r>
            <a:r>
              <a:rPr lang="es-ES" dirty="0"/>
              <a:t> </a:t>
            </a:r>
            <a:r>
              <a:rPr lang="es-ES" dirty="0" err="1"/>
              <a:t>to</a:t>
            </a:r>
            <a:r>
              <a:rPr lang="es-ES" dirty="0"/>
              <a:t> </a:t>
            </a:r>
            <a:r>
              <a:rPr lang="en-IN" dirty="0"/>
              <a:t>add other data as future scope such as the age of the commentator or derivative feature which can easily sensitize words which are classified as malignant or even handle mistaken words to get better accuracy of the result.</a:t>
            </a:r>
          </a:p>
          <a:p>
            <a:pPr algn="just"/>
            <a:r>
              <a:rPr lang="en-IN" dirty="0"/>
              <a:t>Finally, we can always apply and </a:t>
            </a:r>
            <a:r>
              <a:rPr lang="en-IN" dirty="0" err="1"/>
              <a:t>analyze</a:t>
            </a:r>
            <a:r>
              <a:rPr lang="en-IN" dirty="0"/>
              <a:t> the data with other algorithms or methods and compare the results and performance. </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ee0e0be-e5d8-4bb3-84ad-3c820243eb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8260C5C628EB4890CBC5E4C03805AA" ma:contentTypeVersion="11" ma:contentTypeDescription="Create a new document." ma:contentTypeScope="" ma:versionID="139a7ed03c46454b856c465f9969b797">
  <xsd:schema xmlns:xsd="http://www.w3.org/2001/XMLSchema" xmlns:xs="http://www.w3.org/2001/XMLSchema" xmlns:p="http://schemas.microsoft.com/office/2006/metadata/properties" xmlns:ns3="dee0e0be-e5d8-4bb3-84ad-3c820243eb5c" xmlns:ns4="ae209807-4244-410d-a4c6-c0ec27a82fd1" targetNamespace="http://schemas.microsoft.com/office/2006/metadata/properties" ma:root="true" ma:fieldsID="bc2503c5fe1383004ca41f4ba670c07a" ns3:_="" ns4:_="">
    <xsd:import namespace="dee0e0be-e5d8-4bb3-84ad-3c820243eb5c"/>
    <xsd:import namespace="ae209807-4244-410d-a4c6-c0ec27a82f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0e0be-e5d8-4bb3-84ad-3c820243e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209807-4244-410d-a4c6-c0ec27a82f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purl.org/dc/elements/1.1/"/>
    <ds:schemaRef ds:uri="dee0e0be-e5d8-4bb3-84ad-3c820243eb5c"/>
    <ds:schemaRef ds:uri="ae209807-4244-410d-a4c6-c0ec27a82fd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F6047C6-3DC8-4FF2-BE77-87C1F34EF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0e0be-e5d8-4bb3-84ad-3c820243eb5c"/>
    <ds:schemaRef ds:uri="ae209807-4244-410d-a4c6-c0ec27a82f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225</TotalTime>
  <Words>1277</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Vapor Trail</vt:lpstr>
      <vt:lpstr>DETECTION MALIGNANT COMMENTS</vt:lpstr>
      <vt:lpstr>  Problem Statement: </vt:lpstr>
      <vt:lpstr>Assuptioms: </vt:lpstr>
      <vt:lpstr> EDA STEPS: </vt:lpstr>
      <vt:lpstr>Steps used to complete the project, analysis, and conclusion </vt:lpstr>
      <vt:lpstr>Summary of main steps:</vt:lpstr>
      <vt:lpstr>Summary STEPS taken and Approachs: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15</cp:revision>
  <dcterms:created xsi:type="dcterms:W3CDTF">2021-11-01T09:27:56Z</dcterms:created>
  <dcterms:modified xsi:type="dcterms:W3CDTF">2022-01-05T11:12:26Z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0x010100D98260C5C628EB4890CBC5E4C03805AA</vt:lpwstr>
  </property>
</Properties>
</file>