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7" r:id="rId4"/>
  </p:sldMasterIdLst>
  <p:sldIdLst>
    <p:sldId id="257" r:id="rId5"/>
    <p:sldId id="262" r:id="rId6"/>
    <p:sldId id="263" r:id="rId7"/>
    <p:sldId id="271" r:id="rId8"/>
    <p:sldId id="274" r:id="rId9"/>
    <p:sldId id="273" r:id="rId10"/>
    <p:sldId id="272" r:id="rId11"/>
    <p:sldId id="266" r:id="rId12"/>
    <p:sldId id="267" r:id="rId13"/>
    <p:sldId id="269" r:id="rId14"/>
    <p:sldId id="26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EFE37-F5AF-4F89-AFD7-064A6D572443}" v="91" dt="2021-12-09T03:07:20.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just">
            <a:lnSpc>
              <a:spcPct val="100000"/>
            </a:lnSpc>
          </a:pPr>
          <a:r>
            <a:rPr lang="en-US"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s-ES" dirty="0"/>
        </a:p>
        <a:p>
          <a:pPr algn="just">
            <a:lnSpc>
              <a:spcPct val="100000"/>
            </a:lnSpc>
          </a:pPr>
          <a:r>
            <a:rPr lang="en-US" dirty="0"/>
            <a:t>of hour. </a:t>
          </a:r>
          <a:endParaRPr lang="es-ES" dirty="0"/>
        </a:p>
        <a:p>
          <a:pPr algn="just">
            <a:lnSpc>
              <a:spcPct val="100000"/>
            </a:lnSpc>
          </a:pPr>
          <a:r>
            <a:rPr lang="en-US" dirty="0"/>
            <a:t>We are working with one such client that is in Telecom Industry.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algn="just">
            <a:lnSpc>
              <a:spcPct val="100000"/>
            </a:lnSpc>
          </a:pPr>
          <a:r>
            <a:rPr lang="en-US" b="1" u="sng" dirty="0"/>
            <a:t>Exercise:</a:t>
          </a:r>
          <a:endParaRPr lang="es-ES" dirty="0"/>
        </a:p>
        <a:p>
          <a:pPr algn="just">
            <a:lnSpc>
              <a:spcPct val="100000"/>
            </a:lnSpc>
          </a:pPr>
          <a:r>
            <a:rPr lang="en-US" dirty="0"/>
            <a:t>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LinFactY="-100000" custLinFactNeighborX="-80485" custLinFactNeighborY="-112066"/>
      <dgm:spPr/>
    </dgm:pt>
    <dgm:pt modelId="{4A654EFC-89C6-4AFA-B85F-8865F2713349}" type="pres">
      <dgm:prSet presAssocID="{40FC4FFE-8987-4A26-B7F4-8A516F18ADAE}" presName="iconRect" presStyleLbl="node1" presStyleIdx="0" presStyleCnt="3" custLinFactX="-48668" custLinFactY="-179351" custLinFactNeighborX="-10000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24001"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LinFactY="100000" custLinFactNeighborX="45" custLinFactNeighborY="111490"/>
      <dgm:spPr/>
    </dgm:pt>
    <dgm:pt modelId="{DFE4C949-B324-4E00-A845-A69F6739ABD1}" type="pres">
      <dgm:prSet presAssocID="{49225C73-1633-42F1-AB3B-7CB183E5F8B8}" presName="iconRect" presStyleLbl="node1" presStyleIdx="1" presStyleCnt="3" custLinFactY="147558" custLinFactNeighborX="-7041" custLinFactNeighborY="2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LinFactX="100000" custLinFactY="100000" custLinFactNeighborX="169354" custLinFactNeighborY="111490"/>
      <dgm:spPr/>
    </dgm:pt>
    <dgm:pt modelId="{15241380-AAAD-478C-949E-BCD7D89CB8A9}" type="pres">
      <dgm:prSet presAssocID="{1C383F32-22E8-4F62-A3E0-BDC3D5F48992}" presName="iconRect" presStyleLbl="node1" presStyleIdx="2" presStyleCnt="3" custLinFactX="200000" custLinFactY="147558" custLinFactNeighborX="247230"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n-US" dirty="0"/>
        </a:p>
        <a:p>
          <a:pPr algn="l">
            <a:lnSpc>
              <a:spcPct val="100000"/>
            </a:lnSpc>
            <a:spcAft>
              <a:spcPct val="35000"/>
            </a:spcAft>
          </a:pPr>
          <a:endParaRPr lang="en-US" dirty="0"/>
        </a:p>
        <a:p>
          <a:pPr algn="just">
            <a:lnSpc>
              <a:spcPct val="100000"/>
            </a:lnSpc>
            <a:spcAft>
              <a:spcPts val="62"/>
            </a:spcAft>
          </a:pPr>
          <a:endParaRPr lang="en-US" dirty="0"/>
        </a:p>
        <a:p>
          <a:pPr algn="just">
            <a:lnSpc>
              <a:spcPct val="100000"/>
            </a:lnSpc>
            <a:spcAft>
              <a:spcPts val="62"/>
            </a:spcAft>
          </a:pPr>
          <a:r>
            <a:rPr lang="en-US" dirty="0"/>
            <a:t>- For EDA, we will need first of all install  and import the necessary libraries.</a:t>
          </a:r>
        </a:p>
        <a:p>
          <a:pPr algn="just">
            <a:lnSpc>
              <a:spcPct val="100000"/>
            </a:lnSpc>
            <a:spcAft>
              <a:spcPts val="62"/>
            </a:spcAft>
          </a:pPr>
          <a:r>
            <a:rPr lang="en-US" dirty="0"/>
            <a:t>- Load and check the data we have in our dataset.</a:t>
          </a:r>
        </a:p>
        <a:p>
          <a:pPr algn="just">
            <a:lnSpc>
              <a:spcPct val="100000"/>
            </a:lnSpc>
            <a:spcAft>
              <a:spcPts val="62"/>
            </a:spcAft>
          </a:pPr>
          <a:r>
            <a:rPr lang="en-US" dirty="0"/>
            <a:t>- We will revise the basic descriptive statistics through </a:t>
          </a:r>
          <a:r>
            <a:rPr lang="en-US" dirty="0" err="1"/>
            <a:t>df.describe</a:t>
          </a:r>
          <a:r>
            <a:rPr lang="en-US" dirty="0"/>
            <a:t>.</a:t>
          </a:r>
        </a:p>
        <a:p>
          <a:pPr algn="just">
            <a:lnSpc>
              <a:spcPct val="100000"/>
            </a:lnSpc>
            <a:spcAft>
              <a:spcPts val="62"/>
            </a:spcAft>
          </a:pPr>
          <a:r>
            <a:rPr lang="en-US" dirty="0"/>
            <a:t>- Then, understand the shape and data types </a:t>
          </a:r>
          <a:r>
            <a:rPr lang="en-US" dirty="0" err="1"/>
            <a:t>df.dtypes</a:t>
          </a:r>
          <a:r>
            <a:rPr lang="en-US" dirty="0"/>
            <a:t> and df.info.</a:t>
          </a:r>
        </a:p>
        <a:p>
          <a:pPr algn="just">
            <a:lnSpc>
              <a:spcPct val="100000"/>
            </a:lnSpc>
            <a:spcAft>
              <a:spcPts val="62"/>
            </a:spcAft>
          </a:pPr>
          <a:r>
            <a:rPr lang="en-US" dirty="0"/>
            <a:t>- For cleaning, we will impute values that are not realistic.</a:t>
          </a:r>
        </a:p>
        <a:p>
          <a:pPr algn="just">
            <a:lnSpc>
              <a:spcPct val="100000"/>
            </a:lnSpc>
            <a:spcAft>
              <a:spcPts val="62"/>
            </a:spcAft>
          </a:pPr>
          <a:r>
            <a:rPr lang="en-US" dirty="0"/>
            <a:t>-For cleaning, we can check for unique values and drop the irrelevant columns for example in case we have the same unique value in all our rows.</a:t>
          </a:r>
        </a:p>
        <a:p>
          <a:pPr algn="just">
            <a:lnSpc>
              <a:spcPct val="100000"/>
            </a:lnSpc>
            <a:spcAft>
              <a:spcPts val="62"/>
            </a:spcAft>
          </a:pPr>
          <a:r>
            <a:rPr lang="en-US" dirty="0"/>
            <a:t>- We need to proceed with some univariate analysis through different graphs such as bar ,graphs. </a:t>
          </a:r>
        </a:p>
        <a:p>
          <a:pPr algn="just">
            <a:lnSpc>
              <a:spcPct val="100000"/>
            </a:lnSpc>
            <a:spcAft>
              <a:spcPts val="62"/>
            </a:spcAft>
          </a:pPr>
          <a:r>
            <a:rPr lang="en-US" dirty="0"/>
            <a:t>- We can also use boxplots for example for outliers in case we need to check if we have outliers and how these are distributed on our data. </a:t>
          </a:r>
        </a:p>
        <a:p>
          <a:pPr algn="just">
            <a:lnSpc>
              <a:spcPct val="100000"/>
            </a:lnSpc>
            <a:spcAft>
              <a:spcPts val="62"/>
            </a:spcAft>
          </a:pPr>
          <a:r>
            <a:rPr lang="en-US" dirty="0"/>
            <a:t>- Check for skewness.</a:t>
          </a:r>
        </a:p>
        <a:p>
          <a:pPr algn="just">
            <a:lnSpc>
              <a:spcPct val="100000"/>
            </a:lnSpc>
            <a:spcAft>
              <a:spcPts val="62"/>
            </a:spcAft>
          </a:pPr>
          <a:r>
            <a:rPr lang="en-US" dirty="0"/>
            <a:t>- Check for </a:t>
          </a:r>
          <a:r>
            <a:rPr lang="en-US" dirty="0" err="1"/>
            <a:t>multicolinearity</a:t>
          </a:r>
          <a:endParaRPr lang="en-US" dirty="0"/>
        </a:p>
        <a:p>
          <a:pPr algn="just">
            <a:lnSpc>
              <a:spcPct val="100000"/>
            </a:lnSpc>
            <a:spcAft>
              <a:spcPts val="62"/>
            </a:spcAft>
          </a:pPr>
          <a:r>
            <a:rPr lang="en-US" dirty="0"/>
            <a:t>- Check data scale.</a:t>
          </a:r>
        </a:p>
        <a:p>
          <a:pPr algn="just">
            <a:lnSpc>
              <a:spcPct val="100000"/>
            </a:lnSpc>
            <a:spcAft>
              <a:spcPts val="62"/>
            </a:spcAft>
          </a:pPr>
          <a:r>
            <a:rPr lang="en-US" dirty="0"/>
            <a:t>- We can also use </a:t>
          </a:r>
          <a:r>
            <a:rPr lang="en-US" dirty="0" err="1"/>
            <a:t>distplot</a:t>
          </a:r>
          <a:r>
            <a:rPr lang="en-US" dirty="0"/>
            <a:t>, </a:t>
          </a:r>
          <a:r>
            <a:rPr lang="en-US" dirty="0" err="1"/>
            <a:t>scatterpllot</a:t>
          </a:r>
          <a:r>
            <a:rPr lang="en-US" dirty="0"/>
            <a:t> in order to check the distribution of the continuous features.   </a:t>
          </a:r>
          <a:r>
            <a:rPr lang="en-US" dirty="0" err="1"/>
            <a:t>Distplot</a:t>
          </a:r>
          <a:r>
            <a:rPr lang="en-US" dirty="0"/>
            <a:t> will help us to view the distribution of the data in way that we can check if we have any skewness in our data or not. Also, </a:t>
          </a:r>
          <a:r>
            <a:rPr lang="en-US" b="1" i="0" dirty="0" err="1"/>
            <a:t>sns.pairplot</a:t>
          </a:r>
          <a:r>
            <a:rPr lang="en-US" b="1" i="0" dirty="0"/>
            <a:t>() </a:t>
          </a:r>
          <a:r>
            <a:rPr lang="en-US" b="0" i="0" dirty="0"/>
            <a:t>is a great way to create scatterplots between all of your variables. Correlation matrices and scatterplots are useful for exploring the relationship between two variables. But histograms can help us view the data of a feature with itself.</a:t>
          </a:r>
        </a:p>
        <a:p>
          <a:pPr algn="just">
            <a:lnSpc>
              <a:spcPct val="100000"/>
            </a:lnSpc>
            <a:spcAft>
              <a:spcPts val="62"/>
            </a:spcAft>
          </a:pPr>
          <a:r>
            <a:rPr lang="en-US" b="0" i="0" dirty="0"/>
            <a:t>- We also have some others way of plotting which are also included in our script.</a:t>
          </a:r>
        </a:p>
        <a:p>
          <a:pPr algn="just">
            <a:lnSpc>
              <a:spcPct val="100000"/>
            </a:lnSpc>
            <a:spcAft>
              <a:spcPts val="62"/>
            </a:spcAft>
          </a:pPr>
          <a:r>
            <a:rPr lang="en-US" b="0" i="0" dirty="0"/>
            <a:t>.</a:t>
          </a:r>
          <a:r>
            <a:rPr lang="en-US" dirty="0"/>
            <a:t>-Then, we also need to check the correlation of the features against each other and against out target Sale Price of the house.</a:t>
          </a:r>
        </a:p>
        <a:p>
          <a:pPr algn="just">
            <a:lnSpc>
              <a:spcPct val="100000"/>
            </a:lnSpc>
            <a:spcAft>
              <a:spcPts val="62"/>
            </a:spcAft>
          </a:pPr>
          <a:r>
            <a:rPr lang="en-US" dirty="0"/>
            <a:t>- In case of bivariate analysis, we can use </a:t>
          </a:r>
          <a:r>
            <a:rPr lang="en-US" dirty="0" err="1"/>
            <a:t>sns.replot</a:t>
          </a:r>
          <a:r>
            <a:rPr lang="en-US" dirty="0"/>
            <a:t>, </a:t>
          </a:r>
          <a:r>
            <a:rPr lang="en-US" dirty="0" err="1"/>
            <a:t>df.groupby</a:t>
          </a:r>
          <a:r>
            <a:rPr lang="en-US" dirty="0"/>
            <a:t>, </a:t>
          </a:r>
        </a:p>
        <a:p>
          <a:pPr algn="l">
            <a:lnSpc>
              <a:spcPct val="100000"/>
            </a:lnSpc>
            <a:spcAft>
              <a:spcPct val="35000"/>
            </a:spcAft>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s-E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s-E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s-E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s-E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a:off x="42338" y="0"/>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167700" y="81761"/>
          <a:ext cx="476549" cy="4765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506797" y="2072583"/>
          <a:ext cx="5255451"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kern="12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s-ES" sz="1100" kern="1200" dirty="0"/>
        </a:p>
        <a:p>
          <a:pPr marL="0" lvl="0" indent="0" algn="just" defTabSz="488950">
            <a:lnSpc>
              <a:spcPct val="100000"/>
            </a:lnSpc>
            <a:spcBef>
              <a:spcPct val="0"/>
            </a:spcBef>
            <a:spcAft>
              <a:spcPct val="35000"/>
            </a:spcAft>
            <a:buNone/>
          </a:pPr>
          <a:r>
            <a:rPr lang="en-US" sz="1100" kern="1200" dirty="0"/>
            <a:t>of hour. </a:t>
          </a:r>
          <a:endParaRPr lang="es-ES" sz="1100" kern="1200" dirty="0"/>
        </a:p>
        <a:p>
          <a:pPr marL="0" lvl="0" indent="0" algn="just" defTabSz="488950">
            <a:lnSpc>
              <a:spcPct val="100000"/>
            </a:lnSpc>
            <a:spcBef>
              <a:spcPct val="0"/>
            </a:spcBef>
            <a:spcAft>
              <a:spcPct val="35000"/>
            </a:spcAft>
            <a:buNone/>
          </a:pPr>
          <a:r>
            <a:rPr lang="en-US" sz="1100" kern="1200" dirty="0"/>
            <a:t>We are working with one such client that is in Telecom Industry.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lvl="0" indent="0" algn="just" defTabSz="488950">
            <a:lnSpc>
              <a:spcPct val="100000"/>
            </a:lnSpc>
            <a:spcBef>
              <a:spcPct val="0"/>
            </a:spcBef>
            <a:spcAft>
              <a:spcPct val="35000"/>
            </a:spcAft>
            <a:buNone/>
          </a:pPr>
          <a:r>
            <a:rPr lang="en-US" sz="1100" b="1" u="sng" kern="1200" dirty="0"/>
            <a:t>Exercise:</a:t>
          </a:r>
          <a:endParaRPr lang="es-ES" sz="1100" kern="1200" dirty="0"/>
        </a:p>
        <a:p>
          <a:pPr marL="0" lvl="0" indent="0" algn="just" defTabSz="488950">
            <a:lnSpc>
              <a:spcPct val="100000"/>
            </a:lnSpc>
            <a:spcBef>
              <a:spcPct val="0"/>
            </a:spcBef>
            <a:spcAft>
              <a:spcPct val="35000"/>
            </a:spcAft>
            <a:buNone/>
          </a:pPr>
          <a:r>
            <a:rPr lang="en-US" sz="1100" kern="1200" dirty="0"/>
            <a:t>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p>
      </dsp:txBody>
      <dsp:txXfrm>
        <a:off x="506797" y="2072583"/>
        <a:ext cx="5255451" cy="821636"/>
      </dsp:txXfrm>
    </dsp:sp>
    <dsp:sp modelId="{DE7819CB-FEDC-437C-A682-4A21850001D5}">
      <dsp:nvSpPr>
        <dsp:cNvPr id="0" name=""/>
        <dsp:cNvSpPr/>
      </dsp:nvSpPr>
      <dsp:spPr>
        <a:xfrm>
          <a:off x="42336" y="462610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180956" y="4737925"/>
          <a:ext cx="476549" cy="4765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1039668"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1039668" y="2909095"/>
        <a:ext cx="1936715" cy="821636"/>
      </dsp:txXfrm>
    </dsp:sp>
    <dsp:sp modelId="{80B33412-CB0E-46FB-A706-F674A05144C7}">
      <dsp:nvSpPr>
        <dsp:cNvPr id="0" name=""/>
        <dsp:cNvSpPr/>
      </dsp:nvSpPr>
      <dsp:spPr>
        <a:xfrm>
          <a:off x="5468589" y="462610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617657" y="4737925"/>
          <a:ext cx="476549" cy="4765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311543"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311543" y="2909095"/>
        <a:ext cx="1936715" cy="821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endParaRPr lang="en-US" sz="1100" kern="1200" dirty="0"/>
        </a:p>
        <a:p>
          <a:pPr marL="0" lvl="0" indent="0" algn="just" defTabSz="488950">
            <a:lnSpc>
              <a:spcPct val="100000"/>
            </a:lnSpc>
            <a:spcBef>
              <a:spcPct val="0"/>
            </a:spcBef>
            <a:spcAft>
              <a:spcPts val="62"/>
            </a:spcAft>
            <a:buNone/>
          </a:pPr>
          <a:endParaRPr lang="en-US" sz="1100" kern="1200" dirty="0"/>
        </a:p>
        <a:p>
          <a:pPr marL="0" lvl="0" indent="0" algn="just" defTabSz="488950">
            <a:lnSpc>
              <a:spcPct val="100000"/>
            </a:lnSpc>
            <a:spcBef>
              <a:spcPct val="0"/>
            </a:spcBef>
            <a:spcAft>
              <a:spcPts val="62"/>
            </a:spcAft>
            <a:buNone/>
          </a:pPr>
          <a:r>
            <a:rPr lang="en-US" sz="1100" kern="1200" dirty="0"/>
            <a:t>- For EDA, we will need first of all install  and import the necessary libraries.</a:t>
          </a:r>
        </a:p>
        <a:p>
          <a:pPr marL="0" lvl="0" indent="0" algn="just" defTabSz="488950">
            <a:lnSpc>
              <a:spcPct val="100000"/>
            </a:lnSpc>
            <a:spcBef>
              <a:spcPct val="0"/>
            </a:spcBef>
            <a:spcAft>
              <a:spcPts val="62"/>
            </a:spcAft>
            <a:buNone/>
          </a:pPr>
          <a:r>
            <a:rPr lang="en-US" sz="1100" kern="1200" dirty="0"/>
            <a:t>- Load and check the data we have in our dataset.</a:t>
          </a:r>
        </a:p>
        <a:p>
          <a:pPr marL="0" lvl="0" indent="0" algn="just" defTabSz="488950">
            <a:lnSpc>
              <a:spcPct val="100000"/>
            </a:lnSpc>
            <a:spcBef>
              <a:spcPct val="0"/>
            </a:spcBef>
            <a:spcAft>
              <a:spcPts val="62"/>
            </a:spcAft>
            <a:buNone/>
          </a:pPr>
          <a:r>
            <a:rPr lang="en-US" sz="1100" kern="1200" dirty="0"/>
            <a:t>- We will revise the basic descriptive statistics through </a:t>
          </a:r>
          <a:r>
            <a:rPr lang="en-US" sz="1100" kern="1200" dirty="0" err="1"/>
            <a:t>df.describe</a:t>
          </a:r>
          <a:r>
            <a:rPr lang="en-US" sz="1100" kern="1200" dirty="0"/>
            <a:t>.</a:t>
          </a:r>
        </a:p>
        <a:p>
          <a:pPr marL="0" lvl="0" indent="0" algn="just" defTabSz="488950">
            <a:lnSpc>
              <a:spcPct val="100000"/>
            </a:lnSpc>
            <a:spcBef>
              <a:spcPct val="0"/>
            </a:spcBef>
            <a:spcAft>
              <a:spcPts val="62"/>
            </a:spcAft>
            <a:buNone/>
          </a:pPr>
          <a:r>
            <a:rPr lang="en-US" sz="1100" kern="1200" dirty="0"/>
            <a:t>- Then, understand the shape and data types </a:t>
          </a:r>
          <a:r>
            <a:rPr lang="en-US" sz="1100" kern="1200" dirty="0" err="1"/>
            <a:t>df.dtypes</a:t>
          </a:r>
          <a:r>
            <a:rPr lang="en-US" sz="1100" kern="1200" dirty="0"/>
            <a:t> and df.info.</a:t>
          </a:r>
        </a:p>
        <a:p>
          <a:pPr marL="0" lvl="0" indent="0" algn="just" defTabSz="488950">
            <a:lnSpc>
              <a:spcPct val="100000"/>
            </a:lnSpc>
            <a:spcBef>
              <a:spcPct val="0"/>
            </a:spcBef>
            <a:spcAft>
              <a:spcPts val="62"/>
            </a:spcAft>
            <a:buNone/>
          </a:pPr>
          <a:r>
            <a:rPr lang="en-US" sz="1100" kern="1200" dirty="0"/>
            <a:t>- For cleaning, we will impute values that are not realistic.</a:t>
          </a:r>
        </a:p>
        <a:p>
          <a:pPr marL="0" lvl="0" indent="0" algn="just" defTabSz="488950">
            <a:lnSpc>
              <a:spcPct val="100000"/>
            </a:lnSpc>
            <a:spcBef>
              <a:spcPct val="0"/>
            </a:spcBef>
            <a:spcAft>
              <a:spcPts val="62"/>
            </a:spcAft>
            <a:buNone/>
          </a:pPr>
          <a:r>
            <a:rPr lang="en-US" sz="1100" kern="1200" dirty="0"/>
            <a:t>-For cleaning, we can check for unique values and drop the irrelevant columns for example in case we have the same unique value in all our rows.</a:t>
          </a:r>
        </a:p>
        <a:p>
          <a:pPr marL="0" lvl="0" indent="0" algn="just" defTabSz="488950">
            <a:lnSpc>
              <a:spcPct val="100000"/>
            </a:lnSpc>
            <a:spcBef>
              <a:spcPct val="0"/>
            </a:spcBef>
            <a:spcAft>
              <a:spcPts val="62"/>
            </a:spcAft>
            <a:buNone/>
          </a:pPr>
          <a:r>
            <a:rPr lang="en-US" sz="1100" kern="1200" dirty="0"/>
            <a:t>- We need to proceed with some univariate analysis through different graphs such as bar ,graphs. </a:t>
          </a:r>
        </a:p>
        <a:p>
          <a:pPr marL="0" lvl="0" indent="0" algn="just" defTabSz="488950">
            <a:lnSpc>
              <a:spcPct val="100000"/>
            </a:lnSpc>
            <a:spcBef>
              <a:spcPct val="0"/>
            </a:spcBef>
            <a:spcAft>
              <a:spcPts val="62"/>
            </a:spcAft>
            <a:buNone/>
          </a:pPr>
          <a:r>
            <a:rPr lang="en-US" sz="1100" kern="1200" dirty="0"/>
            <a:t>- We can also use boxplots for example for outliers in case we need to check if we have outliers and how these are distributed on our data. </a:t>
          </a:r>
        </a:p>
        <a:p>
          <a:pPr marL="0" lvl="0" indent="0" algn="just" defTabSz="488950">
            <a:lnSpc>
              <a:spcPct val="100000"/>
            </a:lnSpc>
            <a:spcBef>
              <a:spcPct val="0"/>
            </a:spcBef>
            <a:spcAft>
              <a:spcPts val="62"/>
            </a:spcAft>
            <a:buNone/>
          </a:pPr>
          <a:r>
            <a:rPr lang="en-US" sz="1100" kern="1200" dirty="0"/>
            <a:t>- Check for skewness.</a:t>
          </a:r>
        </a:p>
        <a:p>
          <a:pPr marL="0" lvl="0" indent="0" algn="just" defTabSz="488950">
            <a:lnSpc>
              <a:spcPct val="100000"/>
            </a:lnSpc>
            <a:spcBef>
              <a:spcPct val="0"/>
            </a:spcBef>
            <a:spcAft>
              <a:spcPts val="62"/>
            </a:spcAft>
            <a:buNone/>
          </a:pPr>
          <a:r>
            <a:rPr lang="en-US" sz="1100" kern="1200" dirty="0"/>
            <a:t>- Check for </a:t>
          </a:r>
          <a:r>
            <a:rPr lang="en-US" sz="1100" kern="1200" dirty="0" err="1"/>
            <a:t>multicolinearity</a:t>
          </a:r>
          <a:endParaRPr lang="en-US" sz="1100" kern="1200" dirty="0"/>
        </a:p>
        <a:p>
          <a:pPr marL="0" lvl="0" indent="0" algn="just" defTabSz="488950">
            <a:lnSpc>
              <a:spcPct val="100000"/>
            </a:lnSpc>
            <a:spcBef>
              <a:spcPct val="0"/>
            </a:spcBef>
            <a:spcAft>
              <a:spcPts val="62"/>
            </a:spcAft>
            <a:buNone/>
          </a:pPr>
          <a:r>
            <a:rPr lang="en-US" sz="1100" kern="1200" dirty="0"/>
            <a:t>- Check data scale.</a:t>
          </a:r>
        </a:p>
        <a:p>
          <a:pPr marL="0" lvl="0" indent="0" algn="just" defTabSz="488950">
            <a:lnSpc>
              <a:spcPct val="100000"/>
            </a:lnSpc>
            <a:spcBef>
              <a:spcPct val="0"/>
            </a:spcBef>
            <a:spcAft>
              <a:spcPts val="62"/>
            </a:spcAft>
            <a:buNone/>
          </a:pPr>
          <a:r>
            <a:rPr lang="en-US" sz="1100" kern="1200" dirty="0"/>
            <a:t>- We can also use </a:t>
          </a:r>
          <a:r>
            <a:rPr lang="en-US" sz="1100" kern="1200" dirty="0" err="1"/>
            <a:t>distplot</a:t>
          </a:r>
          <a:r>
            <a:rPr lang="en-US" sz="1100" kern="1200" dirty="0"/>
            <a:t>, </a:t>
          </a:r>
          <a:r>
            <a:rPr lang="en-US" sz="1100" kern="1200" dirty="0" err="1"/>
            <a:t>scatterpllot</a:t>
          </a:r>
          <a:r>
            <a:rPr lang="en-US" sz="1100" kern="1200" dirty="0"/>
            <a:t> in order to check the distribution of the continuous features.   </a:t>
          </a:r>
          <a:r>
            <a:rPr lang="en-US" sz="1100" kern="1200" dirty="0" err="1"/>
            <a:t>Distplot</a:t>
          </a:r>
          <a:r>
            <a:rPr lang="en-US" sz="1100" kern="1200" dirty="0"/>
            <a:t> will help us to view the distribution of the data in way that we can check if we have any skewness in our data or not. Also, </a:t>
          </a:r>
          <a:r>
            <a:rPr lang="en-US" sz="1100" b="1" i="0" kern="1200" dirty="0" err="1"/>
            <a:t>sns.pairplot</a:t>
          </a:r>
          <a:r>
            <a:rPr lang="en-US" sz="1100" b="1" i="0" kern="1200" dirty="0"/>
            <a:t>() </a:t>
          </a:r>
          <a:r>
            <a:rPr lang="en-US" sz="1100" b="0" i="0" kern="1200" dirty="0"/>
            <a:t>is a great way to create scatterplots between all of your variables. Correlation matrices and scatterplots are useful for exploring the relationship between two variables. But histograms can help us view the data of a feature with itself.</a:t>
          </a:r>
        </a:p>
        <a:p>
          <a:pPr marL="0" lvl="0" indent="0" algn="just" defTabSz="488950">
            <a:lnSpc>
              <a:spcPct val="100000"/>
            </a:lnSpc>
            <a:spcBef>
              <a:spcPct val="0"/>
            </a:spcBef>
            <a:spcAft>
              <a:spcPts val="62"/>
            </a:spcAft>
            <a:buNone/>
          </a:pPr>
          <a:r>
            <a:rPr lang="en-US" sz="1100" b="0" i="0" kern="1200" dirty="0"/>
            <a:t>- We also have some others way of plotting which are also included in our script.</a:t>
          </a:r>
        </a:p>
        <a:p>
          <a:pPr marL="0" lvl="0" indent="0" algn="just" defTabSz="488950">
            <a:lnSpc>
              <a:spcPct val="100000"/>
            </a:lnSpc>
            <a:spcBef>
              <a:spcPct val="0"/>
            </a:spcBef>
            <a:spcAft>
              <a:spcPts val="62"/>
            </a:spcAft>
            <a:buNone/>
          </a:pPr>
          <a:r>
            <a:rPr lang="en-US" sz="1100" b="0" i="0" kern="1200" dirty="0"/>
            <a:t>.</a:t>
          </a:r>
          <a:r>
            <a:rPr lang="en-US" sz="1100" kern="1200" dirty="0"/>
            <a:t>-Then, we also need to check the correlation of the features against each other and against out target Sale Price of the house.</a:t>
          </a:r>
        </a:p>
        <a:p>
          <a:pPr marL="0" lvl="0" indent="0" algn="just" defTabSz="488950">
            <a:lnSpc>
              <a:spcPct val="100000"/>
            </a:lnSpc>
            <a:spcBef>
              <a:spcPct val="0"/>
            </a:spcBef>
            <a:spcAft>
              <a:spcPts val="62"/>
            </a:spcAft>
            <a:buNone/>
          </a:pPr>
          <a:r>
            <a:rPr lang="en-US" sz="1100" kern="1200" dirty="0"/>
            <a:t>- In case of bivariate analysis, we can use </a:t>
          </a:r>
          <a:r>
            <a:rPr lang="en-US" sz="1100" kern="1200" dirty="0" err="1"/>
            <a:t>sns.replot</a:t>
          </a:r>
          <a:r>
            <a:rPr lang="en-US" sz="1100" kern="1200" dirty="0"/>
            <a:t>, </a:t>
          </a:r>
          <a:r>
            <a:rPr lang="en-US" sz="1100" kern="1200" dirty="0" err="1"/>
            <a:t>df.groupby</a:t>
          </a:r>
          <a:r>
            <a:rPr lang="en-US" sz="1100" kern="1200" dirty="0"/>
            <a:t>, </a:t>
          </a:r>
        </a:p>
        <a:p>
          <a:pPr marL="0" lvl="0" indent="0" algn="l" defTabSz="488950">
            <a:lnSpc>
              <a:spcPct val="100000"/>
            </a:lnSpc>
            <a:spcBef>
              <a:spcPct val="0"/>
            </a:spcBef>
            <a:spcAft>
              <a:spcPct val="35000"/>
            </a:spcAft>
            <a:buNone/>
          </a:pPr>
          <a:endParaRPr lang="en-US" sz="11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947061" y="2909095"/>
        <a:ext cx="2021901" cy="857776"/>
      </dsp:txXfrm>
    </dsp:sp>
    <dsp:sp modelId="{80B33412-CB0E-46FB-A706-F674A05144C7}">
      <dsp:nvSpPr>
        <dsp:cNvPr id="0" name=""/>
        <dsp:cNvSpPr/>
      </dsp:nvSpPr>
      <dsp:spPr>
        <a:xfrm flipH="1">
          <a:off x="5387981" y="5050242"/>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68851" y="4818609"/>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182716" y="2909095"/>
        <a:ext cx="2021901" cy="857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s-ES" sz="24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947061" y="2909095"/>
        <a:ext cx="2021901" cy="857776"/>
      </dsp:txXfrm>
    </dsp:sp>
    <dsp:sp modelId="{80B33412-CB0E-46FB-A706-F674A05144C7}">
      <dsp:nvSpPr>
        <dsp:cNvPr id="0" name=""/>
        <dsp:cNvSpPr/>
      </dsp:nvSpPr>
      <dsp:spPr>
        <a:xfrm flipH="1">
          <a:off x="5387981" y="5050242"/>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68851" y="4818609"/>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4182716" y="2909095"/>
        <a:ext cx="2021901" cy="8577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s-ES" sz="24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947061" y="2909095"/>
        <a:ext cx="2021901" cy="857776"/>
      </dsp:txXfrm>
    </dsp:sp>
    <dsp:sp modelId="{80B33412-CB0E-46FB-A706-F674A05144C7}">
      <dsp:nvSpPr>
        <dsp:cNvPr id="0" name=""/>
        <dsp:cNvSpPr/>
      </dsp:nvSpPr>
      <dsp:spPr>
        <a:xfrm flipH="1">
          <a:off x="5387981" y="5050242"/>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68851" y="4818609"/>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4182716" y="2909095"/>
        <a:ext cx="2021901" cy="8577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s-ES" sz="24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947061" y="2909095"/>
        <a:ext cx="2021901" cy="857776"/>
      </dsp:txXfrm>
    </dsp:sp>
    <dsp:sp modelId="{80B33412-CB0E-46FB-A706-F674A05144C7}">
      <dsp:nvSpPr>
        <dsp:cNvPr id="0" name=""/>
        <dsp:cNvSpPr/>
      </dsp:nvSpPr>
      <dsp:spPr>
        <a:xfrm flipH="1">
          <a:off x="5387981" y="5050242"/>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68851" y="4818609"/>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4182716" y="2909095"/>
        <a:ext cx="2021901" cy="8577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s-ES" sz="24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947061" y="2909095"/>
        <a:ext cx="2021901" cy="857776"/>
      </dsp:txXfrm>
    </dsp:sp>
    <dsp:sp modelId="{80B33412-CB0E-46FB-A706-F674A05144C7}">
      <dsp:nvSpPr>
        <dsp:cNvPr id="0" name=""/>
        <dsp:cNvSpPr/>
      </dsp:nvSpPr>
      <dsp:spPr>
        <a:xfrm flipH="1">
          <a:off x="5387981" y="5050242"/>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68851" y="4818609"/>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4182716" y="2909095"/>
        <a:ext cx="2021901" cy="8577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A0C0817-A112-4847-8014-A94B7D2A4EA3}" type="datetime1">
              <a:rPr lang="en-US" smtClean="0"/>
              <a:t>12/9/2021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448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07579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12/9/2021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911986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12/9/2021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01865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6FA2B21-3FCD-4721-B95C-427943F61125}" type="datetime1">
              <a:rPr lang="en-US" smtClean="0"/>
              <a:t>12/9/2021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20850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82083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084896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88023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6FA2B21-3FCD-4721-B95C-427943F61125}" type="datetime1">
              <a:rPr lang="en-US" smtClean="0"/>
              <a:t>12/9/2021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95492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315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C646AA-F36E-4540-911D-FFFC0A0EF24A}" type="datetime1">
              <a:rPr lang="en-US" smtClean="0"/>
              <a:t>12/9/2021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32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298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562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66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8242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707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128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12/9/2021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88684486"/>
      </p:ext>
    </p:extLst>
  </p:cSld>
  <p:clrMap bg1="dk1" tx1="lt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hyperlink" Target="https://databank.worldbank.org/data/download/poverty/987B9C90-CB9F-4D93-AE8C-750588BF00QA/AM2020/Global_POVEQ_IDN.pdf" TargetMode="Externa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3262"/>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IN" sz="4500" b="1" dirty="0">
                <a:solidFill>
                  <a:srgbClr val="FF0000"/>
                </a:solidFill>
              </a:rPr>
              <a:t>CUSTOMER RETENTION</a:t>
            </a:r>
            <a:endParaRPr lang="es-ES" sz="4500" b="1" dirty="0">
              <a:solidFill>
                <a:srgbClr val="FF0000"/>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3986365"/>
            <a:ext cx="3308991" cy="559656"/>
          </a:xfrm>
          <a:solidFill>
            <a:srgbClr val="92D050"/>
          </a:solidFill>
        </p:spPr>
        <p:txBody>
          <a:bodyPr>
            <a:noAutofit/>
          </a:bodyPr>
          <a:lstStyle/>
          <a:p>
            <a:pPr>
              <a:spcAft>
                <a:spcPts val="600"/>
              </a:spcAft>
            </a:pPr>
            <a:r>
              <a:rPr lang="en-US" sz="3500" b="1" dirty="0">
                <a:solidFill>
                  <a:schemeClr val="tx1"/>
                </a:solidFill>
              </a:rPr>
              <a:t>Balpreet Kaur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F39B-ED45-400C-A0E3-38D50E8766BD}"/>
              </a:ext>
            </a:extLst>
          </p:cNvPr>
          <p:cNvSpPr>
            <a:spLocks noGrp="1"/>
          </p:cNvSpPr>
          <p:nvPr>
            <p:ph type="title"/>
          </p:nvPr>
        </p:nvSpPr>
        <p:spPr/>
        <p:txBody>
          <a:bodyPr/>
          <a:lstStyle/>
          <a:p>
            <a:r>
              <a:rPr lang="en-US" dirty="0"/>
              <a:t>Conclusions:</a:t>
            </a:r>
            <a:endParaRPr lang="es-ES" dirty="0"/>
          </a:p>
        </p:txBody>
      </p:sp>
      <p:sp>
        <p:nvSpPr>
          <p:cNvPr id="3" name="Content Placeholder 2">
            <a:extLst>
              <a:ext uri="{FF2B5EF4-FFF2-40B4-BE49-F238E27FC236}">
                <a16:creationId xmlns:a16="http://schemas.microsoft.com/office/drawing/2014/main" id="{2B95A700-6EA2-4155-886C-575DEA61838B}"/>
              </a:ext>
            </a:extLst>
          </p:cNvPr>
          <p:cNvSpPr>
            <a:spLocks noGrp="1"/>
          </p:cNvSpPr>
          <p:nvPr>
            <p:ph idx="1"/>
          </p:nvPr>
        </p:nvSpPr>
        <p:spPr/>
        <p:txBody>
          <a:bodyPr>
            <a:normAutofit fontScale="92500" lnSpcReduction="10000"/>
          </a:bodyPr>
          <a:lstStyle/>
          <a:p>
            <a:r>
              <a:rPr lang="en-IN" dirty="0"/>
              <a:t>Question 1 – Which machine learning algorithm performs better and has the most accurate result in loan default? RF made the best performance overall when both all the metrics and scores are taking into consideration. </a:t>
            </a:r>
          </a:p>
          <a:p>
            <a:r>
              <a:rPr lang="en-IN" dirty="0"/>
              <a:t>Question 2 – Which variables are important to predict the default of loan?  We see several features such as dailydecr30, dailydecr90, </a:t>
            </a:r>
            <a:r>
              <a:rPr lang="en-IN" dirty="0" err="1"/>
              <a:t>last_rech_amnt_ma</a:t>
            </a:r>
            <a:r>
              <a:rPr lang="en-IN" dirty="0"/>
              <a:t>, cnt_ma_rech30, fr_ma_rech30, sumamnt_ma_rech30, medianamnt_ma_rech30, cnt_ma_rech90, sumamnt_ma_rech90, medianamnt_ma_rech90, cnt_loans30, amnt_loans30, amnt_loans30, payback90 among the features shown in the above screenshot are the features that have higher impact comparing all the available features.</a:t>
            </a:r>
          </a:p>
          <a:p>
            <a:r>
              <a:rPr lang="en-IN" dirty="0"/>
              <a:t>Question 3 - How do these variables describe the target </a:t>
            </a:r>
            <a:r>
              <a:rPr lang="en-IN" dirty="0" err="1"/>
              <a:t>laon</a:t>
            </a:r>
            <a:r>
              <a:rPr lang="en-IN" dirty="0"/>
              <a:t> payback default?</a:t>
            </a:r>
            <a:r>
              <a:rPr lang="es-ES" dirty="0"/>
              <a:t> </a:t>
            </a:r>
            <a:r>
              <a:rPr lang="en-IN" dirty="0"/>
              <a:t>These variables have higher impact on the target then the others when comparing the percentage of correlation. So, the higher correlation, more probability to have higher impact on the </a:t>
            </a:r>
            <a:r>
              <a:rPr lang="es-ES" dirty="0"/>
              <a:t>target loan </a:t>
            </a:r>
            <a:r>
              <a:rPr lang="es-ES" dirty="0" err="1"/>
              <a:t>payback</a:t>
            </a:r>
            <a:r>
              <a:rPr lang="es-ES" dirty="0"/>
              <a:t> default </a:t>
            </a:r>
            <a:r>
              <a:rPr lang="es-ES" dirty="0" err="1"/>
              <a:t>or</a:t>
            </a:r>
            <a:r>
              <a:rPr lang="es-ES" dirty="0"/>
              <a:t> non default.</a:t>
            </a:r>
          </a:p>
          <a:p>
            <a:endParaRPr lang="es-ES" dirty="0"/>
          </a:p>
        </p:txBody>
      </p:sp>
    </p:spTree>
    <p:extLst>
      <p:ext uri="{BB962C8B-B14F-4D97-AF65-F5344CB8AC3E}">
        <p14:creationId xmlns:p14="http://schemas.microsoft.com/office/powerpoint/2010/main" val="312716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fontScale="90000"/>
          </a:bodyPr>
          <a:lstStyle/>
          <a:p>
            <a:pPr algn="ctr"/>
            <a:r>
              <a:rPr lang="en-IN" dirty="0"/>
              <a:t>Learning and future main POINTS:</a:t>
            </a:r>
            <a:br>
              <a:rPr lang="es-ES" dirty="0"/>
            </a:br>
            <a:endParaRPr lang="en-US" dirty="0"/>
          </a:p>
        </p:txBody>
      </p:sp>
      <p:sp>
        <p:nvSpPr>
          <p:cNvPr id="4" name="Content Placeholder 3">
            <a:extLst>
              <a:ext uri="{FF2B5EF4-FFF2-40B4-BE49-F238E27FC236}">
                <a16:creationId xmlns:a16="http://schemas.microsoft.com/office/drawing/2014/main" id="{CDDB0099-BC0B-45AC-B0A8-5A148ED8ACEE}"/>
              </a:ext>
            </a:extLst>
          </p:cNvPr>
          <p:cNvSpPr>
            <a:spLocks noGrp="1"/>
          </p:cNvSpPr>
          <p:nvPr>
            <p:ph idx="1"/>
          </p:nvPr>
        </p:nvSpPr>
        <p:spPr/>
        <p:txBody>
          <a:bodyPr>
            <a:normAutofit fontScale="92500" lnSpcReduction="10000"/>
          </a:bodyPr>
          <a:lstStyle/>
          <a:p>
            <a:r>
              <a:rPr lang="en-IN" dirty="0"/>
              <a:t>As we may know improvement in computer technology has made it possible data that cannot previously be captured, processed and analysed such as loan default prediction. This study is an attempt to use machine learning algorithms in classifying the loan default binary category, and then compare their results.</a:t>
            </a:r>
            <a:endParaRPr lang="es-ES" dirty="0"/>
          </a:p>
          <a:p>
            <a:r>
              <a:rPr lang="en-IN" dirty="0"/>
              <a:t>In this study, our models are trained with credit loan data using random forest (RF) and gradient boosting machine (GBM) among others. We have demonstrated that advanced machine learning algorithms can achieve very accurate prediction of loan payback classification, as evaluated by the performance metrics. Given our dataset used for this study, our main conclusion is that RF and GBM are able to generate comparably accurate price estimations with lower prediction errors, compared with the other algorithm results.</a:t>
            </a:r>
            <a:endParaRPr lang="es-ES" dirty="0"/>
          </a:p>
          <a:p>
            <a:r>
              <a:rPr lang="en-IN" dirty="0"/>
              <a:t>I think we should suggest that the choice of algorithm depends on several factors including, the size of data set, computing power, time constraint and researcher’s knowledge about machine learning. Needless to say, it is a good practice to use more than one algorithm to compare the predictions.</a:t>
            </a:r>
            <a:endParaRPr lang="es-ES" dirty="0"/>
          </a:p>
          <a:p>
            <a:endParaRPr lang="es-ES" dirty="0"/>
          </a:p>
        </p:txBody>
      </p:sp>
    </p:spTree>
    <p:extLst>
      <p:ext uri="{BB962C8B-B14F-4D97-AF65-F5344CB8AC3E}">
        <p14:creationId xmlns:p14="http://schemas.microsoft.com/office/powerpoint/2010/main" val="18324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C35A-CAED-41B9-A182-51259B5AA75E}"/>
              </a:ext>
            </a:extLst>
          </p:cNvPr>
          <p:cNvSpPr>
            <a:spLocks noGrp="1"/>
          </p:cNvSpPr>
          <p:nvPr>
            <p:ph type="title"/>
          </p:nvPr>
        </p:nvSpPr>
        <p:spPr>
          <a:xfrm>
            <a:off x="1464365" y="3335295"/>
            <a:ext cx="8610600" cy="1293028"/>
          </a:xfrm>
        </p:spPr>
        <p:txBody>
          <a:bodyPr/>
          <a:lstStyle/>
          <a:p>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time! 😃</a:t>
            </a:r>
            <a:br>
              <a:rPr lang="es-ES" b="1" dirty="0"/>
            </a:br>
            <a:endParaRPr lang="es-ES" dirty="0"/>
          </a:p>
        </p:txBody>
      </p:sp>
      <p:sp>
        <p:nvSpPr>
          <p:cNvPr id="4" name="TextBox 3">
            <a:extLst>
              <a:ext uri="{FF2B5EF4-FFF2-40B4-BE49-F238E27FC236}">
                <a16:creationId xmlns:a16="http://schemas.microsoft.com/office/drawing/2014/main" id="{ACB88589-F5FD-43CA-823E-140B75B34AE6}"/>
              </a:ext>
            </a:extLst>
          </p:cNvPr>
          <p:cNvSpPr txBox="1"/>
          <p:nvPr/>
        </p:nvSpPr>
        <p:spPr>
          <a:xfrm>
            <a:off x="7580244" y="4992755"/>
            <a:ext cx="1842052" cy="369332"/>
          </a:xfrm>
          <a:prstGeom prst="rect">
            <a:avLst/>
          </a:prstGeom>
          <a:noFill/>
        </p:spPr>
        <p:txBody>
          <a:bodyPr wrap="square" rtlCol="0">
            <a:spAutoFit/>
          </a:bodyPr>
          <a:lstStyle/>
          <a:p>
            <a:r>
              <a:rPr lang="es-ES" dirty="0"/>
              <a:t>Balpreet Kaur.</a:t>
            </a:r>
          </a:p>
        </p:txBody>
      </p:sp>
    </p:spTree>
    <p:extLst>
      <p:ext uri="{BB962C8B-B14F-4D97-AF65-F5344CB8AC3E}">
        <p14:creationId xmlns:p14="http://schemas.microsoft.com/office/powerpoint/2010/main" val="152074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a:solidFill>
                  <a:schemeClr val="bg1"/>
                </a:solidFill>
              </a:rPr>
            </a:br>
            <a:r>
              <a:rPr lang="es-ES">
                <a:solidFill>
                  <a:schemeClr val="bg1"/>
                </a:solidFill>
              </a:rPr>
              <a:t> </a:t>
            </a:r>
            <a:r>
              <a:rPr lang="es-ES" b="1">
                <a:solidFill>
                  <a:schemeClr val="bg1"/>
                </a:solidFill>
              </a:rPr>
              <a:t>Problem Statement: </a:t>
            </a:r>
            <a:endParaRPr lang="en-US" b="1">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235676389"/>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29596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dirty="0">
                <a:solidFill>
                  <a:schemeClr val="bg1"/>
                </a:solidFill>
              </a:rPr>
              <a:t>EDA STEPS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00138442"/>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5836DCFB-F5D7-46CA-A274-CEFAAB04D7D0}"/>
              </a:ext>
            </a:extLst>
          </p:cNvPr>
          <p:cNvSpPr txBox="1"/>
          <p:nvPr/>
        </p:nvSpPr>
        <p:spPr>
          <a:xfrm>
            <a:off x="5868537" y="604498"/>
            <a:ext cx="5701161" cy="923330"/>
          </a:xfrm>
          <a:prstGeom prst="rect">
            <a:avLst/>
          </a:prstGeom>
          <a:noFill/>
        </p:spPr>
        <p:txBody>
          <a:bodyPr wrap="square" rtlCol="0">
            <a:spAutoFit/>
          </a:bodyPr>
          <a:lstStyle/>
          <a:p>
            <a:pPr lvl="0">
              <a:lnSpc>
                <a:spcPct val="100000"/>
              </a:lnSpc>
            </a:pPr>
            <a:r>
              <a:rPr lang="en-US" dirty="0"/>
              <a:t>EDA Goal: clean, understand and </a:t>
            </a:r>
            <a:r>
              <a:rPr lang="en-US" dirty="0" err="1"/>
              <a:t>analyse</a:t>
            </a:r>
            <a:r>
              <a:rPr lang="en-US" dirty="0"/>
              <a:t> the pattern and relationships between features including our target.</a:t>
            </a:r>
          </a:p>
        </p:txBody>
      </p:sp>
    </p:spTree>
    <p:extLst>
      <p:ext uri="{BB962C8B-B14F-4D97-AF65-F5344CB8AC3E}">
        <p14:creationId xmlns:p14="http://schemas.microsoft.com/office/powerpoint/2010/main" val="33845868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sz="3000" dirty="0">
                <a:solidFill>
                  <a:schemeClr val="bg1"/>
                </a:solidFill>
              </a:rPr>
              <a:t>ASSUMPTIONS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817507604"/>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F2693E3C-4D76-4D58-8D59-22C3359BD5D8}"/>
              </a:ext>
            </a:extLst>
          </p:cNvPr>
          <p:cNvSpPr txBox="1"/>
          <p:nvPr/>
        </p:nvSpPr>
        <p:spPr>
          <a:xfrm>
            <a:off x="4920593" y="2209187"/>
            <a:ext cx="6953355" cy="3924151"/>
          </a:xfrm>
          <a:prstGeom prst="rect">
            <a:avLst/>
          </a:prstGeom>
          <a:noFill/>
        </p:spPr>
        <p:txBody>
          <a:bodyPr wrap="square" rtlCol="0">
            <a:spAutoFit/>
          </a:bodyPr>
          <a:lstStyle/>
          <a:p>
            <a:pPr lvl="0" algn="just"/>
            <a:r>
              <a:rPr lang="en-IN" sz="1300" dirty="0"/>
              <a:t>State the set of assumptions (if any) related to the problem under consideration:</a:t>
            </a:r>
            <a:r>
              <a:rPr lang="es-ES" sz="1300" dirty="0"/>
              <a:t> </a:t>
            </a:r>
          </a:p>
          <a:p>
            <a:pPr lvl="0" algn="just"/>
            <a:r>
              <a:rPr lang="en-US" sz="1300" dirty="0"/>
              <a:t>The life total max age we assumed is 125 years, which affects several features such as age of mobile usage among others.</a:t>
            </a:r>
            <a:endParaRPr lang="es-ES" sz="1300" dirty="0"/>
          </a:p>
          <a:p>
            <a:pPr lvl="0" algn="just"/>
            <a:r>
              <a:rPr lang="en-US" sz="1300" dirty="0"/>
              <a:t>For daily_decr30, daily_decr90 and others features related to period of lifetime such as maximum recharge days :</a:t>
            </a:r>
            <a:endParaRPr lang="es-ES" sz="1300" dirty="0"/>
          </a:p>
          <a:p>
            <a:pPr algn="just"/>
            <a:r>
              <a:rPr lang="en-US" sz="1300" dirty="0"/>
              <a:t>As we can see in the below document from website </a:t>
            </a:r>
            <a:r>
              <a:rPr lang="en-US" sz="1300" dirty="0" err="1"/>
              <a:t>worldbank</a:t>
            </a:r>
            <a:r>
              <a:rPr lang="en-US" sz="1300" dirty="0"/>
              <a:t>, we can understand and fix the minimum poverty rate to 29764.7 Indonesian rupiah as of year 2019 </a:t>
            </a:r>
            <a:r>
              <a:rPr lang="en-US" sz="1300" dirty="0">
                <a:hlinkClick r:id="rId9"/>
              </a:rPr>
              <a:t>https://databank.worldbank.org/data/download/poverty/987B9C90-CB9F-4D93-AE8C-750588BF00QA/AM2020/Global_POVEQ_IDN.pdf</a:t>
            </a:r>
            <a:endParaRPr lang="es-ES" sz="1300" dirty="0"/>
          </a:p>
          <a:p>
            <a:pPr algn="just"/>
            <a:r>
              <a:rPr lang="en-US" sz="1300" dirty="0"/>
              <a:t>So, taking 29764.7 Indonesian rupiah per day per capita, we can replace all the cases where daily spent is more than 29764.7 Indonesian rupiah by 0. After replacing the higher values than 29764.7 Indonesian rupiah by 0, we can replace the 0 by average of column daily_decr30. (so that we </a:t>
            </a:r>
            <a:r>
              <a:rPr lang="en-US" sz="1300" dirty="0" err="1"/>
              <a:t>dont</a:t>
            </a:r>
            <a:r>
              <a:rPr lang="en-US" sz="1300" dirty="0"/>
              <a:t> impact the average with fake higher number for a Daily amount spent from main account, averaged over last 30 days (in Indonesian Rupiah)</a:t>
            </a:r>
            <a:endParaRPr lang="es-ES" sz="1300" dirty="0"/>
          </a:p>
          <a:p>
            <a:pPr algn="just"/>
            <a:r>
              <a:rPr lang="en-US" dirty="0"/>
              <a:t> </a:t>
            </a:r>
            <a:endParaRPr lang="es-ES" sz="1400" dirty="0"/>
          </a:p>
          <a:p>
            <a:pPr algn="just"/>
            <a:r>
              <a:rPr lang="en-US" dirty="0"/>
              <a:t> </a:t>
            </a:r>
            <a:endParaRPr lang="es-ES" sz="1400" dirty="0"/>
          </a:p>
          <a:p>
            <a:r>
              <a:rPr lang="en-IN" dirty="0"/>
              <a:t> </a:t>
            </a:r>
            <a:endParaRPr lang="es-ES" dirty="0"/>
          </a:p>
        </p:txBody>
      </p:sp>
    </p:spTree>
    <p:extLst>
      <p:ext uri="{BB962C8B-B14F-4D97-AF65-F5344CB8AC3E}">
        <p14:creationId xmlns:p14="http://schemas.microsoft.com/office/powerpoint/2010/main" val="108213084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sz="3000" dirty="0">
                <a:solidFill>
                  <a:schemeClr val="bg1"/>
                </a:solidFill>
              </a:rPr>
              <a:t>ASSUMPTIONS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07005843"/>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7F846768-104D-4B41-8C22-078FA219B014}"/>
              </a:ext>
            </a:extLst>
          </p:cNvPr>
          <p:cNvSpPr txBox="1"/>
          <p:nvPr/>
        </p:nvSpPr>
        <p:spPr>
          <a:xfrm>
            <a:off x="5321808" y="1842052"/>
            <a:ext cx="6419618" cy="3854901"/>
          </a:xfrm>
          <a:prstGeom prst="rect">
            <a:avLst/>
          </a:prstGeom>
          <a:noFill/>
        </p:spPr>
        <p:txBody>
          <a:bodyPr wrap="square" rtlCol="0">
            <a:spAutoFit/>
          </a:bodyPr>
          <a:lstStyle/>
          <a:p>
            <a:pPr algn="just"/>
            <a:r>
              <a:rPr lang="en-IN" sz="1250" dirty="0"/>
              <a:t>Talking about the cellular phone number, we need to mention the following:</a:t>
            </a:r>
            <a:endParaRPr lang="es-ES" sz="1250" dirty="0"/>
          </a:p>
          <a:p>
            <a:pPr algn="just"/>
            <a:r>
              <a:rPr lang="en-IN" sz="1250" dirty="0"/>
              <a:t>As the mobile number of the user is unique for each client, it wont help for our machine learning purposes.</a:t>
            </a:r>
            <a:endParaRPr lang="es-ES" sz="1250" dirty="0"/>
          </a:p>
          <a:p>
            <a:pPr algn="just"/>
            <a:r>
              <a:rPr lang="en-IN" sz="1250" dirty="0"/>
              <a:t>Even if we see several mobile phone numbers with more than one unique value, it still does not help much as it has a large list (186k) of unique phone numbers that wont help us except being a index kind of feature and using it as a unique identifier of a customer and counts or </a:t>
            </a:r>
            <a:r>
              <a:rPr lang="en-IN" sz="1250" dirty="0" err="1"/>
              <a:t>analyze</a:t>
            </a:r>
            <a:r>
              <a:rPr lang="en-IN" sz="1250" dirty="0"/>
              <a:t> other features. But still, it has large list of </a:t>
            </a:r>
            <a:r>
              <a:rPr lang="en-IN" sz="1250" dirty="0" err="1"/>
              <a:t>indexs</a:t>
            </a:r>
            <a:r>
              <a:rPr lang="en-IN" sz="1250" dirty="0"/>
              <a:t>. But still if interested, we can use to </a:t>
            </a:r>
            <a:r>
              <a:rPr lang="en-IN" sz="1250" dirty="0" err="1"/>
              <a:t>analize</a:t>
            </a:r>
            <a:r>
              <a:rPr lang="en-IN" sz="1250" dirty="0"/>
              <a:t> the other features highlighting the main pattern or the others' unique values for some main indexed customers throughout the index telephone number.</a:t>
            </a:r>
            <a:endParaRPr lang="es-ES" sz="1250" dirty="0"/>
          </a:p>
          <a:p>
            <a:pPr algn="just"/>
            <a:r>
              <a:rPr lang="en-IN" sz="1250" dirty="0"/>
              <a:t>So, we will keep it if we need to </a:t>
            </a:r>
            <a:r>
              <a:rPr lang="en-IN" sz="1250" dirty="0" err="1"/>
              <a:t>analyze</a:t>
            </a:r>
            <a:r>
              <a:rPr lang="en-IN" sz="1250" dirty="0"/>
              <a:t> some pattern or data for x customer via telephone indexing.</a:t>
            </a:r>
          </a:p>
          <a:p>
            <a:pPr algn="just"/>
            <a:r>
              <a:rPr lang="en-US" sz="1250" dirty="0"/>
              <a:t>Since this is a mobile number of user, so basically in general we have a unique and different mobile number for each client. Maybe the case we have more than one client that uses the same number for more than one loan case. So, basically in general, we have wide range of mobile cell phone numbers in our data. That’s why our violin has wide range of </a:t>
            </a:r>
            <a:r>
              <a:rPr lang="en-US" sz="1250" dirty="0" err="1"/>
              <a:t>msisdn</a:t>
            </a:r>
            <a:r>
              <a:rPr lang="en-US" sz="1250" dirty="0"/>
              <a:t> column.</a:t>
            </a:r>
            <a:endParaRPr lang="es-ES" sz="1250" dirty="0"/>
          </a:p>
          <a:p>
            <a:endParaRPr lang="es-ES" sz="1400" dirty="0"/>
          </a:p>
          <a:p>
            <a:endParaRPr lang="es-ES" dirty="0"/>
          </a:p>
        </p:txBody>
      </p:sp>
    </p:spTree>
    <p:extLst>
      <p:ext uri="{BB962C8B-B14F-4D97-AF65-F5344CB8AC3E}">
        <p14:creationId xmlns:p14="http://schemas.microsoft.com/office/powerpoint/2010/main" val="99163336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sz="3000" dirty="0">
                <a:solidFill>
                  <a:schemeClr val="bg1"/>
                </a:solidFill>
              </a:rPr>
              <a:t>ASSUMPTIONS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958266070"/>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8E82A8AA-8E12-4473-8A6E-6A8041D1C626}"/>
              </a:ext>
            </a:extLst>
          </p:cNvPr>
          <p:cNvSpPr txBox="1"/>
          <p:nvPr/>
        </p:nvSpPr>
        <p:spPr>
          <a:xfrm>
            <a:off x="5733234" y="1505553"/>
            <a:ext cx="5361539" cy="4647426"/>
          </a:xfrm>
          <a:prstGeom prst="rect">
            <a:avLst/>
          </a:prstGeom>
          <a:noFill/>
        </p:spPr>
        <p:txBody>
          <a:bodyPr wrap="square" rtlCol="0">
            <a:spAutoFit/>
          </a:bodyPr>
          <a:lstStyle/>
          <a:p>
            <a:pPr algn="just"/>
            <a:r>
              <a:rPr lang="en-IN" sz="1200" dirty="0"/>
              <a:t>from the </a:t>
            </a:r>
            <a:r>
              <a:rPr lang="en-IN" sz="1200" dirty="0" err="1"/>
              <a:t>wikipedia</a:t>
            </a:r>
            <a:r>
              <a:rPr lang="en-IN" sz="1200" dirty="0"/>
              <a:t> we could find:</a:t>
            </a:r>
            <a:endParaRPr lang="es-ES" sz="1200" dirty="0"/>
          </a:p>
          <a:p>
            <a:pPr algn="just"/>
            <a:r>
              <a:rPr lang="en-IN" sz="1200" dirty="0"/>
              <a:t>The list of the oldest people in the world in ordinal ranks. To avoid including false or unconfirmed claims of old age, names here are restricted to those people whose ages have been validated by an international body dealing in longevity research, such as the Gerontology Research Group (GRG) or Guinness World Records (GWR), and others who have otherwise been reliably sourced.</a:t>
            </a:r>
            <a:endParaRPr lang="es-ES" sz="1200" dirty="0"/>
          </a:p>
          <a:p>
            <a:pPr algn="just"/>
            <a:r>
              <a:rPr lang="en-IN" sz="1200" dirty="0"/>
              <a:t>According to this criterion, the longest human lifespan is that of Jeanne Calment of France (1875–1997), who lived to age 122 years and 164 days. She supposedly met Vincent van Gogh when she was 12 or 13. She received news media attention in 1985, after turning 110. Interesting right!</a:t>
            </a:r>
            <a:endParaRPr lang="es-ES" sz="1200" dirty="0"/>
          </a:p>
          <a:p>
            <a:pPr algn="just"/>
            <a:r>
              <a:rPr lang="en-IN" sz="1200" dirty="0"/>
              <a:t>Country of her nationality: France</a:t>
            </a:r>
            <a:endParaRPr lang="es-ES" sz="1200" dirty="0"/>
          </a:p>
          <a:p>
            <a:pPr algn="just"/>
            <a:r>
              <a:rPr lang="en-IN" sz="1200" dirty="0"/>
              <a:t>So, it is rational to take and use 125 years of </a:t>
            </a:r>
            <a:r>
              <a:rPr lang="en-IN" sz="1200" dirty="0" err="1"/>
              <a:t>ase</a:t>
            </a:r>
            <a:r>
              <a:rPr lang="en-IN" sz="1200" dirty="0"/>
              <a:t> as maximum age of living being.</a:t>
            </a:r>
            <a:endParaRPr lang="es-ES" sz="1200" dirty="0"/>
          </a:p>
          <a:p>
            <a:endParaRPr lang="es-ES" sz="1200" dirty="0"/>
          </a:p>
          <a:p>
            <a:pPr algn="just"/>
            <a:r>
              <a:rPr lang="en-IN" sz="1200" dirty="0"/>
              <a:t>And talking about the age of the cell phone, we should mention:</a:t>
            </a:r>
            <a:endParaRPr lang="es-ES" sz="1200" dirty="0"/>
          </a:p>
          <a:p>
            <a:pPr algn="just"/>
            <a:r>
              <a:rPr lang="en-IN" sz="1200" dirty="0"/>
              <a:t>we can’s have numbers like 567623 or 553012, etc. Because it means the user has lived around 1555 years and it cant be possible for the case where we have </a:t>
            </a:r>
            <a:r>
              <a:rPr lang="en-IN" sz="1200" dirty="0" err="1"/>
              <a:t>aon</a:t>
            </a:r>
            <a:r>
              <a:rPr lang="en-IN" sz="1200" dirty="0"/>
              <a:t> of 567623 . So we need to drop all numbers from  starting from 45625 as 45625 is the number of days one can live which is around 125 years.</a:t>
            </a:r>
            <a:endParaRPr lang="es-ES" sz="1200" dirty="0"/>
          </a:p>
          <a:p>
            <a:endParaRPr lang="es-ES" sz="1400" dirty="0"/>
          </a:p>
          <a:p>
            <a:endParaRPr lang="es-ES" dirty="0"/>
          </a:p>
        </p:txBody>
      </p:sp>
    </p:spTree>
    <p:extLst>
      <p:ext uri="{BB962C8B-B14F-4D97-AF65-F5344CB8AC3E}">
        <p14:creationId xmlns:p14="http://schemas.microsoft.com/office/powerpoint/2010/main" val="215720195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sz="3000" dirty="0">
                <a:solidFill>
                  <a:schemeClr val="bg1"/>
                </a:solidFill>
              </a:rPr>
              <a:t>ASSUMPTIONS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2555133"/>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ADCC5928-C11E-4DAD-975D-EE4972EB47F1}"/>
              </a:ext>
            </a:extLst>
          </p:cNvPr>
          <p:cNvSpPr txBox="1"/>
          <p:nvPr/>
        </p:nvSpPr>
        <p:spPr>
          <a:xfrm>
            <a:off x="5134346" y="1515768"/>
            <a:ext cx="6453482" cy="4708981"/>
          </a:xfrm>
          <a:prstGeom prst="rect">
            <a:avLst/>
          </a:prstGeom>
          <a:noFill/>
        </p:spPr>
        <p:txBody>
          <a:bodyPr wrap="square" rtlCol="0">
            <a:spAutoFit/>
          </a:bodyPr>
          <a:lstStyle/>
          <a:p>
            <a:endParaRPr lang="es-ES" sz="1200" dirty="0"/>
          </a:p>
          <a:p>
            <a:r>
              <a:rPr lang="en-IN" sz="1200" dirty="0"/>
              <a:t> </a:t>
            </a:r>
            <a:endParaRPr lang="es-ES" sz="1200" dirty="0"/>
          </a:p>
          <a:p>
            <a:r>
              <a:rPr lang="en-IN" sz="1200" dirty="0"/>
              <a:t>And regarding daily_decr30 and daily_decr90:</a:t>
            </a:r>
            <a:endParaRPr lang="es-ES" sz="1200" dirty="0"/>
          </a:p>
          <a:p>
            <a:r>
              <a:rPr lang="en-IN" sz="1200" dirty="0"/>
              <a:t> </a:t>
            </a:r>
            <a:endParaRPr lang="es-ES" sz="1200" dirty="0"/>
          </a:p>
          <a:p>
            <a:r>
              <a:rPr lang="en-IN" sz="1200" dirty="0"/>
              <a:t>As we can see in the below document from website </a:t>
            </a:r>
            <a:r>
              <a:rPr lang="en-IN" sz="1200" dirty="0" err="1"/>
              <a:t>worldbank</a:t>
            </a:r>
            <a:r>
              <a:rPr lang="en-IN" sz="1200" dirty="0"/>
              <a:t>, we can understand and fix the minimum poverty rate to 29764.7 Indonesian rupiah as of year 2019</a:t>
            </a:r>
            <a:endParaRPr lang="es-ES" sz="1200" dirty="0"/>
          </a:p>
          <a:p>
            <a:r>
              <a:rPr lang="en-IN" sz="1200" dirty="0"/>
              <a:t>https://databank.worldbank.org/data/download/poverty/987B9C90-CB9F-4D93-AE8C-750588BF00QA/AM2020/Global_POVEQ_IDN.pdf</a:t>
            </a:r>
            <a:endParaRPr lang="es-ES" sz="1200" dirty="0"/>
          </a:p>
          <a:p>
            <a:r>
              <a:rPr lang="en-IN" sz="1200" dirty="0"/>
              <a:t>So, taking 29764.7 Indonesian rupiah per day per capita, we can replace all the cases where daily spent is more than 29764.7 Indonesian rupiah by 0. After replacing the higher values than 29764.7 Indonesian rupiah by 0, we can replace the 0 by average of column daily_decr30. (so that we </a:t>
            </a:r>
            <a:r>
              <a:rPr lang="en-IN" sz="1200" dirty="0" err="1"/>
              <a:t>dont</a:t>
            </a:r>
            <a:r>
              <a:rPr lang="en-IN" sz="1200" dirty="0"/>
              <a:t> impact the average with fake higher number for a Daily amount spent from main account, averaged over last 30 days (in Indonesian Rupiah).</a:t>
            </a:r>
            <a:endParaRPr lang="es-ES" sz="1200" dirty="0"/>
          </a:p>
          <a:p>
            <a:r>
              <a:rPr lang="en-IN" sz="1200" dirty="0"/>
              <a:t> </a:t>
            </a:r>
            <a:endParaRPr lang="es-ES" sz="1200" dirty="0"/>
          </a:p>
          <a:p>
            <a:r>
              <a:rPr lang="en-IN" sz="1200" dirty="0"/>
              <a:t>For maximum days of recharge, we will take the same approach as age on cellular network in days. We will use 45625 days as max days of recharge as taking into account the max age of 125 of a human being.</a:t>
            </a:r>
            <a:endParaRPr lang="es-ES" sz="1200" dirty="0"/>
          </a:p>
          <a:p>
            <a:r>
              <a:rPr lang="en-IN" sz="1200" dirty="0"/>
              <a:t> </a:t>
            </a:r>
            <a:endParaRPr lang="es-ES" sz="1200" dirty="0"/>
          </a:p>
          <a:p>
            <a:r>
              <a:rPr lang="en-IN" sz="1200" dirty="0"/>
              <a:t>And for feature fr_ma_rech30, here we clearly see that the unique values that only have 1 total value are values which were inserted by error. Because values from 846099.63221 till last one 747564.075282 didn’t make any sense. These were irrational as the accounts were from poor families. So, we dropped those irrational frequencies and will impute them with mean.</a:t>
            </a:r>
            <a:endParaRPr lang="es-ES" sz="1200" dirty="0"/>
          </a:p>
          <a:p>
            <a:endParaRPr lang="es-ES" sz="1200" dirty="0"/>
          </a:p>
        </p:txBody>
      </p:sp>
    </p:spTree>
    <p:extLst>
      <p:ext uri="{BB962C8B-B14F-4D97-AF65-F5344CB8AC3E}">
        <p14:creationId xmlns:p14="http://schemas.microsoft.com/office/powerpoint/2010/main" val="332972213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D156-9459-4515-8867-57E4F314A8A0}"/>
              </a:ext>
            </a:extLst>
          </p:cNvPr>
          <p:cNvSpPr>
            <a:spLocks noGrp="1"/>
          </p:cNvSpPr>
          <p:nvPr>
            <p:ph type="title"/>
          </p:nvPr>
        </p:nvSpPr>
        <p:spPr/>
        <p:txBody>
          <a:bodyPr>
            <a:normAutofit fontScale="90000"/>
          </a:bodyPr>
          <a:lstStyle/>
          <a:p>
            <a:r>
              <a:rPr lang="en-US" sz="3100" dirty="0"/>
              <a:t>Steps</a:t>
            </a:r>
            <a:r>
              <a:rPr lang="es-ES" sz="3100" dirty="0"/>
              <a:t> </a:t>
            </a:r>
            <a:r>
              <a:rPr lang="en-US" sz="3100" dirty="0"/>
              <a:t>used to complete the project, analysis, and conclusion</a:t>
            </a:r>
            <a:br>
              <a:rPr lang="en-US" dirty="0"/>
            </a:br>
            <a:endParaRPr lang="es-ES" dirty="0"/>
          </a:p>
        </p:txBody>
      </p:sp>
      <p:sp>
        <p:nvSpPr>
          <p:cNvPr id="3" name="Content Placeholder 2">
            <a:extLst>
              <a:ext uri="{FF2B5EF4-FFF2-40B4-BE49-F238E27FC236}">
                <a16:creationId xmlns:a16="http://schemas.microsoft.com/office/drawing/2014/main" id="{7FA6AB1E-33A0-466F-A10D-F4182DC10925}"/>
              </a:ext>
            </a:extLst>
          </p:cNvPr>
          <p:cNvSpPr>
            <a:spLocks noGrp="1"/>
          </p:cNvSpPr>
          <p:nvPr>
            <p:ph idx="1"/>
          </p:nvPr>
        </p:nvSpPr>
        <p:spPr/>
        <p:txBody>
          <a:bodyPr>
            <a:normAutofit/>
          </a:bodyPr>
          <a:lstStyle/>
          <a:p>
            <a:r>
              <a:rPr lang="es-ES" dirty="0"/>
              <a:t>So in </a:t>
            </a:r>
            <a:r>
              <a:rPr lang="es-ES" dirty="0" err="1"/>
              <a:t>this</a:t>
            </a:r>
            <a:r>
              <a:rPr lang="es-ES" dirty="0"/>
              <a:t> Project </a:t>
            </a:r>
            <a:r>
              <a:rPr lang="es-ES" dirty="0" err="1"/>
              <a:t>we</a:t>
            </a:r>
            <a:r>
              <a:rPr lang="es-ES" dirty="0"/>
              <a:t> </a:t>
            </a:r>
            <a:r>
              <a:rPr lang="es-ES" dirty="0" err="1"/>
              <a:t>did</a:t>
            </a:r>
            <a:r>
              <a:rPr lang="es-ES" dirty="0"/>
              <a:t> </a:t>
            </a:r>
            <a:r>
              <a:rPr lang="es-ES" dirty="0" err="1"/>
              <a:t>several</a:t>
            </a:r>
            <a:r>
              <a:rPr lang="es-ES" dirty="0"/>
              <a:t> </a:t>
            </a:r>
            <a:r>
              <a:rPr lang="es-ES" dirty="0" err="1"/>
              <a:t>different</a:t>
            </a:r>
            <a:r>
              <a:rPr lang="es-ES" dirty="0"/>
              <a:t> </a:t>
            </a:r>
            <a:r>
              <a:rPr lang="es-ES" dirty="0" err="1"/>
              <a:t>types</a:t>
            </a:r>
            <a:r>
              <a:rPr lang="es-ES" dirty="0"/>
              <a:t> </a:t>
            </a:r>
            <a:r>
              <a:rPr lang="es-ES" dirty="0" err="1"/>
              <a:t>of</a:t>
            </a:r>
            <a:r>
              <a:rPr lang="es-ES" dirty="0"/>
              <a:t> </a:t>
            </a:r>
            <a:r>
              <a:rPr lang="es-ES" dirty="0" err="1"/>
              <a:t>plotting</a:t>
            </a:r>
            <a:r>
              <a:rPr lang="es-ES" dirty="0"/>
              <a:t> </a:t>
            </a:r>
            <a:r>
              <a:rPr lang="es-ES" dirty="0" err="1"/>
              <a:t>including</a:t>
            </a:r>
            <a:r>
              <a:rPr lang="es-ES" dirty="0"/>
              <a:t> </a:t>
            </a:r>
            <a:r>
              <a:rPr lang="es-ES" dirty="0" err="1"/>
              <a:t>the</a:t>
            </a:r>
            <a:r>
              <a:rPr lang="es-ES" dirty="0"/>
              <a:t> </a:t>
            </a:r>
            <a:r>
              <a:rPr lang="es-ES" dirty="0" err="1"/>
              <a:t>following</a:t>
            </a:r>
            <a:r>
              <a:rPr lang="es-ES" dirty="0"/>
              <a:t> </a:t>
            </a:r>
            <a:r>
              <a:rPr lang="es-ES" dirty="0" err="1"/>
              <a:t>ones</a:t>
            </a:r>
            <a:r>
              <a:rPr lang="es-ES" dirty="0"/>
              <a:t>:</a:t>
            </a:r>
          </a:p>
          <a:p>
            <a:pPr lvl="1"/>
            <a:endParaRPr lang="es-ES" dirty="0"/>
          </a:p>
          <a:p>
            <a:pPr lvl="1"/>
            <a:r>
              <a:rPr lang="es-ES" dirty="0" err="1"/>
              <a:t>Displot</a:t>
            </a:r>
            <a:r>
              <a:rPr lang="es-ES" dirty="0"/>
              <a:t> </a:t>
            </a:r>
          </a:p>
          <a:p>
            <a:pPr lvl="1"/>
            <a:r>
              <a:rPr lang="es-ES" dirty="0" err="1"/>
              <a:t>Barplot</a:t>
            </a:r>
            <a:endParaRPr lang="es-ES" dirty="0"/>
          </a:p>
          <a:p>
            <a:pPr lvl="1"/>
            <a:r>
              <a:rPr lang="es-ES" dirty="0" err="1"/>
              <a:t>Boxplot</a:t>
            </a:r>
            <a:endParaRPr lang="es-ES" dirty="0"/>
          </a:p>
          <a:p>
            <a:pPr lvl="1"/>
            <a:r>
              <a:rPr lang="es-ES" dirty="0" err="1"/>
              <a:t>Violinplot</a:t>
            </a:r>
            <a:endParaRPr lang="es-ES" dirty="0"/>
          </a:p>
          <a:p>
            <a:pPr lvl="1"/>
            <a:r>
              <a:rPr lang="es-ES" dirty="0" err="1"/>
              <a:t>Histogram</a:t>
            </a:r>
            <a:r>
              <a:rPr lang="es-ES" dirty="0"/>
              <a:t> </a:t>
            </a:r>
          </a:p>
          <a:p>
            <a:pPr lvl="1"/>
            <a:r>
              <a:rPr lang="es-ES" dirty="0" err="1"/>
              <a:t>Heatmap</a:t>
            </a:r>
            <a:endParaRPr lang="es-ES" dirty="0"/>
          </a:p>
          <a:p>
            <a:pPr lvl="1"/>
            <a:r>
              <a:rPr lang="es-ES" dirty="0" err="1"/>
              <a:t>Pairplot</a:t>
            </a:r>
            <a:endParaRPr lang="es-ES" dirty="0"/>
          </a:p>
        </p:txBody>
      </p:sp>
    </p:spTree>
    <p:extLst>
      <p:ext uri="{BB962C8B-B14F-4D97-AF65-F5344CB8AC3E}">
        <p14:creationId xmlns:p14="http://schemas.microsoft.com/office/powerpoint/2010/main" val="422715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6D5-D450-430A-8A31-AF3E5425536A}"/>
              </a:ext>
            </a:extLst>
          </p:cNvPr>
          <p:cNvSpPr>
            <a:spLocks noGrp="1"/>
          </p:cNvSpPr>
          <p:nvPr>
            <p:ph type="title"/>
          </p:nvPr>
        </p:nvSpPr>
        <p:spPr/>
        <p:txBody>
          <a:bodyPr/>
          <a:lstStyle/>
          <a:p>
            <a:r>
              <a:rPr lang="es-ES" dirty="0" err="1"/>
              <a:t>Summary</a:t>
            </a:r>
            <a:r>
              <a:rPr lang="es-ES" dirty="0"/>
              <a:t> </a:t>
            </a:r>
            <a:r>
              <a:rPr lang="es-ES" dirty="0" err="1"/>
              <a:t>of</a:t>
            </a:r>
            <a:r>
              <a:rPr lang="es-ES" dirty="0"/>
              <a:t> </a:t>
            </a:r>
            <a:r>
              <a:rPr lang="es-ES" dirty="0" err="1"/>
              <a:t>main</a:t>
            </a:r>
            <a:r>
              <a:rPr lang="es-ES" dirty="0"/>
              <a:t> </a:t>
            </a:r>
            <a:r>
              <a:rPr lang="es-ES" dirty="0" err="1"/>
              <a:t>steps</a:t>
            </a:r>
            <a:r>
              <a:rPr lang="es-ES" dirty="0"/>
              <a:t>:</a:t>
            </a:r>
          </a:p>
        </p:txBody>
      </p:sp>
      <p:sp>
        <p:nvSpPr>
          <p:cNvPr id="3" name="Content Placeholder 2">
            <a:extLst>
              <a:ext uri="{FF2B5EF4-FFF2-40B4-BE49-F238E27FC236}">
                <a16:creationId xmlns:a16="http://schemas.microsoft.com/office/drawing/2014/main" id="{E4C1473C-3FF3-40ED-85BB-778B1C482287}"/>
              </a:ext>
            </a:extLst>
          </p:cNvPr>
          <p:cNvSpPr>
            <a:spLocks noGrp="1"/>
          </p:cNvSpPr>
          <p:nvPr>
            <p:ph idx="1"/>
          </p:nvPr>
        </p:nvSpPr>
        <p:spPr/>
        <p:txBody>
          <a:bodyPr>
            <a:normAutofit fontScale="92500"/>
          </a:bodyPr>
          <a:lstStyle/>
          <a:p>
            <a:r>
              <a:rPr lang="es-ES" dirty="0" err="1"/>
              <a:t>Check</a:t>
            </a:r>
            <a:r>
              <a:rPr lang="es-ES" dirty="0"/>
              <a:t> data </a:t>
            </a:r>
            <a:r>
              <a:rPr lang="es-ES" dirty="0" err="1"/>
              <a:t>statistical</a:t>
            </a:r>
            <a:r>
              <a:rPr lang="es-ES" dirty="0"/>
              <a:t> </a:t>
            </a:r>
            <a:r>
              <a:rPr lang="es-ES" dirty="0" err="1"/>
              <a:t>description</a:t>
            </a:r>
            <a:r>
              <a:rPr lang="es-ES" dirty="0"/>
              <a:t>,  </a:t>
            </a:r>
            <a:r>
              <a:rPr lang="es-ES" dirty="0" err="1"/>
              <a:t>the</a:t>
            </a:r>
            <a:r>
              <a:rPr lang="es-ES" dirty="0"/>
              <a:t> </a:t>
            </a:r>
            <a:r>
              <a:rPr lang="es-ES" dirty="0" err="1"/>
              <a:t>shape</a:t>
            </a:r>
            <a:r>
              <a:rPr lang="es-ES" dirty="0"/>
              <a:t>, data </a:t>
            </a:r>
            <a:r>
              <a:rPr lang="es-ES" dirty="0" err="1"/>
              <a:t>types</a:t>
            </a:r>
            <a:r>
              <a:rPr lang="es-ES" dirty="0"/>
              <a:t> and data Info in </a:t>
            </a:r>
            <a:r>
              <a:rPr lang="es-ES" dirty="0" err="1"/>
              <a:t>order</a:t>
            </a:r>
            <a:r>
              <a:rPr lang="es-ES" dirty="0"/>
              <a:t> </a:t>
            </a:r>
            <a:r>
              <a:rPr lang="es-ES" dirty="0" err="1"/>
              <a:t>to</a:t>
            </a:r>
            <a:r>
              <a:rPr lang="es-ES" dirty="0"/>
              <a:t> </a:t>
            </a:r>
            <a:r>
              <a:rPr lang="es-ES" dirty="0" err="1"/>
              <a:t>have</a:t>
            </a:r>
            <a:r>
              <a:rPr lang="es-ES" dirty="0"/>
              <a:t> a </a:t>
            </a:r>
            <a:r>
              <a:rPr lang="es-ES" dirty="0" err="1"/>
              <a:t>quick</a:t>
            </a:r>
            <a:r>
              <a:rPr lang="es-ES" dirty="0"/>
              <a:t> </a:t>
            </a:r>
            <a:r>
              <a:rPr lang="es-ES" dirty="0" err="1"/>
              <a:t>view</a:t>
            </a:r>
            <a:r>
              <a:rPr lang="es-ES" dirty="0"/>
              <a:t> on </a:t>
            </a:r>
            <a:r>
              <a:rPr lang="es-ES" dirty="0" err="1"/>
              <a:t>the</a:t>
            </a:r>
            <a:r>
              <a:rPr lang="es-ES" dirty="0"/>
              <a:t> data </a:t>
            </a:r>
            <a:r>
              <a:rPr lang="es-ES" dirty="0" err="1"/>
              <a:t>we</a:t>
            </a:r>
            <a:r>
              <a:rPr lang="es-ES" dirty="0"/>
              <a:t> </a:t>
            </a:r>
            <a:r>
              <a:rPr lang="es-ES" dirty="0" err="1"/>
              <a:t>have</a:t>
            </a:r>
            <a:r>
              <a:rPr lang="es-ES" dirty="0"/>
              <a:t> in </a:t>
            </a:r>
            <a:r>
              <a:rPr lang="es-ES" dirty="0" err="1"/>
              <a:t>our</a:t>
            </a:r>
            <a:r>
              <a:rPr lang="es-ES" dirty="0"/>
              <a:t> </a:t>
            </a:r>
            <a:r>
              <a:rPr lang="es-ES" dirty="0" err="1"/>
              <a:t>dataset</a:t>
            </a:r>
            <a:r>
              <a:rPr lang="es-ES" dirty="0"/>
              <a:t>.</a:t>
            </a:r>
          </a:p>
          <a:p>
            <a:r>
              <a:rPr lang="es-ES" dirty="0" err="1"/>
              <a:t>Check</a:t>
            </a:r>
            <a:r>
              <a:rPr lang="es-ES" dirty="0"/>
              <a:t> </a:t>
            </a:r>
            <a:r>
              <a:rPr lang="es-ES" dirty="0" err="1"/>
              <a:t>unique</a:t>
            </a:r>
            <a:r>
              <a:rPr lang="es-ES" dirty="0"/>
              <a:t> </a:t>
            </a:r>
            <a:r>
              <a:rPr lang="es-ES" dirty="0" err="1"/>
              <a:t>values</a:t>
            </a:r>
            <a:r>
              <a:rPr lang="es-ES" dirty="0"/>
              <a:t> in </a:t>
            </a:r>
            <a:r>
              <a:rPr lang="es-ES" dirty="0" err="1"/>
              <a:t>order</a:t>
            </a:r>
            <a:r>
              <a:rPr lang="es-ES" dirty="0"/>
              <a:t> </a:t>
            </a:r>
            <a:r>
              <a:rPr lang="es-ES" dirty="0" err="1"/>
              <a:t>to</a:t>
            </a:r>
            <a:r>
              <a:rPr lang="es-ES" dirty="0"/>
              <a:t> </a:t>
            </a:r>
            <a:r>
              <a:rPr lang="es-ES" dirty="0" err="1"/>
              <a:t>check</a:t>
            </a:r>
            <a:r>
              <a:rPr lang="es-ES" dirty="0"/>
              <a:t> </a:t>
            </a:r>
            <a:r>
              <a:rPr lang="es-ES" dirty="0" err="1"/>
              <a:t>if</a:t>
            </a:r>
            <a:r>
              <a:rPr lang="es-ES" dirty="0"/>
              <a:t> </a:t>
            </a:r>
            <a:r>
              <a:rPr lang="es-ES" dirty="0" err="1"/>
              <a:t>we</a:t>
            </a:r>
            <a:r>
              <a:rPr lang="es-ES" dirty="0"/>
              <a:t> </a:t>
            </a:r>
            <a:r>
              <a:rPr lang="es-ES" dirty="0" err="1"/>
              <a:t>need</a:t>
            </a:r>
            <a:r>
              <a:rPr lang="es-ES" dirty="0"/>
              <a:t> </a:t>
            </a:r>
            <a:r>
              <a:rPr lang="es-ES" dirty="0" err="1"/>
              <a:t>to</a:t>
            </a:r>
            <a:r>
              <a:rPr lang="es-ES" dirty="0"/>
              <a:t> </a:t>
            </a:r>
            <a:r>
              <a:rPr lang="es-ES" dirty="0" err="1"/>
              <a:t>drop</a:t>
            </a:r>
            <a:r>
              <a:rPr lang="es-ES" dirty="0"/>
              <a:t> </a:t>
            </a:r>
            <a:r>
              <a:rPr lang="es-ES" dirty="0" err="1"/>
              <a:t>any</a:t>
            </a:r>
            <a:r>
              <a:rPr lang="es-ES" dirty="0"/>
              <a:t> </a:t>
            </a:r>
            <a:r>
              <a:rPr lang="es-ES" dirty="0" err="1"/>
              <a:t>irrelevant</a:t>
            </a:r>
            <a:r>
              <a:rPr lang="es-ES" dirty="0"/>
              <a:t> </a:t>
            </a:r>
            <a:r>
              <a:rPr lang="es-ES" dirty="0" err="1"/>
              <a:t>feature</a:t>
            </a:r>
            <a:r>
              <a:rPr lang="es-ES" dirty="0"/>
              <a:t>.</a:t>
            </a:r>
          </a:p>
          <a:p>
            <a:r>
              <a:rPr lang="es-ES" dirty="0"/>
              <a:t>Use </a:t>
            </a:r>
            <a:r>
              <a:rPr lang="es-ES" dirty="0" err="1"/>
              <a:t>heatmap</a:t>
            </a:r>
            <a:r>
              <a:rPr lang="es-ES" dirty="0"/>
              <a:t> and </a:t>
            </a:r>
            <a:r>
              <a:rPr lang="es-ES" dirty="0" err="1"/>
              <a:t>df.corr</a:t>
            </a:r>
            <a:r>
              <a:rPr lang="es-ES" dirty="0"/>
              <a:t> </a:t>
            </a:r>
            <a:r>
              <a:rPr lang="es-ES" dirty="0" err="1"/>
              <a:t>for</a:t>
            </a:r>
            <a:r>
              <a:rPr lang="es-ES" dirty="0"/>
              <a:t> </a:t>
            </a:r>
            <a:r>
              <a:rPr lang="es-ES" dirty="0" err="1"/>
              <a:t>correlation</a:t>
            </a:r>
            <a:r>
              <a:rPr lang="es-ES" dirty="0"/>
              <a:t> </a:t>
            </a:r>
            <a:r>
              <a:rPr lang="es-ES" dirty="0" err="1"/>
              <a:t>percentages</a:t>
            </a:r>
            <a:r>
              <a:rPr lang="es-ES" dirty="0"/>
              <a:t> and </a:t>
            </a:r>
            <a:r>
              <a:rPr lang="es-ES" dirty="0" err="1"/>
              <a:t>check</a:t>
            </a:r>
            <a:r>
              <a:rPr lang="es-ES" dirty="0"/>
              <a:t> </a:t>
            </a:r>
            <a:r>
              <a:rPr lang="es-ES" dirty="0" err="1"/>
              <a:t>the</a:t>
            </a:r>
            <a:r>
              <a:rPr lang="es-ES" dirty="0"/>
              <a:t> </a:t>
            </a:r>
            <a:r>
              <a:rPr lang="es-ES" dirty="0" err="1"/>
              <a:t>features</a:t>
            </a:r>
            <a:r>
              <a:rPr lang="es-ES" dirty="0"/>
              <a:t> </a:t>
            </a:r>
            <a:r>
              <a:rPr lang="es-ES" dirty="0" err="1"/>
              <a:t>most</a:t>
            </a:r>
            <a:r>
              <a:rPr lang="es-ES" dirty="0"/>
              <a:t> </a:t>
            </a:r>
            <a:r>
              <a:rPr lang="es-ES" dirty="0" err="1"/>
              <a:t>important</a:t>
            </a:r>
            <a:r>
              <a:rPr lang="es-ES" dirty="0"/>
              <a:t> </a:t>
            </a:r>
            <a:r>
              <a:rPr lang="es-ES" dirty="0" err="1"/>
              <a:t>by</a:t>
            </a:r>
            <a:r>
              <a:rPr lang="es-ES" dirty="0"/>
              <a:t> </a:t>
            </a:r>
            <a:r>
              <a:rPr lang="es-ES" dirty="0" err="1"/>
              <a:t>percentage</a:t>
            </a:r>
            <a:r>
              <a:rPr lang="es-ES" dirty="0"/>
              <a:t> </a:t>
            </a:r>
            <a:r>
              <a:rPr lang="es-ES" dirty="0" err="1"/>
              <a:t>of</a:t>
            </a:r>
            <a:r>
              <a:rPr lang="es-ES" dirty="0"/>
              <a:t> </a:t>
            </a:r>
            <a:r>
              <a:rPr lang="es-ES" dirty="0" err="1"/>
              <a:t>correlation</a:t>
            </a:r>
            <a:r>
              <a:rPr lang="es-ES" dirty="0"/>
              <a:t>.</a:t>
            </a:r>
          </a:p>
          <a:p>
            <a:r>
              <a:rPr lang="es-ES" dirty="0"/>
              <a:t>Use </a:t>
            </a:r>
            <a:r>
              <a:rPr lang="es-ES" dirty="0" err="1"/>
              <a:t>distplot</a:t>
            </a:r>
            <a:r>
              <a:rPr lang="es-ES" dirty="0"/>
              <a:t> </a:t>
            </a:r>
            <a:r>
              <a:rPr lang="es-ES" dirty="0" err="1"/>
              <a:t>for</a:t>
            </a:r>
            <a:r>
              <a:rPr lang="es-ES" dirty="0"/>
              <a:t> </a:t>
            </a:r>
            <a:r>
              <a:rPr lang="es-ES" dirty="0" err="1"/>
              <a:t>distribution</a:t>
            </a:r>
            <a:r>
              <a:rPr lang="es-ES" dirty="0"/>
              <a:t> </a:t>
            </a:r>
            <a:r>
              <a:rPr lang="es-ES" dirty="0" err="1"/>
              <a:t>visualization</a:t>
            </a:r>
            <a:r>
              <a:rPr lang="es-ES" dirty="0"/>
              <a:t>.</a:t>
            </a:r>
          </a:p>
          <a:p>
            <a:r>
              <a:rPr lang="es-ES" dirty="0"/>
              <a:t>Use </a:t>
            </a:r>
            <a:r>
              <a:rPr lang="es-ES" dirty="0" err="1"/>
              <a:t>different</a:t>
            </a:r>
            <a:r>
              <a:rPr lang="es-ES" dirty="0"/>
              <a:t> </a:t>
            </a:r>
            <a:r>
              <a:rPr lang="es-ES" dirty="0" err="1"/>
              <a:t>plotting</a:t>
            </a:r>
            <a:r>
              <a:rPr lang="es-ES" dirty="0"/>
              <a:t> in </a:t>
            </a:r>
            <a:r>
              <a:rPr lang="es-ES" dirty="0" err="1"/>
              <a:t>order</a:t>
            </a:r>
            <a:r>
              <a:rPr lang="es-ES" dirty="0"/>
              <a:t> </a:t>
            </a:r>
            <a:r>
              <a:rPr lang="es-ES" dirty="0" err="1"/>
              <a:t>to</a:t>
            </a:r>
            <a:r>
              <a:rPr lang="es-ES" dirty="0"/>
              <a:t> </a:t>
            </a:r>
            <a:r>
              <a:rPr lang="es-ES" dirty="0" err="1"/>
              <a:t>visualize</a:t>
            </a:r>
            <a:r>
              <a:rPr lang="es-ES" dirty="0"/>
              <a:t> </a:t>
            </a:r>
            <a:r>
              <a:rPr lang="es-ES" dirty="0" err="1"/>
              <a:t>better</a:t>
            </a:r>
            <a:r>
              <a:rPr lang="es-ES" dirty="0"/>
              <a:t> </a:t>
            </a:r>
            <a:r>
              <a:rPr lang="es-ES" dirty="0" err="1"/>
              <a:t>the</a:t>
            </a:r>
            <a:r>
              <a:rPr lang="es-ES" dirty="0"/>
              <a:t> data in a </a:t>
            </a:r>
            <a:r>
              <a:rPr lang="es-ES" dirty="0" err="1"/>
              <a:t>summarized</a:t>
            </a:r>
            <a:r>
              <a:rPr lang="es-ES" dirty="0"/>
              <a:t> </a:t>
            </a:r>
            <a:r>
              <a:rPr lang="es-ES" dirty="0" err="1"/>
              <a:t>way</a:t>
            </a:r>
            <a:r>
              <a:rPr lang="es-ES" dirty="0"/>
              <a:t> </a:t>
            </a:r>
            <a:r>
              <a:rPr lang="es-ES" dirty="0" err="1"/>
              <a:t>like</a:t>
            </a:r>
            <a:r>
              <a:rPr lang="es-ES" dirty="0"/>
              <a:t> </a:t>
            </a:r>
            <a:r>
              <a:rPr lang="es-ES" dirty="0" err="1"/>
              <a:t>for</a:t>
            </a:r>
            <a:r>
              <a:rPr lang="es-ES" dirty="0"/>
              <a:t> </a:t>
            </a:r>
            <a:r>
              <a:rPr lang="es-ES" dirty="0" err="1"/>
              <a:t>example</a:t>
            </a:r>
            <a:r>
              <a:rPr lang="es-ES" dirty="0"/>
              <a:t> </a:t>
            </a:r>
            <a:r>
              <a:rPr lang="es-ES" dirty="0" err="1"/>
              <a:t>boxplot</a:t>
            </a:r>
            <a:r>
              <a:rPr lang="es-ES" dirty="0"/>
              <a:t> </a:t>
            </a:r>
            <a:r>
              <a:rPr lang="es-ES" dirty="0" err="1"/>
              <a:t>for</a:t>
            </a:r>
            <a:r>
              <a:rPr lang="es-ES" dirty="0"/>
              <a:t> </a:t>
            </a:r>
            <a:r>
              <a:rPr lang="es-ES" dirty="0" err="1"/>
              <a:t>bivariate</a:t>
            </a:r>
            <a:r>
              <a:rPr lang="es-ES" dirty="0"/>
              <a:t> análisis and </a:t>
            </a:r>
            <a:r>
              <a:rPr lang="es-ES" dirty="0" err="1"/>
              <a:t>outliers</a:t>
            </a:r>
            <a:r>
              <a:rPr lang="es-ES" dirty="0"/>
              <a:t> and </a:t>
            </a:r>
            <a:r>
              <a:rPr lang="es-ES" dirty="0" err="1"/>
              <a:t>pairpolot</a:t>
            </a:r>
            <a:r>
              <a:rPr lang="es-ES" dirty="0"/>
              <a:t> </a:t>
            </a:r>
            <a:r>
              <a:rPr lang="es-ES" dirty="0" err="1"/>
              <a:t>all</a:t>
            </a:r>
            <a:r>
              <a:rPr lang="es-ES" dirty="0"/>
              <a:t> </a:t>
            </a:r>
            <a:r>
              <a:rPr lang="es-ES" dirty="0" err="1"/>
              <a:t>the</a:t>
            </a:r>
            <a:r>
              <a:rPr lang="es-ES" dirty="0"/>
              <a:t> </a:t>
            </a:r>
            <a:r>
              <a:rPr lang="es-ES" dirty="0" err="1"/>
              <a:t>features</a:t>
            </a:r>
            <a:r>
              <a:rPr lang="es-ES" dirty="0"/>
              <a:t> </a:t>
            </a:r>
            <a:r>
              <a:rPr lang="es-ES" dirty="0" err="1"/>
              <a:t>of</a:t>
            </a:r>
            <a:r>
              <a:rPr lang="es-ES" dirty="0"/>
              <a:t> </a:t>
            </a:r>
            <a:r>
              <a:rPr lang="es-ES" dirty="0" err="1"/>
              <a:t>our</a:t>
            </a:r>
            <a:r>
              <a:rPr lang="es-ES" dirty="0"/>
              <a:t> </a:t>
            </a:r>
            <a:r>
              <a:rPr lang="es-ES" dirty="0" err="1"/>
              <a:t>dataset</a:t>
            </a:r>
            <a:r>
              <a:rPr lang="es-ES" dirty="0"/>
              <a:t> in </a:t>
            </a:r>
            <a:r>
              <a:rPr lang="es-ES" dirty="0" err="1"/>
              <a:t>order</a:t>
            </a:r>
            <a:r>
              <a:rPr lang="es-ES" dirty="0"/>
              <a:t> </a:t>
            </a:r>
            <a:r>
              <a:rPr lang="en-US" dirty="0"/>
              <a:t>to create scatterplots between all of your variables. Correlation matrices and scatterplots are useful for exploring the relationship between two variables. But histograms can help us view the data of a feature with itself and skewness of it.</a:t>
            </a:r>
            <a:endParaRPr lang="es-ES" dirty="0"/>
          </a:p>
          <a:p>
            <a:endParaRPr lang="es-ES" dirty="0"/>
          </a:p>
          <a:p>
            <a:endParaRPr lang="es-ES" dirty="0"/>
          </a:p>
        </p:txBody>
      </p:sp>
    </p:spTree>
    <p:extLst>
      <p:ext uri="{BB962C8B-B14F-4D97-AF65-F5344CB8AC3E}">
        <p14:creationId xmlns:p14="http://schemas.microsoft.com/office/powerpoint/2010/main" val="4763550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dee0e0be-e5d8-4bb3-84ad-3c820243eb5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8260C5C628EB4890CBC5E4C03805AA" ma:contentTypeVersion="11" ma:contentTypeDescription="Create a new document." ma:contentTypeScope="" ma:versionID="139a7ed03c46454b856c465f9969b797">
  <xsd:schema xmlns:xsd="http://www.w3.org/2001/XMLSchema" xmlns:xs="http://www.w3.org/2001/XMLSchema" xmlns:p="http://schemas.microsoft.com/office/2006/metadata/properties" xmlns:ns3="dee0e0be-e5d8-4bb3-84ad-3c820243eb5c" xmlns:ns4="ae209807-4244-410d-a4c6-c0ec27a82fd1" targetNamespace="http://schemas.microsoft.com/office/2006/metadata/properties" ma:root="true" ma:fieldsID="bc2503c5fe1383004ca41f4ba670c07a" ns3:_="" ns4:_="">
    <xsd:import namespace="dee0e0be-e5d8-4bb3-84ad-3c820243eb5c"/>
    <xsd:import namespace="ae209807-4244-410d-a4c6-c0ec27a82fd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0e0be-e5d8-4bb3-84ad-3c820243eb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209807-4244-410d-a4c6-c0ec27a82fd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purl.org/dc/terms/"/>
    <ds:schemaRef ds:uri="dee0e0be-e5d8-4bb3-84ad-3c820243eb5c"/>
    <ds:schemaRef ds:uri="http://schemas.microsoft.com/office/2006/documentManagement/types"/>
    <ds:schemaRef ds:uri="ae209807-4244-410d-a4c6-c0ec27a82fd1"/>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7245A454-38A6-48E9-A188-0594DABE6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0e0be-e5d8-4bb3-84ad-3c820243eb5c"/>
    <ds:schemaRef ds:uri="ae209807-4244-410d-a4c6-c0ec27a82f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319</TotalTime>
  <Words>2159</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CUSTOMER RETENTION</vt:lpstr>
      <vt:lpstr>  Problem Statement: </vt:lpstr>
      <vt:lpstr> EDA STEPS: </vt:lpstr>
      <vt:lpstr> ASSUMPTIONS: </vt:lpstr>
      <vt:lpstr> ASSUMPTIONS: </vt:lpstr>
      <vt:lpstr> ASSUMPTIONS: </vt:lpstr>
      <vt:lpstr> ASSUMPTIONS: </vt:lpstr>
      <vt:lpstr>Steps used to complete the project, analysis, and conclusion </vt:lpstr>
      <vt:lpstr>Summary of main steps:</vt:lpstr>
      <vt:lpstr>Conclusions:</vt:lpstr>
      <vt:lpstr>Learning and future main POINTS: </vt:lpstr>
      <vt:lpstr>Thank you for your time!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Kaur, Balpreet - Contractor {PEP}</dc:creator>
  <cp:lastModifiedBy>Kaur, Balpreet - Contractor {PEP}</cp:lastModifiedBy>
  <cp:revision>14</cp:revision>
  <dcterms:created xsi:type="dcterms:W3CDTF">2021-11-01T09:27:56Z</dcterms:created>
  <dcterms:modified xsi:type="dcterms:W3CDTF">2021-12-09T03:08:33Z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0x010100D98260C5C628EB4890CBC5E4C03805AA</vt:lpwstr>
  </property>
</Properties>
</file>