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7" r:id="rId4"/>
  </p:sldMasterIdLst>
  <p:sldIdLst>
    <p:sldId id="257" r:id="rId5"/>
    <p:sldId id="262" r:id="rId6"/>
    <p:sldId id="263" r:id="rId7"/>
    <p:sldId id="271" r:id="rId8"/>
    <p:sldId id="266" r:id="rId9"/>
    <p:sldId id="267" r:id="rId10"/>
    <p:sldId id="268" r:id="rId11"/>
    <p:sldId id="269" r:id="rId12"/>
    <p:sldId id="261"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nSpc>
              <a:spcPct val="100000"/>
            </a:lnSpc>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5079" custLinFactNeighborY="4601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LinFactY="100000" custLinFactNeighborX="14516" custLinFactNeighborY="111490"/>
      <dgm:spPr/>
    </dgm:pt>
    <dgm:pt modelId="{DFE4C949-B324-4E00-A845-A69F6739ABD1}" type="pres">
      <dgm:prSet presAssocID="{49225C73-1633-42F1-AB3B-7CB183E5F8B8}" presName="iconRect" presStyleLbl="node1" presStyleIdx="1" presStyleCnt="3" custLinFactY="175367" custLinFactNeighborX="26329" custLinFactNeighborY="2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n-US" dirty="0"/>
        </a:p>
        <a:p>
          <a:pPr algn="l">
            <a:lnSpc>
              <a:spcPct val="100000"/>
            </a:lnSpc>
            <a:spcAft>
              <a:spcPct val="35000"/>
            </a:spcAft>
          </a:pPr>
          <a:endParaRPr lang="en-US" dirty="0"/>
        </a:p>
        <a:p>
          <a:pPr algn="just">
            <a:lnSpc>
              <a:spcPct val="100000"/>
            </a:lnSpc>
            <a:spcAft>
              <a:spcPts val="62"/>
            </a:spcAft>
          </a:pPr>
          <a:endParaRPr lang="en-US" dirty="0"/>
        </a:p>
        <a:p>
          <a:pPr algn="just">
            <a:lnSpc>
              <a:spcPct val="100000"/>
            </a:lnSpc>
            <a:spcAft>
              <a:spcPts val="62"/>
            </a:spcAft>
          </a:pPr>
          <a:r>
            <a:rPr lang="en-US" dirty="0"/>
            <a:t>- For EDA, we will need first of all install  and import the necessary libraries.</a:t>
          </a:r>
        </a:p>
        <a:p>
          <a:pPr algn="just">
            <a:lnSpc>
              <a:spcPct val="100000"/>
            </a:lnSpc>
            <a:spcAft>
              <a:spcPts val="62"/>
            </a:spcAft>
          </a:pPr>
          <a:r>
            <a:rPr lang="en-US" dirty="0"/>
            <a:t>- Load and check the data we have in our dataset.</a:t>
          </a:r>
        </a:p>
        <a:p>
          <a:pPr algn="just">
            <a:lnSpc>
              <a:spcPct val="100000"/>
            </a:lnSpc>
            <a:spcAft>
              <a:spcPts val="62"/>
            </a:spcAft>
          </a:pPr>
          <a:r>
            <a:rPr lang="en-US" dirty="0"/>
            <a:t>- We will revise the basic descriptive statistics through </a:t>
          </a:r>
          <a:r>
            <a:rPr lang="en-US" dirty="0" err="1"/>
            <a:t>df.describe</a:t>
          </a:r>
          <a:r>
            <a:rPr lang="en-US" dirty="0"/>
            <a:t>.</a:t>
          </a:r>
        </a:p>
        <a:p>
          <a:pPr algn="just">
            <a:lnSpc>
              <a:spcPct val="100000"/>
            </a:lnSpc>
            <a:spcAft>
              <a:spcPts val="62"/>
            </a:spcAft>
          </a:pPr>
          <a:r>
            <a:rPr lang="en-US" dirty="0"/>
            <a:t>- Then, understand the shape and data types </a:t>
          </a:r>
          <a:r>
            <a:rPr lang="en-US" dirty="0" err="1"/>
            <a:t>df.dtypes</a:t>
          </a:r>
          <a:r>
            <a:rPr lang="en-US" dirty="0"/>
            <a:t> and df.info.</a:t>
          </a:r>
        </a:p>
        <a:p>
          <a:pPr algn="just">
            <a:lnSpc>
              <a:spcPct val="100000"/>
            </a:lnSpc>
            <a:spcAft>
              <a:spcPts val="62"/>
            </a:spcAft>
          </a:pPr>
          <a:r>
            <a:rPr lang="en-US" dirty="0"/>
            <a:t>- For cleaning, we will check if we have missing values. If so, then we will impute them in the corresponding best way.</a:t>
          </a:r>
        </a:p>
        <a:p>
          <a:pPr algn="just">
            <a:lnSpc>
              <a:spcPct val="100000"/>
            </a:lnSpc>
            <a:spcAft>
              <a:spcPts val="62"/>
            </a:spcAft>
          </a:pPr>
          <a:r>
            <a:rPr lang="en-US" dirty="0"/>
            <a:t>-For cleaning, we can check for unique values and drop the irrelevant columns for example in case we have the same unique value in all our rows.</a:t>
          </a:r>
        </a:p>
        <a:p>
          <a:pPr algn="just">
            <a:lnSpc>
              <a:spcPct val="100000"/>
            </a:lnSpc>
            <a:spcAft>
              <a:spcPts val="62"/>
            </a:spcAft>
          </a:pPr>
          <a:r>
            <a:rPr lang="en-US" dirty="0"/>
            <a:t>- We need to proceed with some univariate analysis through different graphs such as bar ,graphs. </a:t>
          </a:r>
        </a:p>
        <a:p>
          <a:pPr algn="just">
            <a:lnSpc>
              <a:spcPct val="100000"/>
            </a:lnSpc>
            <a:spcAft>
              <a:spcPts val="62"/>
            </a:spcAft>
          </a:pPr>
          <a:r>
            <a:rPr lang="en-US" dirty="0"/>
            <a:t>- We can also use boxplots for example for outliers in case we need to check if we have outliers and how these are distributed on our data. If possible, we will try to remove these outliers after we have checked it through </a:t>
          </a:r>
          <a:r>
            <a:rPr lang="en-US" dirty="0" err="1"/>
            <a:t>Zscore</a:t>
          </a:r>
          <a:r>
            <a:rPr lang="en-US" dirty="0"/>
            <a:t>.</a:t>
          </a:r>
        </a:p>
        <a:p>
          <a:pPr algn="just">
            <a:lnSpc>
              <a:spcPct val="100000"/>
            </a:lnSpc>
            <a:spcAft>
              <a:spcPts val="62"/>
            </a:spcAft>
          </a:pPr>
          <a:r>
            <a:rPr lang="en-US" dirty="0"/>
            <a:t>- In case we have skewness, we will also try to reduce it as much as possible.</a:t>
          </a:r>
        </a:p>
        <a:p>
          <a:pPr algn="just">
            <a:lnSpc>
              <a:spcPct val="100000"/>
            </a:lnSpc>
            <a:spcAft>
              <a:spcPts val="62"/>
            </a:spcAft>
          </a:pPr>
          <a:r>
            <a:rPr lang="en-US" dirty="0"/>
            <a:t>- In case of multicollinearity, we will try to drop the less important for our target that has the highest VIF in order to reduce the multicollinearity as much as possible.</a:t>
          </a:r>
        </a:p>
        <a:p>
          <a:pPr algn="just">
            <a:lnSpc>
              <a:spcPct val="100000"/>
            </a:lnSpc>
            <a:spcAft>
              <a:spcPts val="62"/>
            </a:spcAft>
          </a:pPr>
          <a:r>
            <a:rPr lang="en-US" dirty="0"/>
            <a:t>-</a:t>
          </a:r>
          <a:r>
            <a:rPr lang="en-US" dirty="0" err="1"/>
            <a:t>Standarize</a:t>
          </a:r>
          <a:r>
            <a:rPr lang="en-US" dirty="0"/>
            <a:t> the scale of our features in case we have different scale or each.</a:t>
          </a:r>
        </a:p>
        <a:p>
          <a:pPr algn="just">
            <a:lnSpc>
              <a:spcPct val="100000"/>
            </a:lnSpc>
            <a:spcAft>
              <a:spcPts val="62"/>
            </a:spcAft>
          </a:pPr>
          <a:r>
            <a:rPr lang="en-US" dirty="0"/>
            <a:t>- We can also use </a:t>
          </a:r>
          <a:r>
            <a:rPr lang="en-US" dirty="0" err="1"/>
            <a:t>distplot</a:t>
          </a:r>
          <a:r>
            <a:rPr lang="en-US" dirty="0"/>
            <a:t>, </a:t>
          </a:r>
          <a:r>
            <a:rPr lang="en-US" dirty="0" err="1"/>
            <a:t>scatterpllot</a:t>
          </a:r>
          <a:r>
            <a:rPr lang="en-US" dirty="0"/>
            <a:t> in order to check the distribution of the continuous features.   </a:t>
          </a:r>
          <a:r>
            <a:rPr lang="en-US" dirty="0" err="1"/>
            <a:t>Distplot</a:t>
          </a:r>
          <a:r>
            <a:rPr lang="en-US" dirty="0"/>
            <a:t> will help us to view the distribution of the data in way that we can check if we have any skewness in our data or not. Also, </a:t>
          </a:r>
          <a:r>
            <a:rPr lang="en-US" b="1" i="0" dirty="0" err="1"/>
            <a:t>sns.pairplot</a:t>
          </a:r>
          <a:r>
            <a:rPr lang="en-US" b="1" i="0" dirty="0"/>
            <a:t>() </a:t>
          </a:r>
          <a:r>
            <a:rPr lang="en-US" b="0" i="0" dirty="0"/>
            <a:t>is a great way to create scatterplots between all of your variables. Correlation matrices and scatterplots are useful for exploring the relationship between two variables. But histograms can help us view the data of a feature with itself.</a:t>
          </a:r>
        </a:p>
        <a:p>
          <a:pPr algn="just">
            <a:lnSpc>
              <a:spcPct val="100000"/>
            </a:lnSpc>
            <a:spcAft>
              <a:spcPts val="62"/>
            </a:spcAft>
          </a:pPr>
          <a:r>
            <a:rPr lang="en-US" b="0" i="0" dirty="0"/>
            <a:t>.</a:t>
          </a:r>
          <a:r>
            <a:rPr lang="en-US" dirty="0"/>
            <a:t>-Then, we also need to check the correlation of the features against each other and against out target Price of the used car.</a:t>
          </a:r>
        </a:p>
        <a:p>
          <a:pPr algn="just">
            <a:lnSpc>
              <a:spcPct val="100000"/>
            </a:lnSpc>
            <a:spcAft>
              <a:spcPts val="62"/>
            </a:spcAft>
          </a:pPr>
          <a:r>
            <a:rPr lang="en-US" dirty="0"/>
            <a:t>- In case of bivariate analysis, we can use </a:t>
          </a:r>
          <a:r>
            <a:rPr lang="en-US" dirty="0" err="1"/>
            <a:t>sns.replot</a:t>
          </a:r>
          <a:r>
            <a:rPr lang="en-US" dirty="0"/>
            <a:t>, </a:t>
          </a:r>
          <a:r>
            <a:rPr lang="en-US" dirty="0" err="1"/>
            <a:t>df.groupby</a:t>
          </a:r>
          <a:r>
            <a:rPr lang="en-US" dirty="0"/>
            <a:t>, </a:t>
          </a:r>
        </a:p>
        <a:p>
          <a:pPr algn="l">
            <a:lnSpc>
              <a:spcPct val="100000"/>
            </a:lnSpc>
            <a:spcAft>
              <a:spcPct val="35000"/>
            </a:spcAft>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a:off x="0" y="138730"/>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320040"/>
          <a:ext cx="476549" cy="4765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721347" y="2095096"/>
          <a:ext cx="5255451"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721347" y="2095096"/>
        <a:ext cx="5255451" cy="821636"/>
      </dsp:txXfrm>
    </dsp:sp>
    <dsp:sp modelId="{DE7819CB-FEDC-437C-A682-4A21850001D5}">
      <dsp:nvSpPr>
        <dsp:cNvPr id="0" name=""/>
        <dsp:cNvSpPr/>
      </dsp:nvSpPr>
      <dsp:spPr>
        <a:xfrm>
          <a:off x="161235" y="462610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339981" y="4870448"/>
          <a:ext cx="476549" cy="4765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1039668"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1039668" y="2909095"/>
        <a:ext cx="1936715" cy="821636"/>
      </dsp:txXfrm>
    </dsp:sp>
    <dsp:sp modelId="{80B33412-CB0E-46FB-A706-F674A05144C7}">
      <dsp:nvSpPr>
        <dsp:cNvPr id="0" name=""/>
        <dsp:cNvSpPr/>
      </dsp:nvSpPr>
      <dsp:spPr>
        <a:xfrm>
          <a:off x="5261910" y="462610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447705" y="4738158"/>
          <a:ext cx="476549" cy="4765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311543"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4311543" y="2909095"/>
        <a:ext cx="1936715" cy="821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endParaRPr lang="en-US" sz="1100" kern="1200" dirty="0"/>
        </a:p>
        <a:p>
          <a:pPr marL="0" lvl="0" indent="0" algn="just" defTabSz="488950">
            <a:lnSpc>
              <a:spcPct val="100000"/>
            </a:lnSpc>
            <a:spcBef>
              <a:spcPct val="0"/>
            </a:spcBef>
            <a:spcAft>
              <a:spcPts val="62"/>
            </a:spcAft>
            <a:buNone/>
          </a:pPr>
          <a:endParaRPr lang="en-US" sz="1100" kern="1200" dirty="0"/>
        </a:p>
        <a:p>
          <a:pPr marL="0" lvl="0" indent="0" algn="just" defTabSz="488950">
            <a:lnSpc>
              <a:spcPct val="100000"/>
            </a:lnSpc>
            <a:spcBef>
              <a:spcPct val="0"/>
            </a:spcBef>
            <a:spcAft>
              <a:spcPts val="62"/>
            </a:spcAft>
            <a:buNone/>
          </a:pPr>
          <a:r>
            <a:rPr lang="en-US" sz="1100" kern="1200" dirty="0"/>
            <a:t>- For EDA, we will need first of all install  and import the necessary libraries.</a:t>
          </a:r>
        </a:p>
        <a:p>
          <a:pPr marL="0" lvl="0" indent="0" algn="just" defTabSz="488950">
            <a:lnSpc>
              <a:spcPct val="100000"/>
            </a:lnSpc>
            <a:spcBef>
              <a:spcPct val="0"/>
            </a:spcBef>
            <a:spcAft>
              <a:spcPts val="62"/>
            </a:spcAft>
            <a:buNone/>
          </a:pPr>
          <a:r>
            <a:rPr lang="en-US" sz="1100" kern="1200" dirty="0"/>
            <a:t>- Load and check the data we have in our dataset.</a:t>
          </a:r>
        </a:p>
        <a:p>
          <a:pPr marL="0" lvl="0" indent="0" algn="just" defTabSz="488950">
            <a:lnSpc>
              <a:spcPct val="100000"/>
            </a:lnSpc>
            <a:spcBef>
              <a:spcPct val="0"/>
            </a:spcBef>
            <a:spcAft>
              <a:spcPts val="62"/>
            </a:spcAft>
            <a:buNone/>
          </a:pPr>
          <a:r>
            <a:rPr lang="en-US" sz="1100" kern="1200" dirty="0"/>
            <a:t>- We will revise the basic descriptive statistics through </a:t>
          </a:r>
          <a:r>
            <a:rPr lang="en-US" sz="1100" kern="1200" dirty="0" err="1"/>
            <a:t>df.describe</a:t>
          </a:r>
          <a:r>
            <a:rPr lang="en-US" sz="1100" kern="1200" dirty="0"/>
            <a:t>.</a:t>
          </a:r>
        </a:p>
        <a:p>
          <a:pPr marL="0" lvl="0" indent="0" algn="just" defTabSz="488950">
            <a:lnSpc>
              <a:spcPct val="100000"/>
            </a:lnSpc>
            <a:spcBef>
              <a:spcPct val="0"/>
            </a:spcBef>
            <a:spcAft>
              <a:spcPts val="62"/>
            </a:spcAft>
            <a:buNone/>
          </a:pPr>
          <a:r>
            <a:rPr lang="en-US" sz="1100" kern="1200" dirty="0"/>
            <a:t>- Then, understand the shape and data types </a:t>
          </a:r>
          <a:r>
            <a:rPr lang="en-US" sz="1100" kern="1200" dirty="0" err="1"/>
            <a:t>df.dtypes</a:t>
          </a:r>
          <a:r>
            <a:rPr lang="en-US" sz="1100" kern="1200" dirty="0"/>
            <a:t> and df.info.</a:t>
          </a:r>
        </a:p>
        <a:p>
          <a:pPr marL="0" lvl="0" indent="0" algn="just" defTabSz="488950">
            <a:lnSpc>
              <a:spcPct val="100000"/>
            </a:lnSpc>
            <a:spcBef>
              <a:spcPct val="0"/>
            </a:spcBef>
            <a:spcAft>
              <a:spcPts val="62"/>
            </a:spcAft>
            <a:buNone/>
          </a:pPr>
          <a:r>
            <a:rPr lang="en-US" sz="1100" kern="1200" dirty="0"/>
            <a:t>- For cleaning, we will check if we have missing values. If so, then we will impute them in the corresponding best way.</a:t>
          </a:r>
        </a:p>
        <a:p>
          <a:pPr marL="0" lvl="0" indent="0" algn="just" defTabSz="488950">
            <a:lnSpc>
              <a:spcPct val="100000"/>
            </a:lnSpc>
            <a:spcBef>
              <a:spcPct val="0"/>
            </a:spcBef>
            <a:spcAft>
              <a:spcPts val="62"/>
            </a:spcAft>
            <a:buNone/>
          </a:pPr>
          <a:r>
            <a:rPr lang="en-US" sz="1100" kern="1200" dirty="0"/>
            <a:t>-For cleaning, we can check for unique values and drop the irrelevant columns for example in case we have the same unique value in all our rows.</a:t>
          </a:r>
        </a:p>
        <a:p>
          <a:pPr marL="0" lvl="0" indent="0" algn="just" defTabSz="488950">
            <a:lnSpc>
              <a:spcPct val="100000"/>
            </a:lnSpc>
            <a:spcBef>
              <a:spcPct val="0"/>
            </a:spcBef>
            <a:spcAft>
              <a:spcPts val="62"/>
            </a:spcAft>
            <a:buNone/>
          </a:pPr>
          <a:r>
            <a:rPr lang="en-US" sz="1100" kern="1200" dirty="0"/>
            <a:t>- We need to proceed with some univariate analysis through different graphs such as bar ,graphs. </a:t>
          </a:r>
        </a:p>
        <a:p>
          <a:pPr marL="0" lvl="0" indent="0" algn="just" defTabSz="488950">
            <a:lnSpc>
              <a:spcPct val="100000"/>
            </a:lnSpc>
            <a:spcBef>
              <a:spcPct val="0"/>
            </a:spcBef>
            <a:spcAft>
              <a:spcPts val="62"/>
            </a:spcAft>
            <a:buNone/>
          </a:pPr>
          <a:r>
            <a:rPr lang="en-US" sz="1100" kern="1200" dirty="0"/>
            <a:t>- We can also use boxplots for example for outliers in case we need to check if we have outliers and how these are distributed on our data. If possible, we will try to remove these outliers after we have checked it through </a:t>
          </a:r>
          <a:r>
            <a:rPr lang="en-US" sz="1100" kern="1200" dirty="0" err="1"/>
            <a:t>Zscore</a:t>
          </a:r>
          <a:r>
            <a:rPr lang="en-US" sz="1100" kern="1200" dirty="0"/>
            <a:t>.</a:t>
          </a:r>
        </a:p>
        <a:p>
          <a:pPr marL="0" lvl="0" indent="0" algn="just" defTabSz="488950">
            <a:lnSpc>
              <a:spcPct val="100000"/>
            </a:lnSpc>
            <a:spcBef>
              <a:spcPct val="0"/>
            </a:spcBef>
            <a:spcAft>
              <a:spcPts val="62"/>
            </a:spcAft>
            <a:buNone/>
          </a:pPr>
          <a:r>
            <a:rPr lang="en-US" sz="1100" kern="1200" dirty="0"/>
            <a:t>- In case we have skewness, we will also try to reduce it as much as possible.</a:t>
          </a:r>
        </a:p>
        <a:p>
          <a:pPr marL="0" lvl="0" indent="0" algn="just" defTabSz="488950">
            <a:lnSpc>
              <a:spcPct val="100000"/>
            </a:lnSpc>
            <a:spcBef>
              <a:spcPct val="0"/>
            </a:spcBef>
            <a:spcAft>
              <a:spcPts val="62"/>
            </a:spcAft>
            <a:buNone/>
          </a:pPr>
          <a:r>
            <a:rPr lang="en-US" sz="1100" kern="1200" dirty="0"/>
            <a:t>- In case of multicollinearity, we will try to drop the less important for our target that has the highest VIF in order to reduce the multicollinearity as much as possible.</a:t>
          </a:r>
        </a:p>
        <a:p>
          <a:pPr marL="0" lvl="0" indent="0" algn="just" defTabSz="488950">
            <a:lnSpc>
              <a:spcPct val="100000"/>
            </a:lnSpc>
            <a:spcBef>
              <a:spcPct val="0"/>
            </a:spcBef>
            <a:spcAft>
              <a:spcPts val="62"/>
            </a:spcAft>
            <a:buNone/>
          </a:pPr>
          <a:r>
            <a:rPr lang="en-US" sz="1100" kern="1200" dirty="0"/>
            <a:t>-</a:t>
          </a:r>
          <a:r>
            <a:rPr lang="en-US" sz="1100" kern="1200" dirty="0" err="1"/>
            <a:t>Standarize</a:t>
          </a:r>
          <a:r>
            <a:rPr lang="en-US" sz="1100" kern="1200" dirty="0"/>
            <a:t> the scale of our features in case we have different scale or each.</a:t>
          </a:r>
        </a:p>
        <a:p>
          <a:pPr marL="0" lvl="0" indent="0" algn="just" defTabSz="488950">
            <a:lnSpc>
              <a:spcPct val="100000"/>
            </a:lnSpc>
            <a:spcBef>
              <a:spcPct val="0"/>
            </a:spcBef>
            <a:spcAft>
              <a:spcPts val="62"/>
            </a:spcAft>
            <a:buNone/>
          </a:pPr>
          <a:r>
            <a:rPr lang="en-US" sz="1100" kern="1200" dirty="0"/>
            <a:t>- We can also use </a:t>
          </a:r>
          <a:r>
            <a:rPr lang="en-US" sz="1100" kern="1200" dirty="0" err="1"/>
            <a:t>distplot</a:t>
          </a:r>
          <a:r>
            <a:rPr lang="en-US" sz="1100" kern="1200" dirty="0"/>
            <a:t>, </a:t>
          </a:r>
          <a:r>
            <a:rPr lang="en-US" sz="1100" kern="1200" dirty="0" err="1"/>
            <a:t>scatterpllot</a:t>
          </a:r>
          <a:r>
            <a:rPr lang="en-US" sz="1100" kern="1200" dirty="0"/>
            <a:t> in order to check the distribution of the continuous features.   </a:t>
          </a:r>
          <a:r>
            <a:rPr lang="en-US" sz="1100" kern="1200" dirty="0" err="1"/>
            <a:t>Distplot</a:t>
          </a:r>
          <a:r>
            <a:rPr lang="en-US" sz="1100" kern="1200" dirty="0"/>
            <a:t> will help us to view the distribution of the data in way that we can check if we have any skewness in our data or not. Also, </a:t>
          </a:r>
          <a:r>
            <a:rPr lang="en-US" sz="1100" b="1" i="0" kern="1200" dirty="0" err="1"/>
            <a:t>sns.pairplot</a:t>
          </a:r>
          <a:r>
            <a:rPr lang="en-US" sz="1100" b="1" i="0" kern="1200" dirty="0"/>
            <a:t>() </a:t>
          </a:r>
          <a:r>
            <a:rPr lang="en-US" sz="1100" b="0" i="0" kern="1200" dirty="0"/>
            <a:t>is a great way to create scatterplots between all of your variables. Correlation matrices and scatterplots are useful for exploring the relationship between two variables. But histograms can help us view the data of a feature with itself.</a:t>
          </a:r>
        </a:p>
        <a:p>
          <a:pPr marL="0" lvl="0" indent="0" algn="just" defTabSz="488950">
            <a:lnSpc>
              <a:spcPct val="100000"/>
            </a:lnSpc>
            <a:spcBef>
              <a:spcPct val="0"/>
            </a:spcBef>
            <a:spcAft>
              <a:spcPts val="62"/>
            </a:spcAft>
            <a:buNone/>
          </a:pPr>
          <a:r>
            <a:rPr lang="en-US" sz="1100" b="0" i="0" kern="1200" dirty="0"/>
            <a:t>.</a:t>
          </a:r>
          <a:r>
            <a:rPr lang="en-US" sz="1100" kern="1200" dirty="0"/>
            <a:t>-Then, we also need to check the correlation of the features against each other and against out target Price of the used car.</a:t>
          </a:r>
        </a:p>
        <a:p>
          <a:pPr marL="0" lvl="0" indent="0" algn="just" defTabSz="488950">
            <a:lnSpc>
              <a:spcPct val="100000"/>
            </a:lnSpc>
            <a:spcBef>
              <a:spcPct val="0"/>
            </a:spcBef>
            <a:spcAft>
              <a:spcPts val="62"/>
            </a:spcAft>
            <a:buNone/>
          </a:pPr>
          <a:r>
            <a:rPr lang="en-US" sz="1100" kern="1200" dirty="0"/>
            <a:t>- In case of bivariate analysis, we can use </a:t>
          </a:r>
          <a:r>
            <a:rPr lang="en-US" sz="1100" kern="1200" dirty="0" err="1"/>
            <a:t>sns.replot</a:t>
          </a:r>
          <a:r>
            <a:rPr lang="en-US" sz="1100" kern="1200" dirty="0"/>
            <a:t>, </a:t>
          </a:r>
          <a:r>
            <a:rPr lang="en-US" sz="1100" kern="1200" dirty="0" err="1"/>
            <a:t>df.groupby</a:t>
          </a:r>
          <a:r>
            <a:rPr lang="en-US" sz="1100" kern="1200" dirty="0"/>
            <a:t>, </a:t>
          </a:r>
        </a:p>
        <a:p>
          <a:pPr marL="0" lvl="0" indent="0" algn="l" defTabSz="488950">
            <a:lnSpc>
              <a:spcPct val="100000"/>
            </a:lnSpc>
            <a:spcBef>
              <a:spcPct val="0"/>
            </a:spcBef>
            <a:spcAft>
              <a:spcPct val="35000"/>
            </a:spcAft>
            <a:buNone/>
          </a:pPr>
          <a:endParaRPr lang="en-US" sz="11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947061" y="2909095"/>
        <a:ext cx="2021901" cy="857776"/>
      </dsp:txXfrm>
    </dsp:sp>
    <dsp:sp modelId="{80B33412-CB0E-46FB-A706-F674A05144C7}">
      <dsp:nvSpPr>
        <dsp:cNvPr id="0" name=""/>
        <dsp:cNvSpPr/>
      </dsp:nvSpPr>
      <dsp:spPr>
        <a:xfrm flipH="1">
          <a:off x="5387981" y="5050242"/>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68851" y="4818609"/>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182716" y="2909095"/>
        <a:ext cx="2021901" cy="857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947061" y="2909095"/>
        <a:ext cx="2021901" cy="857776"/>
      </dsp:txXfrm>
    </dsp:sp>
    <dsp:sp modelId="{80B33412-CB0E-46FB-A706-F674A05144C7}">
      <dsp:nvSpPr>
        <dsp:cNvPr id="0" name=""/>
        <dsp:cNvSpPr/>
      </dsp:nvSpPr>
      <dsp:spPr>
        <a:xfrm flipH="1">
          <a:off x="5387981" y="5050242"/>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68851" y="4818609"/>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4182716" y="2909095"/>
        <a:ext cx="2021901" cy="8577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A0C0817-A112-4847-8014-A94B7D2A4EA3}" type="datetime1">
              <a:rPr lang="en-US" smtClean="0"/>
              <a:t>12/16/2021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448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07579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12/16/2021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911986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12/16/2021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01865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6FA2B21-3FCD-4721-B95C-427943F61125}" type="datetime1">
              <a:rPr lang="en-US" smtClean="0"/>
              <a:t>12/16/2021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20850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82083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084896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88023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6FA2B21-3FCD-4721-B95C-427943F61125}" type="datetime1">
              <a:rPr lang="en-US" smtClean="0"/>
              <a:t>12/16/2021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95492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315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C646AA-F36E-4540-911D-FFFC0A0EF24A}" type="datetime1">
              <a:rPr lang="en-US" smtClean="0"/>
              <a:t>12/16/2021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32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298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562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66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8242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707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128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12/16/2021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88684486"/>
      </p:ext>
    </p:extLst>
  </p:cSld>
  <p:clrMap bg1="dk1" tx1="lt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32531"/>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IN" sz="4500" b="1" dirty="0">
                <a:solidFill>
                  <a:srgbClr val="FF0000"/>
                </a:solidFill>
              </a:rPr>
              <a:t>USED CAR PRICE PREDICTION</a:t>
            </a:r>
            <a:endParaRPr lang="es-ES" sz="4500" b="1" dirty="0">
              <a:solidFill>
                <a:srgbClr val="FF0000"/>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3986365"/>
            <a:ext cx="3308991" cy="559656"/>
          </a:xfrm>
          <a:solidFill>
            <a:srgbClr val="92D050"/>
          </a:solidFill>
        </p:spPr>
        <p:txBody>
          <a:bodyPr>
            <a:noAutofit/>
          </a:bodyPr>
          <a:lstStyle/>
          <a:p>
            <a:pPr>
              <a:spcAft>
                <a:spcPts val="600"/>
              </a:spcAft>
            </a:pPr>
            <a:r>
              <a:rPr lang="en-US" sz="3500" b="1" dirty="0">
                <a:solidFill>
                  <a:schemeClr val="tx1"/>
                </a:solidFill>
              </a:rPr>
              <a:t>Balpreet Kaur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C35A-CAED-41B9-A182-51259B5AA75E}"/>
              </a:ext>
            </a:extLst>
          </p:cNvPr>
          <p:cNvSpPr>
            <a:spLocks noGrp="1"/>
          </p:cNvSpPr>
          <p:nvPr>
            <p:ph type="title"/>
          </p:nvPr>
        </p:nvSpPr>
        <p:spPr>
          <a:xfrm>
            <a:off x="1464365" y="3335295"/>
            <a:ext cx="8610600" cy="1293028"/>
          </a:xfrm>
        </p:spPr>
        <p:txBody>
          <a:bodyPr/>
          <a:lstStyle/>
          <a:p>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time! 😃</a:t>
            </a:r>
            <a:br>
              <a:rPr lang="es-ES" b="1" dirty="0"/>
            </a:br>
            <a:endParaRPr lang="es-ES" dirty="0"/>
          </a:p>
        </p:txBody>
      </p:sp>
      <p:sp>
        <p:nvSpPr>
          <p:cNvPr id="4" name="TextBox 3">
            <a:extLst>
              <a:ext uri="{FF2B5EF4-FFF2-40B4-BE49-F238E27FC236}">
                <a16:creationId xmlns:a16="http://schemas.microsoft.com/office/drawing/2014/main" id="{ACB88589-F5FD-43CA-823E-140B75B34AE6}"/>
              </a:ext>
            </a:extLst>
          </p:cNvPr>
          <p:cNvSpPr txBox="1"/>
          <p:nvPr/>
        </p:nvSpPr>
        <p:spPr>
          <a:xfrm>
            <a:off x="7580244" y="4992755"/>
            <a:ext cx="1842052" cy="369332"/>
          </a:xfrm>
          <a:prstGeom prst="rect">
            <a:avLst/>
          </a:prstGeom>
          <a:noFill/>
        </p:spPr>
        <p:txBody>
          <a:bodyPr wrap="square" rtlCol="0">
            <a:spAutoFit/>
          </a:bodyPr>
          <a:lstStyle/>
          <a:p>
            <a:r>
              <a:rPr lang="es-ES" dirty="0"/>
              <a:t>Balpreet Kaur.</a:t>
            </a:r>
          </a:p>
        </p:txBody>
      </p:sp>
    </p:spTree>
    <p:extLst>
      <p:ext uri="{BB962C8B-B14F-4D97-AF65-F5344CB8AC3E}">
        <p14:creationId xmlns:p14="http://schemas.microsoft.com/office/powerpoint/2010/main" val="152074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a:solidFill>
                  <a:schemeClr val="bg1"/>
                </a:solidFill>
              </a:rPr>
            </a:br>
            <a:r>
              <a:rPr lang="es-ES">
                <a:solidFill>
                  <a:schemeClr val="bg1"/>
                </a:solidFill>
              </a:rPr>
              <a:t> </a:t>
            </a:r>
            <a:r>
              <a:rPr lang="es-ES" b="1">
                <a:solidFill>
                  <a:schemeClr val="bg1"/>
                </a:solidFill>
              </a:rPr>
              <a:t>Problem Statement: </a:t>
            </a:r>
            <a:endParaRPr lang="en-US" b="1">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325078316"/>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135B7C71-0119-4C1D-B597-49BB6AA08CB6}"/>
              </a:ext>
            </a:extLst>
          </p:cNvPr>
          <p:cNvSpPr txBox="1"/>
          <p:nvPr/>
        </p:nvSpPr>
        <p:spPr>
          <a:xfrm>
            <a:off x="5563234" y="2305615"/>
            <a:ext cx="5701540" cy="2246769"/>
          </a:xfrm>
          <a:prstGeom prst="rect">
            <a:avLst/>
          </a:prstGeom>
          <a:noFill/>
        </p:spPr>
        <p:txBody>
          <a:bodyPr wrap="square" rtlCol="0">
            <a:spAutoFit/>
          </a:bodyPr>
          <a:lstStyle/>
          <a:p>
            <a:pPr algn="just"/>
            <a:r>
              <a:rPr lang="en-US" sz="1400" dirty="0"/>
              <a:t>With the </a:t>
            </a:r>
            <a:r>
              <a:rPr lang="en-US" sz="1400" dirty="0" err="1"/>
              <a:t>covid</a:t>
            </a:r>
            <a:r>
              <a:rPr lang="en-US" sz="1400"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1400" dirty="0" err="1"/>
              <a:t>covid</a:t>
            </a:r>
            <a:r>
              <a:rPr lang="en-US" sz="1400" dirty="0"/>
              <a:t> 19 impact, our client is facing problems with their previous car price valuation machine learning models. So, they are looking for new machine learning models from new data. </a:t>
            </a:r>
          </a:p>
          <a:p>
            <a:pPr algn="just"/>
            <a:endParaRPr lang="en-US" sz="1400" dirty="0"/>
          </a:p>
          <a:p>
            <a:pPr algn="just"/>
            <a:r>
              <a:rPr lang="en-US" sz="1400" dirty="0"/>
              <a:t>We have to make car price valuation model. </a:t>
            </a:r>
            <a:endParaRPr lang="es-ES" sz="1400" dirty="0"/>
          </a:p>
        </p:txBody>
      </p:sp>
    </p:spTree>
    <p:extLst>
      <p:ext uri="{BB962C8B-B14F-4D97-AF65-F5344CB8AC3E}">
        <p14:creationId xmlns:p14="http://schemas.microsoft.com/office/powerpoint/2010/main" val="28929596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dirty="0">
                <a:solidFill>
                  <a:schemeClr val="bg1"/>
                </a:solidFill>
              </a:rPr>
              <a:t>EDA STEPS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671538990"/>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5836DCFB-F5D7-46CA-A274-CEFAAB04D7D0}"/>
              </a:ext>
            </a:extLst>
          </p:cNvPr>
          <p:cNvSpPr txBox="1"/>
          <p:nvPr/>
        </p:nvSpPr>
        <p:spPr>
          <a:xfrm>
            <a:off x="5868537" y="604498"/>
            <a:ext cx="5701161" cy="923330"/>
          </a:xfrm>
          <a:prstGeom prst="rect">
            <a:avLst/>
          </a:prstGeom>
          <a:noFill/>
        </p:spPr>
        <p:txBody>
          <a:bodyPr wrap="square" rtlCol="0">
            <a:spAutoFit/>
          </a:bodyPr>
          <a:lstStyle/>
          <a:p>
            <a:pPr lvl="0">
              <a:lnSpc>
                <a:spcPct val="100000"/>
              </a:lnSpc>
            </a:pPr>
            <a:r>
              <a:rPr lang="en-US" dirty="0"/>
              <a:t>EDA Goal: clean, understand and </a:t>
            </a:r>
            <a:r>
              <a:rPr lang="en-US" dirty="0" err="1"/>
              <a:t>analyse</a:t>
            </a:r>
            <a:r>
              <a:rPr lang="en-US" dirty="0"/>
              <a:t> the pattern and relationships between features including our target.</a:t>
            </a:r>
          </a:p>
        </p:txBody>
      </p:sp>
    </p:spTree>
    <p:extLst>
      <p:ext uri="{BB962C8B-B14F-4D97-AF65-F5344CB8AC3E}">
        <p14:creationId xmlns:p14="http://schemas.microsoft.com/office/powerpoint/2010/main" val="33845868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sz="3500" dirty="0">
                <a:solidFill>
                  <a:schemeClr val="bg1"/>
                </a:solidFill>
              </a:rPr>
              <a:t>ASSUMPTIONS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161681304"/>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3BE1275A-272D-485E-967C-0145479F2B3E}"/>
              </a:ext>
            </a:extLst>
          </p:cNvPr>
          <p:cNvSpPr txBox="1"/>
          <p:nvPr/>
        </p:nvSpPr>
        <p:spPr>
          <a:xfrm>
            <a:off x="5215974" y="2343825"/>
            <a:ext cx="6290226" cy="2031325"/>
          </a:xfrm>
          <a:prstGeom prst="rect">
            <a:avLst/>
          </a:prstGeom>
          <a:noFill/>
        </p:spPr>
        <p:txBody>
          <a:bodyPr wrap="square" rtlCol="0">
            <a:spAutoFit/>
          </a:bodyPr>
          <a:lstStyle/>
          <a:p>
            <a:pPr algn="just"/>
            <a:r>
              <a:rPr lang="es-ES" dirty="0"/>
              <a:t>More </a:t>
            </a:r>
            <a:r>
              <a:rPr lang="es-ES" dirty="0" err="1"/>
              <a:t>than</a:t>
            </a:r>
            <a:r>
              <a:rPr lang="es-ES" dirty="0"/>
              <a:t> </a:t>
            </a:r>
            <a:r>
              <a:rPr lang="es-ES" dirty="0" err="1"/>
              <a:t>assumtion</a:t>
            </a:r>
            <a:r>
              <a:rPr lang="es-ES" dirty="0"/>
              <a:t>, </a:t>
            </a:r>
            <a:r>
              <a:rPr lang="es-ES" dirty="0" err="1"/>
              <a:t>it</a:t>
            </a:r>
            <a:r>
              <a:rPr lang="es-ES" dirty="0"/>
              <a:t> </a:t>
            </a:r>
            <a:r>
              <a:rPr lang="es-ES" dirty="0" err="1"/>
              <a:t>was</a:t>
            </a:r>
            <a:r>
              <a:rPr lang="es-ES" dirty="0"/>
              <a:t> a </a:t>
            </a:r>
            <a:r>
              <a:rPr lang="es-ES" dirty="0" err="1"/>
              <a:t>curiosity</a:t>
            </a:r>
            <a:r>
              <a:rPr lang="es-ES" dirty="0"/>
              <a:t> </a:t>
            </a:r>
            <a:r>
              <a:rPr lang="es-ES" dirty="0" err="1"/>
              <a:t>to</a:t>
            </a:r>
            <a:r>
              <a:rPr lang="es-ES" dirty="0"/>
              <a:t> </a:t>
            </a:r>
            <a:r>
              <a:rPr lang="es-ES" dirty="0" err="1"/>
              <a:t>study</a:t>
            </a:r>
            <a:r>
              <a:rPr lang="es-ES" dirty="0"/>
              <a:t> and </a:t>
            </a:r>
            <a:r>
              <a:rPr lang="es-ES" dirty="0" err="1"/>
              <a:t>apply</a:t>
            </a:r>
            <a:r>
              <a:rPr lang="es-ES" dirty="0"/>
              <a:t> </a:t>
            </a:r>
            <a:r>
              <a:rPr lang="es-ES" dirty="0" err="1"/>
              <a:t>the</a:t>
            </a:r>
            <a:r>
              <a:rPr lang="es-ES" dirty="0"/>
              <a:t> ML on </a:t>
            </a:r>
            <a:r>
              <a:rPr lang="es-ES" dirty="0" err="1"/>
              <a:t>dataset</a:t>
            </a:r>
            <a:r>
              <a:rPr lang="es-ES" dirty="0"/>
              <a:t> </a:t>
            </a:r>
            <a:r>
              <a:rPr lang="es-ES" dirty="0" err="1"/>
              <a:t>with</a:t>
            </a:r>
            <a:r>
              <a:rPr lang="es-ES" dirty="0"/>
              <a:t> </a:t>
            </a:r>
            <a:r>
              <a:rPr lang="es-ES" dirty="0" err="1"/>
              <a:t>fewer</a:t>
            </a:r>
            <a:r>
              <a:rPr lang="es-ES" dirty="0"/>
              <a:t> </a:t>
            </a:r>
            <a:r>
              <a:rPr lang="es-ES" dirty="0" err="1"/>
              <a:t>features</a:t>
            </a:r>
            <a:r>
              <a:rPr lang="es-ES" dirty="0"/>
              <a:t> as i </a:t>
            </a:r>
            <a:r>
              <a:rPr lang="es-ES" dirty="0" err="1"/>
              <a:t>could</a:t>
            </a:r>
            <a:r>
              <a:rPr lang="es-ES" dirty="0"/>
              <a:t> </a:t>
            </a:r>
            <a:r>
              <a:rPr lang="es-ES" dirty="0" err="1"/>
              <a:t>not</a:t>
            </a:r>
            <a:r>
              <a:rPr lang="es-ES" dirty="0"/>
              <a:t> load </a:t>
            </a:r>
            <a:r>
              <a:rPr lang="es-ES" dirty="0" err="1"/>
              <a:t>all</a:t>
            </a:r>
            <a:r>
              <a:rPr lang="es-ES" dirty="0"/>
              <a:t> </a:t>
            </a:r>
            <a:r>
              <a:rPr lang="es-ES" dirty="0" err="1"/>
              <a:t>the</a:t>
            </a:r>
            <a:r>
              <a:rPr lang="es-ES" dirty="0"/>
              <a:t> </a:t>
            </a:r>
            <a:r>
              <a:rPr lang="es-ES" dirty="0" err="1"/>
              <a:t>features</a:t>
            </a:r>
            <a:r>
              <a:rPr lang="es-ES" dirty="0"/>
              <a:t> i </a:t>
            </a:r>
            <a:r>
              <a:rPr lang="es-ES" dirty="0" err="1"/>
              <a:t>wanted</a:t>
            </a:r>
            <a:r>
              <a:rPr lang="es-ES" dirty="0"/>
              <a:t>. </a:t>
            </a:r>
          </a:p>
          <a:p>
            <a:pPr algn="just"/>
            <a:endParaRPr lang="es-ES" dirty="0"/>
          </a:p>
          <a:p>
            <a:pPr algn="just"/>
            <a:r>
              <a:rPr lang="es-ES" dirty="0" err="1"/>
              <a:t>But</a:t>
            </a:r>
            <a:r>
              <a:rPr lang="es-ES" dirty="0"/>
              <a:t> </a:t>
            </a:r>
            <a:r>
              <a:rPr lang="es-ES" dirty="0" err="1"/>
              <a:t>finally</a:t>
            </a:r>
            <a:r>
              <a:rPr lang="es-ES" dirty="0"/>
              <a:t>, after </a:t>
            </a:r>
            <a:r>
              <a:rPr lang="es-ES" dirty="0" err="1"/>
              <a:t>having</a:t>
            </a:r>
            <a:r>
              <a:rPr lang="es-ES" dirty="0"/>
              <a:t> </a:t>
            </a:r>
            <a:r>
              <a:rPr lang="es-ES" dirty="0" err="1"/>
              <a:t>tried</a:t>
            </a:r>
            <a:r>
              <a:rPr lang="es-ES" dirty="0"/>
              <a:t> </a:t>
            </a:r>
            <a:r>
              <a:rPr lang="es-ES" dirty="0" err="1"/>
              <a:t>to</a:t>
            </a:r>
            <a:r>
              <a:rPr lang="es-ES" dirty="0"/>
              <a:t> </a:t>
            </a:r>
            <a:r>
              <a:rPr lang="es-ES" dirty="0" err="1"/>
              <a:t>download</a:t>
            </a:r>
            <a:r>
              <a:rPr lang="es-ES" dirty="0"/>
              <a:t> </a:t>
            </a:r>
            <a:r>
              <a:rPr lang="es-ES" dirty="0" err="1"/>
              <a:t>the</a:t>
            </a:r>
            <a:r>
              <a:rPr lang="es-ES" dirty="0"/>
              <a:t> data </a:t>
            </a:r>
            <a:r>
              <a:rPr lang="es-ES" dirty="0" err="1"/>
              <a:t>during</a:t>
            </a:r>
            <a:r>
              <a:rPr lang="es-ES" dirty="0"/>
              <a:t> 1 </a:t>
            </a:r>
            <a:r>
              <a:rPr lang="es-ES" dirty="0" err="1"/>
              <a:t>day</a:t>
            </a:r>
            <a:r>
              <a:rPr lang="es-ES" dirty="0"/>
              <a:t> and 2 </a:t>
            </a:r>
            <a:r>
              <a:rPr lang="es-ES" dirty="0" err="1"/>
              <a:t>nights</a:t>
            </a:r>
            <a:r>
              <a:rPr lang="es-ES" dirty="0"/>
              <a:t>, i </a:t>
            </a:r>
            <a:r>
              <a:rPr lang="es-ES" dirty="0" err="1"/>
              <a:t>decided</a:t>
            </a:r>
            <a:r>
              <a:rPr lang="es-ES" dirty="0"/>
              <a:t> </a:t>
            </a:r>
            <a:r>
              <a:rPr lang="es-ES" dirty="0" err="1"/>
              <a:t>to</a:t>
            </a:r>
            <a:r>
              <a:rPr lang="es-ES" dirty="0"/>
              <a:t>  try ML on a </a:t>
            </a:r>
            <a:r>
              <a:rPr lang="es-ES" dirty="0" err="1"/>
              <a:t>dataset</a:t>
            </a:r>
            <a:r>
              <a:rPr lang="es-ES" dirty="0"/>
              <a:t> </a:t>
            </a:r>
            <a:r>
              <a:rPr lang="es-ES" dirty="0" err="1"/>
              <a:t>with</a:t>
            </a:r>
            <a:r>
              <a:rPr lang="es-ES" dirty="0"/>
              <a:t> </a:t>
            </a:r>
            <a:r>
              <a:rPr lang="es-ES" dirty="0" err="1"/>
              <a:t>few</a:t>
            </a:r>
            <a:r>
              <a:rPr lang="es-ES" dirty="0"/>
              <a:t> </a:t>
            </a:r>
            <a:r>
              <a:rPr lang="es-ES" dirty="0" err="1"/>
              <a:t>features</a:t>
            </a:r>
            <a:r>
              <a:rPr lang="es-ES" dirty="0"/>
              <a:t> as i </a:t>
            </a:r>
            <a:r>
              <a:rPr lang="es-ES" dirty="0" err="1"/>
              <a:t>was</a:t>
            </a:r>
            <a:r>
              <a:rPr lang="es-ES" dirty="0"/>
              <a:t> </a:t>
            </a:r>
            <a:r>
              <a:rPr lang="es-ES" dirty="0" err="1"/>
              <a:t>already</a:t>
            </a:r>
            <a:r>
              <a:rPr lang="es-ES" dirty="0"/>
              <a:t> </a:t>
            </a:r>
            <a:r>
              <a:rPr lang="es-ES" dirty="0" err="1"/>
              <a:t>out</a:t>
            </a:r>
            <a:r>
              <a:rPr lang="es-ES" dirty="0"/>
              <a:t> </a:t>
            </a:r>
            <a:r>
              <a:rPr lang="es-ES" dirty="0" err="1"/>
              <a:t>of</a:t>
            </a:r>
            <a:r>
              <a:rPr lang="es-ES" dirty="0"/>
              <a:t> time.</a:t>
            </a:r>
          </a:p>
        </p:txBody>
      </p:sp>
    </p:spTree>
    <p:extLst>
      <p:ext uri="{BB962C8B-B14F-4D97-AF65-F5344CB8AC3E}">
        <p14:creationId xmlns:p14="http://schemas.microsoft.com/office/powerpoint/2010/main" val="9242792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D156-9459-4515-8867-57E4F314A8A0}"/>
              </a:ext>
            </a:extLst>
          </p:cNvPr>
          <p:cNvSpPr>
            <a:spLocks noGrp="1"/>
          </p:cNvSpPr>
          <p:nvPr>
            <p:ph type="title"/>
          </p:nvPr>
        </p:nvSpPr>
        <p:spPr/>
        <p:txBody>
          <a:bodyPr>
            <a:normAutofit fontScale="90000"/>
          </a:bodyPr>
          <a:lstStyle/>
          <a:p>
            <a:r>
              <a:rPr lang="en-US" sz="3100" dirty="0"/>
              <a:t>Steps</a:t>
            </a:r>
            <a:r>
              <a:rPr lang="es-ES" sz="3100" dirty="0"/>
              <a:t> </a:t>
            </a:r>
            <a:r>
              <a:rPr lang="en-US" sz="3100" dirty="0"/>
              <a:t>used to complete the project, analysis, and conclusion</a:t>
            </a:r>
            <a:br>
              <a:rPr lang="en-US" dirty="0"/>
            </a:br>
            <a:endParaRPr lang="es-ES" dirty="0"/>
          </a:p>
        </p:txBody>
      </p:sp>
      <p:sp>
        <p:nvSpPr>
          <p:cNvPr id="3" name="Content Placeholder 2">
            <a:extLst>
              <a:ext uri="{FF2B5EF4-FFF2-40B4-BE49-F238E27FC236}">
                <a16:creationId xmlns:a16="http://schemas.microsoft.com/office/drawing/2014/main" id="{7FA6AB1E-33A0-466F-A10D-F4182DC10925}"/>
              </a:ext>
            </a:extLst>
          </p:cNvPr>
          <p:cNvSpPr>
            <a:spLocks noGrp="1"/>
          </p:cNvSpPr>
          <p:nvPr>
            <p:ph idx="1"/>
          </p:nvPr>
        </p:nvSpPr>
        <p:spPr/>
        <p:txBody>
          <a:bodyPr>
            <a:normAutofit fontScale="92500" lnSpcReduction="10000"/>
          </a:bodyPr>
          <a:lstStyle/>
          <a:p>
            <a:r>
              <a:rPr lang="es-ES" dirty="0" err="1"/>
              <a:t>We</a:t>
            </a:r>
            <a:r>
              <a:rPr lang="es-ES" dirty="0"/>
              <a:t> </a:t>
            </a:r>
            <a:r>
              <a:rPr lang="es-ES" dirty="0" err="1"/>
              <a:t>already</a:t>
            </a:r>
            <a:r>
              <a:rPr lang="es-ES" dirty="0"/>
              <a:t> </a:t>
            </a:r>
            <a:r>
              <a:rPr lang="es-ES" dirty="0" err="1"/>
              <a:t>commented</a:t>
            </a:r>
            <a:r>
              <a:rPr lang="es-ES" dirty="0"/>
              <a:t> </a:t>
            </a:r>
            <a:r>
              <a:rPr lang="es-ES" dirty="0" err="1"/>
              <a:t>the</a:t>
            </a:r>
            <a:r>
              <a:rPr lang="es-ES" dirty="0"/>
              <a:t> </a:t>
            </a:r>
            <a:r>
              <a:rPr lang="es-ES" dirty="0" err="1"/>
              <a:t>main</a:t>
            </a:r>
            <a:r>
              <a:rPr lang="es-ES" dirty="0"/>
              <a:t> </a:t>
            </a:r>
            <a:r>
              <a:rPr lang="es-ES" dirty="0" err="1"/>
              <a:t>assumptions</a:t>
            </a:r>
            <a:r>
              <a:rPr lang="es-ES" dirty="0"/>
              <a:t> </a:t>
            </a:r>
            <a:r>
              <a:rPr lang="es-ES" dirty="0" err="1"/>
              <a:t>we</a:t>
            </a:r>
            <a:r>
              <a:rPr lang="es-ES" dirty="0"/>
              <a:t> </a:t>
            </a:r>
            <a:r>
              <a:rPr lang="es-ES" dirty="0" err="1"/>
              <a:t>used</a:t>
            </a:r>
            <a:r>
              <a:rPr lang="es-ES" dirty="0"/>
              <a:t> in </a:t>
            </a:r>
            <a:r>
              <a:rPr lang="es-ES" dirty="0" err="1"/>
              <a:t>our</a:t>
            </a:r>
            <a:r>
              <a:rPr lang="es-ES" dirty="0"/>
              <a:t> </a:t>
            </a:r>
            <a:r>
              <a:rPr lang="es-ES" dirty="0" err="1"/>
              <a:t>analysis</a:t>
            </a:r>
            <a:r>
              <a:rPr lang="es-ES" dirty="0"/>
              <a:t> and,</a:t>
            </a:r>
          </a:p>
          <a:p>
            <a:endParaRPr lang="es-ES" dirty="0"/>
          </a:p>
          <a:p>
            <a:r>
              <a:rPr lang="es-ES" dirty="0" err="1"/>
              <a:t>Now</a:t>
            </a:r>
            <a:r>
              <a:rPr lang="es-ES" dirty="0"/>
              <a:t>, </a:t>
            </a:r>
            <a:r>
              <a:rPr lang="es-ES" dirty="0" err="1"/>
              <a:t>we</a:t>
            </a:r>
            <a:r>
              <a:rPr lang="es-ES" dirty="0"/>
              <a:t> </a:t>
            </a:r>
            <a:r>
              <a:rPr lang="es-ES" dirty="0" err="1"/>
              <a:t>will</a:t>
            </a:r>
            <a:r>
              <a:rPr lang="es-ES" dirty="0"/>
              <a:t> </a:t>
            </a:r>
            <a:r>
              <a:rPr lang="es-ES" dirty="0" err="1"/>
              <a:t>the</a:t>
            </a:r>
            <a:r>
              <a:rPr lang="es-ES" dirty="0"/>
              <a:t> </a:t>
            </a:r>
            <a:r>
              <a:rPr lang="es-ES" dirty="0" err="1"/>
              <a:t>main</a:t>
            </a:r>
            <a:r>
              <a:rPr lang="es-ES" dirty="0"/>
              <a:t> </a:t>
            </a:r>
            <a:r>
              <a:rPr lang="es-ES" dirty="0" err="1"/>
              <a:t>steps</a:t>
            </a:r>
            <a:r>
              <a:rPr lang="es-ES" dirty="0"/>
              <a:t> </a:t>
            </a:r>
            <a:r>
              <a:rPr lang="es-ES" dirty="0" err="1"/>
              <a:t>we</a:t>
            </a:r>
            <a:r>
              <a:rPr lang="es-ES" dirty="0"/>
              <a:t> </a:t>
            </a:r>
            <a:r>
              <a:rPr lang="es-ES" dirty="0" err="1"/>
              <a:t>did</a:t>
            </a:r>
            <a:r>
              <a:rPr lang="es-ES" dirty="0"/>
              <a:t> in </a:t>
            </a:r>
            <a:r>
              <a:rPr lang="es-ES" dirty="0" err="1"/>
              <a:t>our</a:t>
            </a:r>
            <a:r>
              <a:rPr lang="es-ES" dirty="0"/>
              <a:t> </a:t>
            </a:r>
            <a:r>
              <a:rPr lang="es-ES" dirty="0" err="1"/>
              <a:t>analysis</a:t>
            </a:r>
            <a:r>
              <a:rPr lang="es-ES" dirty="0"/>
              <a:t> in </a:t>
            </a:r>
            <a:r>
              <a:rPr lang="es-ES" dirty="0" err="1"/>
              <a:t>order</a:t>
            </a:r>
            <a:r>
              <a:rPr lang="es-ES" dirty="0"/>
              <a:t> </a:t>
            </a:r>
            <a:r>
              <a:rPr lang="es-ES" dirty="0" err="1"/>
              <a:t>to</a:t>
            </a:r>
            <a:r>
              <a:rPr lang="es-ES" dirty="0"/>
              <a:t> </a:t>
            </a:r>
            <a:r>
              <a:rPr lang="es-ES" dirty="0" err="1"/>
              <a:t>get</a:t>
            </a:r>
            <a:r>
              <a:rPr lang="es-ES" dirty="0"/>
              <a:t> </a:t>
            </a:r>
            <a:r>
              <a:rPr lang="es-ES" dirty="0" err="1"/>
              <a:t>to</a:t>
            </a:r>
            <a:r>
              <a:rPr lang="es-ES" dirty="0"/>
              <a:t> </a:t>
            </a:r>
            <a:r>
              <a:rPr lang="es-ES" dirty="0" err="1"/>
              <a:t>the</a:t>
            </a:r>
            <a:r>
              <a:rPr lang="es-ES" dirty="0"/>
              <a:t> </a:t>
            </a:r>
            <a:r>
              <a:rPr lang="es-ES" dirty="0" err="1"/>
              <a:t>conclusions</a:t>
            </a:r>
            <a:r>
              <a:rPr lang="es-ES" dirty="0"/>
              <a:t> </a:t>
            </a:r>
            <a:r>
              <a:rPr lang="es-ES" dirty="0" err="1"/>
              <a:t>we</a:t>
            </a:r>
            <a:r>
              <a:rPr lang="es-ES" dirty="0"/>
              <a:t> </a:t>
            </a:r>
            <a:r>
              <a:rPr lang="es-ES" dirty="0" err="1"/>
              <a:t>got</a:t>
            </a:r>
            <a:r>
              <a:rPr lang="es-ES" dirty="0"/>
              <a:t>:</a:t>
            </a:r>
          </a:p>
          <a:p>
            <a:pPr lvl="1"/>
            <a:r>
              <a:rPr lang="en-US" dirty="0"/>
              <a:t>    - Data Clean and wrangling</a:t>
            </a:r>
          </a:p>
          <a:p>
            <a:pPr lvl="1"/>
            <a:r>
              <a:rPr lang="en-US" dirty="0"/>
              <a:t>    - Feature engineering </a:t>
            </a:r>
          </a:p>
          <a:p>
            <a:pPr lvl="1"/>
            <a:r>
              <a:rPr lang="en-US" dirty="0"/>
              <a:t>    - Data pre-processing</a:t>
            </a:r>
          </a:p>
          <a:p>
            <a:pPr lvl="1"/>
            <a:r>
              <a:rPr lang="en-US" dirty="0"/>
              <a:t>    - Feature selection</a:t>
            </a:r>
          </a:p>
          <a:p>
            <a:pPr lvl="1"/>
            <a:r>
              <a:rPr lang="en-US" dirty="0"/>
              <a:t>    - Split the data into training and testing data set.</a:t>
            </a:r>
          </a:p>
          <a:p>
            <a:pPr lvl="1"/>
            <a:r>
              <a:rPr lang="en-US" dirty="0"/>
              <a:t>    - Define the metrics for which model is getting optimized</a:t>
            </a:r>
          </a:p>
          <a:p>
            <a:pPr lvl="1"/>
            <a:r>
              <a:rPr lang="en-US" dirty="0"/>
              <a:t>    - Model selection</a:t>
            </a:r>
          </a:p>
          <a:p>
            <a:pPr lvl="1"/>
            <a:r>
              <a:rPr lang="en-US" dirty="0"/>
              <a:t>    - Model validation</a:t>
            </a:r>
          </a:p>
          <a:p>
            <a:pPr lvl="1"/>
            <a:r>
              <a:rPr lang="en-US" dirty="0"/>
              <a:t>    - Interpret the results.</a:t>
            </a:r>
            <a:endParaRPr lang="es-ES" dirty="0"/>
          </a:p>
        </p:txBody>
      </p:sp>
    </p:spTree>
    <p:extLst>
      <p:ext uri="{BB962C8B-B14F-4D97-AF65-F5344CB8AC3E}">
        <p14:creationId xmlns:p14="http://schemas.microsoft.com/office/powerpoint/2010/main" val="422715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6D5-D450-430A-8A31-AF3E5425536A}"/>
              </a:ext>
            </a:extLst>
          </p:cNvPr>
          <p:cNvSpPr>
            <a:spLocks noGrp="1"/>
          </p:cNvSpPr>
          <p:nvPr>
            <p:ph type="title"/>
          </p:nvPr>
        </p:nvSpPr>
        <p:spPr/>
        <p:txBody>
          <a:bodyPr/>
          <a:lstStyle/>
          <a:p>
            <a:r>
              <a:rPr lang="es-ES" dirty="0" err="1"/>
              <a:t>Summary</a:t>
            </a:r>
            <a:r>
              <a:rPr lang="es-ES" dirty="0"/>
              <a:t> </a:t>
            </a:r>
            <a:r>
              <a:rPr lang="es-ES" dirty="0" err="1"/>
              <a:t>of</a:t>
            </a:r>
            <a:r>
              <a:rPr lang="es-ES" dirty="0"/>
              <a:t> </a:t>
            </a:r>
            <a:r>
              <a:rPr lang="es-ES" dirty="0" err="1"/>
              <a:t>main</a:t>
            </a:r>
            <a:r>
              <a:rPr lang="es-ES" dirty="0"/>
              <a:t> </a:t>
            </a:r>
            <a:r>
              <a:rPr lang="es-ES" dirty="0" err="1"/>
              <a:t>steps</a:t>
            </a:r>
            <a:r>
              <a:rPr lang="es-ES" dirty="0"/>
              <a:t>:</a:t>
            </a:r>
          </a:p>
        </p:txBody>
      </p:sp>
      <p:sp>
        <p:nvSpPr>
          <p:cNvPr id="3" name="Content Placeholder 2">
            <a:extLst>
              <a:ext uri="{FF2B5EF4-FFF2-40B4-BE49-F238E27FC236}">
                <a16:creationId xmlns:a16="http://schemas.microsoft.com/office/drawing/2014/main" id="{E4C1473C-3FF3-40ED-85BB-778B1C482287}"/>
              </a:ext>
            </a:extLst>
          </p:cNvPr>
          <p:cNvSpPr>
            <a:spLocks noGrp="1"/>
          </p:cNvSpPr>
          <p:nvPr>
            <p:ph idx="1"/>
          </p:nvPr>
        </p:nvSpPr>
        <p:spPr/>
        <p:txBody>
          <a:bodyPr>
            <a:normAutofit lnSpcReduction="10000"/>
          </a:bodyPr>
          <a:lstStyle/>
          <a:p>
            <a:r>
              <a:rPr lang="es-ES" dirty="0" err="1"/>
              <a:t>Check</a:t>
            </a:r>
            <a:r>
              <a:rPr lang="es-ES" dirty="0"/>
              <a:t> data </a:t>
            </a:r>
            <a:r>
              <a:rPr lang="es-ES" dirty="0" err="1"/>
              <a:t>statistical</a:t>
            </a:r>
            <a:r>
              <a:rPr lang="es-ES" dirty="0"/>
              <a:t> </a:t>
            </a:r>
            <a:r>
              <a:rPr lang="es-ES" dirty="0" err="1"/>
              <a:t>description</a:t>
            </a:r>
            <a:r>
              <a:rPr lang="es-ES" dirty="0"/>
              <a:t>,  </a:t>
            </a:r>
            <a:r>
              <a:rPr lang="es-ES" dirty="0" err="1"/>
              <a:t>the</a:t>
            </a:r>
            <a:r>
              <a:rPr lang="es-ES" dirty="0"/>
              <a:t> </a:t>
            </a:r>
            <a:r>
              <a:rPr lang="es-ES" dirty="0" err="1"/>
              <a:t>shape</a:t>
            </a:r>
            <a:r>
              <a:rPr lang="es-ES" dirty="0"/>
              <a:t>, data </a:t>
            </a:r>
            <a:r>
              <a:rPr lang="es-ES" dirty="0" err="1"/>
              <a:t>types</a:t>
            </a:r>
            <a:r>
              <a:rPr lang="es-ES" dirty="0"/>
              <a:t> and data Info in </a:t>
            </a:r>
            <a:r>
              <a:rPr lang="es-ES" dirty="0" err="1"/>
              <a:t>order</a:t>
            </a:r>
            <a:r>
              <a:rPr lang="es-ES" dirty="0"/>
              <a:t> </a:t>
            </a:r>
            <a:r>
              <a:rPr lang="es-ES" dirty="0" err="1"/>
              <a:t>to</a:t>
            </a:r>
            <a:r>
              <a:rPr lang="es-ES" dirty="0"/>
              <a:t> </a:t>
            </a:r>
            <a:r>
              <a:rPr lang="es-ES" dirty="0" err="1"/>
              <a:t>have</a:t>
            </a:r>
            <a:r>
              <a:rPr lang="es-ES" dirty="0"/>
              <a:t> a </a:t>
            </a:r>
            <a:r>
              <a:rPr lang="es-ES" dirty="0" err="1"/>
              <a:t>quick</a:t>
            </a:r>
            <a:r>
              <a:rPr lang="es-ES" dirty="0"/>
              <a:t> </a:t>
            </a:r>
            <a:r>
              <a:rPr lang="es-ES" dirty="0" err="1"/>
              <a:t>view</a:t>
            </a:r>
            <a:r>
              <a:rPr lang="es-ES" dirty="0"/>
              <a:t> on </a:t>
            </a:r>
            <a:r>
              <a:rPr lang="es-ES" dirty="0" err="1"/>
              <a:t>the</a:t>
            </a:r>
            <a:r>
              <a:rPr lang="es-ES" dirty="0"/>
              <a:t> data </a:t>
            </a:r>
            <a:r>
              <a:rPr lang="es-ES" dirty="0" err="1"/>
              <a:t>we</a:t>
            </a:r>
            <a:r>
              <a:rPr lang="es-ES" dirty="0"/>
              <a:t> </a:t>
            </a:r>
            <a:r>
              <a:rPr lang="es-ES" dirty="0" err="1"/>
              <a:t>have</a:t>
            </a:r>
            <a:r>
              <a:rPr lang="es-ES" dirty="0"/>
              <a:t> in </a:t>
            </a:r>
            <a:r>
              <a:rPr lang="es-ES" dirty="0" err="1"/>
              <a:t>our</a:t>
            </a:r>
            <a:r>
              <a:rPr lang="es-ES" dirty="0"/>
              <a:t> </a:t>
            </a:r>
            <a:r>
              <a:rPr lang="es-ES" dirty="0" err="1"/>
              <a:t>dataset</a:t>
            </a:r>
            <a:r>
              <a:rPr lang="es-ES" dirty="0"/>
              <a:t>.</a:t>
            </a:r>
          </a:p>
          <a:p>
            <a:r>
              <a:rPr lang="es-ES" dirty="0" err="1"/>
              <a:t>Check</a:t>
            </a:r>
            <a:r>
              <a:rPr lang="es-ES" dirty="0"/>
              <a:t> </a:t>
            </a:r>
            <a:r>
              <a:rPr lang="es-ES" dirty="0" err="1"/>
              <a:t>unique</a:t>
            </a:r>
            <a:r>
              <a:rPr lang="es-ES" dirty="0"/>
              <a:t> </a:t>
            </a:r>
            <a:r>
              <a:rPr lang="es-ES" dirty="0" err="1"/>
              <a:t>values</a:t>
            </a:r>
            <a:r>
              <a:rPr lang="es-ES" dirty="0"/>
              <a:t> in </a:t>
            </a:r>
            <a:r>
              <a:rPr lang="es-ES" dirty="0" err="1"/>
              <a:t>order</a:t>
            </a:r>
            <a:r>
              <a:rPr lang="es-ES" dirty="0"/>
              <a:t> </a:t>
            </a:r>
            <a:r>
              <a:rPr lang="es-ES" dirty="0" err="1"/>
              <a:t>to</a:t>
            </a:r>
            <a:r>
              <a:rPr lang="es-ES" dirty="0"/>
              <a:t> </a:t>
            </a:r>
            <a:r>
              <a:rPr lang="es-ES" dirty="0" err="1"/>
              <a:t>check</a:t>
            </a:r>
            <a:r>
              <a:rPr lang="es-ES" dirty="0"/>
              <a:t> </a:t>
            </a:r>
            <a:r>
              <a:rPr lang="es-ES" dirty="0" err="1"/>
              <a:t>if</a:t>
            </a:r>
            <a:r>
              <a:rPr lang="es-ES" dirty="0"/>
              <a:t> </a:t>
            </a:r>
            <a:r>
              <a:rPr lang="es-ES" dirty="0" err="1"/>
              <a:t>we</a:t>
            </a:r>
            <a:r>
              <a:rPr lang="es-ES" dirty="0"/>
              <a:t> </a:t>
            </a:r>
            <a:r>
              <a:rPr lang="es-ES" dirty="0" err="1"/>
              <a:t>need</a:t>
            </a:r>
            <a:r>
              <a:rPr lang="es-ES" dirty="0"/>
              <a:t> </a:t>
            </a:r>
            <a:r>
              <a:rPr lang="es-ES" dirty="0" err="1"/>
              <a:t>to</a:t>
            </a:r>
            <a:r>
              <a:rPr lang="es-ES" dirty="0"/>
              <a:t> </a:t>
            </a:r>
            <a:r>
              <a:rPr lang="es-ES" dirty="0" err="1"/>
              <a:t>drop</a:t>
            </a:r>
            <a:r>
              <a:rPr lang="es-ES" dirty="0"/>
              <a:t> </a:t>
            </a:r>
            <a:r>
              <a:rPr lang="es-ES" dirty="0" err="1"/>
              <a:t>any</a:t>
            </a:r>
            <a:r>
              <a:rPr lang="es-ES" dirty="0"/>
              <a:t> </a:t>
            </a:r>
            <a:r>
              <a:rPr lang="es-ES" dirty="0" err="1"/>
              <a:t>irrelevant</a:t>
            </a:r>
            <a:r>
              <a:rPr lang="es-ES" dirty="0"/>
              <a:t> </a:t>
            </a:r>
            <a:r>
              <a:rPr lang="es-ES" dirty="0" err="1"/>
              <a:t>feature</a:t>
            </a:r>
            <a:r>
              <a:rPr lang="es-ES" dirty="0"/>
              <a:t>.</a:t>
            </a:r>
          </a:p>
          <a:p>
            <a:r>
              <a:rPr lang="es-ES" dirty="0"/>
              <a:t>Use </a:t>
            </a:r>
            <a:r>
              <a:rPr lang="es-ES" dirty="0" err="1"/>
              <a:t>heatmap</a:t>
            </a:r>
            <a:r>
              <a:rPr lang="es-ES" dirty="0"/>
              <a:t> and </a:t>
            </a:r>
            <a:r>
              <a:rPr lang="es-ES" dirty="0" err="1"/>
              <a:t>df.corr</a:t>
            </a:r>
            <a:r>
              <a:rPr lang="es-ES" dirty="0"/>
              <a:t> </a:t>
            </a:r>
            <a:r>
              <a:rPr lang="es-ES" dirty="0" err="1"/>
              <a:t>for</a:t>
            </a:r>
            <a:r>
              <a:rPr lang="es-ES" dirty="0"/>
              <a:t> </a:t>
            </a:r>
            <a:r>
              <a:rPr lang="es-ES" dirty="0" err="1"/>
              <a:t>correlation</a:t>
            </a:r>
            <a:r>
              <a:rPr lang="es-ES" dirty="0"/>
              <a:t> </a:t>
            </a:r>
            <a:r>
              <a:rPr lang="es-ES" dirty="0" err="1"/>
              <a:t>percentages</a:t>
            </a:r>
            <a:r>
              <a:rPr lang="es-ES" dirty="0"/>
              <a:t> and </a:t>
            </a:r>
            <a:r>
              <a:rPr lang="es-ES" dirty="0" err="1"/>
              <a:t>check</a:t>
            </a:r>
            <a:r>
              <a:rPr lang="es-ES" dirty="0"/>
              <a:t> </a:t>
            </a:r>
            <a:r>
              <a:rPr lang="es-ES" dirty="0" err="1"/>
              <a:t>the</a:t>
            </a:r>
            <a:r>
              <a:rPr lang="es-ES" dirty="0"/>
              <a:t> </a:t>
            </a:r>
            <a:r>
              <a:rPr lang="es-ES" dirty="0" err="1"/>
              <a:t>features</a:t>
            </a:r>
            <a:r>
              <a:rPr lang="es-ES" dirty="0"/>
              <a:t> </a:t>
            </a:r>
            <a:r>
              <a:rPr lang="es-ES" dirty="0" err="1"/>
              <a:t>most</a:t>
            </a:r>
            <a:r>
              <a:rPr lang="es-ES" dirty="0"/>
              <a:t> </a:t>
            </a:r>
            <a:r>
              <a:rPr lang="es-ES" dirty="0" err="1"/>
              <a:t>important</a:t>
            </a:r>
            <a:r>
              <a:rPr lang="es-ES" dirty="0"/>
              <a:t> </a:t>
            </a:r>
            <a:r>
              <a:rPr lang="es-ES" dirty="0" err="1"/>
              <a:t>by</a:t>
            </a:r>
            <a:r>
              <a:rPr lang="es-ES" dirty="0"/>
              <a:t> </a:t>
            </a:r>
            <a:r>
              <a:rPr lang="es-ES" dirty="0" err="1"/>
              <a:t>percentage</a:t>
            </a:r>
            <a:r>
              <a:rPr lang="es-ES" dirty="0"/>
              <a:t> </a:t>
            </a:r>
            <a:r>
              <a:rPr lang="es-ES" dirty="0" err="1"/>
              <a:t>of</a:t>
            </a:r>
            <a:r>
              <a:rPr lang="es-ES" dirty="0"/>
              <a:t> </a:t>
            </a:r>
            <a:r>
              <a:rPr lang="es-ES" dirty="0" err="1"/>
              <a:t>correlation</a:t>
            </a:r>
            <a:r>
              <a:rPr lang="es-ES" dirty="0"/>
              <a:t>.</a:t>
            </a:r>
          </a:p>
          <a:p>
            <a:r>
              <a:rPr lang="es-ES" dirty="0"/>
              <a:t>Use </a:t>
            </a:r>
            <a:r>
              <a:rPr lang="es-ES" dirty="0" err="1"/>
              <a:t>distplot</a:t>
            </a:r>
            <a:r>
              <a:rPr lang="es-ES" dirty="0"/>
              <a:t> </a:t>
            </a:r>
            <a:r>
              <a:rPr lang="es-ES" dirty="0" err="1"/>
              <a:t>for</a:t>
            </a:r>
            <a:r>
              <a:rPr lang="es-ES" dirty="0"/>
              <a:t> </a:t>
            </a:r>
            <a:r>
              <a:rPr lang="es-ES" dirty="0" err="1"/>
              <a:t>distribution</a:t>
            </a:r>
            <a:r>
              <a:rPr lang="es-ES" dirty="0"/>
              <a:t> </a:t>
            </a:r>
            <a:r>
              <a:rPr lang="es-ES" dirty="0" err="1"/>
              <a:t>visualization</a:t>
            </a:r>
            <a:r>
              <a:rPr lang="es-ES" dirty="0"/>
              <a:t>.</a:t>
            </a:r>
          </a:p>
          <a:p>
            <a:r>
              <a:rPr lang="es-ES" dirty="0"/>
              <a:t>Use </a:t>
            </a:r>
            <a:r>
              <a:rPr lang="es-ES" dirty="0" err="1"/>
              <a:t>boxplot</a:t>
            </a:r>
            <a:r>
              <a:rPr lang="es-ES" dirty="0"/>
              <a:t> </a:t>
            </a:r>
            <a:r>
              <a:rPr lang="es-ES" dirty="0" err="1"/>
              <a:t>for</a:t>
            </a:r>
            <a:r>
              <a:rPr lang="es-ES" dirty="0"/>
              <a:t> </a:t>
            </a:r>
            <a:r>
              <a:rPr lang="es-ES" dirty="0" err="1"/>
              <a:t>bivariate</a:t>
            </a:r>
            <a:r>
              <a:rPr lang="es-ES" dirty="0"/>
              <a:t> análisis and </a:t>
            </a:r>
            <a:r>
              <a:rPr lang="es-ES" dirty="0" err="1"/>
              <a:t>outliers</a:t>
            </a:r>
            <a:r>
              <a:rPr lang="es-ES" dirty="0"/>
              <a:t> and </a:t>
            </a:r>
            <a:r>
              <a:rPr lang="es-ES" dirty="0" err="1"/>
              <a:t>pairpolot</a:t>
            </a:r>
            <a:r>
              <a:rPr lang="es-ES" dirty="0"/>
              <a:t> </a:t>
            </a:r>
            <a:r>
              <a:rPr lang="es-ES" dirty="0" err="1"/>
              <a:t>all</a:t>
            </a:r>
            <a:r>
              <a:rPr lang="es-ES" dirty="0"/>
              <a:t> </a:t>
            </a:r>
            <a:r>
              <a:rPr lang="es-ES" dirty="0" err="1"/>
              <a:t>the</a:t>
            </a:r>
            <a:r>
              <a:rPr lang="es-ES" dirty="0"/>
              <a:t> </a:t>
            </a:r>
            <a:r>
              <a:rPr lang="es-ES" dirty="0" err="1"/>
              <a:t>features</a:t>
            </a:r>
            <a:r>
              <a:rPr lang="es-ES" dirty="0"/>
              <a:t> </a:t>
            </a:r>
            <a:r>
              <a:rPr lang="es-ES" dirty="0" err="1"/>
              <a:t>of</a:t>
            </a:r>
            <a:r>
              <a:rPr lang="es-ES" dirty="0"/>
              <a:t> </a:t>
            </a:r>
            <a:r>
              <a:rPr lang="es-ES" dirty="0" err="1"/>
              <a:t>our</a:t>
            </a:r>
            <a:r>
              <a:rPr lang="es-ES" dirty="0"/>
              <a:t> </a:t>
            </a:r>
            <a:r>
              <a:rPr lang="es-ES" dirty="0" err="1"/>
              <a:t>dataset</a:t>
            </a:r>
            <a:r>
              <a:rPr lang="es-ES" dirty="0"/>
              <a:t> in </a:t>
            </a:r>
            <a:r>
              <a:rPr lang="es-ES" dirty="0" err="1"/>
              <a:t>order</a:t>
            </a:r>
            <a:r>
              <a:rPr lang="es-ES" dirty="0"/>
              <a:t> </a:t>
            </a:r>
            <a:r>
              <a:rPr lang="en-US" dirty="0"/>
              <a:t>to create scatterplots between all of your variables. Correlation matrices and scatterplots are useful for exploring the relationship between two variables. But histograms can help us view the data of a feature with itself and skewness of it.</a:t>
            </a:r>
            <a:endParaRPr lang="es-ES" dirty="0"/>
          </a:p>
          <a:p>
            <a:endParaRPr lang="es-ES" dirty="0"/>
          </a:p>
          <a:p>
            <a:endParaRPr lang="es-ES" dirty="0"/>
          </a:p>
        </p:txBody>
      </p:sp>
    </p:spTree>
    <p:extLst>
      <p:ext uri="{BB962C8B-B14F-4D97-AF65-F5344CB8AC3E}">
        <p14:creationId xmlns:p14="http://schemas.microsoft.com/office/powerpoint/2010/main" val="47635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6D5-D450-430A-8A31-AF3E5425536A}"/>
              </a:ext>
            </a:extLst>
          </p:cNvPr>
          <p:cNvSpPr>
            <a:spLocks noGrp="1"/>
          </p:cNvSpPr>
          <p:nvPr>
            <p:ph type="title"/>
          </p:nvPr>
        </p:nvSpPr>
        <p:spPr/>
        <p:txBody>
          <a:bodyPr/>
          <a:lstStyle/>
          <a:p>
            <a:r>
              <a:rPr lang="es-ES" dirty="0" err="1"/>
              <a:t>Summary</a:t>
            </a:r>
            <a:r>
              <a:rPr lang="es-ES" dirty="0"/>
              <a:t> </a:t>
            </a:r>
            <a:r>
              <a:rPr lang="es-ES" dirty="0" err="1"/>
              <a:t>of</a:t>
            </a:r>
            <a:r>
              <a:rPr lang="es-ES" dirty="0"/>
              <a:t> </a:t>
            </a:r>
            <a:r>
              <a:rPr lang="es-ES" dirty="0" err="1"/>
              <a:t>main</a:t>
            </a:r>
            <a:r>
              <a:rPr lang="es-ES" dirty="0"/>
              <a:t> </a:t>
            </a:r>
            <a:r>
              <a:rPr lang="es-ES" dirty="0" err="1"/>
              <a:t>steps</a:t>
            </a:r>
            <a:r>
              <a:rPr lang="es-ES" dirty="0"/>
              <a:t>:</a:t>
            </a:r>
          </a:p>
        </p:txBody>
      </p:sp>
      <p:sp>
        <p:nvSpPr>
          <p:cNvPr id="3" name="Content Placeholder 2">
            <a:extLst>
              <a:ext uri="{FF2B5EF4-FFF2-40B4-BE49-F238E27FC236}">
                <a16:creationId xmlns:a16="http://schemas.microsoft.com/office/drawing/2014/main" id="{E4C1473C-3FF3-40ED-85BB-778B1C482287}"/>
              </a:ext>
            </a:extLst>
          </p:cNvPr>
          <p:cNvSpPr>
            <a:spLocks noGrp="1"/>
          </p:cNvSpPr>
          <p:nvPr>
            <p:ph idx="1"/>
          </p:nvPr>
        </p:nvSpPr>
        <p:spPr/>
        <p:txBody>
          <a:bodyPr>
            <a:normAutofit/>
          </a:bodyPr>
          <a:lstStyle/>
          <a:p>
            <a:r>
              <a:rPr lang="es-ES" dirty="0" err="1"/>
              <a:t>Label</a:t>
            </a:r>
            <a:r>
              <a:rPr lang="es-ES" dirty="0"/>
              <a:t> </a:t>
            </a:r>
            <a:r>
              <a:rPr lang="es-ES" dirty="0" err="1"/>
              <a:t>Encode</a:t>
            </a:r>
            <a:r>
              <a:rPr lang="es-ES" dirty="0"/>
              <a:t> </a:t>
            </a:r>
            <a:r>
              <a:rPr lang="es-ES" dirty="0" err="1"/>
              <a:t>the</a:t>
            </a:r>
            <a:r>
              <a:rPr lang="es-ES" dirty="0"/>
              <a:t> </a:t>
            </a:r>
            <a:r>
              <a:rPr lang="es-ES" dirty="0" err="1"/>
              <a:t>features</a:t>
            </a:r>
            <a:r>
              <a:rPr lang="es-ES" dirty="0"/>
              <a:t> </a:t>
            </a:r>
            <a:r>
              <a:rPr lang="es-ES" dirty="0" err="1"/>
              <a:t>of</a:t>
            </a:r>
            <a:r>
              <a:rPr lang="es-ES" dirty="0"/>
              <a:t> </a:t>
            </a:r>
            <a:r>
              <a:rPr lang="es-ES" dirty="0" err="1"/>
              <a:t>type</a:t>
            </a:r>
            <a:r>
              <a:rPr lang="es-ES" dirty="0"/>
              <a:t> </a:t>
            </a:r>
            <a:r>
              <a:rPr lang="es-ES" dirty="0" err="1"/>
              <a:t>object</a:t>
            </a:r>
            <a:r>
              <a:rPr lang="es-ES" dirty="0"/>
              <a:t> and </a:t>
            </a:r>
            <a:r>
              <a:rPr lang="es-ES" dirty="0" err="1"/>
              <a:t>convert</a:t>
            </a:r>
            <a:r>
              <a:rPr lang="es-ES" dirty="0"/>
              <a:t> </a:t>
            </a:r>
            <a:r>
              <a:rPr lang="es-ES" dirty="0" err="1"/>
              <a:t>it</a:t>
            </a:r>
            <a:r>
              <a:rPr lang="es-ES" dirty="0"/>
              <a:t> </a:t>
            </a:r>
            <a:r>
              <a:rPr lang="es-ES" dirty="0" err="1"/>
              <a:t>to</a:t>
            </a:r>
            <a:r>
              <a:rPr lang="es-ES" dirty="0"/>
              <a:t> </a:t>
            </a:r>
            <a:r>
              <a:rPr lang="es-ES" dirty="0" err="1"/>
              <a:t>numerical</a:t>
            </a:r>
            <a:r>
              <a:rPr lang="es-ES" dirty="0"/>
              <a:t> </a:t>
            </a:r>
            <a:r>
              <a:rPr lang="es-ES" dirty="0" err="1"/>
              <a:t>one</a:t>
            </a:r>
            <a:r>
              <a:rPr lang="es-ES" dirty="0"/>
              <a:t>.</a:t>
            </a:r>
          </a:p>
          <a:p>
            <a:r>
              <a:rPr lang="es-ES" dirty="0" err="1"/>
              <a:t>Check</a:t>
            </a:r>
            <a:r>
              <a:rPr lang="es-ES" dirty="0"/>
              <a:t> and </a:t>
            </a:r>
            <a:r>
              <a:rPr lang="es-ES" dirty="0" err="1"/>
              <a:t>calculate</a:t>
            </a:r>
            <a:r>
              <a:rPr lang="es-ES" dirty="0"/>
              <a:t> </a:t>
            </a:r>
            <a:r>
              <a:rPr lang="es-ES" dirty="0" err="1"/>
              <a:t>skewness</a:t>
            </a:r>
            <a:r>
              <a:rPr lang="es-ES" dirty="0"/>
              <a:t> </a:t>
            </a:r>
            <a:r>
              <a:rPr lang="es-ES" dirty="0" err="1"/>
              <a:t>through</a:t>
            </a:r>
            <a:r>
              <a:rPr lang="es-ES" dirty="0"/>
              <a:t> </a:t>
            </a:r>
            <a:r>
              <a:rPr lang="es-ES" dirty="0" err="1"/>
              <a:t>df.skew</a:t>
            </a:r>
            <a:r>
              <a:rPr lang="es-ES" dirty="0"/>
              <a:t>.</a:t>
            </a:r>
          </a:p>
          <a:p>
            <a:r>
              <a:rPr lang="es-ES" dirty="0" err="1"/>
              <a:t>Calculate</a:t>
            </a:r>
            <a:r>
              <a:rPr lang="es-ES" dirty="0"/>
              <a:t> VIF and </a:t>
            </a:r>
            <a:r>
              <a:rPr lang="es-ES" dirty="0" err="1"/>
              <a:t>drop</a:t>
            </a:r>
            <a:r>
              <a:rPr lang="es-ES" dirty="0"/>
              <a:t> </a:t>
            </a:r>
            <a:r>
              <a:rPr lang="es-ES" dirty="0" err="1"/>
              <a:t>less</a:t>
            </a:r>
            <a:r>
              <a:rPr lang="es-ES" dirty="0"/>
              <a:t> </a:t>
            </a:r>
            <a:r>
              <a:rPr lang="es-ES" dirty="0" err="1"/>
              <a:t>important</a:t>
            </a:r>
            <a:r>
              <a:rPr lang="es-ES" dirty="0"/>
              <a:t> </a:t>
            </a:r>
            <a:r>
              <a:rPr lang="es-ES" dirty="0" err="1"/>
              <a:t>features</a:t>
            </a:r>
            <a:r>
              <a:rPr lang="es-ES" dirty="0"/>
              <a:t> in </a:t>
            </a:r>
            <a:r>
              <a:rPr lang="es-ES" dirty="0" err="1"/>
              <a:t>order</a:t>
            </a:r>
            <a:r>
              <a:rPr lang="es-ES" dirty="0"/>
              <a:t> </a:t>
            </a:r>
            <a:r>
              <a:rPr lang="es-ES" dirty="0" err="1"/>
              <a:t>to</a:t>
            </a:r>
            <a:r>
              <a:rPr lang="es-ES" dirty="0"/>
              <a:t> </a:t>
            </a:r>
            <a:r>
              <a:rPr lang="es-ES" dirty="0" err="1"/>
              <a:t>avoid</a:t>
            </a:r>
            <a:r>
              <a:rPr lang="es-ES" dirty="0"/>
              <a:t> </a:t>
            </a:r>
            <a:r>
              <a:rPr lang="es-ES" dirty="0" err="1"/>
              <a:t>high</a:t>
            </a:r>
            <a:r>
              <a:rPr lang="es-ES" dirty="0"/>
              <a:t> </a:t>
            </a:r>
            <a:r>
              <a:rPr lang="es-ES" dirty="0" err="1"/>
              <a:t>multicolinearity</a:t>
            </a:r>
            <a:r>
              <a:rPr lang="es-ES" dirty="0"/>
              <a:t>.</a:t>
            </a:r>
          </a:p>
          <a:p>
            <a:r>
              <a:rPr lang="es-ES" dirty="0" err="1"/>
              <a:t>Check</a:t>
            </a:r>
            <a:r>
              <a:rPr lang="es-ES" dirty="0"/>
              <a:t> </a:t>
            </a:r>
            <a:r>
              <a:rPr lang="es-ES" dirty="0" err="1"/>
              <a:t>outliers</a:t>
            </a:r>
            <a:r>
              <a:rPr lang="es-ES" dirty="0"/>
              <a:t> and </a:t>
            </a:r>
            <a:r>
              <a:rPr lang="es-ES" dirty="0" err="1"/>
              <a:t>drop</a:t>
            </a:r>
            <a:r>
              <a:rPr lang="es-ES" dirty="0"/>
              <a:t> </a:t>
            </a:r>
            <a:r>
              <a:rPr lang="es-ES" dirty="0" err="1"/>
              <a:t>them</a:t>
            </a:r>
            <a:r>
              <a:rPr lang="es-ES" dirty="0"/>
              <a:t> </a:t>
            </a:r>
            <a:r>
              <a:rPr lang="es-ES" dirty="0" err="1"/>
              <a:t>if</a:t>
            </a:r>
            <a:r>
              <a:rPr lang="es-ES" dirty="0"/>
              <a:t> posible after </a:t>
            </a:r>
            <a:r>
              <a:rPr lang="es-ES" dirty="0" err="1"/>
              <a:t>having</a:t>
            </a:r>
            <a:r>
              <a:rPr lang="es-ES" dirty="0"/>
              <a:t> </a:t>
            </a:r>
            <a:r>
              <a:rPr lang="es-ES" dirty="0" err="1"/>
              <a:t>checked</a:t>
            </a:r>
            <a:r>
              <a:rPr lang="es-ES" dirty="0"/>
              <a:t> </a:t>
            </a:r>
            <a:r>
              <a:rPr lang="es-ES" dirty="0" err="1"/>
              <a:t>Zscore</a:t>
            </a:r>
            <a:r>
              <a:rPr lang="es-ES" dirty="0"/>
              <a:t>.</a:t>
            </a:r>
          </a:p>
          <a:p>
            <a:r>
              <a:rPr lang="es-ES" dirty="0"/>
              <a:t>Use </a:t>
            </a:r>
            <a:r>
              <a:rPr lang="es-ES" dirty="0" err="1"/>
              <a:t>StandardScaler</a:t>
            </a:r>
            <a:r>
              <a:rPr lang="es-ES" dirty="0"/>
              <a:t> </a:t>
            </a:r>
            <a:r>
              <a:rPr lang="es-ES" dirty="0" err="1"/>
              <a:t>when</a:t>
            </a:r>
            <a:r>
              <a:rPr lang="es-ES" dirty="0"/>
              <a:t> </a:t>
            </a:r>
            <a:r>
              <a:rPr lang="es-ES" dirty="0" err="1"/>
              <a:t>the</a:t>
            </a:r>
            <a:r>
              <a:rPr lang="es-ES" dirty="0"/>
              <a:t> </a:t>
            </a:r>
            <a:r>
              <a:rPr lang="es-ES" dirty="0" err="1"/>
              <a:t>features</a:t>
            </a:r>
            <a:r>
              <a:rPr lang="es-ES" dirty="0"/>
              <a:t> </a:t>
            </a:r>
            <a:r>
              <a:rPr lang="es-ES" dirty="0" err="1"/>
              <a:t>need</a:t>
            </a:r>
            <a:r>
              <a:rPr lang="es-ES" dirty="0"/>
              <a:t> </a:t>
            </a:r>
            <a:r>
              <a:rPr lang="es-ES" dirty="0" err="1"/>
              <a:t>to</a:t>
            </a:r>
            <a:r>
              <a:rPr lang="es-ES" dirty="0"/>
              <a:t> be </a:t>
            </a:r>
            <a:r>
              <a:rPr lang="es-ES" dirty="0" err="1"/>
              <a:t>standardized</a:t>
            </a:r>
            <a:r>
              <a:rPr lang="en-US" dirty="0"/>
              <a:t> by removing the mean and scaling to unit variance.</a:t>
            </a:r>
            <a:r>
              <a:rPr lang="es-ES" dirty="0"/>
              <a:t> </a:t>
            </a:r>
          </a:p>
          <a:p>
            <a:r>
              <a:rPr lang="es-ES" dirty="0"/>
              <a:t>Split, </a:t>
            </a:r>
            <a:r>
              <a:rPr lang="es-ES" dirty="0" err="1"/>
              <a:t>train</a:t>
            </a:r>
            <a:r>
              <a:rPr lang="es-ES" dirty="0"/>
              <a:t> and test </a:t>
            </a:r>
            <a:r>
              <a:rPr lang="es-ES" dirty="0" err="1"/>
              <a:t>the</a:t>
            </a:r>
            <a:r>
              <a:rPr lang="es-ES" dirty="0"/>
              <a:t> data </a:t>
            </a:r>
            <a:r>
              <a:rPr lang="es-ES" dirty="0" err="1"/>
              <a:t>through</a:t>
            </a:r>
            <a:r>
              <a:rPr lang="es-ES" dirty="0"/>
              <a:t> </a:t>
            </a:r>
            <a:r>
              <a:rPr lang="es-ES" dirty="0" err="1"/>
              <a:t>different</a:t>
            </a:r>
            <a:r>
              <a:rPr lang="es-ES" dirty="0"/>
              <a:t> </a:t>
            </a:r>
            <a:r>
              <a:rPr lang="es-ES" dirty="0" err="1"/>
              <a:t>regressions</a:t>
            </a:r>
            <a:r>
              <a:rPr lang="es-ES" dirty="0"/>
              <a:t> </a:t>
            </a:r>
            <a:r>
              <a:rPr lang="es-ES" dirty="0" err="1"/>
              <a:t>algorithms</a:t>
            </a:r>
            <a:r>
              <a:rPr lang="es-ES" dirty="0"/>
              <a:t>.</a:t>
            </a:r>
          </a:p>
          <a:p>
            <a:r>
              <a:rPr lang="es-ES" dirty="0" err="1"/>
              <a:t>Check</a:t>
            </a:r>
            <a:r>
              <a:rPr lang="es-ES" dirty="0"/>
              <a:t> and compare </a:t>
            </a:r>
            <a:r>
              <a:rPr lang="es-ES" dirty="0" err="1"/>
              <a:t>all</a:t>
            </a:r>
            <a:r>
              <a:rPr lang="es-ES" dirty="0"/>
              <a:t> </a:t>
            </a:r>
            <a:r>
              <a:rPr lang="es-ES" dirty="0" err="1"/>
              <a:t>the</a:t>
            </a:r>
            <a:r>
              <a:rPr lang="es-ES" dirty="0"/>
              <a:t> </a:t>
            </a:r>
            <a:r>
              <a:rPr lang="es-ES" dirty="0" err="1"/>
              <a:t>algorithms</a:t>
            </a:r>
            <a:r>
              <a:rPr lang="es-ES" dirty="0"/>
              <a:t> </a:t>
            </a:r>
            <a:r>
              <a:rPr lang="es-ES" dirty="0" err="1"/>
              <a:t>results</a:t>
            </a:r>
            <a:r>
              <a:rPr lang="es-ES" dirty="0"/>
              <a:t> </a:t>
            </a:r>
            <a:r>
              <a:rPr lang="es-ES" dirty="0" err="1"/>
              <a:t>scoring</a:t>
            </a:r>
            <a:r>
              <a:rPr lang="es-ES" dirty="0"/>
              <a:t> </a:t>
            </a:r>
            <a:r>
              <a:rPr lang="es-ES" dirty="0" err="1"/>
              <a:t>through</a:t>
            </a:r>
            <a:r>
              <a:rPr lang="es-ES" dirty="0"/>
              <a:t> r2_score, </a:t>
            </a:r>
            <a:r>
              <a:rPr lang="es-ES" dirty="0" err="1"/>
              <a:t>errors</a:t>
            </a:r>
            <a:r>
              <a:rPr lang="es-ES" dirty="0"/>
              <a:t> </a:t>
            </a:r>
            <a:r>
              <a:rPr lang="es-ES" dirty="0" err="1"/>
              <a:t>like</a:t>
            </a:r>
            <a:r>
              <a:rPr lang="es-ES" dirty="0"/>
              <a:t> MAE, MSE and RMSE.</a:t>
            </a:r>
          </a:p>
          <a:p>
            <a:endParaRPr lang="es-ES" dirty="0"/>
          </a:p>
          <a:p>
            <a:endParaRPr lang="es-ES" dirty="0"/>
          </a:p>
        </p:txBody>
      </p:sp>
    </p:spTree>
    <p:extLst>
      <p:ext uri="{BB962C8B-B14F-4D97-AF65-F5344CB8AC3E}">
        <p14:creationId xmlns:p14="http://schemas.microsoft.com/office/powerpoint/2010/main" val="3625806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F39B-ED45-400C-A0E3-38D50E8766BD}"/>
              </a:ext>
            </a:extLst>
          </p:cNvPr>
          <p:cNvSpPr>
            <a:spLocks noGrp="1"/>
          </p:cNvSpPr>
          <p:nvPr>
            <p:ph type="title"/>
          </p:nvPr>
        </p:nvSpPr>
        <p:spPr/>
        <p:txBody>
          <a:bodyPr/>
          <a:lstStyle/>
          <a:p>
            <a:r>
              <a:rPr lang="en-US" dirty="0"/>
              <a:t>Conclusions:</a:t>
            </a:r>
            <a:endParaRPr lang="es-ES" dirty="0"/>
          </a:p>
        </p:txBody>
      </p:sp>
      <p:sp>
        <p:nvSpPr>
          <p:cNvPr id="3" name="Content Placeholder 2">
            <a:extLst>
              <a:ext uri="{FF2B5EF4-FFF2-40B4-BE49-F238E27FC236}">
                <a16:creationId xmlns:a16="http://schemas.microsoft.com/office/drawing/2014/main" id="{2B95A700-6EA2-4155-886C-575DEA61838B}"/>
              </a:ext>
            </a:extLst>
          </p:cNvPr>
          <p:cNvSpPr>
            <a:spLocks noGrp="1"/>
          </p:cNvSpPr>
          <p:nvPr>
            <p:ph idx="1"/>
          </p:nvPr>
        </p:nvSpPr>
        <p:spPr/>
        <p:txBody>
          <a:bodyPr>
            <a:normAutofit/>
          </a:bodyPr>
          <a:lstStyle/>
          <a:p>
            <a:r>
              <a:rPr lang="en-IN" dirty="0"/>
              <a:t>Question 1 – Which machine learning algorithm performs better and has the most accurate result in used car price prediction? And why? GBR made the best performance overall </a:t>
            </a:r>
            <a:r>
              <a:rPr lang="en-IN" dirty="0" err="1"/>
              <a:t>withboth</a:t>
            </a:r>
            <a:r>
              <a:rPr lang="en-IN" dirty="0"/>
              <a:t> R2 and RMSE scores are taking into consideration. </a:t>
            </a:r>
            <a:endParaRPr lang="es-ES" dirty="0"/>
          </a:p>
          <a:p>
            <a:r>
              <a:rPr lang="en-IN" dirty="0"/>
              <a:t>Question 2 –Which variables are important to predict the price of variable?  We see several features such as Year,  </a:t>
            </a:r>
            <a:r>
              <a:rPr lang="en-IN" dirty="0" err="1"/>
              <a:t>Fuel_capacity</a:t>
            </a:r>
            <a:r>
              <a:rPr lang="en-IN" dirty="0"/>
              <a:t> are the features that have higher impact comparing all the available features.</a:t>
            </a:r>
            <a:endParaRPr lang="es-ES" dirty="0"/>
          </a:p>
          <a:p>
            <a:r>
              <a:rPr lang="en-IN" dirty="0"/>
              <a:t>Question 3 - How do these variables describe the price of the used car?</a:t>
            </a:r>
            <a:r>
              <a:rPr lang="es-ES" dirty="0"/>
              <a:t> </a:t>
            </a:r>
            <a:r>
              <a:rPr lang="en-IN" dirty="0"/>
              <a:t>These variables have higher impact on the target then the others when comparing the percentage of correlation. So, the higher correlation, more probability to have higher impact on the Price of the used car.</a:t>
            </a:r>
            <a:endParaRPr lang="es-ES" dirty="0"/>
          </a:p>
          <a:p>
            <a:endParaRPr lang="es-ES" dirty="0"/>
          </a:p>
        </p:txBody>
      </p:sp>
    </p:spTree>
    <p:extLst>
      <p:ext uri="{BB962C8B-B14F-4D97-AF65-F5344CB8AC3E}">
        <p14:creationId xmlns:p14="http://schemas.microsoft.com/office/powerpoint/2010/main" val="312716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fontScale="90000"/>
          </a:bodyPr>
          <a:lstStyle/>
          <a:p>
            <a:pPr algn="ctr"/>
            <a:r>
              <a:rPr lang="en-IN" dirty="0"/>
              <a:t>Learning and future main POINTS:</a:t>
            </a:r>
            <a:br>
              <a:rPr lang="es-ES" dirty="0"/>
            </a:br>
            <a:endParaRPr lang="en-US" dirty="0"/>
          </a:p>
        </p:txBody>
      </p:sp>
      <p:sp>
        <p:nvSpPr>
          <p:cNvPr id="4" name="Content Placeholder 3">
            <a:extLst>
              <a:ext uri="{FF2B5EF4-FFF2-40B4-BE49-F238E27FC236}">
                <a16:creationId xmlns:a16="http://schemas.microsoft.com/office/drawing/2014/main" id="{CDDB0099-BC0B-45AC-B0A8-5A148ED8ACEE}"/>
              </a:ext>
            </a:extLst>
          </p:cNvPr>
          <p:cNvSpPr>
            <a:spLocks noGrp="1"/>
          </p:cNvSpPr>
          <p:nvPr>
            <p:ph idx="1"/>
          </p:nvPr>
        </p:nvSpPr>
        <p:spPr/>
        <p:txBody>
          <a:bodyPr>
            <a:normAutofit lnSpcReduction="10000"/>
          </a:bodyPr>
          <a:lstStyle/>
          <a:p>
            <a:r>
              <a:rPr lang="en-IN" dirty="0"/>
              <a:t>We should suggest as learning that the choice of algorithm depends on several factors including, the size of data set, computing power, time constraint and researcher’s knowledge about machine learning. If the accuracy of prediction is the priority, we recommend utilising RF or GBM, although their computations often take much longer times than SVM. Needless to say, it is a good practice to use more than one algorithm to compare the predictions.</a:t>
            </a:r>
            <a:endParaRPr lang="es-ES" dirty="0"/>
          </a:p>
          <a:p>
            <a:r>
              <a:rPr lang="en-IN" dirty="0"/>
              <a:t>For future work, we recommend that working on large dataset would yield a better and real picture about the model training and testing results. We have undertaken only few Machine Learning algorithms that are regressors, but we need to train many other regressors and understand their predicting behaviour for continuous values. By improving the error values this work can be useful for development of applications for various respective used car price.</a:t>
            </a:r>
            <a:endParaRPr lang="es-ES" dirty="0"/>
          </a:p>
          <a:p>
            <a:endParaRPr lang="es-ES" dirty="0"/>
          </a:p>
        </p:txBody>
      </p:sp>
    </p:spTree>
    <p:extLst>
      <p:ext uri="{BB962C8B-B14F-4D97-AF65-F5344CB8AC3E}">
        <p14:creationId xmlns:p14="http://schemas.microsoft.com/office/powerpoint/2010/main" val="183243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190</TotalTime>
  <Words>1241</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USED CAR PRICE PREDICTION</vt:lpstr>
      <vt:lpstr>  Problem Statement: </vt:lpstr>
      <vt:lpstr> EDA STEPS: </vt:lpstr>
      <vt:lpstr> ASSUMPTIONS: </vt:lpstr>
      <vt:lpstr>Steps used to complete the project, analysis, and conclusion </vt:lpstr>
      <vt:lpstr>Summary of main steps:</vt:lpstr>
      <vt:lpstr>Summary of main steps:</vt:lpstr>
      <vt:lpstr>Conclusions:</vt:lpstr>
      <vt:lpstr>Learning and future main POINTS: </vt:lpstr>
      <vt:lpstr>Thank you for your time!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Kaur, Balpreet - Contractor {PEP}</dc:creator>
  <cp:lastModifiedBy>Kaur, Balpreet - Contractor {PEP}</cp:lastModifiedBy>
  <cp:revision>15</cp:revision>
  <dcterms:created xsi:type="dcterms:W3CDTF">2021-11-01T09:27:56Z</dcterms:created>
  <dcterms:modified xsi:type="dcterms:W3CDTF">2021-12-16T17:00:22Z</dcterms:modified>
</cp:coreProperties>
</file>