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7" r:id="rId4"/>
  </p:sldMasterIdLst>
  <p:sldIdLst>
    <p:sldId id="257" r:id="rId5"/>
    <p:sldId id="262" r:id="rId6"/>
    <p:sldId id="271" r:id="rId7"/>
    <p:sldId id="263" r:id="rId8"/>
    <p:sldId id="273" r:id="rId9"/>
    <p:sldId id="266" r:id="rId10"/>
    <p:sldId id="267" r:id="rId11"/>
    <p:sldId id="272" r:id="rId12"/>
    <p:sldId id="269" r:id="rId13"/>
    <p:sldId id="26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DBFD5-3647-43FA-A534-672627F32BB0}" v="45" dt="2022-01-05T11:09:00.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just">
            <a:lnSpc>
              <a:spcPct val="100000"/>
            </a:lnSpc>
          </a:pPr>
          <a:r>
            <a:rPr lang="en-IN" dirty="0"/>
            <a:t>We have a client that wants to predict ratings for the reviews which were written in the past and for which they don’t have any ratings. So, we have to build an application which can predict the rating by seeing the review.</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LinFactY="-30071" custLinFactNeighborX="-64670" custLinFactNeighborY="-100000"/>
      <dgm:spPr/>
    </dgm:pt>
    <dgm:pt modelId="{4A654EFC-89C6-4AFA-B85F-8865F2713349}" type="pres">
      <dgm:prSet presAssocID="{40FC4FFE-8987-4A26-B7F4-8A516F18ADAE}" presName="iconRect" presStyleLbl="node1" presStyleIdx="0" presStyleCnt="3" custLinFactX="-12517" custLinFactY="-100000" custLinFactNeighborX="-100000" custLinFactNeighborY="-12923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24001" custLinFactNeighborY="56179">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LinFactY="5749" custLinFactNeighborX="17742" custLinFactNeighborY="100000"/>
      <dgm:spPr/>
    </dgm:pt>
    <dgm:pt modelId="{DFE4C949-B324-4E00-A845-A69F6739ABD1}" type="pres">
      <dgm:prSet presAssocID="{49225C73-1633-42F1-AB3B-7CB183E5F8B8}" presName="iconRect" presStyleLbl="node1" presStyleIdx="1" presStyleCnt="3" custLinFactY="80707" custLinFactNeighborX="2632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LinFactX="100000" custLinFactNeighborX="125806" custLinFactNeighborY="87621"/>
      <dgm:spPr/>
    </dgm:pt>
    <dgm:pt modelId="{15241380-AAAD-478C-949E-BCD7D89CB8A9}" type="pres">
      <dgm:prSet presAssocID="{1C383F32-22E8-4F62-A3E0-BDC3D5F48992}" presName="iconRect" presStyleLbl="node1" presStyleIdx="2" presStyleCnt="3" custLinFactX="192101" custLinFactY="44604" custLinFactNeighborX="200000"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custLinFactNeighborX="-99696" custLinFactNeighborY="-51810">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just">
            <a:lnSpc>
              <a:spcPct val="100000"/>
            </a:lnSpc>
          </a:pPr>
          <a:r>
            <a:rPr lang="en-IN" dirty="0"/>
            <a:t>The assumption taken by me were:</a:t>
          </a:r>
          <a:endParaRPr lang="es-ES" dirty="0"/>
        </a:p>
        <a:p>
          <a:pPr algn="just">
            <a:lnSpc>
              <a:spcPct val="100000"/>
            </a:lnSpc>
            <a:buFont typeface="Calibri" panose="020F0502020204030204" pitchFamily="34" charset="0"/>
            <a:buChar char="-"/>
          </a:pPr>
          <a:r>
            <a:rPr lang="en-IN" dirty="0"/>
            <a:t>Not exactly an assumption, but yes consideration: More </a:t>
          </a:r>
          <a:r>
            <a:rPr lang="en-IN" dirty="0" err="1"/>
            <a:t>stopwords</a:t>
          </a:r>
          <a:r>
            <a:rPr lang="en-IN" dirty="0"/>
            <a:t> we remove, less comment length will go to the training algorithm which is good.</a:t>
          </a:r>
          <a:endParaRPr lang="es-ES" dirty="0"/>
        </a:p>
        <a:p>
          <a:pPr algn="just">
            <a:lnSpc>
              <a:spcPct val="100000"/>
            </a:lnSpc>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LinFactY="-30071" custLinFactNeighborX="-64670" custLinFactNeighborY="-100000"/>
      <dgm:spPr/>
    </dgm:pt>
    <dgm:pt modelId="{4A654EFC-89C6-4AFA-B85F-8865F2713349}" type="pres">
      <dgm:prSet presAssocID="{40FC4FFE-8987-4A26-B7F4-8A516F18ADAE}" presName="iconRect" presStyleLbl="node1" presStyleIdx="0" presStyleCnt="3" custLinFactX="-12517" custLinFactY="-100000" custLinFactNeighborX="-100000" custLinFactNeighborY="-12923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24001" custLinFactNeighborY="56179">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LinFactY="5749" custLinFactNeighborX="17742" custLinFactNeighborY="100000"/>
      <dgm:spPr/>
    </dgm:pt>
    <dgm:pt modelId="{DFE4C949-B324-4E00-A845-A69F6739ABD1}" type="pres">
      <dgm:prSet presAssocID="{49225C73-1633-42F1-AB3B-7CB183E5F8B8}" presName="iconRect" presStyleLbl="node1" presStyleIdx="1" presStyleCnt="3" custLinFactY="80707" custLinFactNeighborX="2632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LinFactX="100000" custLinFactNeighborX="125806" custLinFactNeighborY="87621"/>
      <dgm:spPr/>
    </dgm:pt>
    <dgm:pt modelId="{15241380-AAAD-478C-949E-BCD7D89CB8A9}" type="pres">
      <dgm:prSet presAssocID="{1C383F32-22E8-4F62-A3E0-BDC3D5F48992}" presName="iconRect" presStyleLbl="node1" presStyleIdx="2" presStyleCnt="3" custLinFactX="192101" custLinFactY="44604" custLinFactNeighborX="200000"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n-US" dirty="0"/>
        </a:p>
        <a:p>
          <a:pPr algn="l">
            <a:lnSpc>
              <a:spcPct val="100000"/>
            </a:lnSpc>
            <a:spcAft>
              <a:spcPct val="35000"/>
            </a:spcAft>
          </a:pPr>
          <a:endParaRPr lang="en-US" dirty="0"/>
        </a:p>
        <a:p>
          <a:pPr algn="just">
            <a:lnSpc>
              <a:spcPct val="100000"/>
            </a:lnSpc>
            <a:spcAft>
              <a:spcPts val="62"/>
            </a:spcAft>
          </a:pPr>
          <a:endParaRPr lang="en-US" dirty="0"/>
        </a:p>
        <a:p>
          <a:pPr algn="just">
            <a:lnSpc>
              <a:spcPct val="100000"/>
            </a:lnSpc>
            <a:spcAft>
              <a:spcPts val="62"/>
            </a:spcAft>
          </a:pPr>
          <a:r>
            <a:rPr lang="en-IN" dirty="0"/>
            <a:t>Feature-engineering</a:t>
          </a:r>
        </a:p>
        <a:p>
          <a:pPr algn="just">
            <a:lnSpc>
              <a:spcPct val="100000"/>
            </a:lnSpc>
            <a:spcAft>
              <a:spcPts val="62"/>
            </a:spcAft>
          </a:pPr>
          <a:r>
            <a:rPr lang="es-ES" dirty="0" err="1"/>
            <a:t>First</a:t>
          </a:r>
          <a:r>
            <a:rPr lang="es-ES" dirty="0"/>
            <a:t> </a:t>
          </a:r>
          <a:r>
            <a:rPr lang="es-ES" dirty="0" err="1"/>
            <a:t>of</a:t>
          </a:r>
          <a:r>
            <a:rPr lang="es-ES" dirty="0"/>
            <a:t> </a:t>
          </a:r>
          <a:r>
            <a:rPr lang="es-ES" dirty="0" err="1"/>
            <a:t>all</a:t>
          </a:r>
          <a:r>
            <a:rPr lang="es-ES" dirty="0"/>
            <a:t>, </a:t>
          </a:r>
          <a:r>
            <a:rPr lang="es-ES" dirty="0" err="1"/>
            <a:t>we</a:t>
          </a:r>
          <a:r>
            <a:rPr lang="es-ES" dirty="0"/>
            <a:t> </a:t>
          </a:r>
          <a:r>
            <a:rPr lang="es-ES" dirty="0" err="1"/>
            <a:t>dropped</a:t>
          </a:r>
          <a:r>
            <a:rPr lang="es-ES" dirty="0"/>
            <a:t> </a:t>
          </a:r>
          <a:r>
            <a:rPr lang="es-ES" dirty="0" err="1"/>
            <a:t>missing</a:t>
          </a:r>
          <a:r>
            <a:rPr lang="es-ES" dirty="0"/>
            <a:t> </a:t>
          </a:r>
          <a:r>
            <a:rPr lang="es-ES" dirty="0" err="1"/>
            <a:t>values</a:t>
          </a:r>
          <a:r>
            <a:rPr lang="es-ES" dirty="0"/>
            <a:t> in </a:t>
          </a:r>
          <a:r>
            <a:rPr lang="es-ES" dirty="0" err="1"/>
            <a:t>all</a:t>
          </a:r>
          <a:r>
            <a:rPr lang="es-ES" dirty="0"/>
            <a:t> 3 </a:t>
          </a:r>
          <a:r>
            <a:rPr lang="es-ES" dirty="0" err="1"/>
            <a:t>columns</a:t>
          </a:r>
          <a:r>
            <a:rPr lang="es-ES" dirty="0"/>
            <a:t>.</a:t>
          </a:r>
        </a:p>
        <a:p>
          <a:pPr algn="just">
            <a:lnSpc>
              <a:spcPct val="100000"/>
            </a:lnSpc>
            <a:spcAft>
              <a:spcPts val="62"/>
            </a:spcAft>
          </a:pPr>
          <a:r>
            <a:rPr lang="es-ES" dirty="0" err="1"/>
            <a:t>Then</a:t>
          </a:r>
          <a:r>
            <a:rPr lang="es-ES" dirty="0"/>
            <a:t>, </a:t>
          </a:r>
          <a:r>
            <a:rPr lang="en-US" dirty="0"/>
            <a:t>prepare the data for our ML learning, which means we need to preprocess and convert the short reviews and full reviews in kind of numerical data so that ML algorithm can be trained on it. </a:t>
          </a:r>
        </a:p>
        <a:p>
          <a:pPr algn="just">
            <a:lnSpc>
              <a:spcPct val="100000"/>
            </a:lnSpc>
            <a:spcAft>
              <a:spcPts val="62"/>
            </a:spcAft>
          </a:pPr>
          <a:r>
            <a:rPr lang="en-US" dirty="0"/>
            <a:t>The steps we will follow are the following ones:</a:t>
          </a:r>
          <a:endParaRPr lang="es-ES" dirty="0"/>
        </a:p>
        <a:p>
          <a:pPr algn="just">
            <a:lnSpc>
              <a:spcPct val="100000"/>
            </a:lnSpc>
            <a:spcAft>
              <a:spcPts val="62"/>
            </a:spcAft>
          </a:pPr>
          <a:r>
            <a:rPr lang="en-IN" dirty="0"/>
            <a:t>- </a:t>
          </a:r>
          <a:r>
            <a:rPr lang="en-IN" dirty="0" err="1"/>
            <a:t>remove_punctuation</a:t>
          </a:r>
          <a:endParaRPr lang="es-ES" dirty="0"/>
        </a:p>
        <a:p>
          <a:pPr algn="just">
            <a:lnSpc>
              <a:spcPct val="100000"/>
            </a:lnSpc>
            <a:spcAft>
              <a:spcPts val="62"/>
            </a:spcAft>
          </a:pPr>
          <a:r>
            <a:rPr lang="en-IN" dirty="0"/>
            <a:t>-tokenization</a:t>
          </a:r>
          <a:endParaRPr lang="es-ES" dirty="0"/>
        </a:p>
        <a:p>
          <a:pPr algn="just">
            <a:lnSpc>
              <a:spcPct val="100000"/>
            </a:lnSpc>
            <a:spcAft>
              <a:spcPts val="62"/>
            </a:spcAft>
          </a:pPr>
          <a:r>
            <a:rPr lang="en-IN" dirty="0"/>
            <a:t>- </a:t>
          </a:r>
          <a:r>
            <a:rPr lang="en-IN" dirty="0" err="1"/>
            <a:t>stopwords</a:t>
          </a:r>
          <a:endParaRPr lang="es-ES" dirty="0"/>
        </a:p>
        <a:p>
          <a:pPr algn="just">
            <a:lnSpc>
              <a:spcPct val="100000"/>
            </a:lnSpc>
            <a:spcAft>
              <a:spcPts val="62"/>
            </a:spcAft>
          </a:pPr>
          <a:r>
            <a:rPr lang="en-IN" dirty="0"/>
            <a:t>- lemmatization</a:t>
          </a:r>
          <a:endParaRPr lang="es-ES" dirty="0"/>
        </a:p>
        <a:p>
          <a:pPr algn="just">
            <a:lnSpc>
              <a:spcPct val="100000"/>
            </a:lnSpc>
            <a:spcAft>
              <a:spcPts val="62"/>
            </a:spcAft>
          </a:pPr>
          <a:r>
            <a:rPr lang="en-IN" dirty="0"/>
            <a:t>- word embedding(</a:t>
          </a:r>
          <a:r>
            <a:rPr lang="en-IN" dirty="0" err="1"/>
            <a:t>tf-idf</a:t>
          </a:r>
          <a:r>
            <a:rPr lang="en-IN" dirty="0"/>
            <a:t>)</a:t>
          </a:r>
        </a:p>
        <a:p>
          <a:pPr algn="just">
            <a:lnSpc>
              <a:spcPct val="100000"/>
            </a:lnSpc>
            <a:spcAft>
              <a:spcPts val="62"/>
            </a:spcAft>
          </a:pPr>
          <a:endParaRPr lang="en-IN" dirty="0"/>
        </a:p>
        <a:p>
          <a:pPr algn="just">
            <a:lnSpc>
              <a:spcPct val="100000"/>
            </a:lnSpc>
            <a:spcAft>
              <a:spcPts val="62"/>
            </a:spcAft>
          </a:pPr>
          <a:r>
            <a:rPr lang="en-IN" dirty="0"/>
            <a:t>First, we remove the extra insignificant punctuation we have in our data and that will not help the algorithm in understand the pattern of the comments data and for its training.</a:t>
          </a:r>
        </a:p>
        <a:p>
          <a:pPr algn="just">
            <a:lnSpc>
              <a:spcPct val="100000"/>
            </a:lnSpc>
            <a:spcAft>
              <a:spcPts val="62"/>
            </a:spcAft>
          </a:pPr>
          <a:endParaRPr lang="en-IN" dirty="0"/>
        </a:p>
        <a:p>
          <a:pPr algn="just">
            <a:lnSpc>
              <a:spcPct val="100000"/>
            </a:lnSpc>
            <a:spcAft>
              <a:spcPts val="62"/>
            </a:spcAft>
          </a:pPr>
          <a:r>
            <a:rPr lang="en-IN" dirty="0"/>
            <a:t>Then, we will also lowercase our words so that same words are taken and annualized in the same way even if one alphabet of the word is in uppercase or not.</a:t>
          </a:r>
          <a:endParaRPr lang="es-ES" dirty="0"/>
        </a:p>
        <a:p>
          <a:pPr algn="just">
            <a:lnSpc>
              <a:spcPct val="100000"/>
            </a:lnSpc>
            <a:spcAft>
              <a:spcPts val="62"/>
            </a:spcAft>
          </a:pPr>
          <a:r>
            <a:rPr lang="en-IN" dirty="0"/>
            <a:t>Before fitting models, now we need to break down the sentence into unique words by tokenizing the comments. In the tokenize() function, we remove punctuations and special characters. </a:t>
          </a:r>
        </a:p>
        <a:p>
          <a:pPr algn="just">
            <a:lnSpc>
              <a:spcPct val="100000"/>
            </a:lnSpc>
            <a:spcAft>
              <a:spcPts val="62"/>
            </a:spcAft>
          </a:pPr>
          <a:endParaRPr lang="es-E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88079" custLinFactNeighborY="113448"/>
      <dgm:spPr/>
    </dgm:pt>
    <dgm:pt modelId="{15241380-AAAD-478C-949E-BCD7D89CB8A9}" type="pres">
      <dgm:prSet presAssocID="{1C383F32-22E8-4F62-A3E0-BDC3D5F48992}" presName="iconRect" presStyleLbl="node1" presStyleIdx="2" presStyleCnt="3" custLinFactX="200000" custLinFactY="176083" custLinFactNeighborX="296764"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n-US" dirty="0"/>
        </a:p>
        <a:p>
          <a:pPr algn="l">
            <a:lnSpc>
              <a:spcPct val="100000"/>
            </a:lnSpc>
            <a:spcAft>
              <a:spcPct val="35000"/>
            </a:spcAft>
          </a:pPr>
          <a:endParaRPr lang="en-US" dirty="0"/>
        </a:p>
        <a:p>
          <a:pPr algn="just">
            <a:lnSpc>
              <a:spcPct val="100000"/>
            </a:lnSpc>
            <a:spcAft>
              <a:spcPts val="62"/>
            </a:spcAft>
          </a:pPr>
          <a:r>
            <a:rPr lang="en-IN" dirty="0"/>
            <a:t>Then, we will apply Remove </a:t>
          </a:r>
          <a:r>
            <a:rPr lang="en-IN" dirty="0" err="1"/>
            <a:t>Stopwords</a:t>
          </a:r>
          <a:r>
            <a:rPr lang="en-IN" dirty="0"/>
            <a:t> function after having tokenized our sentences and separated in words.</a:t>
          </a:r>
          <a:endParaRPr lang="es-ES" dirty="0"/>
        </a:p>
        <a:p>
          <a:pPr algn="just">
            <a:lnSpc>
              <a:spcPct val="100000"/>
            </a:lnSpc>
            <a:spcAft>
              <a:spcPts val="62"/>
            </a:spcAft>
          </a:pPr>
          <a:r>
            <a:rPr lang="en-IN" dirty="0" err="1"/>
            <a:t>Stopwords</a:t>
          </a:r>
          <a:r>
            <a:rPr lang="en-IN" dirty="0"/>
            <a:t> are the commonly used words and are removed from the text as they do not add any value to the analysis. These words carry less or no meaning. Hence, we will remove the </a:t>
          </a:r>
          <a:r>
            <a:rPr lang="en-IN" dirty="0" err="1"/>
            <a:t>stopwords</a:t>
          </a:r>
          <a:r>
            <a:rPr lang="en-IN" dirty="0"/>
            <a:t> found in the reviews.</a:t>
          </a:r>
        </a:p>
        <a:p>
          <a:pPr algn="just">
            <a:lnSpc>
              <a:spcPct val="100000"/>
            </a:lnSpc>
            <a:spcAft>
              <a:spcPts val="62"/>
            </a:spcAft>
          </a:pPr>
          <a:endParaRPr lang="en-IN" dirty="0"/>
        </a:p>
        <a:p>
          <a:pPr algn="just">
            <a:lnSpc>
              <a:spcPct val="100000"/>
            </a:lnSpc>
            <a:spcAft>
              <a:spcPts val="62"/>
            </a:spcAft>
          </a:pPr>
          <a:r>
            <a:rPr lang="en-IN" dirty="0"/>
            <a:t>After having removed </a:t>
          </a:r>
          <a:r>
            <a:rPr lang="en-IN" dirty="0" err="1"/>
            <a:t>stopwords</a:t>
          </a:r>
          <a:r>
            <a:rPr lang="en-IN" dirty="0"/>
            <a:t>, we will use </a:t>
          </a:r>
          <a:r>
            <a:rPr lang="en-IN" dirty="0" err="1"/>
            <a:t>WordNetLemmatizer</a:t>
          </a:r>
          <a:r>
            <a:rPr lang="en-IN" dirty="0"/>
            <a:t> so that we can stems the word but makes sure that it does not lose its meaning. Lemmatization has a pre-defined dictionary that stores the context of words and checks the word in the dictionary while diminishing.</a:t>
          </a:r>
        </a:p>
        <a:p>
          <a:pPr algn="just">
            <a:lnSpc>
              <a:spcPct val="100000"/>
            </a:lnSpc>
            <a:spcAft>
              <a:spcPts val="62"/>
            </a:spcAft>
          </a:pPr>
          <a:endParaRPr lang="en-IN" dirty="0"/>
        </a:p>
        <a:p>
          <a:pPr algn="just">
            <a:lnSpc>
              <a:spcPct val="100000"/>
            </a:lnSpc>
            <a:spcAft>
              <a:spcPts val="62"/>
            </a:spcAft>
          </a:pPr>
          <a:r>
            <a:rPr lang="en-IN" dirty="0"/>
            <a:t>And finally, before our ML training we need to convert text into numerical vectors using TF-IDF Vectorizer. A </a:t>
          </a:r>
          <a:r>
            <a:rPr lang="en-IN" dirty="0" err="1"/>
            <a:t>tf-idf</a:t>
          </a:r>
          <a:r>
            <a:rPr lang="en-IN" dirty="0"/>
            <a:t> score is a decimal number that measures the importance of a word in any document. It gives small values to frequent words in all the documents and more weight to those scarcer across the corpus of text.</a:t>
          </a:r>
        </a:p>
        <a:p>
          <a:pPr algn="just">
            <a:lnSpc>
              <a:spcPct val="100000"/>
            </a:lnSpc>
            <a:spcAft>
              <a:spcPts val="62"/>
            </a:spcAft>
          </a:pPr>
          <a:endParaRPr lang="en-IN" dirty="0"/>
        </a:p>
        <a:p>
          <a:pPr algn="just">
            <a:lnSpc>
              <a:spcPct val="100000"/>
            </a:lnSpc>
            <a:spcAft>
              <a:spcPts val="62"/>
            </a:spcAft>
          </a:pPr>
          <a:r>
            <a:rPr lang="en-IN" dirty="0"/>
            <a:t>Basically, I tried to clean the comments as much as possible, understand the relations and correlation between each feature and classify it in the 6 targets variables options we have through several classification algorithms.</a:t>
          </a:r>
          <a:endParaRPr lang="es-ES" dirty="0"/>
        </a:p>
        <a:p>
          <a:pPr algn="just">
            <a:lnSpc>
              <a:spcPct val="100000"/>
            </a:lnSpc>
            <a:spcAft>
              <a:spcPts val="62"/>
            </a:spcAft>
          </a:pPr>
          <a:r>
            <a:rPr lang="en-IN" dirty="0"/>
            <a:t>Compared the means and statistical deviation in order to get some views on the distribution and also did some plotting to see visually the distribution of the data.</a:t>
          </a:r>
          <a:endParaRPr lang="es-ES" dirty="0"/>
        </a:p>
        <a:p>
          <a:pPr algn="just">
            <a:lnSpc>
              <a:spcPct val="100000"/>
            </a:lnSpc>
            <a:spcAft>
              <a:spcPts val="62"/>
            </a:spcAft>
          </a:pPr>
          <a:r>
            <a:rPr lang="en-IN" dirty="0"/>
            <a:t>And mostly importantly, we pre-processed and prepared the data and comments for our machine learning through different techniques of </a:t>
          </a:r>
          <a:r>
            <a:rPr lang="en-IN" dirty="0" err="1"/>
            <a:t>nltk</a:t>
          </a:r>
          <a:r>
            <a:rPr lang="en-IN" dirty="0"/>
            <a:t>.</a:t>
          </a:r>
          <a:endParaRPr lang="es-ES" dirty="0"/>
        </a:p>
        <a:p>
          <a:pPr algn="just">
            <a:lnSpc>
              <a:spcPct val="100000"/>
            </a:lnSpc>
            <a:spcAft>
              <a:spcPts val="62"/>
            </a:spcAft>
          </a:pPr>
          <a:endParaRPr lang="es-E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88079" custLinFactNeighborY="113448"/>
      <dgm:spPr/>
    </dgm:pt>
    <dgm:pt modelId="{15241380-AAAD-478C-949E-BCD7D89CB8A9}" type="pres">
      <dgm:prSet presAssocID="{1C383F32-22E8-4F62-A3E0-BDC3D5F48992}" presName="iconRect" presStyleLbl="node1" presStyleIdx="2" presStyleCnt="3" custLinFactX="200000" custLinFactY="176083" custLinFactNeighborX="296764"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a:off x="172280" y="648301"/>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339977" y="797119"/>
          <a:ext cx="476549" cy="4765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506797" y="2178599"/>
          <a:ext cx="5255451"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IN" sz="1300" kern="1200" dirty="0"/>
            <a:t>We have a client that wants to predict ratings for the reviews which were written in the past and for which they don’t have any ratings. So, we have to build an application which can predict the rating by seeing the review.</a:t>
          </a:r>
          <a:endParaRPr lang="en-US" sz="1300" kern="1200" dirty="0"/>
        </a:p>
      </dsp:txBody>
      <dsp:txXfrm>
        <a:off x="506797" y="2178599"/>
        <a:ext cx="5255451" cy="821636"/>
      </dsp:txXfrm>
    </dsp:sp>
    <dsp:sp modelId="{DE7819CB-FEDC-437C-A682-4A21850001D5}">
      <dsp:nvSpPr>
        <dsp:cNvPr id="0" name=""/>
        <dsp:cNvSpPr/>
      </dsp:nvSpPr>
      <dsp:spPr>
        <a:xfrm>
          <a:off x="187741" y="377796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339981" y="3942797"/>
          <a:ext cx="476549" cy="4765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1039668"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endParaRPr lang="en-US" sz="1300" kern="1200" dirty="0"/>
        </a:p>
      </dsp:txBody>
      <dsp:txXfrm>
        <a:off x="1039668" y="2909095"/>
        <a:ext cx="1936715" cy="821636"/>
      </dsp:txXfrm>
    </dsp:sp>
    <dsp:sp modelId="{80B33412-CB0E-46FB-A706-F674A05144C7}">
      <dsp:nvSpPr>
        <dsp:cNvPr id="0" name=""/>
        <dsp:cNvSpPr/>
      </dsp:nvSpPr>
      <dsp:spPr>
        <a:xfrm>
          <a:off x="5169147" y="3629022"/>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54940" y="3770749"/>
          <a:ext cx="476549" cy="4765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2380716" y="248340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endParaRPr lang="en-US" sz="1300" kern="1200" dirty="0"/>
        </a:p>
      </dsp:txBody>
      <dsp:txXfrm>
        <a:off x="2380716" y="2483405"/>
        <a:ext cx="1936715" cy="821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a:off x="172280" y="648301"/>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339977" y="797119"/>
          <a:ext cx="476549" cy="4765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506797" y="2178599"/>
          <a:ext cx="5255451"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IN" sz="1100" kern="1200" dirty="0"/>
            <a:t>The assumption taken by me were:</a:t>
          </a:r>
          <a:endParaRPr lang="es-ES" sz="1100" kern="1200" dirty="0"/>
        </a:p>
        <a:p>
          <a:pPr marL="0" lvl="0" indent="0" algn="just" defTabSz="488950">
            <a:lnSpc>
              <a:spcPct val="100000"/>
            </a:lnSpc>
            <a:spcBef>
              <a:spcPct val="0"/>
            </a:spcBef>
            <a:spcAft>
              <a:spcPct val="35000"/>
            </a:spcAft>
            <a:buFont typeface="Calibri" panose="020F0502020204030204" pitchFamily="34" charset="0"/>
            <a:buNone/>
          </a:pPr>
          <a:r>
            <a:rPr lang="en-IN" sz="1100" kern="1200" dirty="0"/>
            <a:t>Not exactly an assumption, but yes consideration: More </a:t>
          </a:r>
          <a:r>
            <a:rPr lang="en-IN" sz="1100" kern="1200" dirty="0" err="1"/>
            <a:t>stopwords</a:t>
          </a:r>
          <a:r>
            <a:rPr lang="en-IN" sz="1100" kern="1200" dirty="0"/>
            <a:t> we remove, less comment length will go to the training algorithm which is good.</a:t>
          </a:r>
          <a:endParaRPr lang="es-ES" sz="1100" kern="1200" dirty="0"/>
        </a:p>
        <a:p>
          <a:pPr marL="0" lvl="0" indent="0" algn="just" defTabSz="488950">
            <a:lnSpc>
              <a:spcPct val="100000"/>
            </a:lnSpc>
            <a:spcBef>
              <a:spcPct val="0"/>
            </a:spcBef>
            <a:spcAft>
              <a:spcPct val="35000"/>
            </a:spcAft>
            <a:buNone/>
          </a:pPr>
          <a:endParaRPr lang="en-US" sz="1100" kern="1200" dirty="0"/>
        </a:p>
      </dsp:txBody>
      <dsp:txXfrm>
        <a:off x="506797" y="2178599"/>
        <a:ext cx="5255451" cy="821636"/>
      </dsp:txXfrm>
    </dsp:sp>
    <dsp:sp modelId="{DE7819CB-FEDC-437C-A682-4A21850001D5}">
      <dsp:nvSpPr>
        <dsp:cNvPr id="0" name=""/>
        <dsp:cNvSpPr/>
      </dsp:nvSpPr>
      <dsp:spPr>
        <a:xfrm>
          <a:off x="187741" y="377796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339981" y="3942797"/>
          <a:ext cx="476549" cy="4765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1039668"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1039668" y="2909095"/>
        <a:ext cx="1936715" cy="821636"/>
      </dsp:txXfrm>
    </dsp:sp>
    <dsp:sp modelId="{80B33412-CB0E-46FB-A706-F674A05144C7}">
      <dsp:nvSpPr>
        <dsp:cNvPr id="0" name=""/>
        <dsp:cNvSpPr/>
      </dsp:nvSpPr>
      <dsp:spPr>
        <a:xfrm>
          <a:off x="5169147" y="3629022"/>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54940" y="3770749"/>
          <a:ext cx="476549" cy="4765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311543"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311543" y="2909095"/>
        <a:ext cx="1936715" cy="8216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endParaRPr lang="en-US" sz="1100" kern="1200" dirty="0"/>
        </a:p>
        <a:p>
          <a:pPr marL="0" lvl="0" indent="0" algn="just" defTabSz="488950">
            <a:lnSpc>
              <a:spcPct val="100000"/>
            </a:lnSpc>
            <a:spcBef>
              <a:spcPct val="0"/>
            </a:spcBef>
            <a:spcAft>
              <a:spcPts val="62"/>
            </a:spcAft>
            <a:buNone/>
          </a:pPr>
          <a:endParaRPr lang="en-US" sz="1100" kern="1200" dirty="0"/>
        </a:p>
        <a:p>
          <a:pPr marL="0" lvl="0" indent="0" algn="just" defTabSz="488950">
            <a:lnSpc>
              <a:spcPct val="100000"/>
            </a:lnSpc>
            <a:spcBef>
              <a:spcPct val="0"/>
            </a:spcBef>
            <a:spcAft>
              <a:spcPts val="62"/>
            </a:spcAft>
            <a:buNone/>
          </a:pPr>
          <a:r>
            <a:rPr lang="en-IN" sz="1100" kern="1200" dirty="0"/>
            <a:t>Feature-engineering</a:t>
          </a:r>
        </a:p>
        <a:p>
          <a:pPr marL="0" lvl="0" indent="0" algn="just" defTabSz="488950">
            <a:lnSpc>
              <a:spcPct val="100000"/>
            </a:lnSpc>
            <a:spcBef>
              <a:spcPct val="0"/>
            </a:spcBef>
            <a:spcAft>
              <a:spcPts val="62"/>
            </a:spcAft>
            <a:buNone/>
          </a:pPr>
          <a:r>
            <a:rPr lang="es-ES" sz="1100" kern="1200" dirty="0" err="1"/>
            <a:t>First</a:t>
          </a:r>
          <a:r>
            <a:rPr lang="es-ES" sz="1100" kern="1200" dirty="0"/>
            <a:t> </a:t>
          </a:r>
          <a:r>
            <a:rPr lang="es-ES" sz="1100" kern="1200" dirty="0" err="1"/>
            <a:t>of</a:t>
          </a:r>
          <a:r>
            <a:rPr lang="es-ES" sz="1100" kern="1200" dirty="0"/>
            <a:t> </a:t>
          </a:r>
          <a:r>
            <a:rPr lang="es-ES" sz="1100" kern="1200" dirty="0" err="1"/>
            <a:t>all</a:t>
          </a:r>
          <a:r>
            <a:rPr lang="es-ES" sz="1100" kern="1200" dirty="0"/>
            <a:t>, </a:t>
          </a:r>
          <a:r>
            <a:rPr lang="es-ES" sz="1100" kern="1200" dirty="0" err="1"/>
            <a:t>we</a:t>
          </a:r>
          <a:r>
            <a:rPr lang="es-ES" sz="1100" kern="1200" dirty="0"/>
            <a:t> </a:t>
          </a:r>
          <a:r>
            <a:rPr lang="es-ES" sz="1100" kern="1200" dirty="0" err="1"/>
            <a:t>dropped</a:t>
          </a:r>
          <a:r>
            <a:rPr lang="es-ES" sz="1100" kern="1200" dirty="0"/>
            <a:t> </a:t>
          </a:r>
          <a:r>
            <a:rPr lang="es-ES" sz="1100" kern="1200" dirty="0" err="1"/>
            <a:t>missing</a:t>
          </a:r>
          <a:r>
            <a:rPr lang="es-ES" sz="1100" kern="1200" dirty="0"/>
            <a:t> </a:t>
          </a:r>
          <a:r>
            <a:rPr lang="es-ES" sz="1100" kern="1200" dirty="0" err="1"/>
            <a:t>values</a:t>
          </a:r>
          <a:r>
            <a:rPr lang="es-ES" sz="1100" kern="1200" dirty="0"/>
            <a:t> in </a:t>
          </a:r>
          <a:r>
            <a:rPr lang="es-ES" sz="1100" kern="1200" dirty="0" err="1"/>
            <a:t>all</a:t>
          </a:r>
          <a:r>
            <a:rPr lang="es-ES" sz="1100" kern="1200" dirty="0"/>
            <a:t> 3 </a:t>
          </a:r>
          <a:r>
            <a:rPr lang="es-ES" sz="1100" kern="1200" dirty="0" err="1"/>
            <a:t>columns</a:t>
          </a:r>
          <a:r>
            <a:rPr lang="es-ES" sz="1100" kern="1200" dirty="0"/>
            <a:t>.</a:t>
          </a:r>
        </a:p>
        <a:p>
          <a:pPr marL="0" lvl="0" indent="0" algn="just" defTabSz="488950">
            <a:lnSpc>
              <a:spcPct val="100000"/>
            </a:lnSpc>
            <a:spcBef>
              <a:spcPct val="0"/>
            </a:spcBef>
            <a:spcAft>
              <a:spcPts val="62"/>
            </a:spcAft>
            <a:buNone/>
          </a:pPr>
          <a:r>
            <a:rPr lang="es-ES" sz="1100" kern="1200" dirty="0" err="1"/>
            <a:t>Then</a:t>
          </a:r>
          <a:r>
            <a:rPr lang="es-ES" sz="1100" kern="1200" dirty="0"/>
            <a:t>, </a:t>
          </a:r>
          <a:r>
            <a:rPr lang="en-US" sz="1100" kern="1200" dirty="0"/>
            <a:t>prepare the data for our ML learning, which means we need to preprocess and convert the short reviews and full reviews in kind of numerical data so that ML algorithm can be trained on it. </a:t>
          </a:r>
        </a:p>
        <a:p>
          <a:pPr marL="0" lvl="0" indent="0" algn="just" defTabSz="488950">
            <a:lnSpc>
              <a:spcPct val="100000"/>
            </a:lnSpc>
            <a:spcBef>
              <a:spcPct val="0"/>
            </a:spcBef>
            <a:spcAft>
              <a:spcPts val="62"/>
            </a:spcAft>
            <a:buNone/>
          </a:pPr>
          <a:r>
            <a:rPr lang="en-US" sz="1100" kern="1200" dirty="0"/>
            <a:t>The steps we will follow are the following ones:</a:t>
          </a:r>
          <a:endParaRPr lang="es-ES" sz="1100" kern="1200" dirty="0"/>
        </a:p>
        <a:p>
          <a:pPr marL="0" lvl="0" indent="0" algn="just" defTabSz="488950">
            <a:lnSpc>
              <a:spcPct val="100000"/>
            </a:lnSpc>
            <a:spcBef>
              <a:spcPct val="0"/>
            </a:spcBef>
            <a:spcAft>
              <a:spcPts val="62"/>
            </a:spcAft>
            <a:buNone/>
          </a:pPr>
          <a:r>
            <a:rPr lang="en-IN" sz="1100" kern="1200" dirty="0"/>
            <a:t>- </a:t>
          </a:r>
          <a:r>
            <a:rPr lang="en-IN" sz="1100" kern="1200" dirty="0" err="1"/>
            <a:t>remove_punctuation</a:t>
          </a:r>
          <a:endParaRPr lang="es-ES" sz="1100" kern="1200" dirty="0"/>
        </a:p>
        <a:p>
          <a:pPr marL="0" lvl="0" indent="0" algn="just" defTabSz="488950">
            <a:lnSpc>
              <a:spcPct val="100000"/>
            </a:lnSpc>
            <a:spcBef>
              <a:spcPct val="0"/>
            </a:spcBef>
            <a:spcAft>
              <a:spcPts val="62"/>
            </a:spcAft>
            <a:buNone/>
          </a:pPr>
          <a:r>
            <a:rPr lang="en-IN" sz="1100" kern="1200" dirty="0"/>
            <a:t>-tokenization</a:t>
          </a:r>
          <a:endParaRPr lang="es-ES" sz="1100" kern="1200" dirty="0"/>
        </a:p>
        <a:p>
          <a:pPr marL="0" lvl="0" indent="0" algn="just" defTabSz="488950">
            <a:lnSpc>
              <a:spcPct val="100000"/>
            </a:lnSpc>
            <a:spcBef>
              <a:spcPct val="0"/>
            </a:spcBef>
            <a:spcAft>
              <a:spcPts val="62"/>
            </a:spcAft>
            <a:buNone/>
          </a:pPr>
          <a:r>
            <a:rPr lang="en-IN" sz="1100" kern="1200" dirty="0"/>
            <a:t>- </a:t>
          </a:r>
          <a:r>
            <a:rPr lang="en-IN" sz="1100" kern="1200" dirty="0" err="1"/>
            <a:t>stopwords</a:t>
          </a:r>
          <a:endParaRPr lang="es-ES" sz="1100" kern="1200" dirty="0"/>
        </a:p>
        <a:p>
          <a:pPr marL="0" lvl="0" indent="0" algn="just" defTabSz="488950">
            <a:lnSpc>
              <a:spcPct val="100000"/>
            </a:lnSpc>
            <a:spcBef>
              <a:spcPct val="0"/>
            </a:spcBef>
            <a:spcAft>
              <a:spcPts val="62"/>
            </a:spcAft>
            <a:buNone/>
          </a:pPr>
          <a:r>
            <a:rPr lang="en-IN" sz="1100" kern="1200" dirty="0"/>
            <a:t>- lemmatization</a:t>
          </a:r>
          <a:endParaRPr lang="es-ES" sz="1100" kern="1200" dirty="0"/>
        </a:p>
        <a:p>
          <a:pPr marL="0" lvl="0" indent="0" algn="just" defTabSz="488950">
            <a:lnSpc>
              <a:spcPct val="100000"/>
            </a:lnSpc>
            <a:spcBef>
              <a:spcPct val="0"/>
            </a:spcBef>
            <a:spcAft>
              <a:spcPts val="62"/>
            </a:spcAft>
            <a:buNone/>
          </a:pPr>
          <a:r>
            <a:rPr lang="en-IN" sz="1100" kern="1200" dirty="0"/>
            <a:t>- word embedding(</a:t>
          </a:r>
          <a:r>
            <a:rPr lang="en-IN" sz="1100" kern="1200" dirty="0" err="1"/>
            <a:t>tf-idf</a:t>
          </a:r>
          <a:r>
            <a:rPr lang="en-IN" sz="1100" kern="1200" dirty="0"/>
            <a:t>)</a:t>
          </a:r>
        </a:p>
        <a:p>
          <a:pPr marL="0" lvl="0" indent="0" algn="just" defTabSz="488950">
            <a:lnSpc>
              <a:spcPct val="100000"/>
            </a:lnSpc>
            <a:spcBef>
              <a:spcPct val="0"/>
            </a:spcBef>
            <a:spcAft>
              <a:spcPts val="62"/>
            </a:spcAft>
            <a:buNone/>
          </a:pPr>
          <a:endParaRPr lang="en-IN" sz="1100" kern="1200" dirty="0"/>
        </a:p>
        <a:p>
          <a:pPr marL="0" lvl="0" indent="0" algn="just" defTabSz="488950">
            <a:lnSpc>
              <a:spcPct val="100000"/>
            </a:lnSpc>
            <a:spcBef>
              <a:spcPct val="0"/>
            </a:spcBef>
            <a:spcAft>
              <a:spcPts val="62"/>
            </a:spcAft>
            <a:buNone/>
          </a:pPr>
          <a:r>
            <a:rPr lang="en-IN" sz="1100" kern="1200" dirty="0"/>
            <a:t>First, we remove the extra insignificant punctuation we have in our data and that will not help the algorithm in understand the pattern of the comments data and for its training.</a:t>
          </a:r>
        </a:p>
        <a:p>
          <a:pPr marL="0" lvl="0" indent="0" algn="just" defTabSz="488950">
            <a:lnSpc>
              <a:spcPct val="100000"/>
            </a:lnSpc>
            <a:spcBef>
              <a:spcPct val="0"/>
            </a:spcBef>
            <a:spcAft>
              <a:spcPts val="62"/>
            </a:spcAft>
            <a:buNone/>
          </a:pPr>
          <a:endParaRPr lang="en-IN" sz="1100" kern="1200" dirty="0"/>
        </a:p>
        <a:p>
          <a:pPr marL="0" lvl="0" indent="0" algn="just" defTabSz="488950">
            <a:lnSpc>
              <a:spcPct val="100000"/>
            </a:lnSpc>
            <a:spcBef>
              <a:spcPct val="0"/>
            </a:spcBef>
            <a:spcAft>
              <a:spcPts val="62"/>
            </a:spcAft>
            <a:buNone/>
          </a:pPr>
          <a:r>
            <a:rPr lang="en-IN" sz="1100" kern="1200" dirty="0"/>
            <a:t>Then, we will also lowercase our words so that same words are taken and annualized in the same way even if one alphabet of the word is in uppercase or not.</a:t>
          </a:r>
          <a:endParaRPr lang="es-ES" sz="1100" kern="1200" dirty="0"/>
        </a:p>
        <a:p>
          <a:pPr marL="0" lvl="0" indent="0" algn="just" defTabSz="488950">
            <a:lnSpc>
              <a:spcPct val="100000"/>
            </a:lnSpc>
            <a:spcBef>
              <a:spcPct val="0"/>
            </a:spcBef>
            <a:spcAft>
              <a:spcPts val="62"/>
            </a:spcAft>
            <a:buNone/>
          </a:pPr>
          <a:r>
            <a:rPr lang="en-IN" sz="1100" kern="1200" dirty="0"/>
            <a:t>Before fitting models, now we need to break down the sentence into unique words by tokenizing the comments. In the tokenize() function, we remove punctuations and special characters. </a:t>
          </a:r>
        </a:p>
        <a:p>
          <a:pPr marL="0" lvl="0" indent="0" algn="just" defTabSz="488950">
            <a:lnSpc>
              <a:spcPct val="100000"/>
            </a:lnSpc>
            <a:spcBef>
              <a:spcPct val="0"/>
            </a:spcBef>
            <a:spcAft>
              <a:spcPts val="62"/>
            </a:spcAft>
            <a:buNone/>
          </a:pPr>
          <a:endParaRPr lang="es-ES" sz="11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947061" y="2909095"/>
        <a:ext cx="2021901" cy="857776"/>
      </dsp:txXfrm>
    </dsp:sp>
    <dsp:sp modelId="{80B33412-CB0E-46FB-A706-F674A05144C7}">
      <dsp:nvSpPr>
        <dsp:cNvPr id="0" name=""/>
        <dsp:cNvSpPr/>
      </dsp:nvSpPr>
      <dsp:spPr>
        <a:xfrm flipH="1">
          <a:off x="5825301" y="5067038"/>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792715" y="4950234"/>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182716" y="2909095"/>
        <a:ext cx="2021901" cy="8577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endParaRPr lang="en-US" sz="1100" kern="1200" dirty="0"/>
        </a:p>
        <a:p>
          <a:pPr marL="0" lvl="0" indent="0" algn="just" defTabSz="488950">
            <a:lnSpc>
              <a:spcPct val="100000"/>
            </a:lnSpc>
            <a:spcBef>
              <a:spcPct val="0"/>
            </a:spcBef>
            <a:spcAft>
              <a:spcPts val="62"/>
            </a:spcAft>
            <a:buNone/>
          </a:pPr>
          <a:r>
            <a:rPr lang="en-IN" sz="1100" kern="1200" dirty="0"/>
            <a:t>Then, we will apply Remove </a:t>
          </a:r>
          <a:r>
            <a:rPr lang="en-IN" sz="1100" kern="1200" dirty="0" err="1"/>
            <a:t>Stopwords</a:t>
          </a:r>
          <a:r>
            <a:rPr lang="en-IN" sz="1100" kern="1200" dirty="0"/>
            <a:t> function after having tokenized our sentences and separated in words.</a:t>
          </a:r>
          <a:endParaRPr lang="es-ES" sz="1100" kern="1200" dirty="0"/>
        </a:p>
        <a:p>
          <a:pPr marL="0" lvl="0" indent="0" algn="just" defTabSz="488950">
            <a:lnSpc>
              <a:spcPct val="100000"/>
            </a:lnSpc>
            <a:spcBef>
              <a:spcPct val="0"/>
            </a:spcBef>
            <a:spcAft>
              <a:spcPts val="62"/>
            </a:spcAft>
            <a:buNone/>
          </a:pPr>
          <a:r>
            <a:rPr lang="en-IN" sz="1100" kern="1200" dirty="0" err="1"/>
            <a:t>Stopwords</a:t>
          </a:r>
          <a:r>
            <a:rPr lang="en-IN" sz="1100" kern="1200" dirty="0"/>
            <a:t> are the commonly used words and are removed from the text as they do not add any value to the analysis. These words carry less or no meaning. Hence, we will remove the </a:t>
          </a:r>
          <a:r>
            <a:rPr lang="en-IN" sz="1100" kern="1200" dirty="0" err="1"/>
            <a:t>stopwords</a:t>
          </a:r>
          <a:r>
            <a:rPr lang="en-IN" sz="1100" kern="1200" dirty="0"/>
            <a:t> found in the reviews.</a:t>
          </a:r>
        </a:p>
        <a:p>
          <a:pPr marL="0" lvl="0" indent="0" algn="just" defTabSz="488950">
            <a:lnSpc>
              <a:spcPct val="100000"/>
            </a:lnSpc>
            <a:spcBef>
              <a:spcPct val="0"/>
            </a:spcBef>
            <a:spcAft>
              <a:spcPts val="62"/>
            </a:spcAft>
            <a:buNone/>
          </a:pPr>
          <a:endParaRPr lang="en-IN" sz="1100" kern="1200" dirty="0"/>
        </a:p>
        <a:p>
          <a:pPr marL="0" lvl="0" indent="0" algn="just" defTabSz="488950">
            <a:lnSpc>
              <a:spcPct val="100000"/>
            </a:lnSpc>
            <a:spcBef>
              <a:spcPct val="0"/>
            </a:spcBef>
            <a:spcAft>
              <a:spcPts val="62"/>
            </a:spcAft>
            <a:buNone/>
          </a:pPr>
          <a:r>
            <a:rPr lang="en-IN" sz="1100" kern="1200" dirty="0"/>
            <a:t>After having removed </a:t>
          </a:r>
          <a:r>
            <a:rPr lang="en-IN" sz="1100" kern="1200" dirty="0" err="1"/>
            <a:t>stopwords</a:t>
          </a:r>
          <a:r>
            <a:rPr lang="en-IN" sz="1100" kern="1200" dirty="0"/>
            <a:t>, we will use </a:t>
          </a:r>
          <a:r>
            <a:rPr lang="en-IN" sz="1100" kern="1200" dirty="0" err="1"/>
            <a:t>WordNetLemmatizer</a:t>
          </a:r>
          <a:r>
            <a:rPr lang="en-IN" sz="1100" kern="1200" dirty="0"/>
            <a:t> so that we can stems the word but makes sure that it does not lose its meaning. Lemmatization has a pre-defined dictionary that stores the context of words and checks the word in the dictionary while diminishing.</a:t>
          </a:r>
        </a:p>
        <a:p>
          <a:pPr marL="0" lvl="0" indent="0" algn="just" defTabSz="488950">
            <a:lnSpc>
              <a:spcPct val="100000"/>
            </a:lnSpc>
            <a:spcBef>
              <a:spcPct val="0"/>
            </a:spcBef>
            <a:spcAft>
              <a:spcPts val="62"/>
            </a:spcAft>
            <a:buNone/>
          </a:pPr>
          <a:endParaRPr lang="en-IN" sz="1100" kern="1200" dirty="0"/>
        </a:p>
        <a:p>
          <a:pPr marL="0" lvl="0" indent="0" algn="just" defTabSz="488950">
            <a:lnSpc>
              <a:spcPct val="100000"/>
            </a:lnSpc>
            <a:spcBef>
              <a:spcPct val="0"/>
            </a:spcBef>
            <a:spcAft>
              <a:spcPts val="62"/>
            </a:spcAft>
            <a:buNone/>
          </a:pPr>
          <a:r>
            <a:rPr lang="en-IN" sz="1100" kern="1200" dirty="0"/>
            <a:t>And finally, before our ML training we need to convert text into numerical vectors using TF-IDF Vectorizer. A </a:t>
          </a:r>
          <a:r>
            <a:rPr lang="en-IN" sz="1100" kern="1200" dirty="0" err="1"/>
            <a:t>tf-idf</a:t>
          </a:r>
          <a:r>
            <a:rPr lang="en-IN" sz="1100" kern="1200" dirty="0"/>
            <a:t> score is a decimal number that measures the importance of a word in any document. It gives small values to frequent words in all the documents and more weight to those scarcer across the corpus of text.</a:t>
          </a:r>
        </a:p>
        <a:p>
          <a:pPr marL="0" lvl="0" indent="0" algn="just" defTabSz="488950">
            <a:lnSpc>
              <a:spcPct val="100000"/>
            </a:lnSpc>
            <a:spcBef>
              <a:spcPct val="0"/>
            </a:spcBef>
            <a:spcAft>
              <a:spcPts val="62"/>
            </a:spcAft>
            <a:buNone/>
          </a:pPr>
          <a:endParaRPr lang="en-IN" sz="1100" kern="1200" dirty="0"/>
        </a:p>
        <a:p>
          <a:pPr marL="0" lvl="0" indent="0" algn="just" defTabSz="488950">
            <a:lnSpc>
              <a:spcPct val="100000"/>
            </a:lnSpc>
            <a:spcBef>
              <a:spcPct val="0"/>
            </a:spcBef>
            <a:spcAft>
              <a:spcPts val="62"/>
            </a:spcAft>
            <a:buNone/>
          </a:pPr>
          <a:r>
            <a:rPr lang="en-IN" sz="1100" kern="1200" dirty="0"/>
            <a:t>Basically, I tried to clean the comments as much as possible, understand the relations and correlation between each feature and classify it in the 6 targets variables options we have through several classification algorithms.</a:t>
          </a:r>
          <a:endParaRPr lang="es-ES" sz="1100" kern="1200" dirty="0"/>
        </a:p>
        <a:p>
          <a:pPr marL="0" lvl="0" indent="0" algn="just" defTabSz="488950">
            <a:lnSpc>
              <a:spcPct val="100000"/>
            </a:lnSpc>
            <a:spcBef>
              <a:spcPct val="0"/>
            </a:spcBef>
            <a:spcAft>
              <a:spcPts val="62"/>
            </a:spcAft>
            <a:buNone/>
          </a:pPr>
          <a:r>
            <a:rPr lang="en-IN" sz="1100" kern="1200" dirty="0"/>
            <a:t>Compared the means and statistical deviation in order to get some views on the distribution and also did some plotting to see visually the distribution of the data.</a:t>
          </a:r>
          <a:endParaRPr lang="es-ES" sz="1100" kern="1200" dirty="0"/>
        </a:p>
        <a:p>
          <a:pPr marL="0" lvl="0" indent="0" algn="just" defTabSz="488950">
            <a:lnSpc>
              <a:spcPct val="100000"/>
            </a:lnSpc>
            <a:spcBef>
              <a:spcPct val="0"/>
            </a:spcBef>
            <a:spcAft>
              <a:spcPts val="62"/>
            </a:spcAft>
            <a:buNone/>
          </a:pPr>
          <a:r>
            <a:rPr lang="en-IN" sz="1100" kern="1200" dirty="0"/>
            <a:t>And mostly importantly, we pre-processed and prepared the data and comments for our machine learning through different techniques of </a:t>
          </a:r>
          <a:r>
            <a:rPr lang="en-IN" sz="1100" kern="1200" dirty="0" err="1"/>
            <a:t>nltk</a:t>
          </a:r>
          <a:r>
            <a:rPr lang="en-IN" sz="1100" kern="1200" dirty="0"/>
            <a:t>.</a:t>
          </a:r>
          <a:endParaRPr lang="es-ES" sz="1100" kern="1200" dirty="0"/>
        </a:p>
        <a:p>
          <a:pPr marL="0" lvl="0" indent="0" algn="just" defTabSz="488950">
            <a:lnSpc>
              <a:spcPct val="100000"/>
            </a:lnSpc>
            <a:spcBef>
              <a:spcPct val="0"/>
            </a:spcBef>
            <a:spcAft>
              <a:spcPts val="62"/>
            </a:spcAft>
            <a:buNone/>
          </a:pPr>
          <a:endParaRPr lang="es-ES" sz="11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947061" y="2909095"/>
        <a:ext cx="2021901" cy="857776"/>
      </dsp:txXfrm>
    </dsp:sp>
    <dsp:sp modelId="{80B33412-CB0E-46FB-A706-F674A05144C7}">
      <dsp:nvSpPr>
        <dsp:cNvPr id="0" name=""/>
        <dsp:cNvSpPr/>
      </dsp:nvSpPr>
      <dsp:spPr>
        <a:xfrm flipH="1">
          <a:off x="5825301" y="5067038"/>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792715" y="4950234"/>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182716" y="2909095"/>
        <a:ext cx="2021901" cy="8577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0C0817-A112-4847-8014-A94B7D2A4EA3}" type="datetime1">
              <a:rPr lang="en-US" smtClean="0"/>
              <a:t>1/19/2022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448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0757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1/19/2022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911986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1/19/2022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01865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FA2B21-3FCD-4721-B95C-427943F61125}" type="datetime1">
              <a:rPr lang="en-US" smtClean="0"/>
              <a:t>1/19/2022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20850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2083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084896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88023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FA2B21-3FCD-4721-B95C-427943F61125}" type="datetime1">
              <a:rPr lang="en-US" smtClean="0"/>
              <a:t>1/19/2022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95492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315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C646AA-F36E-4540-911D-FFFC0A0EF24A}" type="datetime1">
              <a:rPr lang="en-US" smtClean="0"/>
              <a:t>1/19/2022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32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298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562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66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8242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70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128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1/19/2022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88684486"/>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3262"/>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IN" sz="4500" b="1" dirty="0">
                <a:solidFill>
                  <a:srgbClr val="FF0000"/>
                </a:solidFill>
              </a:rPr>
              <a:t>RATING CLASSIFICATION</a:t>
            </a:r>
            <a:endParaRPr lang="es-ES" sz="4500" b="1" dirty="0">
              <a:solidFill>
                <a:srgbClr val="FF0000"/>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986365"/>
            <a:ext cx="3308991" cy="559656"/>
          </a:xfrm>
          <a:solidFill>
            <a:srgbClr val="92D050"/>
          </a:solidFill>
        </p:spPr>
        <p:txBody>
          <a:bodyPr>
            <a:noAutofit/>
          </a:bodyPr>
          <a:lstStyle/>
          <a:p>
            <a:pPr>
              <a:spcAft>
                <a:spcPts val="600"/>
              </a:spcAft>
            </a:pPr>
            <a:r>
              <a:rPr lang="en-US" sz="3500" b="1" dirty="0">
                <a:solidFill>
                  <a:schemeClr val="tx1"/>
                </a:solidFill>
              </a:rPr>
              <a:t>Balpreet Kaur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fontScale="90000"/>
          </a:bodyPr>
          <a:lstStyle/>
          <a:p>
            <a:pPr algn="ctr"/>
            <a:r>
              <a:rPr lang="en-IN" dirty="0"/>
              <a:t>Learning and future main POINTS:</a:t>
            </a:r>
            <a:br>
              <a:rPr lang="es-ES" dirty="0"/>
            </a:br>
            <a:endParaRPr lang="en-US" dirty="0"/>
          </a:p>
        </p:txBody>
      </p:sp>
      <p:sp>
        <p:nvSpPr>
          <p:cNvPr id="4" name="Content Placeholder 3">
            <a:extLst>
              <a:ext uri="{FF2B5EF4-FFF2-40B4-BE49-F238E27FC236}">
                <a16:creationId xmlns:a16="http://schemas.microsoft.com/office/drawing/2014/main" id="{CDDB0099-BC0B-45AC-B0A8-5A148ED8ACEE}"/>
              </a:ext>
            </a:extLst>
          </p:cNvPr>
          <p:cNvSpPr>
            <a:spLocks noGrp="1"/>
          </p:cNvSpPr>
          <p:nvPr>
            <p:ph idx="1"/>
          </p:nvPr>
        </p:nvSpPr>
        <p:spPr/>
        <p:txBody>
          <a:bodyPr>
            <a:normAutofit fontScale="85000" lnSpcReduction="10000"/>
          </a:bodyPr>
          <a:lstStyle/>
          <a:p>
            <a:pPr algn="just"/>
            <a:r>
              <a:rPr lang="en-IN" dirty="0"/>
              <a:t>As we may know the steps taken for comment process these steps helped me learn and understand more the process of natural language </a:t>
            </a:r>
            <a:r>
              <a:rPr lang="en-IN" dirty="0" err="1"/>
              <a:t>preprocessing</a:t>
            </a:r>
            <a:r>
              <a:rPr lang="en-IN" dirty="0"/>
              <a:t> and find conclusions such as </a:t>
            </a:r>
            <a:r>
              <a:rPr lang="en-IN" dirty="0" err="1"/>
              <a:t>Stopword</a:t>
            </a:r>
            <a:r>
              <a:rPr lang="en-IN" dirty="0"/>
              <a:t>, Stemming and Lemmatizing, Applying TF-IDF Vectorizer.</a:t>
            </a:r>
          </a:p>
          <a:p>
            <a:pPr algn="just"/>
            <a:r>
              <a:rPr lang="es-ES" dirty="0" err="1"/>
              <a:t>Regarding</a:t>
            </a:r>
            <a:r>
              <a:rPr lang="es-ES" dirty="0"/>
              <a:t> </a:t>
            </a:r>
            <a:r>
              <a:rPr lang="es-ES" dirty="0" err="1"/>
              <a:t>the</a:t>
            </a:r>
            <a:r>
              <a:rPr lang="es-ES" dirty="0"/>
              <a:t> </a:t>
            </a:r>
            <a:r>
              <a:rPr lang="es-ES" dirty="0" err="1"/>
              <a:t>limitations</a:t>
            </a:r>
            <a:r>
              <a:rPr lang="es-ES" dirty="0"/>
              <a:t>, </a:t>
            </a:r>
            <a:r>
              <a:rPr lang="es-ES" dirty="0" err="1"/>
              <a:t>an</a:t>
            </a:r>
            <a:r>
              <a:rPr lang="es-ES" dirty="0"/>
              <a:t> </a:t>
            </a:r>
            <a:r>
              <a:rPr lang="es-ES" dirty="0" err="1"/>
              <a:t>improvement</a:t>
            </a:r>
            <a:r>
              <a:rPr lang="es-ES" dirty="0"/>
              <a:t> </a:t>
            </a:r>
            <a:r>
              <a:rPr lang="es-ES" dirty="0" err="1"/>
              <a:t>we</a:t>
            </a:r>
            <a:r>
              <a:rPr lang="es-ES" dirty="0"/>
              <a:t> can </a:t>
            </a:r>
            <a:r>
              <a:rPr lang="es-ES" dirty="0" err="1"/>
              <a:t>think</a:t>
            </a:r>
            <a:r>
              <a:rPr lang="es-ES" dirty="0"/>
              <a:t> and do </a:t>
            </a:r>
            <a:r>
              <a:rPr lang="es-ES" dirty="0" err="1"/>
              <a:t>is</a:t>
            </a:r>
            <a:r>
              <a:rPr lang="es-ES" dirty="0"/>
              <a:t> </a:t>
            </a:r>
            <a:r>
              <a:rPr lang="es-ES" dirty="0" err="1"/>
              <a:t>to</a:t>
            </a:r>
            <a:r>
              <a:rPr lang="es-ES" dirty="0"/>
              <a:t> </a:t>
            </a:r>
            <a:r>
              <a:rPr lang="en-IN" dirty="0"/>
              <a:t>conducting the analysis on additional datasets would be more representative in order to validate the different results obtained in the framework of this dissertation. </a:t>
            </a:r>
          </a:p>
          <a:p>
            <a:pPr algn="just"/>
            <a:r>
              <a:rPr lang="en-IN" dirty="0"/>
              <a:t>Moreover, using feature selection such as selecting the set of the most popular k words within the reviews of the dataset would allow to refine the performance of the classifiers and therefore improve the accuracy metrics. </a:t>
            </a:r>
            <a:endParaRPr lang="es-ES" dirty="0"/>
          </a:p>
          <a:p>
            <a:pPr algn="just"/>
            <a:r>
              <a:rPr lang="en-IN" dirty="0"/>
              <a:t>Finally, taking into account additional independent variables obtained from the text such as review length or text difficulty as well as other elements such as the helpfulness score or the identity of the reviewer could also lead to a better predictive performance.</a:t>
            </a:r>
          </a:p>
          <a:p>
            <a:pPr algn="just"/>
            <a:r>
              <a:rPr lang="en-IN" dirty="0"/>
              <a:t>At last but not the least, we need to mention that we can always apply and </a:t>
            </a:r>
            <a:r>
              <a:rPr lang="en-IN" dirty="0" err="1"/>
              <a:t>analyze</a:t>
            </a:r>
            <a:r>
              <a:rPr lang="en-IN" dirty="0"/>
              <a:t> the data with other algorithms or methods and compare the results and performance. </a:t>
            </a:r>
            <a:endParaRPr lang="es-ES" dirty="0"/>
          </a:p>
          <a:p>
            <a:endParaRPr lang="es-ES" dirty="0"/>
          </a:p>
        </p:txBody>
      </p:sp>
    </p:spTree>
    <p:extLst>
      <p:ext uri="{BB962C8B-B14F-4D97-AF65-F5344CB8AC3E}">
        <p14:creationId xmlns:p14="http://schemas.microsoft.com/office/powerpoint/2010/main" val="18324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C35A-CAED-41B9-A182-51259B5AA75E}"/>
              </a:ext>
            </a:extLst>
          </p:cNvPr>
          <p:cNvSpPr>
            <a:spLocks noGrp="1"/>
          </p:cNvSpPr>
          <p:nvPr>
            <p:ph type="title"/>
          </p:nvPr>
        </p:nvSpPr>
        <p:spPr>
          <a:xfrm>
            <a:off x="1464365" y="3335295"/>
            <a:ext cx="8610600" cy="1293028"/>
          </a:xfrm>
        </p:spPr>
        <p:txBody>
          <a:bodyPr/>
          <a:lstStyle/>
          <a:p>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time! 😃</a:t>
            </a:r>
            <a:br>
              <a:rPr lang="es-ES" b="1" dirty="0"/>
            </a:br>
            <a:endParaRPr lang="es-ES" dirty="0"/>
          </a:p>
        </p:txBody>
      </p:sp>
      <p:sp>
        <p:nvSpPr>
          <p:cNvPr id="4" name="TextBox 3">
            <a:extLst>
              <a:ext uri="{FF2B5EF4-FFF2-40B4-BE49-F238E27FC236}">
                <a16:creationId xmlns:a16="http://schemas.microsoft.com/office/drawing/2014/main" id="{ACB88589-F5FD-43CA-823E-140B75B34AE6}"/>
              </a:ext>
            </a:extLst>
          </p:cNvPr>
          <p:cNvSpPr txBox="1"/>
          <p:nvPr/>
        </p:nvSpPr>
        <p:spPr>
          <a:xfrm>
            <a:off x="7580244" y="4992755"/>
            <a:ext cx="1842052" cy="369332"/>
          </a:xfrm>
          <a:prstGeom prst="rect">
            <a:avLst/>
          </a:prstGeom>
          <a:noFill/>
        </p:spPr>
        <p:txBody>
          <a:bodyPr wrap="square" rtlCol="0">
            <a:spAutoFit/>
          </a:bodyPr>
          <a:lstStyle/>
          <a:p>
            <a:r>
              <a:rPr lang="es-ES" dirty="0"/>
              <a:t>Balpreet Kaur.</a:t>
            </a:r>
          </a:p>
        </p:txBody>
      </p:sp>
    </p:spTree>
    <p:extLst>
      <p:ext uri="{BB962C8B-B14F-4D97-AF65-F5344CB8AC3E}">
        <p14:creationId xmlns:p14="http://schemas.microsoft.com/office/powerpoint/2010/main" val="152074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a:solidFill>
                  <a:schemeClr val="bg1"/>
                </a:solidFill>
              </a:rPr>
            </a:br>
            <a:r>
              <a:rPr lang="es-ES">
                <a:solidFill>
                  <a:schemeClr val="bg1"/>
                </a:solidFill>
              </a:rPr>
              <a:t> </a:t>
            </a:r>
            <a:r>
              <a:rPr lang="es-ES" b="1">
                <a:solidFill>
                  <a:schemeClr val="bg1"/>
                </a:solidFill>
              </a:rPr>
              <a:t>Problem Statement: </a:t>
            </a:r>
            <a:endParaRPr lang="en-US" b="1">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639846210"/>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29596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799" y="1066163"/>
            <a:ext cx="3488635" cy="5148371"/>
          </a:xfrm>
        </p:spPr>
        <p:txBody>
          <a:bodyPr>
            <a:normAutofit/>
          </a:bodyPr>
          <a:lstStyle/>
          <a:p>
            <a:r>
              <a:rPr lang="es-ES" b="1" dirty="0" err="1">
                <a:solidFill>
                  <a:schemeClr val="bg1"/>
                </a:solidFill>
              </a:rPr>
              <a:t>Assuptioms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791304532"/>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46575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dirty="0">
                <a:solidFill>
                  <a:schemeClr val="bg1"/>
                </a:solidFill>
              </a:rPr>
              <a:t>EDA STEPS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438395427"/>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836DCFB-F5D7-46CA-A274-CEFAAB04D7D0}"/>
              </a:ext>
            </a:extLst>
          </p:cNvPr>
          <p:cNvSpPr txBox="1"/>
          <p:nvPr/>
        </p:nvSpPr>
        <p:spPr>
          <a:xfrm>
            <a:off x="5912745" y="572317"/>
            <a:ext cx="5701161" cy="646331"/>
          </a:xfrm>
          <a:prstGeom prst="rect">
            <a:avLst/>
          </a:prstGeom>
          <a:noFill/>
        </p:spPr>
        <p:txBody>
          <a:bodyPr wrap="square" rtlCol="0">
            <a:spAutoFit/>
          </a:bodyPr>
          <a:lstStyle/>
          <a:p>
            <a:pPr lvl="0">
              <a:lnSpc>
                <a:spcPct val="100000"/>
              </a:lnSpc>
            </a:pPr>
            <a:r>
              <a:rPr lang="en-US" dirty="0"/>
              <a:t>EDA Goal: clean, understand and </a:t>
            </a:r>
            <a:r>
              <a:rPr lang="en-US" dirty="0" err="1"/>
              <a:t>analyse</a:t>
            </a:r>
            <a:r>
              <a:rPr lang="en-US" dirty="0"/>
              <a:t> the comments.</a:t>
            </a:r>
          </a:p>
        </p:txBody>
      </p:sp>
    </p:spTree>
    <p:extLst>
      <p:ext uri="{BB962C8B-B14F-4D97-AF65-F5344CB8AC3E}">
        <p14:creationId xmlns:p14="http://schemas.microsoft.com/office/powerpoint/2010/main" val="338458684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dirty="0">
                <a:solidFill>
                  <a:schemeClr val="bg1"/>
                </a:solidFill>
              </a:rPr>
              <a:t>EDA STEPS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215216957"/>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836DCFB-F5D7-46CA-A274-CEFAAB04D7D0}"/>
              </a:ext>
            </a:extLst>
          </p:cNvPr>
          <p:cNvSpPr txBox="1"/>
          <p:nvPr/>
        </p:nvSpPr>
        <p:spPr>
          <a:xfrm>
            <a:off x="5912745" y="572317"/>
            <a:ext cx="5701161" cy="646331"/>
          </a:xfrm>
          <a:prstGeom prst="rect">
            <a:avLst/>
          </a:prstGeom>
          <a:noFill/>
        </p:spPr>
        <p:txBody>
          <a:bodyPr wrap="square" rtlCol="0">
            <a:spAutoFit/>
          </a:bodyPr>
          <a:lstStyle/>
          <a:p>
            <a:pPr lvl="0">
              <a:lnSpc>
                <a:spcPct val="100000"/>
              </a:lnSpc>
            </a:pPr>
            <a:r>
              <a:rPr lang="en-US" dirty="0"/>
              <a:t>EDA Goal: clean, understand and </a:t>
            </a:r>
            <a:r>
              <a:rPr lang="en-US" dirty="0" err="1"/>
              <a:t>analyse</a:t>
            </a:r>
            <a:r>
              <a:rPr lang="en-US" dirty="0"/>
              <a:t> the comments.</a:t>
            </a:r>
          </a:p>
        </p:txBody>
      </p:sp>
    </p:spTree>
    <p:extLst>
      <p:ext uri="{BB962C8B-B14F-4D97-AF65-F5344CB8AC3E}">
        <p14:creationId xmlns:p14="http://schemas.microsoft.com/office/powerpoint/2010/main" val="32933734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D156-9459-4515-8867-57E4F314A8A0}"/>
              </a:ext>
            </a:extLst>
          </p:cNvPr>
          <p:cNvSpPr>
            <a:spLocks noGrp="1"/>
          </p:cNvSpPr>
          <p:nvPr>
            <p:ph type="title"/>
          </p:nvPr>
        </p:nvSpPr>
        <p:spPr/>
        <p:txBody>
          <a:bodyPr>
            <a:normAutofit fontScale="90000"/>
          </a:bodyPr>
          <a:lstStyle/>
          <a:p>
            <a:r>
              <a:rPr lang="en-US" sz="3100" dirty="0"/>
              <a:t>Steps</a:t>
            </a:r>
            <a:r>
              <a:rPr lang="es-ES" sz="3100" dirty="0"/>
              <a:t> </a:t>
            </a:r>
            <a:r>
              <a:rPr lang="en-US" sz="3100" dirty="0"/>
              <a:t>used to complete the project, analysis, and conclusion</a:t>
            </a:r>
            <a:br>
              <a:rPr lang="en-US" dirty="0"/>
            </a:br>
            <a:endParaRPr lang="es-ES" dirty="0"/>
          </a:p>
        </p:txBody>
      </p:sp>
      <p:sp>
        <p:nvSpPr>
          <p:cNvPr id="3" name="Content Placeholder 2">
            <a:extLst>
              <a:ext uri="{FF2B5EF4-FFF2-40B4-BE49-F238E27FC236}">
                <a16:creationId xmlns:a16="http://schemas.microsoft.com/office/drawing/2014/main" id="{7FA6AB1E-33A0-466F-A10D-F4182DC10925}"/>
              </a:ext>
            </a:extLst>
          </p:cNvPr>
          <p:cNvSpPr>
            <a:spLocks noGrp="1"/>
          </p:cNvSpPr>
          <p:nvPr>
            <p:ph idx="1"/>
          </p:nvPr>
        </p:nvSpPr>
        <p:spPr/>
        <p:txBody>
          <a:bodyPr>
            <a:normAutofit/>
          </a:bodyPr>
          <a:lstStyle/>
          <a:p>
            <a:r>
              <a:rPr lang="es-ES" dirty="0"/>
              <a:t>So in </a:t>
            </a:r>
            <a:r>
              <a:rPr lang="es-ES" dirty="0" err="1"/>
              <a:t>this</a:t>
            </a:r>
            <a:r>
              <a:rPr lang="es-ES" dirty="0"/>
              <a:t> Project </a:t>
            </a:r>
            <a:r>
              <a:rPr lang="es-ES" dirty="0" err="1"/>
              <a:t>we</a:t>
            </a:r>
            <a:r>
              <a:rPr lang="es-ES" dirty="0"/>
              <a:t> </a:t>
            </a:r>
            <a:r>
              <a:rPr lang="es-ES" dirty="0" err="1"/>
              <a:t>did</a:t>
            </a:r>
            <a:r>
              <a:rPr lang="es-ES" dirty="0"/>
              <a:t> </a:t>
            </a:r>
            <a:r>
              <a:rPr lang="es-ES" dirty="0" err="1"/>
              <a:t>several</a:t>
            </a:r>
            <a:r>
              <a:rPr lang="es-ES" dirty="0"/>
              <a:t> </a:t>
            </a:r>
            <a:r>
              <a:rPr lang="es-ES" dirty="0" err="1"/>
              <a:t>different</a:t>
            </a:r>
            <a:r>
              <a:rPr lang="es-ES" dirty="0"/>
              <a:t> </a:t>
            </a:r>
            <a:r>
              <a:rPr lang="es-ES" dirty="0" err="1"/>
              <a:t>types</a:t>
            </a:r>
            <a:r>
              <a:rPr lang="es-ES" dirty="0"/>
              <a:t> </a:t>
            </a:r>
            <a:r>
              <a:rPr lang="es-ES" dirty="0" err="1"/>
              <a:t>of</a:t>
            </a:r>
            <a:r>
              <a:rPr lang="es-ES" dirty="0"/>
              <a:t> </a:t>
            </a:r>
            <a:r>
              <a:rPr lang="es-ES" dirty="0" err="1"/>
              <a:t>plotting</a:t>
            </a:r>
            <a:r>
              <a:rPr lang="es-ES" dirty="0"/>
              <a:t> </a:t>
            </a:r>
            <a:r>
              <a:rPr lang="es-ES" dirty="0" err="1"/>
              <a:t>including</a:t>
            </a:r>
            <a:r>
              <a:rPr lang="es-ES" dirty="0"/>
              <a:t> </a:t>
            </a:r>
            <a:r>
              <a:rPr lang="es-ES" dirty="0" err="1"/>
              <a:t>the</a:t>
            </a:r>
            <a:r>
              <a:rPr lang="es-ES" dirty="0"/>
              <a:t> </a:t>
            </a:r>
            <a:r>
              <a:rPr lang="es-ES" dirty="0" err="1"/>
              <a:t>following</a:t>
            </a:r>
            <a:r>
              <a:rPr lang="es-ES" dirty="0"/>
              <a:t> </a:t>
            </a:r>
            <a:r>
              <a:rPr lang="es-ES" dirty="0" err="1"/>
              <a:t>ones</a:t>
            </a:r>
            <a:r>
              <a:rPr lang="es-ES" dirty="0"/>
              <a:t>:</a:t>
            </a:r>
          </a:p>
          <a:p>
            <a:endParaRPr lang="es-ES" dirty="0"/>
          </a:p>
          <a:p>
            <a:pPr lvl="1"/>
            <a:r>
              <a:rPr lang="es-ES" dirty="0" err="1"/>
              <a:t>Heatmap</a:t>
            </a:r>
            <a:endParaRPr lang="es-ES" dirty="0"/>
          </a:p>
          <a:p>
            <a:pPr lvl="1"/>
            <a:r>
              <a:rPr lang="es-ES" dirty="0" err="1"/>
              <a:t>Distplot</a:t>
            </a:r>
            <a:endParaRPr lang="es-ES" dirty="0"/>
          </a:p>
          <a:p>
            <a:pPr lvl="1"/>
            <a:r>
              <a:rPr lang="es-ES" dirty="0" err="1"/>
              <a:t>Countplot</a:t>
            </a:r>
            <a:endParaRPr lang="es-ES" dirty="0"/>
          </a:p>
          <a:p>
            <a:pPr lvl="1"/>
            <a:r>
              <a:rPr lang="es-ES" dirty="0" err="1"/>
              <a:t>Histogram</a:t>
            </a:r>
            <a:endParaRPr lang="es-ES" dirty="0"/>
          </a:p>
          <a:p>
            <a:pPr lvl="1"/>
            <a:endParaRPr lang="es-ES" dirty="0"/>
          </a:p>
        </p:txBody>
      </p:sp>
    </p:spTree>
    <p:extLst>
      <p:ext uri="{BB962C8B-B14F-4D97-AF65-F5344CB8AC3E}">
        <p14:creationId xmlns:p14="http://schemas.microsoft.com/office/powerpoint/2010/main" val="422715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a:t>
            </a:r>
            <a:r>
              <a:rPr lang="es-ES" dirty="0" err="1"/>
              <a:t>of</a:t>
            </a:r>
            <a:r>
              <a:rPr lang="es-ES" dirty="0"/>
              <a:t> </a:t>
            </a:r>
            <a:r>
              <a:rPr lang="es-ES" dirty="0" err="1"/>
              <a:t>main</a:t>
            </a:r>
            <a:r>
              <a:rPr lang="es-ES" dirty="0"/>
              <a:t> </a:t>
            </a:r>
            <a:r>
              <a:rPr lang="es-ES" dirty="0" err="1"/>
              <a:t>steps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a:bodyPr>
          <a:lstStyle/>
          <a:p>
            <a:pPr marL="0" indent="0" algn="just">
              <a:buNone/>
            </a:pPr>
            <a:endParaRPr lang="es-ES" dirty="0"/>
          </a:p>
          <a:p>
            <a:pPr algn="just"/>
            <a:r>
              <a:rPr lang="es-ES" dirty="0" err="1"/>
              <a:t>Check</a:t>
            </a:r>
            <a:r>
              <a:rPr lang="es-ES" dirty="0"/>
              <a:t> data </a:t>
            </a:r>
            <a:r>
              <a:rPr lang="es-ES" dirty="0" err="1"/>
              <a:t>statistical</a:t>
            </a:r>
            <a:r>
              <a:rPr lang="es-ES" dirty="0"/>
              <a:t> </a:t>
            </a:r>
            <a:r>
              <a:rPr lang="es-ES" dirty="0" err="1"/>
              <a:t>description</a:t>
            </a:r>
            <a:r>
              <a:rPr lang="es-ES" dirty="0"/>
              <a:t>,  </a:t>
            </a:r>
            <a:r>
              <a:rPr lang="es-ES" dirty="0" err="1"/>
              <a:t>the</a:t>
            </a:r>
            <a:r>
              <a:rPr lang="es-ES" dirty="0"/>
              <a:t> </a:t>
            </a:r>
            <a:r>
              <a:rPr lang="es-ES" dirty="0" err="1"/>
              <a:t>shape</a:t>
            </a:r>
            <a:r>
              <a:rPr lang="es-ES" dirty="0"/>
              <a:t>, data </a:t>
            </a:r>
            <a:r>
              <a:rPr lang="es-ES" dirty="0" err="1"/>
              <a:t>types</a:t>
            </a:r>
            <a:r>
              <a:rPr lang="es-ES" dirty="0"/>
              <a:t> and data Info in </a:t>
            </a:r>
            <a:r>
              <a:rPr lang="es-ES" dirty="0" err="1"/>
              <a:t>order</a:t>
            </a:r>
            <a:r>
              <a:rPr lang="es-ES" dirty="0"/>
              <a:t> </a:t>
            </a:r>
            <a:r>
              <a:rPr lang="es-ES" dirty="0" err="1"/>
              <a:t>to</a:t>
            </a:r>
            <a:r>
              <a:rPr lang="es-ES" dirty="0"/>
              <a:t> </a:t>
            </a:r>
            <a:r>
              <a:rPr lang="es-ES" dirty="0" err="1"/>
              <a:t>have</a:t>
            </a:r>
            <a:r>
              <a:rPr lang="es-ES" dirty="0"/>
              <a:t> a </a:t>
            </a:r>
            <a:r>
              <a:rPr lang="es-ES" dirty="0" err="1"/>
              <a:t>quick</a:t>
            </a:r>
            <a:r>
              <a:rPr lang="es-ES" dirty="0"/>
              <a:t> </a:t>
            </a:r>
            <a:r>
              <a:rPr lang="es-ES" dirty="0" err="1"/>
              <a:t>view</a:t>
            </a:r>
            <a:r>
              <a:rPr lang="es-ES" dirty="0"/>
              <a:t> on </a:t>
            </a:r>
            <a:r>
              <a:rPr lang="es-ES" dirty="0" err="1"/>
              <a:t>the</a:t>
            </a:r>
            <a:r>
              <a:rPr lang="es-ES" dirty="0"/>
              <a:t> data </a:t>
            </a:r>
            <a:r>
              <a:rPr lang="es-ES" dirty="0" err="1"/>
              <a:t>we</a:t>
            </a:r>
            <a:r>
              <a:rPr lang="es-ES" dirty="0"/>
              <a:t> </a:t>
            </a:r>
            <a:r>
              <a:rPr lang="es-ES" dirty="0" err="1"/>
              <a:t>have</a:t>
            </a:r>
            <a:r>
              <a:rPr lang="es-ES" dirty="0"/>
              <a:t> in </a:t>
            </a:r>
            <a:r>
              <a:rPr lang="es-ES" dirty="0" err="1"/>
              <a:t>our</a:t>
            </a:r>
            <a:r>
              <a:rPr lang="es-ES" dirty="0"/>
              <a:t> </a:t>
            </a:r>
            <a:r>
              <a:rPr lang="es-ES" dirty="0" err="1"/>
              <a:t>dataset</a:t>
            </a:r>
            <a:r>
              <a:rPr lang="es-ES" dirty="0"/>
              <a:t>.</a:t>
            </a:r>
          </a:p>
          <a:p>
            <a:pPr algn="just"/>
            <a:r>
              <a:rPr lang="es-ES" dirty="0" err="1"/>
              <a:t>Check</a:t>
            </a:r>
            <a:r>
              <a:rPr lang="es-ES" dirty="0"/>
              <a:t> </a:t>
            </a:r>
            <a:r>
              <a:rPr lang="es-ES" dirty="0" err="1"/>
              <a:t>unique</a:t>
            </a:r>
            <a:r>
              <a:rPr lang="es-ES" dirty="0"/>
              <a:t> </a:t>
            </a:r>
            <a:r>
              <a:rPr lang="es-ES" dirty="0" err="1"/>
              <a:t>values</a:t>
            </a:r>
            <a:r>
              <a:rPr lang="es-ES" dirty="0"/>
              <a:t> </a:t>
            </a:r>
            <a:r>
              <a:rPr lang="es-ES" dirty="0" err="1"/>
              <a:t>of</a:t>
            </a:r>
            <a:r>
              <a:rPr lang="es-ES" dirty="0"/>
              <a:t> </a:t>
            </a:r>
            <a:r>
              <a:rPr lang="es-ES" dirty="0" err="1"/>
              <a:t>the</a:t>
            </a:r>
            <a:r>
              <a:rPr lang="es-ES" dirty="0"/>
              <a:t> target </a:t>
            </a:r>
            <a:r>
              <a:rPr lang="es-ES" dirty="0" err="1"/>
              <a:t>feature</a:t>
            </a:r>
            <a:r>
              <a:rPr lang="es-ES" dirty="0"/>
              <a:t>.</a:t>
            </a:r>
          </a:p>
          <a:p>
            <a:pPr algn="just"/>
            <a:r>
              <a:rPr lang="es-ES" dirty="0"/>
              <a:t>Use </a:t>
            </a:r>
            <a:r>
              <a:rPr lang="es-ES" dirty="0" err="1"/>
              <a:t>heatmap</a:t>
            </a:r>
            <a:r>
              <a:rPr lang="es-ES" dirty="0"/>
              <a:t> and </a:t>
            </a:r>
            <a:r>
              <a:rPr lang="es-ES" dirty="0" err="1"/>
              <a:t>df.corr</a:t>
            </a:r>
            <a:r>
              <a:rPr lang="es-ES" dirty="0"/>
              <a:t> </a:t>
            </a:r>
            <a:r>
              <a:rPr lang="es-ES" dirty="0" err="1"/>
              <a:t>for</a:t>
            </a:r>
            <a:r>
              <a:rPr lang="es-ES" dirty="0"/>
              <a:t> </a:t>
            </a:r>
            <a:r>
              <a:rPr lang="es-ES" dirty="0" err="1"/>
              <a:t>correlation</a:t>
            </a:r>
            <a:r>
              <a:rPr lang="es-ES" dirty="0"/>
              <a:t> </a:t>
            </a:r>
            <a:r>
              <a:rPr lang="es-ES" dirty="0" err="1"/>
              <a:t>eventhough</a:t>
            </a:r>
            <a:r>
              <a:rPr lang="es-ES" dirty="0"/>
              <a:t> </a:t>
            </a:r>
            <a:r>
              <a:rPr lang="es-ES" dirty="0" err="1"/>
              <a:t>we</a:t>
            </a:r>
            <a:r>
              <a:rPr lang="es-ES" dirty="0"/>
              <a:t> </a:t>
            </a:r>
            <a:r>
              <a:rPr lang="es-ES" dirty="0" err="1"/>
              <a:t>have</a:t>
            </a:r>
            <a:r>
              <a:rPr lang="es-ES" dirty="0"/>
              <a:t> </a:t>
            </a:r>
            <a:r>
              <a:rPr lang="es-ES" dirty="0" err="1"/>
              <a:t>just</a:t>
            </a:r>
            <a:r>
              <a:rPr lang="es-ES" dirty="0"/>
              <a:t> </a:t>
            </a:r>
            <a:r>
              <a:rPr lang="es-ES" dirty="0" err="1"/>
              <a:t>one</a:t>
            </a:r>
            <a:r>
              <a:rPr lang="es-ES" dirty="0"/>
              <a:t> </a:t>
            </a:r>
            <a:r>
              <a:rPr lang="es-ES" dirty="0" err="1"/>
              <a:t>numerical</a:t>
            </a:r>
            <a:r>
              <a:rPr lang="es-ES" dirty="0"/>
              <a:t> </a:t>
            </a:r>
            <a:r>
              <a:rPr lang="es-ES" dirty="0" err="1"/>
              <a:t>feature</a:t>
            </a:r>
            <a:r>
              <a:rPr lang="es-ES" dirty="0"/>
              <a:t> </a:t>
            </a:r>
            <a:r>
              <a:rPr lang="es-ES" dirty="0" err="1"/>
              <a:t>which</a:t>
            </a:r>
            <a:r>
              <a:rPr lang="es-ES" dirty="0"/>
              <a:t> </a:t>
            </a:r>
            <a:r>
              <a:rPr lang="es-ES" dirty="0" err="1"/>
              <a:t>is</a:t>
            </a:r>
            <a:r>
              <a:rPr lang="es-ES" dirty="0"/>
              <a:t> </a:t>
            </a:r>
            <a:r>
              <a:rPr lang="es-ES" dirty="0" err="1"/>
              <a:t>the</a:t>
            </a:r>
            <a:r>
              <a:rPr lang="es-ES" dirty="0"/>
              <a:t> target </a:t>
            </a:r>
            <a:r>
              <a:rPr lang="es-ES" dirty="0" err="1"/>
              <a:t>feature</a:t>
            </a:r>
            <a:r>
              <a:rPr lang="es-ES" dirty="0"/>
              <a:t>.</a:t>
            </a:r>
          </a:p>
          <a:p>
            <a:pPr algn="just"/>
            <a:r>
              <a:rPr lang="es-ES" dirty="0"/>
              <a:t>Use </a:t>
            </a:r>
            <a:r>
              <a:rPr lang="es-ES" dirty="0" err="1"/>
              <a:t>distplot</a:t>
            </a:r>
            <a:r>
              <a:rPr lang="es-ES" dirty="0"/>
              <a:t> </a:t>
            </a:r>
            <a:r>
              <a:rPr lang="es-ES" dirty="0" err="1"/>
              <a:t>for</a:t>
            </a:r>
            <a:r>
              <a:rPr lang="es-ES" dirty="0"/>
              <a:t> </a:t>
            </a:r>
            <a:r>
              <a:rPr lang="es-ES" dirty="0" err="1"/>
              <a:t>distribution</a:t>
            </a:r>
            <a:r>
              <a:rPr lang="es-ES" dirty="0"/>
              <a:t> </a:t>
            </a:r>
            <a:r>
              <a:rPr lang="es-ES" dirty="0" err="1"/>
              <a:t>visualization</a:t>
            </a:r>
            <a:r>
              <a:rPr lang="es-ES" dirty="0"/>
              <a:t>.</a:t>
            </a:r>
          </a:p>
          <a:p>
            <a:pPr algn="just"/>
            <a:r>
              <a:rPr lang="es-ES" dirty="0" err="1"/>
              <a:t>We</a:t>
            </a:r>
            <a:r>
              <a:rPr lang="es-ES" dirty="0"/>
              <a:t> </a:t>
            </a:r>
            <a:r>
              <a:rPr lang="es-ES" dirty="0" err="1"/>
              <a:t>have</a:t>
            </a:r>
            <a:r>
              <a:rPr lang="es-ES" dirty="0"/>
              <a:t> </a:t>
            </a:r>
            <a:r>
              <a:rPr lang="es-ES" dirty="0" err="1"/>
              <a:t>used</a:t>
            </a:r>
            <a:r>
              <a:rPr lang="es-ES" dirty="0"/>
              <a:t> </a:t>
            </a:r>
            <a:r>
              <a:rPr lang="es-ES" dirty="0" err="1"/>
              <a:t>different</a:t>
            </a:r>
            <a:r>
              <a:rPr lang="es-ES" dirty="0"/>
              <a:t> </a:t>
            </a:r>
            <a:r>
              <a:rPr lang="es-ES" dirty="0" err="1"/>
              <a:t>visualizations</a:t>
            </a:r>
            <a:r>
              <a:rPr lang="es-ES" dirty="0"/>
              <a:t> </a:t>
            </a:r>
            <a:r>
              <a:rPr lang="es-ES" dirty="0" err="1"/>
              <a:t>such</a:t>
            </a:r>
            <a:r>
              <a:rPr lang="es-ES" dirty="0"/>
              <a:t> as </a:t>
            </a:r>
            <a:r>
              <a:rPr lang="es-ES" dirty="0" err="1"/>
              <a:t>wordCloud</a:t>
            </a:r>
            <a:r>
              <a:rPr lang="es-ES" dirty="0"/>
              <a:t> </a:t>
            </a:r>
            <a:r>
              <a:rPr lang="es-ES" dirty="0" err="1"/>
              <a:t>which</a:t>
            </a:r>
            <a:r>
              <a:rPr lang="es-ES" dirty="0"/>
              <a:t> </a:t>
            </a:r>
            <a:r>
              <a:rPr lang="es-ES" dirty="0" err="1"/>
              <a:t>showed</a:t>
            </a:r>
            <a:r>
              <a:rPr lang="es-ES" dirty="0"/>
              <a:t> </a:t>
            </a:r>
            <a:r>
              <a:rPr lang="es-ES" dirty="0" err="1"/>
              <a:t>us</a:t>
            </a:r>
            <a:r>
              <a:rPr lang="es-ES" dirty="0"/>
              <a:t> </a:t>
            </a:r>
            <a:r>
              <a:rPr lang="es-ES" dirty="0" err="1"/>
              <a:t>the</a:t>
            </a:r>
            <a:r>
              <a:rPr lang="es-ES" dirty="0"/>
              <a:t> </a:t>
            </a:r>
            <a:r>
              <a:rPr lang="es-ES" dirty="0" err="1"/>
              <a:t>words</a:t>
            </a:r>
            <a:r>
              <a:rPr lang="es-ES" dirty="0"/>
              <a:t> </a:t>
            </a:r>
            <a:r>
              <a:rPr lang="es-ES" dirty="0" err="1"/>
              <a:t>which</a:t>
            </a:r>
            <a:r>
              <a:rPr lang="es-ES" dirty="0"/>
              <a:t> has </a:t>
            </a:r>
            <a:r>
              <a:rPr lang="es-ES" dirty="0" err="1"/>
              <a:t>high</a:t>
            </a:r>
            <a:r>
              <a:rPr lang="es-ES" dirty="0"/>
              <a:t> </a:t>
            </a:r>
            <a:r>
              <a:rPr lang="es-ES" dirty="0" err="1"/>
              <a:t>occurance</a:t>
            </a:r>
            <a:r>
              <a:rPr lang="es-ES" dirty="0"/>
              <a:t> in </a:t>
            </a:r>
            <a:r>
              <a:rPr lang="es-ES" dirty="0" err="1"/>
              <a:t>our</a:t>
            </a:r>
            <a:r>
              <a:rPr lang="es-ES" dirty="0"/>
              <a:t> </a:t>
            </a:r>
            <a:r>
              <a:rPr lang="es-ES" dirty="0" err="1"/>
              <a:t>reviews</a:t>
            </a:r>
            <a:r>
              <a:rPr lang="es-ES" dirty="0"/>
              <a:t>.</a:t>
            </a:r>
          </a:p>
          <a:p>
            <a:endParaRPr lang="es-ES" dirty="0"/>
          </a:p>
          <a:p>
            <a:endParaRPr lang="es-ES" dirty="0"/>
          </a:p>
        </p:txBody>
      </p:sp>
    </p:spTree>
    <p:extLst>
      <p:ext uri="{BB962C8B-B14F-4D97-AF65-F5344CB8AC3E}">
        <p14:creationId xmlns:p14="http://schemas.microsoft.com/office/powerpoint/2010/main" val="47635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STEPS </a:t>
            </a:r>
            <a:r>
              <a:rPr lang="es-ES" dirty="0" err="1"/>
              <a:t>taken</a:t>
            </a:r>
            <a:r>
              <a:rPr lang="es-ES" dirty="0"/>
              <a:t> and </a:t>
            </a:r>
            <a:r>
              <a:rPr lang="es-ES" dirty="0" err="1"/>
              <a:t>Approachs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fontScale="85000" lnSpcReduction="20000"/>
          </a:bodyPr>
          <a:lstStyle/>
          <a:p>
            <a:pPr algn="just"/>
            <a:r>
              <a:rPr lang="es-ES" dirty="0"/>
              <a:t>In </a:t>
            </a:r>
            <a:r>
              <a:rPr lang="es-ES" dirty="0" err="1"/>
              <a:t>addition</a:t>
            </a:r>
            <a:r>
              <a:rPr lang="es-ES" dirty="0"/>
              <a:t>, </a:t>
            </a:r>
            <a:r>
              <a:rPr lang="es-ES" dirty="0" err="1"/>
              <a:t>we</a:t>
            </a:r>
            <a:r>
              <a:rPr lang="es-ES" dirty="0"/>
              <a:t> </a:t>
            </a:r>
            <a:r>
              <a:rPr lang="es-ES" dirty="0" err="1"/>
              <a:t>also</a:t>
            </a:r>
            <a:r>
              <a:rPr lang="es-ES" dirty="0"/>
              <a:t> </a:t>
            </a:r>
            <a:r>
              <a:rPr lang="es-ES" dirty="0" err="1"/>
              <a:t>did</a:t>
            </a:r>
            <a:r>
              <a:rPr lang="es-ES" dirty="0"/>
              <a:t> </a:t>
            </a:r>
            <a:r>
              <a:rPr lang="es-ES" dirty="0" err="1"/>
              <a:t>few</a:t>
            </a:r>
            <a:r>
              <a:rPr lang="es-ES" dirty="0"/>
              <a:t> </a:t>
            </a:r>
            <a:r>
              <a:rPr lang="es-ES" dirty="0" err="1"/>
              <a:t>of</a:t>
            </a:r>
            <a:r>
              <a:rPr lang="es-ES" dirty="0"/>
              <a:t> </a:t>
            </a:r>
            <a:r>
              <a:rPr lang="es-ES" dirty="0" err="1"/>
              <a:t>the</a:t>
            </a:r>
            <a:r>
              <a:rPr lang="es-ES" dirty="0"/>
              <a:t> </a:t>
            </a:r>
            <a:r>
              <a:rPr lang="es-ES" dirty="0" err="1"/>
              <a:t>text</a:t>
            </a:r>
            <a:r>
              <a:rPr lang="es-ES" dirty="0"/>
              <a:t> </a:t>
            </a:r>
            <a:r>
              <a:rPr lang="es-ES" dirty="0" err="1"/>
              <a:t>preprocessing</a:t>
            </a:r>
            <a:r>
              <a:rPr lang="es-ES" dirty="0"/>
              <a:t> as </a:t>
            </a:r>
            <a:r>
              <a:rPr lang="es-ES" dirty="0" err="1"/>
              <a:t>shown</a:t>
            </a:r>
            <a:r>
              <a:rPr lang="es-ES" dirty="0"/>
              <a:t> </a:t>
            </a:r>
            <a:r>
              <a:rPr lang="es-ES" dirty="0" err="1"/>
              <a:t>below</a:t>
            </a:r>
            <a:r>
              <a:rPr lang="es-ES" dirty="0"/>
              <a:t>:</a:t>
            </a:r>
          </a:p>
          <a:p>
            <a:pPr lvl="1" algn="just"/>
            <a:r>
              <a:rPr lang="es-ES" dirty="0" err="1"/>
              <a:t>We</a:t>
            </a:r>
            <a:r>
              <a:rPr lang="es-ES" dirty="0"/>
              <a:t> </a:t>
            </a:r>
            <a:r>
              <a:rPr lang="es-ES" dirty="0" err="1"/>
              <a:t>used</a:t>
            </a:r>
            <a:r>
              <a:rPr lang="es-ES" dirty="0"/>
              <a:t> </a:t>
            </a:r>
            <a:r>
              <a:rPr lang="es-ES" dirty="0" err="1"/>
              <a:t>library</a:t>
            </a:r>
            <a:r>
              <a:rPr lang="es-ES" dirty="0"/>
              <a:t> </a:t>
            </a:r>
            <a:r>
              <a:rPr lang="es-ES" dirty="0" err="1"/>
              <a:t>nltk</a:t>
            </a:r>
            <a:r>
              <a:rPr lang="es-ES" dirty="0"/>
              <a:t> in </a:t>
            </a:r>
            <a:r>
              <a:rPr lang="es-ES" dirty="0" err="1"/>
              <a:t>order</a:t>
            </a:r>
            <a:r>
              <a:rPr lang="es-ES" dirty="0"/>
              <a:t> </a:t>
            </a:r>
            <a:r>
              <a:rPr lang="es-ES" dirty="0" err="1"/>
              <a:t>to</a:t>
            </a:r>
            <a:r>
              <a:rPr lang="es-ES" dirty="0"/>
              <a:t> </a:t>
            </a:r>
            <a:r>
              <a:rPr lang="es-ES" dirty="0" err="1"/>
              <a:t>process</a:t>
            </a:r>
            <a:r>
              <a:rPr lang="es-ES" dirty="0"/>
              <a:t> and </a:t>
            </a:r>
            <a:r>
              <a:rPr lang="es-ES" dirty="0" err="1"/>
              <a:t>manipulate</a:t>
            </a:r>
            <a:r>
              <a:rPr lang="es-ES" dirty="0"/>
              <a:t> </a:t>
            </a:r>
            <a:r>
              <a:rPr lang="es-ES" dirty="0" err="1"/>
              <a:t>the</a:t>
            </a:r>
            <a:r>
              <a:rPr lang="es-ES" dirty="0"/>
              <a:t> </a:t>
            </a:r>
            <a:r>
              <a:rPr lang="es-ES" dirty="0" err="1"/>
              <a:t>comments_text</a:t>
            </a:r>
            <a:endParaRPr lang="es-ES" dirty="0"/>
          </a:p>
          <a:p>
            <a:pPr lvl="1" algn="just"/>
            <a:endParaRPr lang="es-ES" dirty="0"/>
          </a:p>
          <a:p>
            <a:pPr algn="just"/>
            <a:r>
              <a:rPr lang="en-IN" dirty="0"/>
              <a:t>Basically, we tried to clean the comments as much as possible, understand the relations and correlation between each feature and classify it in the corresponding target variable’s value we have through several classification algorithms.</a:t>
            </a:r>
            <a:endParaRPr lang="es-ES" dirty="0"/>
          </a:p>
          <a:p>
            <a:pPr algn="just"/>
            <a:r>
              <a:rPr lang="en-IN" dirty="0"/>
              <a:t>Checked the mean and statistical deviation of target feature Rating in order to get some views on the distribution and also did some plotting to see visually the distribution of the data.</a:t>
            </a:r>
            <a:endParaRPr lang="es-ES" dirty="0"/>
          </a:p>
          <a:p>
            <a:pPr algn="just"/>
            <a:r>
              <a:rPr lang="en-IN" dirty="0"/>
              <a:t>And mostly importantly, we pre-processed and prepared the data and reviews for our machine learning through different techniques of </a:t>
            </a:r>
            <a:r>
              <a:rPr lang="en-IN" dirty="0" err="1"/>
              <a:t>nltk</a:t>
            </a:r>
            <a:r>
              <a:rPr lang="en-IN" dirty="0"/>
              <a:t>.</a:t>
            </a:r>
            <a:endParaRPr lang="es-ES" dirty="0"/>
          </a:p>
          <a:p>
            <a:pPr algn="just"/>
            <a:r>
              <a:rPr lang="en-IN" dirty="0"/>
              <a:t>Approaches like cross validation and classification reports are done to analyse the results of algorithm and training performance.</a:t>
            </a:r>
            <a:endParaRPr lang="es-ES" dirty="0"/>
          </a:p>
          <a:p>
            <a:pPr algn="just"/>
            <a:r>
              <a:rPr lang="en-IN" dirty="0"/>
              <a:t>We used accuracy, precision, recall, f1 score, hamming loss and log loss for validation and results evaluation and comparison.</a:t>
            </a:r>
            <a:endParaRPr lang="es-ES" dirty="0"/>
          </a:p>
          <a:p>
            <a:endParaRPr lang="es-ES" dirty="0"/>
          </a:p>
        </p:txBody>
      </p:sp>
    </p:spTree>
    <p:extLst>
      <p:ext uri="{BB962C8B-B14F-4D97-AF65-F5344CB8AC3E}">
        <p14:creationId xmlns:p14="http://schemas.microsoft.com/office/powerpoint/2010/main" val="199737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F39B-ED45-400C-A0E3-38D50E8766BD}"/>
              </a:ext>
            </a:extLst>
          </p:cNvPr>
          <p:cNvSpPr>
            <a:spLocks noGrp="1"/>
          </p:cNvSpPr>
          <p:nvPr>
            <p:ph type="title"/>
          </p:nvPr>
        </p:nvSpPr>
        <p:spPr>
          <a:xfrm>
            <a:off x="3014869" y="22147"/>
            <a:ext cx="8610600" cy="1293028"/>
          </a:xfrm>
        </p:spPr>
        <p:txBody>
          <a:bodyPr/>
          <a:lstStyle/>
          <a:p>
            <a:r>
              <a:rPr lang="en-US" dirty="0"/>
              <a:t>Conclusions:</a:t>
            </a:r>
            <a:endParaRPr lang="es-ES" dirty="0"/>
          </a:p>
        </p:txBody>
      </p:sp>
      <p:sp>
        <p:nvSpPr>
          <p:cNvPr id="3" name="Content Placeholder 2">
            <a:extLst>
              <a:ext uri="{FF2B5EF4-FFF2-40B4-BE49-F238E27FC236}">
                <a16:creationId xmlns:a16="http://schemas.microsoft.com/office/drawing/2014/main" id="{2B95A700-6EA2-4155-886C-575DEA61838B}"/>
              </a:ext>
            </a:extLst>
          </p:cNvPr>
          <p:cNvSpPr>
            <a:spLocks noGrp="1"/>
          </p:cNvSpPr>
          <p:nvPr>
            <p:ph idx="1"/>
          </p:nvPr>
        </p:nvSpPr>
        <p:spPr>
          <a:xfrm>
            <a:off x="500271" y="1836751"/>
            <a:ext cx="10820400" cy="4024125"/>
          </a:xfrm>
        </p:spPr>
        <p:txBody>
          <a:bodyPr>
            <a:normAutofit fontScale="32500" lnSpcReduction="20000"/>
          </a:bodyPr>
          <a:lstStyle/>
          <a:p>
            <a:pPr marL="0" indent="0" algn="just">
              <a:buNone/>
            </a:pPr>
            <a:r>
              <a:rPr lang="en-IN" sz="5200" dirty="0"/>
              <a:t>The key findings, inferences, observations from the whole problem are the following ones:</a:t>
            </a:r>
            <a:endParaRPr lang="es-ES" sz="5200" dirty="0"/>
          </a:p>
          <a:p>
            <a:pPr marL="0" lvl="0" indent="0" algn="just">
              <a:buNone/>
            </a:pPr>
            <a:endParaRPr lang="es-ES" sz="4300" dirty="0"/>
          </a:p>
          <a:p>
            <a:r>
              <a:rPr lang="en-IN" sz="4300" dirty="0"/>
              <a:t>In this dissertation, we have studied different models to successfully predict a user’s numerical rating from its review text content. The main objective of this study was to define and select an algorithm which will give us the best results when comparing metrics such as Accuracy, Precision, Recall and F1Score alongside hamming loss and log loss.</a:t>
            </a:r>
            <a:endParaRPr lang="es-ES" sz="4300" dirty="0"/>
          </a:p>
          <a:p>
            <a:r>
              <a:rPr lang="en-IN" sz="4300" dirty="0"/>
              <a:t>Throughout the EDA and selection of the best algorithm we found the following main findings and conclusions that may summarize this study done on the malignant online comments:</a:t>
            </a:r>
            <a:endParaRPr lang="es-ES" sz="4300" dirty="0"/>
          </a:p>
          <a:p>
            <a:r>
              <a:rPr lang="en-IN" sz="4300" dirty="0"/>
              <a:t>- our target feature had a right skewed distribution and lower standard deviation</a:t>
            </a:r>
            <a:endParaRPr lang="es-ES" sz="4300" dirty="0"/>
          </a:p>
          <a:p>
            <a:r>
              <a:rPr lang="en-IN" sz="4300" dirty="0"/>
              <a:t>- no outliers were found as the maximum and 75% were the same.</a:t>
            </a:r>
            <a:endParaRPr lang="es-ES" sz="4300" dirty="0"/>
          </a:p>
          <a:p>
            <a:r>
              <a:rPr lang="en-IN" sz="4300" dirty="0"/>
              <a:t>- we also found our target had some imbalance data in it having a J type distribution, which means clients  posted more positive, excellent reviews on the product as the client with negative reviews don’t post anything in the reviews. There can be exception, but normally negative reviews are not posted.</a:t>
            </a:r>
            <a:endParaRPr lang="es-ES" sz="4300" dirty="0"/>
          </a:p>
          <a:p>
            <a:r>
              <a:rPr lang="en-IN" sz="4300" dirty="0"/>
              <a:t>According to the evaluation metrics, the most successful classifier were RF. Moreover, using the summary of the review as well as its text content enables the classifier to better capture the discriminative power of words. Compared the algorithms we included in our study, Random Forest is the algorithm that gets the highest overall results than other algorithms.</a:t>
            </a:r>
          </a:p>
          <a:p>
            <a:pPr marL="0" lvl="0" indent="0" algn="just">
              <a:buNone/>
            </a:pPr>
            <a:r>
              <a:rPr lang="en-IN" sz="5200" dirty="0"/>
              <a:t>Compared the algorithms we included in our study, Random Forest is the algorithm that gets the highest overall results than other algorithms.</a:t>
            </a:r>
            <a:endParaRPr lang="es-ES" sz="5200" dirty="0"/>
          </a:p>
          <a:p>
            <a:endParaRPr lang="es-ES" dirty="0"/>
          </a:p>
        </p:txBody>
      </p:sp>
    </p:spTree>
    <p:extLst>
      <p:ext uri="{BB962C8B-B14F-4D97-AF65-F5344CB8AC3E}">
        <p14:creationId xmlns:p14="http://schemas.microsoft.com/office/powerpoint/2010/main" val="31271649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dee0e0be-e5d8-4bb3-84ad-3c820243eb5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8260C5C628EB4890CBC5E4C03805AA" ma:contentTypeVersion="11" ma:contentTypeDescription="Create a new document." ma:contentTypeScope="" ma:versionID="139a7ed03c46454b856c465f9969b797">
  <xsd:schema xmlns:xsd="http://www.w3.org/2001/XMLSchema" xmlns:xs="http://www.w3.org/2001/XMLSchema" xmlns:p="http://schemas.microsoft.com/office/2006/metadata/properties" xmlns:ns3="dee0e0be-e5d8-4bb3-84ad-3c820243eb5c" xmlns:ns4="ae209807-4244-410d-a4c6-c0ec27a82fd1" targetNamespace="http://schemas.microsoft.com/office/2006/metadata/properties" ma:root="true" ma:fieldsID="bc2503c5fe1383004ca41f4ba670c07a" ns3:_="" ns4:_="">
    <xsd:import namespace="dee0e0be-e5d8-4bb3-84ad-3c820243eb5c"/>
    <xsd:import namespace="ae209807-4244-410d-a4c6-c0ec27a82fd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0e0be-e5d8-4bb3-84ad-3c820243eb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209807-4244-410d-a4c6-c0ec27a82fd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purl.org/dc/elements/1.1/"/>
    <ds:schemaRef ds:uri="dee0e0be-e5d8-4bb3-84ad-3c820243eb5c"/>
    <ds:schemaRef ds:uri="ae209807-4244-410d-a4c6-c0ec27a82fd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AF6047C6-3DC8-4FF2-BE77-87C1F34EF8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0e0be-e5d8-4bb3-84ad-3c820243eb5c"/>
    <ds:schemaRef ds:uri="ae209807-4244-410d-a4c6-c0ec27a82f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254</TotalTime>
  <Words>1335</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Vapor Trail</vt:lpstr>
      <vt:lpstr>RATING CLASSIFICATION</vt:lpstr>
      <vt:lpstr>  Problem Statement: </vt:lpstr>
      <vt:lpstr>Assuptioms: </vt:lpstr>
      <vt:lpstr> EDA STEPS: </vt:lpstr>
      <vt:lpstr> EDA STEPS: </vt:lpstr>
      <vt:lpstr>Steps used to complete the project, analysis, and conclusion </vt:lpstr>
      <vt:lpstr>Summary of main steps:</vt:lpstr>
      <vt:lpstr>Summary STEPS taken and Approachs:</vt:lpstr>
      <vt:lpstr>Conclusions:</vt:lpstr>
      <vt:lpstr>Learning and future main POINTS: </vt:lpstr>
      <vt:lpstr>Thank you for your time!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Kaur, Balpreet - Contractor {PEP}</dc:creator>
  <cp:lastModifiedBy>Kaur, Balpreet - Contractor {PEP}</cp:lastModifiedBy>
  <cp:revision>19</cp:revision>
  <dcterms:created xsi:type="dcterms:W3CDTF">2021-11-01T09:27:56Z</dcterms:created>
  <dcterms:modified xsi:type="dcterms:W3CDTF">2022-01-19T19:45:43Z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0x010100D98260C5C628EB4890CBC5E4C03805AA</vt:lpwstr>
  </property>
</Properties>
</file>