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00"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10-Dec-19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10-Dec-19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10-Dec-19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10-Dec-19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10-Dec-19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10-Dec-19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10-Dec-19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10-Dec-19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10-Dec-19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10-Dec-19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10-Dec-19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10-Dec-19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10-Dec-19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10-Dec-19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10-Dec-19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10-Dec-19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10-Dec-19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10-Dec-19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F421DEDC-93BA-4515-9CAF-63D5F643E114}"/>
              </a:ext>
            </a:extLst>
          </p:cNvPr>
          <p:cNvSpPr>
            <a:spLocks noGrp="1"/>
          </p:cNvSpPr>
          <p:nvPr>
            <p:ph type="ctrTitle"/>
          </p:nvPr>
        </p:nvSpPr>
        <p:spPr>
          <a:xfrm>
            <a:off x="5695061" y="1241266"/>
            <a:ext cx="5428551" cy="3153753"/>
          </a:xfrm>
        </p:spPr>
        <p:txBody>
          <a:bodyPr>
            <a:normAutofit/>
          </a:bodyPr>
          <a:lstStyle/>
          <a:p>
            <a:pPr>
              <a:lnSpc>
                <a:spcPct val="90000"/>
              </a:lnSpc>
            </a:pPr>
            <a:r>
              <a:rPr lang="en-US" sz="4200" b="1">
                <a:solidFill>
                  <a:srgbClr val="EBEBEB"/>
                </a:solidFill>
              </a:rPr>
              <a:t>Program: Cloud Computing for Big Data</a:t>
            </a:r>
            <a:br>
              <a:rPr lang="en-US" sz="4200" b="1">
                <a:solidFill>
                  <a:srgbClr val="EBEBEB"/>
                </a:solidFill>
              </a:rPr>
            </a:br>
            <a:r>
              <a:rPr lang="en-US" sz="4200" b="1">
                <a:solidFill>
                  <a:srgbClr val="EBEBEB"/>
                </a:solidFill>
              </a:rPr>
              <a:t>Course: Programming Java</a:t>
            </a:r>
          </a:p>
        </p:txBody>
      </p:sp>
      <p:sp>
        <p:nvSpPr>
          <p:cNvPr id="12" name="Subtitle 11">
            <a:extLst>
              <a:ext uri="{FF2B5EF4-FFF2-40B4-BE49-F238E27FC236}">
                <a16:creationId xmlns="" xmlns:a16="http://schemas.microsoft.com/office/drawing/2014/main" id="{33ED10D6-3611-4A1C-89A1-4340A4DC704D}"/>
              </a:ext>
            </a:extLst>
          </p:cNvPr>
          <p:cNvSpPr>
            <a:spLocks noGrp="1"/>
          </p:cNvSpPr>
          <p:nvPr>
            <p:ph type="subTitle" idx="1"/>
          </p:nvPr>
        </p:nvSpPr>
        <p:spPr>
          <a:xfrm>
            <a:off x="5695061" y="4591665"/>
            <a:ext cx="5428551" cy="1622322"/>
          </a:xfrm>
        </p:spPr>
        <p:txBody>
          <a:bodyPr>
            <a:normAutofit/>
          </a:bodyPr>
          <a:lstStyle/>
          <a:p>
            <a:r>
              <a:rPr lang="en-US" sz="2000" b="1" dirty="0"/>
              <a:t>Team project: Library Management System</a:t>
            </a:r>
          </a:p>
          <a:p>
            <a:r>
              <a:rPr lang="en-US" sz="2000" b="1" dirty="0"/>
              <a:t>Team name: fantastic four</a:t>
            </a:r>
          </a:p>
        </p:txBody>
      </p:sp>
      <p:grpSp>
        <p:nvGrpSpPr>
          <p:cNvPr id="19" name="Group 18">
            <a:extLst>
              <a:ext uri="{FF2B5EF4-FFF2-40B4-BE49-F238E27FC236}">
                <a16:creationId xmlns="" xmlns:a16="http://schemas.microsoft.com/office/drawing/2014/main" id="{F41F5BDA-0140-462B-933C-538752EEADC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423335" y="396836"/>
            <a:ext cx="4992157" cy="6058999"/>
            <a:chOff x="6776508" y="396836"/>
            <a:chExt cx="4992157" cy="6058999"/>
          </a:xfrm>
        </p:grpSpPr>
        <p:sp>
          <p:nvSpPr>
            <p:cNvPr id="20" name="Rectangle 19">
              <a:extLst>
                <a:ext uri="{FF2B5EF4-FFF2-40B4-BE49-F238E27FC236}">
                  <a16:creationId xmlns="" xmlns:a16="http://schemas.microsoft.com/office/drawing/2014/main" id="{28AE763C-C631-453B-A3A7-09499D0DBD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 xmlns:a16="http://schemas.microsoft.com/office/drawing/2014/main" id="{C0C2E541-1E75-440D-A59A-C2B3AB867C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a:extLst>
                <a:ext uri="{FF2B5EF4-FFF2-40B4-BE49-F238E27FC236}">
                  <a16:creationId xmlns="" xmlns:a16="http://schemas.microsoft.com/office/drawing/2014/main" id="{481FF14D-53DC-4EA3-8425-26F1B0F08F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4" name="Picture 13">
            <a:extLst>
              <a:ext uri="{FF2B5EF4-FFF2-40B4-BE49-F238E27FC236}">
                <a16:creationId xmlns="" xmlns:a16="http://schemas.microsoft.com/office/drawing/2014/main" id="{80AC6A8E-01B1-4A48-A5B7-533AB8CF0D0F}"/>
              </a:ext>
            </a:extLst>
          </p:cNvPr>
          <p:cNvPicPr>
            <a:picLocks noChangeAspect="1"/>
          </p:cNvPicPr>
          <p:nvPr/>
        </p:nvPicPr>
        <p:blipFill>
          <a:blip r:embed="rId2"/>
          <a:stretch>
            <a:fillRect/>
          </a:stretch>
        </p:blipFill>
        <p:spPr>
          <a:xfrm>
            <a:off x="1109764" y="2833946"/>
            <a:ext cx="3526244" cy="1190107"/>
          </a:xfrm>
          <a:prstGeom prst="rect">
            <a:avLst/>
          </a:prstGeom>
        </p:spPr>
      </p:pic>
    </p:spTree>
    <p:extLst>
      <p:ext uri="{BB962C8B-B14F-4D97-AF65-F5344CB8AC3E}">
        <p14:creationId xmlns="" xmlns:p14="http://schemas.microsoft.com/office/powerpoint/2010/main" val="1456690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 xmlns:a16="http://schemas.microsoft.com/office/drawing/2014/main" id="{11CAC6F2-0806-417B-BF5D-5AEF6195F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 xmlns:a16="http://schemas.microsoft.com/office/drawing/2014/main" id="{D4723B02-0AAB-4F6E-BA41-8ED99D559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6055697B-23B1-4FE6-9D99-E8AAA40772A8}"/>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2000" dirty="0">
                <a:solidFill>
                  <a:srgbClr val="EBEBEB"/>
                </a:solidFill>
              </a:rPr>
              <a:t>Add Books</a:t>
            </a:r>
            <a:br>
              <a:rPr lang="en-US" sz="2000" dirty="0">
                <a:solidFill>
                  <a:srgbClr val="EBEBEB"/>
                </a:solidFill>
              </a:rPr>
            </a:br>
            <a:endParaRPr lang="en-US" sz="2000" b="0" i="0" kern="1200" dirty="0">
              <a:solidFill>
                <a:srgbClr val="EBEBEB"/>
              </a:solidFill>
              <a:latin typeface="+mj-lt"/>
              <a:ea typeface="+mj-ea"/>
              <a:cs typeface="+mj-cs"/>
            </a:endParaRPr>
          </a:p>
        </p:txBody>
      </p:sp>
      <p:pic>
        <p:nvPicPr>
          <p:cNvPr id="4" name="Content Placeholder 3">
            <a:extLst>
              <a:ext uri="{FF2B5EF4-FFF2-40B4-BE49-F238E27FC236}">
                <a16:creationId xmlns="" xmlns:a16="http://schemas.microsoft.com/office/drawing/2014/main" id="{97FF0FC6-7FDF-4961-B30D-2DDC44CBC1DC}"/>
              </a:ext>
            </a:extLst>
          </p:cNvPr>
          <p:cNvPicPr>
            <a:picLocks noGrp="1"/>
          </p:cNvPicPr>
          <p:nvPr>
            <p:ph idx="1"/>
          </p:nvPr>
        </p:nvPicPr>
        <p:blipFill>
          <a:blip r:embed="rId3"/>
          <a:stretch>
            <a:fillRect/>
          </a:stretch>
        </p:blipFill>
        <p:spPr bwMode="auto">
          <a:xfrm>
            <a:off x="1326461" y="1113063"/>
            <a:ext cx="6037510" cy="4628758"/>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 xmlns:p14="http://schemas.microsoft.com/office/powerpoint/2010/main" val="355163583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033A18-C374-416E-B455-FB1F30EA136E}"/>
              </a:ext>
            </a:extLst>
          </p:cNvPr>
          <p:cNvSpPr>
            <a:spLocks noGrp="1"/>
          </p:cNvSpPr>
          <p:nvPr>
            <p:ph type="title"/>
          </p:nvPr>
        </p:nvSpPr>
        <p:spPr/>
        <p:txBody>
          <a:bodyPr/>
          <a:lstStyle/>
          <a:p>
            <a:pPr algn="ctr"/>
            <a:r>
              <a:rPr lang="en-US" dirty="0"/>
              <a:t>Show the list of books</a:t>
            </a:r>
          </a:p>
        </p:txBody>
      </p:sp>
      <p:pic>
        <p:nvPicPr>
          <p:cNvPr id="4" name="Content Placeholder 3">
            <a:extLst>
              <a:ext uri="{FF2B5EF4-FFF2-40B4-BE49-F238E27FC236}">
                <a16:creationId xmlns="" xmlns:a16="http://schemas.microsoft.com/office/drawing/2014/main" id="{04CB92F7-4122-42BD-AF8C-842A8078F194}"/>
              </a:ext>
            </a:extLst>
          </p:cNvPr>
          <p:cNvPicPr>
            <a:picLocks noGrp="1"/>
          </p:cNvPicPr>
          <p:nvPr>
            <p:ph idx="1"/>
          </p:nvPr>
        </p:nvPicPr>
        <p:blipFill>
          <a:blip r:embed="rId2"/>
          <a:srcRect/>
          <a:stretch>
            <a:fillRect/>
          </a:stretch>
        </p:blipFill>
        <p:spPr bwMode="auto">
          <a:xfrm>
            <a:off x="1883635" y="2128603"/>
            <a:ext cx="8761413" cy="3972393"/>
          </a:xfrm>
          <a:prstGeom prst="rect">
            <a:avLst/>
          </a:prstGeom>
          <a:noFill/>
          <a:ln w="9525">
            <a:noFill/>
            <a:miter lim="800000"/>
            <a:headEnd/>
            <a:tailEnd/>
          </a:ln>
        </p:spPr>
      </p:pic>
    </p:spTree>
    <p:extLst>
      <p:ext uri="{BB962C8B-B14F-4D97-AF65-F5344CB8AC3E}">
        <p14:creationId xmlns="" xmlns:p14="http://schemas.microsoft.com/office/powerpoint/2010/main" val="356827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 xmlns:a16="http://schemas.microsoft.com/office/drawing/2014/main" id="{11CAC6F2-0806-417B-BF5D-5AEF6195F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 xmlns:a16="http://schemas.microsoft.com/office/drawing/2014/main" id="{D4723B02-0AAB-4F6E-BA41-8ED99D559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6638F3F3-D3CE-4621-A3A5-A573F868220E}"/>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2400" b="0" i="0" kern="1200" dirty="0">
                <a:solidFill>
                  <a:srgbClr val="EBEBEB"/>
                </a:solidFill>
                <a:latin typeface="+mj-lt"/>
                <a:ea typeface="+mj-ea"/>
                <a:cs typeface="+mj-cs"/>
              </a:rPr>
              <a:t>Add a new member</a:t>
            </a:r>
          </a:p>
        </p:txBody>
      </p:sp>
      <p:pic>
        <p:nvPicPr>
          <p:cNvPr id="4" name="Content Placeholder 3">
            <a:extLst>
              <a:ext uri="{FF2B5EF4-FFF2-40B4-BE49-F238E27FC236}">
                <a16:creationId xmlns="" xmlns:a16="http://schemas.microsoft.com/office/drawing/2014/main" id="{679835D9-0719-489B-8397-6C95288EE185}"/>
              </a:ext>
            </a:extLst>
          </p:cNvPr>
          <p:cNvPicPr>
            <a:picLocks noGrp="1"/>
          </p:cNvPicPr>
          <p:nvPr>
            <p:ph idx="1"/>
          </p:nvPr>
        </p:nvPicPr>
        <p:blipFill>
          <a:blip r:embed="rId3"/>
          <a:stretch>
            <a:fillRect/>
          </a:stretch>
        </p:blipFill>
        <p:spPr bwMode="auto">
          <a:xfrm>
            <a:off x="1109763" y="1591322"/>
            <a:ext cx="6470907" cy="3672239"/>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 xmlns:p14="http://schemas.microsoft.com/office/powerpoint/2010/main" val="23791653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1156F7-9776-474A-8783-53D06EC13840}"/>
              </a:ext>
            </a:extLst>
          </p:cNvPr>
          <p:cNvSpPr>
            <a:spLocks noGrp="1"/>
          </p:cNvSpPr>
          <p:nvPr>
            <p:ph type="title"/>
          </p:nvPr>
        </p:nvSpPr>
        <p:spPr/>
        <p:txBody>
          <a:bodyPr/>
          <a:lstStyle/>
          <a:p>
            <a:pPr algn="ctr"/>
            <a:r>
              <a:rPr lang="en-US" dirty="0"/>
              <a:t>Show the List of members</a:t>
            </a:r>
          </a:p>
        </p:txBody>
      </p:sp>
      <p:pic>
        <p:nvPicPr>
          <p:cNvPr id="4" name="Content Placeholder 3">
            <a:extLst>
              <a:ext uri="{FF2B5EF4-FFF2-40B4-BE49-F238E27FC236}">
                <a16:creationId xmlns="" xmlns:a16="http://schemas.microsoft.com/office/drawing/2014/main" id="{F888F55E-2B47-4F57-A5CD-9123CF70698B}"/>
              </a:ext>
            </a:extLst>
          </p:cNvPr>
          <p:cNvPicPr>
            <a:picLocks noGrp="1"/>
          </p:cNvPicPr>
          <p:nvPr>
            <p:ph idx="1"/>
          </p:nvPr>
        </p:nvPicPr>
        <p:blipFill>
          <a:blip r:embed="rId2"/>
          <a:srcRect/>
          <a:stretch>
            <a:fillRect/>
          </a:stretch>
        </p:blipFill>
        <p:spPr bwMode="auto">
          <a:xfrm>
            <a:off x="1457739" y="2266122"/>
            <a:ext cx="8458628" cy="3618209"/>
          </a:xfrm>
          <a:prstGeom prst="rect">
            <a:avLst/>
          </a:prstGeom>
          <a:noFill/>
          <a:ln w="9525">
            <a:noFill/>
            <a:miter lim="800000"/>
            <a:headEnd/>
            <a:tailEnd/>
          </a:ln>
        </p:spPr>
      </p:pic>
    </p:spTree>
    <p:extLst>
      <p:ext uri="{BB962C8B-B14F-4D97-AF65-F5344CB8AC3E}">
        <p14:creationId xmlns="" xmlns:p14="http://schemas.microsoft.com/office/powerpoint/2010/main" val="378146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 xmlns:a16="http://schemas.microsoft.com/office/drawing/2014/main" id="{11CAC6F2-0806-417B-BF5D-5AEF6195F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 xmlns:a16="http://schemas.microsoft.com/office/drawing/2014/main" id="{D4723B02-0AAB-4F6E-BA41-8ED99D559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615EAEBB-7FD4-4AAA-A864-06D9C3C208C2}"/>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2400" b="0" i="0" kern="1200" dirty="0">
                <a:solidFill>
                  <a:srgbClr val="EBEBEB"/>
                </a:solidFill>
                <a:latin typeface="+mj-lt"/>
                <a:ea typeface="+mj-ea"/>
                <a:cs typeface="+mj-cs"/>
              </a:rPr>
              <a:t>Search for books and members</a:t>
            </a:r>
          </a:p>
        </p:txBody>
      </p:sp>
      <p:pic>
        <p:nvPicPr>
          <p:cNvPr id="4" name="Content Placeholder 3">
            <a:extLst>
              <a:ext uri="{FF2B5EF4-FFF2-40B4-BE49-F238E27FC236}">
                <a16:creationId xmlns="" xmlns:a16="http://schemas.microsoft.com/office/drawing/2014/main" id="{E5169160-FF70-4708-AE55-3005143E97DB}"/>
              </a:ext>
            </a:extLst>
          </p:cNvPr>
          <p:cNvPicPr>
            <a:picLocks noGrp="1"/>
          </p:cNvPicPr>
          <p:nvPr>
            <p:ph idx="1"/>
          </p:nvPr>
        </p:nvPicPr>
        <p:blipFill>
          <a:blip r:embed="rId3"/>
          <a:stretch>
            <a:fillRect/>
          </a:stretch>
        </p:blipFill>
        <p:spPr bwMode="auto">
          <a:xfrm>
            <a:off x="1169520" y="1113063"/>
            <a:ext cx="6351392" cy="4628758"/>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 xmlns:p14="http://schemas.microsoft.com/office/powerpoint/2010/main" val="228255621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9ECC44-D054-4EFF-81B3-614A2A6B88CF}"/>
              </a:ext>
            </a:extLst>
          </p:cNvPr>
          <p:cNvSpPr>
            <a:spLocks noGrp="1"/>
          </p:cNvSpPr>
          <p:nvPr>
            <p:ph type="title"/>
          </p:nvPr>
        </p:nvSpPr>
        <p:spPr/>
        <p:txBody>
          <a:bodyPr/>
          <a:lstStyle/>
          <a:p>
            <a:r>
              <a:rPr lang="en-US" dirty="0"/>
              <a:t>List of searched books</a:t>
            </a:r>
          </a:p>
        </p:txBody>
      </p:sp>
      <p:pic>
        <p:nvPicPr>
          <p:cNvPr id="4" name="Content Placeholder 3">
            <a:extLst>
              <a:ext uri="{FF2B5EF4-FFF2-40B4-BE49-F238E27FC236}">
                <a16:creationId xmlns="" xmlns:a16="http://schemas.microsoft.com/office/drawing/2014/main" id="{AFAFA294-6B07-4AA5-941C-FC19CBF9CEB3}"/>
              </a:ext>
            </a:extLst>
          </p:cNvPr>
          <p:cNvPicPr>
            <a:picLocks noGrp="1"/>
          </p:cNvPicPr>
          <p:nvPr>
            <p:ph idx="1"/>
          </p:nvPr>
        </p:nvPicPr>
        <p:blipFill>
          <a:blip r:embed="rId2"/>
          <a:srcRect/>
          <a:stretch>
            <a:fillRect/>
          </a:stretch>
        </p:blipFill>
        <p:spPr bwMode="auto">
          <a:xfrm>
            <a:off x="1353348" y="2603500"/>
            <a:ext cx="8429617" cy="3416300"/>
          </a:xfrm>
          <a:prstGeom prst="rect">
            <a:avLst/>
          </a:prstGeom>
          <a:noFill/>
          <a:ln w="9525">
            <a:noFill/>
            <a:miter lim="800000"/>
            <a:headEnd/>
            <a:tailEnd/>
          </a:ln>
        </p:spPr>
      </p:pic>
    </p:spTree>
    <p:extLst>
      <p:ext uri="{BB962C8B-B14F-4D97-AF65-F5344CB8AC3E}">
        <p14:creationId xmlns="" xmlns:p14="http://schemas.microsoft.com/office/powerpoint/2010/main" val="121555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624AAB-0BC4-48A0-907A-FA37983246CB}"/>
              </a:ext>
            </a:extLst>
          </p:cNvPr>
          <p:cNvSpPr>
            <a:spLocks noGrp="1"/>
          </p:cNvSpPr>
          <p:nvPr>
            <p:ph type="title"/>
          </p:nvPr>
        </p:nvSpPr>
        <p:spPr/>
        <p:txBody>
          <a:bodyPr/>
          <a:lstStyle/>
          <a:p>
            <a:pPr algn="ctr"/>
            <a:r>
              <a:rPr lang="en-US" dirty="0"/>
              <a:t>List of searched members</a:t>
            </a:r>
          </a:p>
        </p:txBody>
      </p:sp>
      <p:pic>
        <p:nvPicPr>
          <p:cNvPr id="4" name="Content Placeholder 3">
            <a:extLst>
              <a:ext uri="{FF2B5EF4-FFF2-40B4-BE49-F238E27FC236}">
                <a16:creationId xmlns="" xmlns:a16="http://schemas.microsoft.com/office/drawing/2014/main" id="{48B2B592-2130-46CA-8FE2-EAF071AF1B21}"/>
              </a:ext>
            </a:extLst>
          </p:cNvPr>
          <p:cNvPicPr>
            <a:picLocks noGrp="1"/>
          </p:cNvPicPr>
          <p:nvPr>
            <p:ph idx="1"/>
          </p:nvPr>
        </p:nvPicPr>
        <p:blipFill>
          <a:blip r:embed="rId2"/>
          <a:srcRect/>
          <a:stretch>
            <a:fillRect/>
          </a:stretch>
        </p:blipFill>
        <p:spPr bwMode="auto">
          <a:xfrm>
            <a:off x="2504534" y="2603500"/>
            <a:ext cx="6127244" cy="3416300"/>
          </a:xfrm>
          <a:prstGeom prst="rect">
            <a:avLst/>
          </a:prstGeom>
          <a:noFill/>
          <a:ln w="9525">
            <a:noFill/>
            <a:miter lim="800000"/>
            <a:headEnd/>
            <a:tailEnd/>
          </a:ln>
        </p:spPr>
      </p:pic>
    </p:spTree>
    <p:extLst>
      <p:ext uri="{BB962C8B-B14F-4D97-AF65-F5344CB8AC3E}">
        <p14:creationId xmlns="" xmlns:p14="http://schemas.microsoft.com/office/powerpoint/2010/main" val="2942068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 xmlns:a16="http://schemas.microsoft.com/office/drawing/2014/main" id="{11CAC6F2-0806-417B-BF5D-5AEF6195F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 xmlns:a16="http://schemas.microsoft.com/office/drawing/2014/main" id="{D4723B02-0AAB-4F6E-BA41-8ED99D559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19026390-344F-4FC7-A21E-E89B7A3A4F5D}"/>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2400" b="0" i="0" kern="1200" dirty="0">
                <a:solidFill>
                  <a:srgbClr val="EBEBEB"/>
                </a:solidFill>
                <a:latin typeface="+mj-lt"/>
                <a:ea typeface="+mj-ea"/>
                <a:cs typeface="+mj-cs"/>
              </a:rPr>
              <a:t>Borrow books</a:t>
            </a:r>
          </a:p>
        </p:txBody>
      </p:sp>
      <p:pic>
        <p:nvPicPr>
          <p:cNvPr id="4" name="Content Placeholder 3">
            <a:extLst>
              <a:ext uri="{FF2B5EF4-FFF2-40B4-BE49-F238E27FC236}">
                <a16:creationId xmlns="" xmlns:a16="http://schemas.microsoft.com/office/drawing/2014/main" id="{4BA85118-A049-4875-9235-FFAFA03E76EA}"/>
              </a:ext>
            </a:extLst>
          </p:cNvPr>
          <p:cNvPicPr>
            <a:picLocks noGrp="1"/>
          </p:cNvPicPr>
          <p:nvPr>
            <p:ph idx="1"/>
          </p:nvPr>
        </p:nvPicPr>
        <p:blipFill>
          <a:blip r:embed="rId3"/>
          <a:stretch>
            <a:fillRect/>
          </a:stretch>
        </p:blipFill>
        <p:spPr bwMode="auto">
          <a:xfrm>
            <a:off x="1109763" y="1343878"/>
            <a:ext cx="6470907" cy="4167128"/>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 xmlns:p14="http://schemas.microsoft.com/office/powerpoint/2010/main" val="26134133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324E43EB-867C-4B35-9A5C-E435157C72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A7C0F5DA-B59F-4F13-8BB8-FFD8F2C572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6" name="Freeform 5">
            <a:extLst>
              <a:ext uri="{FF2B5EF4-FFF2-40B4-BE49-F238E27FC236}">
                <a16:creationId xmlns="" xmlns:a16="http://schemas.microsoft.com/office/drawing/2014/main" id="{9CEA1DEC-CC9E-4776-9E08-048A15BFA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Shape 27">
            <a:extLst>
              <a:ext uri="{FF2B5EF4-FFF2-40B4-BE49-F238E27FC236}">
                <a16:creationId xmlns="" xmlns:a16="http://schemas.microsoft.com/office/drawing/2014/main" id="{9CE399CF-F4B8-4832-A8CB-B93F6B1EF4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30" name="Freeform 5">
            <a:extLst>
              <a:ext uri="{FF2B5EF4-FFF2-40B4-BE49-F238E27FC236}">
                <a16:creationId xmlns="" xmlns:a16="http://schemas.microsoft.com/office/drawing/2014/main" id="{1F23E73A-FDC8-462C-83C1-3AA8961449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 xmlns:a16="http://schemas.microsoft.com/office/drawing/2014/main" id="{3437D38F-DDD2-449C-98D1-EBC32890BAF4}"/>
              </a:ext>
            </a:extLst>
          </p:cNvPr>
          <p:cNvSpPr>
            <a:spLocks noGrp="1"/>
          </p:cNvSpPr>
          <p:nvPr>
            <p:ph type="title"/>
          </p:nvPr>
        </p:nvSpPr>
        <p:spPr>
          <a:xfrm>
            <a:off x="994087" y="1130603"/>
            <a:ext cx="3342442" cy="4596794"/>
          </a:xfrm>
        </p:spPr>
        <p:txBody>
          <a:bodyPr vert="horz" lIns="91440" tIns="45720" rIns="91440" bIns="45720" rtlCol="0" anchor="ctr">
            <a:normAutofit/>
          </a:bodyPr>
          <a:lstStyle/>
          <a:p>
            <a:r>
              <a:rPr lang="en-US" sz="3200" b="0" i="0" kern="1200" dirty="0">
                <a:solidFill>
                  <a:srgbClr val="EBEBEB"/>
                </a:solidFill>
                <a:latin typeface="+mj-lt"/>
                <a:ea typeface="+mj-ea"/>
                <a:cs typeface="+mj-cs"/>
              </a:rPr>
              <a:t>Return Book</a:t>
            </a:r>
          </a:p>
        </p:txBody>
      </p:sp>
      <p:pic>
        <p:nvPicPr>
          <p:cNvPr id="19" name="Content Placeholder 18">
            <a:extLst>
              <a:ext uri="{FF2B5EF4-FFF2-40B4-BE49-F238E27FC236}">
                <a16:creationId xmlns="" xmlns:a16="http://schemas.microsoft.com/office/drawing/2014/main" id="{2CC0A7EE-2845-44CE-BF2B-ADE2DA2C0230}"/>
              </a:ext>
            </a:extLst>
          </p:cNvPr>
          <p:cNvPicPr>
            <a:picLocks noGrp="1"/>
          </p:cNvPicPr>
          <p:nvPr>
            <p:ph idx="1"/>
          </p:nvPr>
        </p:nvPicPr>
        <p:blipFill>
          <a:blip r:embed="rId2"/>
          <a:srcRect/>
          <a:stretch>
            <a:fillRect/>
          </a:stretch>
        </p:blipFill>
        <p:spPr bwMode="auto">
          <a:xfrm>
            <a:off x="5142960" y="1130603"/>
            <a:ext cx="6625705" cy="4715561"/>
          </a:xfrm>
          <a:prstGeom prst="rect">
            <a:avLst/>
          </a:prstGeom>
          <a:noFill/>
          <a:ln w="9525">
            <a:noFill/>
            <a:miter lim="800000"/>
            <a:headEnd/>
            <a:tailEnd/>
          </a:ln>
        </p:spPr>
      </p:pic>
    </p:spTree>
    <p:extLst>
      <p:ext uri="{BB962C8B-B14F-4D97-AF65-F5344CB8AC3E}">
        <p14:creationId xmlns="" xmlns:p14="http://schemas.microsoft.com/office/powerpoint/2010/main" val="1567371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 xmlns:a16="http://schemas.microsoft.com/office/drawing/2014/main" id="{11CAC6F2-0806-417B-BF5D-5AEF6195F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 xmlns:a16="http://schemas.microsoft.com/office/drawing/2014/main" id="{D4723B02-0AAB-4F6E-BA41-8ED99D559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19EBC31F-CE4A-49C8-A0C3-C5E242BF0A3F}"/>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2400" b="1" i="0" kern="1200" dirty="0">
                <a:solidFill>
                  <a:srgbClr val="EBEBEB"/>
                </a:solidFill>
                <a:latin typeface="+mj-lt"/>
                <a:ea typeface="+mj-ea"/>
                <a:cs typeface="+mj-cs"/>
              </a:rPr>
              <a:t>MS Access Database</a:t>
            </a:r>
            <a:br>
              <a:rPr lang="en-US" sz="2400" b="1" i="0" kern="1200" dirty="0">
                <a:solidFill>
                  <a:srgbClr val="EBEBEB"/>
                </a:solidFill>
                <a:latin typeface="+mj-lt"/>
                <a:ea typeface="+mj-ea"/>
                <a:cs typeface="+mj-cs"/>
              </a:rPr>
            </a:br>
            <a:r>
              <a:rPr lang="en-US" sz="2400" b="1" i="0" kern="1200" dirty="0">
                <a:solidFill>
                  <a:srgbClr val="EBEBEB"/>
                </a:solidFill>
                <a:latin typeface="+mj-lt"/>
                <a:ea typeface="+mj-ea"/>
                <a:cs typeface="+mj-cs"/>
              </a:rPr>
              <a:t/>
            </a:r>
            <a:br>
              <a:rPr lang="en-US" sz="2400" b="1" i="0" kern="1200" dirty="0">
                <a:solidFill>
                  <a:srgbClr val="EBEBEB"/>
                </a:solidFill>
                <a:latin typeface="+mj-lt"/>
                <a:ea typeface="+mj-ea"/>
                <a:cs typeface="+mj-cs"/>
              </a:rPr>
            </a:br>
            <a:r>
              <a:rPr lang="en-US" sz="2400" i="0" kern="1200" dirty="0">
                <a:solidFill>
                  <a:srgbClr val="EBEBEB"/>
                </a:solidFill>
                <a:latin typeface="+mj-lt"/>
                <a:ea typeface="+mj-ea"/>
                <a:cs typeface="+mj-cs"/>
              </a:rPr>
              <a:t>Used Ucanaccess.jar files to connect to MS Access database</a:t>
            </a:r>
          </a:p>
        </p:txBody>
      </p:sp>
      <p:pic>
        <p:nvPicPr>
          <p:cNvPr id="4" name="Content Placeholder 3">
            <a:extLst>
              <a:ext uri="{FF2B5EF4-FFF2-40B4-BE49-F238E27FC236}">
                <a16:creationId xmlns="" xmlns:a16="http://schemas.microsoft.com/office/drawing/2014/main" id="{A8E5BC3D-6DC4-4B8D-9283-A02AF9A8E923}"/>
              </a:ext>
            </a:extLst>
          </p:cNvPr>
          <p:cNvPicPr>
            <a:picLocks noGrp="1"/>
          </p:cNvPicPr>
          <p:nvPr>
            <p:ph idx="1"/>
          </p:nvPr>
        </p:nvPicPr>
        <p:blipFill>
          <a:blip r:embed="rId3"/>
          <a:stretch>
            <a:fillRect/>
          </a:stretch>
        </p:blipFill>
        <p:spPr bwMode="auto">
          <a:xfrm>
            <a:off x="1109763" y="1793538"/>
            <a:ext cx="6470907" cy="3267808"/>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 xmlns:p14="http://schemas.microsoft.com/office/powerpoint/2010/main" val="10275543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29042E33-4148-4199-9C89-70FD2BD77A8D}"/>
              </a:ext>
            </a:extLst>
          </p:cNvPr>
          <p:cNvSpPr>
            <a:spLocks noGrp="1"/>
          </p:cNvSpPr>
          <p:nvPr>
            <p:ph type="title"/>
          </p:nvPr>
        </p:nvSpPr>
        <p:spPr/>
        <p:txBody>
          <a:bodyPr/>
          <a:lstStyle/>
          <a:p>
            <a:pPr algn="ctr"/>
            <a:r>
              <a:rPr lang="en-US" sz="3200" dirty="0">
                <a:latin typeface="Bell MT" panose="02020503060305020303" pitchFamily="18" charset="0"/>
              </a:rPr>
              <a:t>TEAM MEMBERS</a:t>
            </a:r>
          </a:p>
        </p:txBody>
      </p:sp>
      <p:sp>
        <p:nvSpPr>
          <p:cNvPr id="5" name="Content Placeholder 4">
            <a:extLst>
              <a:ext uri="{FF2B5EF4-FFF2-40B4-BE49-F238E27FC236}">
                <a16:creationId xmlns="" xmlns:a16="http://schemas.microsoft.com/office/drawing/2014/main" id="{44FEAE9C-3928-4F30-9E6F-FEA9CA2B0FE8}"/>
              </a:ext>
            </a:extLst>
          </p:cNvPr>
          <p:cNvSpPr>
            <a:spLocks noGrp="1"/>
          </p:cNvSpPr>
          <p:nvPr>
            <p:ph idx="1"/>
          </p:nvPr>
        </p:nvSpPr>
        <p:spPr/>
        <p:style>
          <a:lnRef idx="1">
            <a:schemeClr val="accent1"/>
          </a:lnRef>
          <a:fillRef idx="3">
            <a:schemeClr val="accent1"/>
          </a:fillRef>
          <a:effectRef idx="2">
            <a:schemeClr val="accent1"/>
          </a:effectRef>
          <a:fontRef idx="minor">
            <a:schemeClr val="lt1"/>
          </a:fontRef>
        </p:style>
        <p:txBody>
          <a:bodyPr>
            <a:normAutofit/>
          </a:bodyPr>
          <a:lstStyle/>
          <a:p>
            <a:pPr marL="0" indent="0">
              <a:buNone/>
            </a:pPr>
            <a:r>
              <a:rPr lang="en-US" sz="2000" b="1" u="sng" dirty="0">
                <a:latin typeface="Bell MT" panose="02020503060305020303" pitchFamily="18" charset="0"/>
              </a:rPr>
              <a:t>Submitted By</a:t>
            </a:r>
          </a:p>
          <a:p>
            <a:pPr marL="0" indent="0">
              <a:buNone/>
            </a:pPr>
            <a:r>
              <a:rPr lang="en-US" sz="2000" b="1" u="sng" dirty="0">
                <a:latin typeface="Bell MT" panose="02020503060305020303" pitchFamily="18" charset="0"/>
              </a:rPr>
              <a:t/>
            </a:r>
            <a:br>
              <a:rPr lang="en-US" sz="2000" b="1" u="sng" dirty="0">
                <a:latin typeface="Bell MT" panose="02020503060305020303" pitchFamily="18" charset="0"/>
              </a:rPr>
            </a:br>
            <a:r>
              <a:rPr lang="en-US" sz="2000" b="1" dirty="0">
                <a:latin typeface="Bell MT" panose="02020503060305020303" pitchFamily="18" charset="0"/>
              </a:rPr>
              <a:t>Amandeep Kaur Brar</a:t>
            </a:r>
            <a:br>
              <a:rPr lang="en-US" sz="2000" b="1" dirty="0">
                <a:latin typeface="Bell MT" panose="02020503060305020303" pitchFamily="18" charset="0"/>
              </a:rPr>
            </a:br>
            <a:r>
              <a:rPr lang="en-US" sz="2000" b="1" dirty="0">
                <a:latin typeface="Bell MT" panose="02020503060305020303" pitchFamily="18" charset="0"/>
              </a:rPr>
              <a:t>Balpreet Kaur</a:t>
            </a:r>
            <a:br>
              <a:rPr lang="en-US" sz="2000" b="1" dirty="0">
                <a:latin typeface="Bell MT" panose="02020503060305020303" pitchFamily="18" charset="0"/>
              </a:rPr>
            </a:br>
            <a:r>
              <a:rPr lang="en-US" sz="2000" b="1" dirty="0">
                <a:latin typeface="Bell MT" panose="02020503060305020303" pitchFamily="18" charset="0"/>
              </a:rPr>
              <a:t>Shilpi</a:t>
            </a:r>
            <a:br>
              <a:rPr lang="en-US" sz="2000" b="1" dirty="0">
                <a:latin typeface="Bell MT" panose="02020503060305020303" pitchFamily="18" charset="0"/>
              </a:rPr>
            </a:br>
            <a:r>
              <a:rPr lang="en-US" sz="2000" b="1" dirty="0" err="1">
                <a:latin typeface="Bell MT" panose="02020503060305020303" pitchFamily="18" charset="0"/>
              </a:rPr>
              <a:t>Vippandeep</a:t>
            </a:r>
            <a:r>
              <a:rPr lang="en-US" sz="2000" b="1" dirty="0">
                <a:latin typeface="Bell MT" panose="02020503060305020303" pitchFamily="18" charset="0"/>
              </a:rPr>
              <a:t> Kaur</a:t>
            </a:r>
            <a:endParaRPr lang="en-US" sz="2000" b="1" dirty="0"/>
          </a:p>
        </p:txBody>
      </p:sp>
    </p:spTree>
    <p:extLst>
      <p:ext uri="{BB962C8B-B14F-4D97-AF65-F5344CB8AC3E}">
        <p14:creationId xmlns="" xmlns:p14="http://schemas.microsoft.com/office/powerpoint/2010/main" val="2008018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Toolbar- GUI Implementation code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080683" y="2603500"/>
            <a:ext cx="6974946" cy="34163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Database Connectivity</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001044" y="2606675"/>
            <a:ext cx="7134225" cy="34099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Database Connectivity</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886869" y="2603500"/>
            <a:ext cx="7362575" cy="34163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9B3034D-3047-4946-924F-F9CAAC6B2F2A}"/>
              </a:ext>
            </a:extLst>
          </p:cNvPr>
          <p:cNvSpPr>
            <a:spLocks noGrp="1"/>
          </p:cNvSpPr>
          <p:nvPr>
            <p:ph type="ctrTitle"/>
          </p:nvPr>
        </p:nvSpPr>
        <p:spPr/>
        <p:txBody>
          <a:bodyPr/>
          <a:lstStyle/>
          <a:p>
            <a:pPr algn="ctr"/>
            <a:r>
              <a:rPr lang="en-US" dirty="0"/>
              <a:t>Thank You.</a:t>
            </a:r>
            <a:br>
              <a:rPr lang="en-US" dirty="0"/>
            </a:br>
            <a:endParaRPr lang="en-US" dirty="0"/>
          </a:p>
        </p:txBody>
      </p:sp>
    </p:spTree>
    <p:extLst>
      <p:ext uri="{BB962C8B-B14F-4D97-AF65-F5344CB8AC3E}">
        <p14:creationId xmlns="" xmlns:p14="http://schemas.microsoft.com/office/powerpoint/2010/main" val="320508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3BF80-1CA3-4D47-AEAD-9583DA42EAB0}"/>
              </a:ext>
            </a:extLst>
          </p:cNvPr>
          <p:cNvSpPr>
            <a:spLocks noGrp="1"/>
          </p:cNvSpPr>
          <p:nvPr>
            <p:ph type="title"/>
          </p:nvPr>
        </p:nvSpPr>
        <p:spPr/>
        <p:txBody>
          <a:bodyPr/>
          <a:lstStyle/>
          <a:p>
            <a:pPr algn="ctr"/>
            <a:r>
              <a:rPr lang="en-US" dirty="0"/>
              <a:t>PROJECT INTRODUCTION</a:t>
            </a:r>
          </a:p>
        </p:txBody>
      </p:sp>
      <p:sp>
        <p:nvSpPr>
          <p:cNvPr id="3" name="Content Placeholder 2">
            <a:extLst>
              <a:ext uri="{FF2B5EF4-FFF2-40B4-BE49-F238E27FC236}">
                <a16:creationId xmlns="" xmlns:a16="http://schemas.microsoft.com/office/drawing/2014/main" id="{7A15901F-0738-4BC0-8EB7-A9BA5EC6A123}"/>
              </a:ext>
            </a:extLst>
          </p:cNvPr>
          <p:cNvSpPr>
            <a:spLocks noGrp="1"/>
          </p:cNvSpPr>
          <p:nvPr>
            <p:ph idx="1"/>
          </p:nvPr>
        </p:nvSpPr>
        <p:spPr>
          <a:ln>
            <a:solidFill>
              <a:schemeClr val="accent1"/>
            </a:solidFill>
          </a:ln>
        </p:spPr>
        <p:txBody>
          <a:bodyPr/>
          <a:lstStyle/>
          <a:p>
            <a:pPr marL="0" indent="0">
              <a:buNone/>
            </a:pPr>
            <a:r>
              <a:rPr lang="en-US" sz="2000" b="1" u="sng" dirty="0">
                <a:solidFill>
                  <a:schemeClr val="accent1">
                    <a:lumMod val="75000"/>
                  </a:schemeClr>
                </a:solidFill>
              </a:rPr>
              <a:t>Library Management System </a:t>
            </a:r>
          </a:p>
          <a:p>
            <a:r>
              <a:rPr lang="en-US" b="1" dirty="0"/>
              <a:t>It is desktop based application which is implemented on java platform.</a:t>
            </a:r>
          </a:p>
          <a:p>
            <a:r>
              <a:rPr lang="en-US" b="1" dirty="0"/>
              <a:t>It is very useful for the Librarians to manage the data of all members of the library.</a:t>
            </a:r>
          </a:p>
          <a:p>
            <a:r>
              <a:rPr lang="en-US" b="1" dirty="0"/>
              <a:t>Along with that is also manages the record of books available in the library.</a:t>
            </a:r>
          </a:p>
          <a:p>
            <a:endParaRPr lang="en-US" dirty="0"/>
          </a:p>
        </p:txBody>
      </p:sp>
    </p:spTree>
    <p:extLst>
      <p:ext uri="{BB962C8B-B14F-4D97-AF65-F5344CB8AC3E}">
        <p14:creationId xmlns="" xmlns:p14="http://schemas.microsoft.com/office/powerpoint/2010/main" val="79427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CFBD5E-BBF6-4678-A976-B743BFB49362}"/>
              </a:ext>
            </a:extLst>
          </p:cNvPr>
          <p:cNvSpPr>
            <a:spLocks noGrp="1"/>
          </p:cNvSpPr>
          <p:nvPr>
            <p:ph type="title"/>
          </p:nvPr>
        </p:nvSpPr>
        <p:spPr/>
        <p:txBody>
          <a:bodyPr/>
          <a:lstStyle/>
          <a:p>
            <a:r>
              <a:rPr lang="en-US" sz="3200" b="1" dirty="0"/>
              <a:t>Objectives of the Project are as Follows:</a:t>
            </a:r>
          </a:p>
        </p:txBody>
      </p:sp>
      <p:sp>
        <p:nvSpPr>
          <p:cNvPr id="3" name="Content Placeholder 2">
            <a:extLst>
              <a:ext uri="{FF2B5EF4-FFF2-40B4-BE49-F238E27FC236}">
                <a16:creationId xmlns="" xmlns:a16="http://schemas.microsoft.com/office/drawing/2014/main" id="{F410D311-4057-4418-9A1D-4518CBB29D36}"/>
              </a:ext>
            </a:extLst>
          </p:cNvPr>
          <p:cNvSpPr>
            <a:spLocks noGrp="1"/>
          </p:cNvSpPr>
          <p:nvPr>
            <p:ph idx="1"/>
          </p:nvPr>
        </p:nvSpPr>
        <p:spPr/>
        <p:txBody>
          <a:bodyPr/>
          <a:lstStyle/>
          <a:p>
            <a:r>
              <a:rPr lang="en-US" dirty="0"/>
              <a:t>It issues the book offline.</a:t>
            </a:r>
          </a:p>
          <a:p>
            <a:r>
              <a:rPr lang="en-US" dirty="0"/>
              <a:t>Adds new books.</a:t>
            </a:r>
          </a:p>
          <a:p>
            <a:r>
              <a:rPr lang="en-US" dirty="0"/>
              <a:t>Shows the list of all the available books.</a:t>
            </a:r>
          </a:p>
          <a:p>
            <a:r>
              <a:rPr lang="en-US" dirty="0"/>
              <a:t>Adds the new members.</a:t>
            </a:r>
          </a:p>
          <a:p>
            <a:r>
              <a:rPr lang="en-US" dirty="0"/>
              <a:t>Shows the list of all the members.</a:t>
            </a:r>
          </a:p>
          <a:p>
            <a:r>
              <a:rPr lang="en-US" dirty="0"/>
              <a:t>Member can Borrow and return the book as well.</a:t>
            </a:r>
          </a:p>
        </p:txBody>
      </p:sp>
    </p:spTree>
    <p:extLst>
      <p:ext uri="{BB962C8B-B14F-4D97-AF65-F5344CB8AC3E}">
        <p14:creationId xmlns="" xmlns:p14="http://schemas.microsoft.com/office/powerpoint/2010/main" val="39500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43437-66AE-4AC9-8DCE-567A76B685B0}"/>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 xmlns:a16="http://schemas.microsoft.com/office/drawing/2014/main" id="{746F3E28-4817-4191-A326-8A178F29E197}"/>
              </a:ext>
            </a:extLst>
          </p:cNvPr>
          <p:cNvSpPr>
            <a:spLocks noGrp="1"/>
          </p:cNvSpPr>
          <p:nvPr>
            <p:ph idx="1"/>
          </p:nvPr>
        </p:nvSpPr>
        <p:spPr>
          <a:xfrm>
            <a:off x="1154954" y="3154016"/>
            <a:ext cx="8825659" cy="2865783"/>
          </a:xfrm>
        </p:spPr>
        <p:txBody>
          <a:bodyPr/>
          <a:lstStyle/>
          <a:p>
            <a:r>
              <a:rPr lang="en-US" dirty="0"/>
              <a:t>The purpose of this project is to provide a friendly environment to maintain the details of books and library members.</a:t>
            </a:r>
          </a:p>
          <a:p>
            <a:r>
              <a:rPr lang="en-US" dirty="0"/>
              <a:t>The main purpose of this project is to maintain easy circulation system using computers and to provide different reports.</a:t>
            </a:r>
          </a:p>
          <a:p>
            <a:r>
              <a:rPr lang="en-US" dirty="0"/>
              <a:t>Improved customer service through greater access to accurate information</a:t>
            </a:r>
          </a:p>
          <a:p>
            <a:r>
              <a:rPr lang="en-US" dirty="0"/>
              <a:t>Greater accountability and transparency in operations.</a:t>
            </a:r>
          </a:p>
        </p:txBody>
      </p:sp>
    </p:spTree>
    <p:extLst>
      <p:ext uri="{BB962C8B-B14F-4D97-AF65-F5344CB8AC3E}">
        <p14:creationId xmlns="" xmlns:p14="http://schemas.microsoft.com/office/powerpoint/2010/main" val="327566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36E418-2556-4ED6-8A74-CD7C46AB91D4}"/>
              </a:ext>
            </a:extLst>
          </p:cNvPr>
          <p:cNvSpPr>
            <a:spLocks noGrp="1"/>
          </p:cNvSpPr>
          <p:nvPr>
            <p:ph type="title"/>
          </p:nvPr>
        </p:nvSpPr>
        <p:spPr/>
        <p:txBody>
          <a:bodyPr/>
          <a:lstStyle/>
          <a:p>
            <a:r>
              <a:rPr lang="en-US" dirty="0"/>
              <a:t>Hardware and Software Requirements</a:t>
            </a:r>
          </a:p>
        </p:txBody>
      </p:sp>
      <p:sp>
        <p:nvSpPr>
          <p:cNvPr id="3" name="Content Placeholder 2">
            <a:extLst>
              <a:ext uri="{FF2B5EF4-FFF2-40B4-BE49-F238E27FC236}">
                <a16:creationId xmlns="" xmlns:a16="http://schemas.microsoft.com/office/drawing/2014/main" id="{FF24F989-172A-49DB-862B-47310CEEAD39}"/>
              </a:ext>
            </a:extLst>
          </p:cNvPr>
          <p:cNvSpPr>
            <a:spLocks noGrp="1"/>
          </p:cNvSpPr>
          <p:nvPr>
            <p:ph idx="1"/>
          </p:nvPr>
        </p:nvSpPr>
        <p:spPr/>
        <p:txBody>
          <a:bodyPr/>
          <a:lstStyle/>
          <a:p>
            <a:r>
              <a:rPr lang="en-US" b="1" dirty="0"/>
              <a:t>Processor intel core i3</a:t>
            </a:r>
          </a:p>
          <a:p>
            <a:r>
              <a:rPr lang="en-US" b="1" dirty="0"/>
              <a:t>Operating System Windows 10</a:t>
            </a:r>
          </a:p>
          <a:p>
            <a:r>
              <a:rPr lang="en-US" b="1" dirty="0"/>
              <a:t>Memory 4GB or more.</a:t>
            </a:r>
          </a:p>
          <a:p>
            <a:r>
              <a:rPr lang="en-US" b="1" dirty="0"/>
              <a:t>System Type: 64-bit </a:t>
            </a:r>
          </a:p>
          <a:p>
            <a:r>
              <a:rPr lang="en-US" b="1" dirty="0"/>
              <a:t>Eclipse IDE for Java Developer 2019</a:t>
            </a:r>
          </a:p>
        </p:txBody>
      </p:sp>
    </p:spTree>
    <p:extLst>
      <p:ext uri="{BB962C8B-B14F-4D97-AF65-F5344CB8AC3E}">
        <p14:creationId xmlns="" xmlns:p14="http://schemas.microsoft.com/office/powerpoint/2010/main" val="29469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57ABCC-55BF-4F75-9041-FE83D9D077E9}"/>
              </a:ext>
            </a:extLst>
          </p:cNvPr>
          <p:cNvSpPr>
            <a:spLocks noGrp="1"/>
          </p:cNvSpPr>
          <p:nvPr>
            <p:ph type="title"/>
          </p:nvPr>
        </p:nvSpPr>
        <p:spPr/>
        <p:txBody>
          <a:bodyPr/>
          <a:lstStyle/>
          <a:p>
            <a:r>
              <a:rPr lang="en-US" dirty="0"/>
              <a:t>System Development Life Cycle</a:t>
            </a:r>
          </a:p>
        </p:txBody>
      </p:sp>
      <p:sp>
        <p:nvSpPr>
          <p:cNvPr id="3" name="Content Placeholder 2">
            <a:extLst>
              <a:ext uri="{FF2B5EF4-FFF2-40B4-BE49-F238E27FC236}">
                <a16:creationId xmlns="" xmlns:a16="http://schemas.microsoft.com/office/drawing/2014/main" id="{DFE9B206-282D-4CE8-BD0D-B23AE0D536B0}"/>
              </a:ext>
            </a:extLst>
          </p:cNvPr>
          <p:cNvSpPr>
            <a:spLocks noGrp="1"/>
          </p:cNvSpPr>
          <p:nvPr>
            <p:ph idx="1"/>
          </p:nvPr>
        </p:nvSpPr>
        <p:spPr/>
        <p:txBody>
          <a:bodyPr/>
          <a:lstStyle/>
          <a:p>
            <a:pPr marL="0" indent="0">
              <a:buNone/>
            </a:pPr>
            <a:r>
              <a:rPr lang="en-US" b="1" u="sng" dirty="0">
                <a:solidFill>
                  <a:schemeClr val="accent1">
                    <a:lumMod val="75000"/>
                  </a:schemeClr>
                </a:solidFill>
              </a:rPr>
              <a:t>Waterfall SDLC Model</a:t>
            </a:r>
          </a:p>
          <a:p>
            <a:pPr marL="0" indent="0">
              <a:buNone/>
            </a:pPr>
            <a:r>
              <a:rPr lang="en-US" sz="2000" b="1" dirty="0"/>
              <a:t>Waterfall approach was the first SDLC model to be widely used in software engineering to ensure project success. The entire software development process is divided into separate phases in the "Waterfall" approach. Typically, in this Waterfall method, the result of one step functions sequentially as the reference for the next phase.</a:t>
            </a:r>
          </a:p>
        </p:txBody>
      </p:sp>
    </p:spTree>
    <p:extLst>
      <p:ext uri="{BB962C8B-B14F-4D97-AF65-F5344CB8AC3E}">
        <p14:creationId xmlns="" xmlns:p14="http://schemas.microsoft.com/office/powerpoint/2010/main" val="337064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 xmlns:a16="http://schemas.microsoft.com/office/drawing/2014/main" id="{11CAC6F2-0806-417B-BF5D-5AEF6195F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 xmlns:a16="http://schemas.microsoft.com/office/drawing/2014/main" id="{D4723B02-0AAB-4F6E-BA41-8ED99D559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C8510DEC-529E-44CF-B3F3-EE24B5716870}"/>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2400" b="1" i="0" kern="1200" dirty="0">
                <a:solidFill>
                  <a:srgbClr val="EBEBEB"/>
                </a:solidFill>
                <a:latin typeface="+mj-lt"/>
                <a:ea typeface="+mj-ea"/>
                <a:cs typeface="+mj-cs"/>
              </a:rPr>
              <a:t>Sequential phases in waterfall model are</a:t>
            </a:r>
            <a:br>
              <a:rPr lang="en-US" sz="2400" b="1" i="0" kern="1200" dirty="0">
                <a:solidFill>
                  <a:srgbClr val="EBEBEB"/>
                </a:solidFill>
                <a:latin typeface="+mj-lt"/>
                <a:ea typeface="+mj-ea"/>
                <a:cs typeface="+mj-cs"/>
              </a:rPr>
            </a:br>
            <a:r>
              <a:rPr lang="en-US" sz="2400" b="1" i="0" kern="1200" dirty="0">
                <a:solidFill>
                  <a:srgbClr val="EBEBEB"/>
                </a:solidFill>
                <a:latin typeface="+mj-lt"/>
                <a:ea typeface="+mj-ea"/>
                <a:cs typeface="+mj-cs"/>
              </a:rPr>
              <a:t/>
            </a:r>
            <a:br>
              <a:rPr lang="en-US" sz="2400" b="1" i="0" kern="1200" dirty="0">
                <a:solidFill>
                  <a:srgbClr val="EBEBEB"/>
                </a:solidFill>
                <a:latin typeface="+mj-lt"/>
                <a:ea typeface="+mj-ea"/>
                <a:cs typeface="+mj-cs"/>
              </a:rPr>
            </a:br>
            <a:r>
              <a:rPr lang="en-US" sz="2400" b="1" i="0" kern="1200" dirty="0">
                <a:solidFill>
                  <a:srgbClr val="EBEBEB"/>
                </a:solidFill>
                <a:latin typeface="+mj-lt"/>
                <a:ea typeface="+mj-ea"/>
                <a:cs typeface="+mj-cs"/>
              </a:rPr>
              <a:t/>
            </a:r>
            <a:br>
              <a:rPr lang="en-US" sz="2400" b="1" i="0" kern="1200" dirty="0">
                <a:solidFill>
                  <a:srgbClr val="EBEBEB"/>
                </a:solidFill>
                <a:latin typeface="+mj-lt"/>
                <a:ea typeface="+mj-ea"/>
                <a:cs typeface="+mj-cs"/>
              </a:rPr>
            </a:br>
            <a:r>
              <a:rPr lang="en-US" sz="2400" b="1" i="0" kern="1200" dirty="0">
                <a:solidFill>
                  <a:srgbClr val="EBEBEB"/>
                </a:solidFill>
                <a:latin typeface="+mj-lt"/>
                <a:ea typeface="+mj-ea"/>
                <a:cs typeface="+mj-cs"/>
              </a:rPr>
              <a:t/>
            </a:r>
            <a:br>
              <a:rPr lang="en-US" sz="2400" b="1" i="0" kern="1200" dirty="0">
                <a:solidFill>
                  <a:srgbClr val="EBEBEB"/>
                </a:solidFill>
                <a:latin typeface="+mj-lt"/>
                <a:ea typeface="+mj-ea"/>
                <a:cs typeface="+mj-cs"/>
              </a:rPr>
            </a:br>
            <a:endParaRPr lang="en-US" sz="2400" b="1" i="0" kern="1200" dirty="0">
              <a:solidFill>
                <a:srgbClr val="EBEBEB"/>
              </a:solidFill>
              <a:latin typeface="+mj-lt"/>
              <a:ea typeface="+mj-ea"/>
              <a:cs typeface="+mj-cs"/>
            </a:endParaRPr>
          </a:p>
        </p:txBody>
      </p:sp>
      <p:pic>
        <p:nvPicPr>
          <p:cNvPr id="5" name="Content Placeholder 4">
            <a:extLst>
              <a:ext uri="{FF2B5EF4-FFF2-40B4-BE49-F238E27FC236}">
                <a16:creationId xmlns="" xmlns:a16="http://schemas.microsoft.com/office/drawing/2014/main" id="{0F1CF2C0-E659-46B4-84C9-AECB29F6E6DC}"/>
              </a:ext>
            </a:extLst>
          </p:cNvPr>
          <p:cNvPicPr>
            <a:picLocks noGrp="1" noChangeAspect="1"/>
          </p:cNvPicPr>
          <p:nvPr>
            <p:ph idx="1"/>
          </p:nvPr>
        </p:nvPicPr>
        <p:blipFill>
          <a:blip r:embed="rId3"/>
          <a:stretch>
            <a:fillRect/>
          </a:stretch>
        </p:blipFill>
        <p:spPr>
          <a:xfrm>
            <a:off x="1259378" y="1113063"/>
            <a:ext cx="6171677"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 xmlns:p14="http://schemas.microsoft.com/office/powerpoint/2010/main" val="24139450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 xmlns:a16="http://schemas.microsoft.com/office/drawing/2014/main" id="{4091D54B-59AB-4A5E-8E9E-0421BD66D4F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192000" cy="6858000"/>
            <a:chOff x="0" y="0"/>
            <a:chExt cx="12192000" cy="6858000"/>
          </a:xfrm>
        </p:grpSpPr>
        <p:sp>
          <p:nvSpPr>
            <p:cNvPr id="29" name="Rectangle 28">
              <a:extLst>
                <a:ext uri="{FF2B5EF4-FFF2-40B4-BE49-F238E27FC236}">
                  <a16:creationId xmlns="" xmlns:a16="http://schemas.microsoft.com/office/drawing/2014/main" id="{547CE62E-FFFD-4A1F-BA78-C3B89C36FC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5">
              <a:extLst>
                <a:ext uri="{FF2B5EF4-FFF2-40B4-BE49-F238E27FC236}">
                  <a16:creationId xmlns="" xmlns:a16="http://schemas.microsoft.com/office/drawing/2014/main" id="{AE51FD27-6B6A-4D21-BF22-245DA9BD0B3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31">
            <a:extLst>
              <a:ext uri="{FF2B5EF4-FFF2-40B4-BE49-F238E27FC236}">
                <a16:creationId xmlns="" xmlns:a16="http://schemas.microsoft.com/office/drawing/2014/main" id="{B8144315-1C5A-4185-A952-25D98D303D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Freeform 5">
            <a:extLst>
              <a:ext uri="{FF2B5EF4-FFF2-40B4-BE49-F238E27FC236}">
                <a16:creationId xmlns="" xmlns:a16="http://schemas.microsoft.com/office/drawing/2014/main" id="{11CAC6F2-0806-417B-BF5D-5AEF6195FA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6" name="Rectangle 35">
            <a:extLst>
              <a:ext uri="{FF2B5EF4-FFF2-40B4-BE49-F238E27FC236}">
                <a16:creationId xmlns="" xmlns:a16="http://schemas.microsoft.com/office/drawing/2014/main" id="{D4723B02-0AAB-4F6E-BA41-8ED99D559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16CA7036-8F12-4427-A3E8-3B539FF25E02}"/>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2000" b="1" i="0" kern="1200" dirty="0">
                <a:solidFill>
                  <a:srgbClr val="EBEBEB"/>
                </a:solidFill>
                <a:latin typeface="+mj-lt"/>
                <a:ea typeface="+mj-ea"/>
                <a:cs typeface="+mj-cs"/>
              </a:rPr>
              <a:t>Menu bar includes</a:t>
            </a:r>
            <a:r>
              <a:rPr lang="en-US" sz="2000" b="0" i="0" kern="1200" dirty="0">
                <a:solidFill>
                  <a:srgbClr val="EBEBEB"/>
                </a:solidFill>
                <a:latin typeface="+mj-lt"/>
                <a:ea typeface="+mj-ea"/>
                <a:cs typeface="+mj-cs"/>
              </a:rPr>
              <a:t>:</a:t>
            </a:r>
            <a:br>
              <a:rPr lang="en-US" sz="2000" b="0" i="0" kern="1200" dirty="0">
                <a:solidFill>
                  <a:srgbClr val="EBEBEB"/>
                </a:solidFill>
                <a:latin typeface="+mj-lt"/>
                <a:ea typeface="+mj-ea"/>
                <a:cs typeface="+mj-cs"/>
              </a:rPr>
            </a:br>
            <a:r>
              <a:rPr lang="en-US" sz="2000" b="0" i="0" kern="1200" dirty="0">
                <a:solidFill>
                  <a:srgbClr val="EBEBEB"/>
                </a:solidFill>
                <a:latin typeface="+mj-lt"/>
                <a:ea typeface="+mj-ea"/>
                <a:cs typeface="+mj-cs"/>
              </a:rPr>
              <a:t>File</a:t>
            </a:r>
            <a:r>
              <a:rPr lang="en-US" sz="2000" dirty="0">
                <a:solidFill>
                  <a:srgbClr val="EBEBEB"/>
                </a:solidFill>
              </a:rPr>
              <a:t/>
            </a:r>
            <a:br>
              <a:rPr lang="en-US" sz="2000" dirty="0">
                <a:solidFill>
                  <a:srgbClr val="EBEBEB"/>
                </a:solidFill>
              </a:rPr>
            </a:br>
            <a:r>
              <a:rPr lang="en-US" sz="2000" dirty="0">
                <a:solidFill>
                  <a:srgbClr val="EBEBEB"/>
                </a:solidFill>
              </a:rPr>
              <a:t>Books</a:t>
            </a:r>
            <a:br>
              <a:rPr lang="en-US" sz="2000" dirty="0">
                <a:solidFill>
                  <a:srgbClr val="EBEBEB"/>
                </a:solidFill>
              </a:rPr>
            </a:br>
            <a:r>
              <a:rPr lang="en-US" sz="2000" dirty="0">
                <a:solidFill>
                  <a:srgbClr val="EBEBEB"/>
                </a:solidFill>
              </a:rPr>
              <a:t>Members</a:t>
            </a:r>
            <a:br>
              <a:rPr lang="en-US" sz="2000" dirty="0">
                <a:solidFill>
                  <a:srgbClr val="EBEBEB"/>
                </a:solidFill>
              </a:rPr>
            </a:br>
            <a:r>
              <a:rPr lang="en-US" sz="2000" dirty="0">
                <a:solidFill>
                  <a:srgbClr val="EBEBEB"/>
                </a:solidFill>
              </a:rPr>
              <a:t>Search</a:t>
            </a:r>
            <a:br>
              <a:rPr lang="en-US" sz="2000" dirty="0">
                <a:solidFill>
                  <a:srgbClr val="EBEBEB"/>
                </a:solidFill>
              </a:rPr>
            </a:br>
            <a:r>
              <a:rPr lang="en-US" sz="2000" dirty="0">
                <a:solidFill>
                  <a:srgbClr val="EBEBEB"/>
                </a:solidFill>
              </a:rPr>
              <a:t>loan: to borrow and return books</a:t>
            </a:r>
            <a:br>
              <a:rPr lang="en-US" sz="2000" dirty="0">
                <a:solidFill>
                  <a:srgbClr val="EBEBEB"/>
                </a:solidFill>
              </a:rPr>
            </a:br>
            <a:r>
              <a:rPr lang="en-US" sz="2000" dirty="0">
                <a:solidFill>
                  <a:srgbClr val="EBEBEB"/>
                </a:solidFill>
              </a:rPr>
              <a:t>help</a:t>
            </a:r>
            <a:endParaRPr lang="en-US" sz="2000" b="0" i="0" kern="1200" dirty="0">
              <a:solidFill>
                <a:srgbClr val="EBEBEB"/>
              </a:solidFill>
              <a:latin typeface="+mj-lt"/>
              <a:ea typeface="+mj-ea"/>
              <a:cs typeface="+mj-cs"/>
            </a:endParaRPr>
          </a:p>
        </p:txBody>
      </p:sp>
      <p:pic>
        <p:nvPicPr>
          <p:cNvPr id="4" name="Content Placeholder 3">
            <a:extLst>
              <a:ext uri="{FF2B5EF4-FFF2-40B4-BE49-F238E27FC236}">
                <a16:creationId xmlns="" xmlns:a16="http://schemas.microsoft.com/office/drawing/2014/main" id="{F610E4FC-8BA2-46EB-AD34-E63EF104EEB0}"/>
              </a:ext>
            </a:extLst>
          </p:cNvPr>
          <p:cNvPicPr>
            <a:picLocks noGrp="1"/>
          </p:cNvPicPr>
          <p:nvPr>
            <p:ph idx="1"/>
          </p:nvPr>
        </p:nvPicPr>
        <p:blipFill rotWithShape="1">
          <a:blip r:embed="rId3"/>
          <a:srcRect r="29698" b="-2"/>
          <a:stretch/>
        </p:blipFill>
        <p:spPr bwMode="auto">
          <a:xfrm>
            <a:off x="1527862" y="1113063"/>
            <a:ext cx="5634709" cy="4628758"/>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 xmlns:p14="http://schemas.microsoft.com/office/powerpoint/2010/main" val="252422499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31</TotalTime>
  <Words>332</Words>
  <Application>Microsoft Office PowerPoint</Application>
  <PresentationFormat>Custom</PresentationFormat>
  <Paragraphs>48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 Boardroom</vt:lpstr>
      <vt:lpstr>Program: Cloud Computing for Big Data Course: Programming Java</vt:lpstr>
      <vt:lpstr>TEAM MEMBERS</vt:lpstr>
      <vt:lpstr>PROJECT INTRODUCTION</vt:lpstr>
      <vt:lpstr>Objectives of the Project are as Follows:</vt:lpstr>
      <vt:lpstr>Purpose</vt:lpstr>
      <vt:lpstr>Hardware and Software Requirements</vt:lpstr>
      <vt:lpstr>System Development Life Cycle</vt:lpstr>
      <vt:lpstr>Sequential phases in waterfall model are    </vt:lpstr>
      <vt:lpstr>Menu bar includes: File Books Members Search loan: to borrow and return books help</vt:lpstr>
      <vt:lpstr>Add Books </vt:lpstr>
      <vt:lpstr>Show the list of books</vt:lpstr>
      <vt:lpstr>Add a new member</vt:lpstr>
      <vt:lpstr>Show the List of members</vt:lpstr>
      <vt:lpstr>Search for books and members</vt:lpstr>
      <vt:lpstr>List of searched books</vt:lpstr>
      <vt:lpstr>List of searched members</vt:lpstr>
      <vt:lpstr>Borrow books</vt:lpstr>
      <vt:lpstr>Return Book</vt:lpstr>
      <vt:lpstr>MS Access Database  Used Ucanaccess.jar files to connect to MS Access database</vt:lpstr>
      <vt:lpstr>  Toolbar- GUI Implementation code</vt:lpstr>
      <vt:lpstr>           Database Connectivity</vt:lpstr>
      <vt:lpstr>             Database Connectivity</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Cloud Computing for Big Data Course: Programming Java</dc:title>
  <dc:creator>Balpreet Kaur</dc:creator>
  <cp:lastModifiedBy>shilpi</cp:lastModifiedBy>
  <cp:revision>6</cp:revision>
  <dcterms:created xsi:type="dcterms:W3CDTF">2019-12-10T19:15:19Z</dcterms:created>
  <dcterms:modified xsi:type="dcterms:W3CDTF">2019-12-10T21:30:00Z</dcterms:modified>
</cp:coreProperties>
</file>