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Julius Sans One"/>
      <p:regular r:id="rId20"/>
    </p:embeddedFont>
    <p:embeddedFont>
      <p:font typeface="Didact Gothic"/>
      <p:regular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657AFB-B0B7-4D73-B065-ABB40B6A0CD5}">
  <a:tblStyle styleId="{97657AFB-B0B7-4D73-B065-ABB40B6A0C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JuliusSansOne-regular.fntdata"/><Relationship Id="rId22" Type="http://schemas.openxmlformats.org/officeDocument/2006/relationships/font" Target="fonts/Questrial-regular.fntdata"/><Relationship Id="rId21" Type="http://schemas.openxmlformats.org/officeDocument/2006/relationships/font" Target="fonts/DidactGothic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d66e02e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d66e02e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b02797fa4_2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b02797fa4_2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b02797fa4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b02797fa4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d675571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d675571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f6f6f201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f6f6f201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f2cce1e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f2cce1e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1249ffc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1249ffc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b02797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b02797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b02797f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7b02797f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d67353a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d67353a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b02797fa4_2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b02797fa4_2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" name="Google Shape;257;p3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5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5" name="Google Shape;295;p39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39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39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39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39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0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0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1" name="Google Shape;311;p40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0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44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4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7" name="Google Shape;397;p53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3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54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ctrTitle"/>
          </p:nvPr>
        </p:nvSpPr>
        <p:spPr>
          <a:xfrm>
            <a:off x="3354450" y="2322900"/>
            <a:ext cx="5623800" cy="16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Impact of Style in  Personalization of Large Language Models</a:t>
            </a:r>
            <a:endParaRPr sz="3200"/>
          </a:p>
        </p:txBody>
      </p:sp>
      <p:sp>
        <p:nvSpPr>
          <p:cNvPr id="450" name="Google Shape;450;p60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Aashnna Soni, Balpreet Kaur, Prakriti Shetty</a:t>
            </a:r>
            <a:endParaRPr/>
          </a:p>
        </p:txBody>
      </p:sp>
      <p:cxnSp>
        <p:nvCxnSpPr>
          <p:cNvPr id="451" name="Google Shape;451;p60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" name="Google Shape;540;p69"/>
          <p:cNvGraphicFramePr/>
          <p:nvPr/>
        </p:nvGraphicFramePr>
        <p:xfrm>
          <a:off x="1584138" y="320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{97657AFB-B0B7-4D73-B065-ABB40B6A0CD5}</a:tableStyleId>
              </a:tblPr>
              <a:tblGrid>
                <a:gridCol w="1227925"/>
                <a:gridCol w="1227925"/>
                <a:gridCol w="1227925"/>
                <a:gridCol w="1227925"/>
                <a:gridCol w="1227925"/>
              </a:tblGrid>
              <a:tr h="4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BM25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Style Embedding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Dense Search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Hybrid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Rouge-1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Rouge-L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541" name="Google Shape;541;p69"/>
          <p:cNvSpPr txBox="1"/>
          <p:nvPr/>
        </p:nvSpPr>
        <p:spPr>
          <a:xfrm>
            <a:off x="1415800" y="539500"/>
            <a:ext cx="56349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Results:</a:t>
            </a:r>
            <a:endParaRPr b="1"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Evaluation Metrics: </a:t>
            </a: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ROUGE-1 (unigram recall) and ROUGE-L (longest common subsequence) used to assess performance.</a:t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Best Performance: </a:t>
            </a: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Hybrid approach outperforms all models in both ROUGE-1 (0.0985) and ROUGE-L (0.0894).</a:t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BM25 Model: </a:t>
            </a: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Strong performance, second best for ROUGE-1 (0.0989) and ROUGE-L (0.0892).</a:t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Dense Search &amp; Style Embedding: </a:t>
            </a:r>
            <a:r>
              <a:rPr lang="en" sz="11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Lower scores, indicating reduced effectiveness in headline generation.</a:t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2" name="Google Shape;542;p69"/>
          <p:cNvSpPr txBox="1"/>
          <p:nvPr/>
        </p:nvSpPr>
        <p:spPr>
          <a:xfrm>
            <a:off x="5237325" y="323950"/>
            <a:ext cx="3533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0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8" name="Google Shape;548;p70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CONCLUSIONS</a:t>
            </a:r>
            <a:endParaRPr sz="3400"/>
          </a:p>
        </p:txBody>
      </p:sp>
      <p:sp>
        <p:nvSpPr>
          <p:cNvPr id="549" name="Google Shape;549;p70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Takeaways</a:t>
            </a:r>
            <a:endParaRPr/>
          </a:p>
        </p:txBody>
      </p:sp>
      <p:cxnSp>
        <p:nvCxnSpPr>
          <p:cNvPr id="550" name="Google Shape;550;p70"/>
          <p:cNvCxnSpPr/>
          <p:nvPr/>
        </p:nvCxnSpPr>
        <p:spPr>
          <a:xfrm>
            <a:off x="4248450" y="320334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 txBox="1"/>
          <p:nvPr>
            <p:ph idx="1" type="body"/>
          </p:nvPr>
        </p:nvSpPr>
        <p:spPr>
          <a:xfrm>
            <a:off x="622125" y="1831100"/>
            <a:ext cx="53082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>
                <a:solidFill>
                  <a:schemeClr val="accent5"/>
                </a:solidFill>
              </a:rPr>
              <a:t>Hybrid model combines strengths of content-dependent and content-independent embeddings.</a:t>
            </a:r>
            <a:endParaRPr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"/>
              <a:t>Hybrid approach outperforms all models in both ROUGE-1 (0.0985) and ROUGE-L (0.0894).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"/>
              <a:t>Traditional IR methods like BM25, when optimized, still perform well in text generation tasks.</a:t>
            </a:r>
            <a:endParaRPr/>
          </a:p>
        </p:txBody>
      </p:sp>
      <p:sp>
        <p:nvSpPr>
          <p:cNvPr id="556" name="Google Shape;556;p71"/>
          <p:cNvSpPr txBox="1"/>
          <p:nvPr>
            <p:ph type="title"/>
          </p:nvPr>
        </p:nvSpPr>
        <p:spPr>
          <a:xfrm>
            <a:off x="622125" y="11817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cxnSp>
        <p:nvCxnSpPr>
          <p:cNvPr id="557" name="Google Shape;557;p71"/>
          <p:cNvCxnSpPr/>
          <p:nvPr/>
        </p:nvCxnSpPr>
        <p:spPr>
          <a:xfrm>
            <a:off x="760025" y="19212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71"/>
          <p:cNvSpPr txBox="1"/>
          <p:nvPr/>
        </p:nvSpPr>
        <p:spPr>
          <a:xfrm>
            <a:off x="622125" y="3234375"/>
            <a:ext cx="378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FUTURE WORK</a:t>
            </a:r>
            <a:endParaRPr b="1" sz="3000">
              <a:solidFill>
                <a:schemeClr val="lt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559" name="Google Shape;559;p71"/>
          <p:cNvSpPr txBox="1"/>
          <p:nvPr>
            <p:ph idx="1" type="body"/>
          </p:nvPr>
        </p:nvSpPr>
        <p:spPr>
          <a:xfrm>
            <a:off x="760025" y="3967900"/>
            <a:ext cx="6235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"/>
              <a:t> Refining techniques: sentence embedding to extract relevant portions of the document.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"/>
              <a:t>Alternative LMs: for better task learning </a:t>
            </a:r>
            <a:endParaRPr/>
          </a:p>
        </p:txBody>
      </p:sp>
      <p:cxnSp>
        <p:nvCxnSpPr>
          <p:cNvPr id="560" name="Google Shape;560;p71"/>
          <p:cNvCxnSpPr/>
          <p:nvPr/>
        </p:nvCxnSpPr>
        <p:spPr>
          <a:xfrm>
            <a:off x="760025" y="388088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>
            <p:ph type="title"/>
          </p:nvPr>
        </p:nvSpPr>
        <p:spPr>
          <a:xfrm flipH="1">
            <a:off x="627200" y="1388900"/>
            <a:ext cx="7141800" cy="20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  <p:sp>
        <p:nvSpPr>
          <p:cNvPr id="566" name="Google Shape;566;p72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72"/>
          <p:cNvCxnSpPr/>
          <p:nvPr/>
        </p:nvCxnSpPr>
        <p:spPr>
          <a:xfrm>
            <a:off x="4248450" y="320334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7" name="Google Shape;457;p61"/>
          <p:cNvSpPr txBox="1"/>
          <p:nvPr>
            <p:ph idx="1" type="subTitle"/>
          </p:nvPr>
        </p:nvSpPr>
        <p:spPr>
          <a:xfrm>
            <a:off x="5690650" y="1319550"/>
            <a:ext cx="29646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our research question</a:t>
            </a:r>
            <a:endParaRPr/>
          </a:p>
        </p:txBody>
      </p:sp>
      <p:sp>
        <p:nvSpPr>
          <p:cNvPr id="458" name="Google Shape;458;p61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r>
              <a:rPr lang="en"/>
              <a:t>Problem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61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61"/>
          <p:cNvSpPr txBox="1"/>
          <p:nvPr>
            <p:ph idx="13" type="subTitle"/>
          </p:nvPr>
        </p:nvSpPr>
        <p:spPr>
          <a:xfrm>
            <a:off x="5690650" y="2162700"/>
            <a:ext cx="29151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Logical and Mathematical basis </a:t>
            </a:r>
            <a:endParaRPr/>
          </a:p>
        </p:txBody>
      </p:sp>
      <p:sp>
        <p:nvSpPr>
          <p:cNvPr id="461" name="Google Shape;461;p61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2" name="Google Shape;462;p61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3" name="Google Shape;463;p61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61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our results</a:t>
            </a:r>
            <a:endParaRPr/>
          </a:p>
        </p:txBody>
      </p:sp>
      <p:sp>
        <p:nvSpPr>
          <p:cNvPr id="465" name="Google Shape;465;p61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61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takeaways</a:t>
            </a:r>
            <a:endParaRPr/>
          </a:p>
        </p:txBody>
      </p:sp>
      <p:sp>
        <p:nvSpPr>
          <p:cNvPr id="467" name="Google Shape;467;p61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8" name="Google Shape;468;p61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69" name="Google Shape;469;p61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475" name="Google Shape;475;p62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6" name="Google Shape;476;p62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our research problem</a:t>
            </a:r>
            <a:endParaRPr/>
          </a:p>
        </p:txBody>
      </p:sp>
      <p:cxnSp>
        <p:nvCxnSpPr>
          <p:cNvPr id="477" name="Google Shape;477;p62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62"/>
          <p:cNvSpPr/>
          <p:nvPr/>
        </p:nvSpPr>
        <p:spPr>
          <a:xfrm>
            <a:off x="273325" y="-24850"/>
            <a:ext cx="3967500" cy="4539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3"/>
          <p:cNvSpPr txBox="1"/>
          <p:nvPr>
            <p:ph type="title"/>
          </p:nvPr>
        </p:nvSpPr>
        <p:spPr>
          <a:xfrm>
            <a:off x="41450" y="1440275"/>
            <a:ext cx="53589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Personalisation in llms</a:t>
            </a:r>
            <a:endParaRPr sz="2800"/>
          </a:p>
        </p:txBody>
      </p:sp>
      <p:sp>
        <p:nvSpPr>
          <p:cNvPr id="484" name="Google Shape;484;p63"/>
          <p:cNvSpPr txBox="1"/>
          <p:nvPr>
            <p:ph idx="1" type="subTitle"/>
          </p:nvPr>
        </p:nvSpPr>
        <p:spPr>
          <a:xfrm>
            <a:off x="372725" y="2263300"/>
            <a:ext cx="41994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</a:t>
            </a:r>
            <a:r>
              <a:rPr lang="en"/>
              <a:t>ersonalization in LLMs aims to connect their universal capabilities with the rising demand for individualized interactions.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Linguistic style plays a crucial role in language, and recent advances have focused on developing style representations using authorship verification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63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63"/>
          <p:cNvSpPr txBox="1"/>
          <p:nvPr>
            <p:ph type="title"/>
          </p:nvPr>
        </p:nvSpPr>
        <p:spPr>
          <a:xfrm>
            <a:off x="4953000" y="1869850"/>
            <a:ext cx="53589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Key PRIOR ART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487" name="Google Shape;487;p63"/>
          <p:cNvSpPr txBox="1"/>
          <p:nvPr/>
        </p:nvSpPr>
        <p:spPr>
          <a:xfrm>
            <a:off x="4953000" y="2537800"/>
            <a:ext cx="4083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❖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A.Salemi et al. (2023)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➢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LaMP: a new framework for training and evaluating personalized LLMs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❖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Wegmann et al. (2022)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➢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Sentence embedding model designed explicitly to encapsulate linguistic style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❖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Neelakanteswara et al. (2024)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➢"/>
            </a:pPr>
            <a:r>
              <a:rPr lang="en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Computes the average of Wegmann embeddings to encapsulate the overall stylistic tendencies of the author</a:t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4"/>
          <p:cNvSpPr txBox="1"/>
          <p:nvPr>
            <p:ph idx="1" type="body"/>
          </p:nvPr>
        </p:nvSpPr>
        <p:spPr>
          <a:xfrm>
            <a:off x="2286000" y="2409925"/>
            <a:ext cx="43236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have an approach where we</a:t>
            </a:r>
            <a:r>
              <a:rPr b="1" lang="en"/>
              <a:t> combine</a:t>
            </a:r>
            <a:r>
              <a:rPr lang="en"/>
              <a:t> </a:t>
            </a:r>
            <a:r>
              <a:rPr b="1" lang="en"/>
              <a:t>content-dependent</a:t>
            </a:r>
            <a:r>
              <a:rPr lang="en"/>
              <a:t> and </a:t>
            </a:r>
            <a:r>
              <a:rPr b="1" lang="en"/>
              <a:t>content-independent </a:t>
            </a:r>
            <a:r>
              <a:rPr lang="en"/>
              <a:t>style representations to generate a personalised news headline for a given query document, such that it captures overall stylistic tendencies?</a:t>
            </a:r>
            <a:endParaRPr/>
          </a:p>
        </p:txBody>
      </p:sp>
      <p:sp>
        <p:nvSpPr>
          <p:cNvPr id="493" name="Google Shape;493;p64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 b="1"/>
          </a:p>
        </p:txBody>
      </p:sp>
      <p:cxnSp>
        <p:nvCxnSpPr>
          <p:cNvPr id="494" name="Google Shape;494;p64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500" name="Google Shape;500;p65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6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and Mathematical basis of our proposed solution</a:t>
            </a:r>
            <a:endParaRPr/>
          </a:p>
        </p:txBody>
      </p:sp>
      <p:cxnSp>
        <p:nvCxnSpPr>
          <p:cNvPr id="502" name="Google Shape;502;p65"/>
          <p:cNvCxnSpPr/>
          <p:nvPr/>
        </p:nvCxnSpPr>
        <p:spPr>
          <a:xfrm>
            <a:off x="4248450" y="320334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type="title"/>
          </p:nvPr>
        </p:nvSpPr>
        <p:spPr>
          <a:xfrm>
            <a:off x="4572000" y="1745025"/>
            <a:ext cx="46632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HEADLINE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GENERATION</a:t>
            </a:r>
            <a:endParaRPr sz="2800"/>
          </a:p>
        </p:txBody>
      </p:sp>
      <p:cxnSp>
        <p:nvCxnSpPr>
          <p:cNvPr id="508" name="Google Shape;508;p66"/>
          <p:cNvCxnSpPr/>
          <p:nvPr/>
        </p:nvCxnSpPr>
        <p:spPr>
          <a:xfrm>
            <a:off x="2196975" y="67009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66"/>
          <p:cNvSpPr txBox="1"/>
          <p:nvPr>
            <p:ph idx="1" type="subTitle"/>
          </p:nvPr>
        </p:nvSpPr>
        <p:spPr>
          <a:xfrm>
            <a:off x="1617175" y="710525"/>
            <a:ext cx="40410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Original query input to an LLM </a:t>
            </a:r>
            <a:r>
              <a:rPr lang="en"/>
              <a:t>generates 𝑘 query variants.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Dense retrieval and FAISS indexing to retrieve the top 𝑚 semantically similar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6"/>
          <p:cNvSpPr txBox="1"/>
          <p:nvPr>
            <p:ph idx="2" type="subTitle"/>
          </p:nvPr>
        </p:nvSpPr>
        <p:spPr>
          <a:xfrm>
            <a:off x="4909075" y="3066650"/>
            <a:ext cx="41682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Append the nuanced context of top k retrieved </a:t>
            </a:r>
            <a:r>
              <a:rPr lang="en"/>
              <a:t>documents</a:t>
            </a:r>
            <a:r>
              <a:rPr lang="en"/>
              <a:t> to the original query.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expanded query is then sent as an input to the LLM, which then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generates our final output 𝑦𝑖 , the title of the query passage.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6"/>
          <p:cNvSpPr txBox="1"/>
          <p:nvPr>
            <p:ph idx="3" type="title"/>
          </p:nvPr>
        </p:nvSpPr>
        <p:spPr>
          <a:xfrm>
            <a:off x="1492825" y="53400"/>
            <a:ext cx="4289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Dense RETRIEVAL</a:t>
            </a:r>
            <a:endParaRPr/>
          </a:p>
        </p:txBody>
      </p:sp>
      <p:sp>
        <p:nvSpPr>
          <p:cNvPr id="512" name="Google Shape;512;p66"/>
          <p:cNvSpPr/>
          <p:nvPr/>
        </p:nvSpPr>
        <p:spPr>
          <a:xfrm>
            <a:off x="-270675" y="17550"/>
            <a:ext cx="5582400" cy="4936500"/>
          </a:xfrm>
          <a:prstGeom prst="rtTriangle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3" name="Google Shape;513;p66"/>
          <p:cNvSpPr txBox="1"/>
          <p:nvPr/>
        </p:nvSpPr>
        <p:spPr>
          <a:xfrm>
            <a:off x="107675" y="3172250"/>
            <a:ext cx="14910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4" name="Google Shape;514;p66"/>
          <p:cNvSpPr txBox="1"/>
          <p:nvPr>
            <p:ph idx="3" type="title"/>
          </p:nvPr>
        </p:nvSpPr>
        <p:spPr>
          <a:xfrm>
            <a:off x="0" y="1701675"/>
            <a:ext cx="2634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STYLE EMBEDDINGS</a:t>
            </a:r>
            <a:endParaRPr sz="2700"/>
          </a:p>
        </p:txBody>
      </p:sp>
      <p:sp>
        <p:nvSpPr>
          <p:cNvPr id="515" name="Google Shape;515;p66"/>
          <p:cNvSpPr txBox="1"/>
          <p:nvPr>
            <p:ph idx="1" type="subTitle"/>
          </p:nvPr>
        </p:nvSpPr>
        <p:spPr>
          <a:xfrm>
            <a:off x="-107675" y="2704650"/>
            <a:ext cx="34125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</a:t>
            </a:r>
            <a:r>
              <a:rPr lang="en"/>
              <a:t>mploy </a:t>
            </a:r>
            <a:r>
              <a:rPr lang="en"/>
              <a:t>Wegmann et al. (2022)’s</a:t>
            </a:r>
            <a:r>
              <a:rPr lang="en"/>
              <a:t> model to extract style embeddings from the user profile documents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Compute the average of these embeddings to encapsulate the overall stylistic tendencies.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Arrange the inputs in descending order based on their cosine similarity to the average embedding.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Retrieve the top k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6"/>
          <p:cNvSpPr/>
          <p:nvPr/>
        </p:nvSpPr>
        <p:spPr>
          <a:xfrm>
            <a:off x="2956900" y="2277725"/>
            <a:ext cx="2298300" cy="679200"/>
          </a:xfrm>
          <a:prstGeom prst="bentArrow">
            <a:avLst>
              <a:gd fmla="val 25000" name="adj1"/>
              <a:gd fmla="val 25898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UNION</a:t>
            </a:r>
            <a:endParaRPr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7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7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7"/>
          <p:cNvSpPr txBox="1"/>
          <p:nvPr>
            <p:ph idx="3" type="title"/>
          </p:nvPr>
        </p:nvSpPr>
        <p:spPr>
          <a:xfrm>
            <a:off x="-165925" y="147425"/>
            <a:ext cx="76554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ARCHITECTURE DIAGRAM</a:t>
            </a:r>
            <a:endParaRPr sz="2700"/>
          </a:p>
        </p:txBody>
      </p:sp>
      <p:pic>
        <p:nvPicPr>
          <p:cNvPr id="525" name="Google Shape;52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00" y="798750"/>
            <a:ext cx="7178374" cy="40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7"/>
          <p:cNvSpPr txBox="1"/>
          <p:nvPr/>
        </p:nvSpPr>
        <p:spPr>
          <a:xfrm>
            <a:off x="7653025" y="466650"/>
            <a:ext cx="1514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/>
          <p:nvPr>
            <p:ph type="title"/>
          </p:nvPr>
        </p:nvSpPr>
        <p:spPr>
          <a:xfrm>
            <a:off x="931700" y="2019725"/>
            <a:ext cx="33753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 </a:t>
            </a:r>
            <a:endParaRPr sz="3000"/>
          </a:p>
        </p:txBody>
      </p:sp>
      <p:sp>
        <p:nvSpPr>
          <p:cNvPr id="532" name="Google Shape;532;p68"/>
          <p:cNvSpPr txBox="1"/>
          <p:nvPr>
            <p:ph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3" name="Google Shape;533;p68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cxnSp>
        <p:nvCxnSpPr>
          <p:cNvPr id="534" name="Google Shape;534;p68"/>
          <p:cNvCxnSpPr/>
          <p:nvPr/>
        </p:nvCxnSpPr>
        <p:spPr>
          <a:xfrm>
            <a:off x="1017800" y="3224464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68"/>
          <p:cNvSpPr/>
          <p:nvPr/>
        </p:nvSpPr>
        <p:spPr>
          <a:xfrm>
            <a:off x="5847500" y="168900"/>
            <a:ext cx="3163800" cy="43320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