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58"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4f3bcbaf1f2cd07/Documents/Project%20(2)_%20Analyze%20NYSE%20Data_Balqees%20Al%20Subh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4f3bcbaf1f2cd07/Documents/Project%20(2)_%20Analyze%20NYSE%20Data_Balqees%20Al%20Subhi.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1" i="0" baseline="0">
                <a:effectLst/>
              </a:rPr>
              <a:t>Visual Representation of Year 1</a:t>
            </a:r>
            <a:endParaRPr lang="en-US" sz="11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'Task 1'!$C$5</c:f>
              <c:strCache>
                <c:ptCount val="1"/>
                <c:pt idx="0">
                  <c:v>Year 1</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1'!$B$6:$B$36</c:f>
              <c:strCache>
                <c:ptCount val="31"/>
                <c:pt idx="0">
                  <c:v>APA</c:v>
                </c:pt>
                <c:pt idx="1">
                  <c:v>APC</c:v>
                </c:pt>
                <c:pt idx="2">
                  <c:v>BHI</c:v>
                </c:pt>
                <c:pt idx="3">
                  <c:v>CHK</c:v>
                </c:pt>
                <c:pt idx="4">
                  <c:v>COG</c:v>
                </c:pt>
                <c:pt idx="5">
                  <c:v>CVX</c:v>
                </c:pt>
                <c:pt idx="6">
                  <c:v>CXO</c:v>
                </c:pt>
                <c:pt idx="7">
                  <c:v>DVN</c:v>
                </c:pt>
                <c:pt idx="8">
                  <c:v>EOG</c:v>
                </c:pt>
                <c:pt idx="9">
                  <c:v>EQT</c:v>
                </c:pt>
                <c:pt idx="10">
                  <c:v>HAL</c:v>
                </c:pt>
                <c:pt idx="11">
                  <c:v>HES</c:v>
                </c:pt>
                <c:pt idx="12">
                  <c:v>HP</c:v>
                </c:pt>
                <c:pt idx="13">
                  <c:v>KMI</c:v>
                </c:pt>
                <c:pt idx="14">
                  <c:v>MPC</c:v>
                </c:pt>
                <c:pt idx="15">
                  <c:v>MRO</c:v>
                </c:pt>
                <c:pt idx="16">
                  <c:v>MUR</c:v>
                </c:pt>
                <c:pt idx="17">
                  <c:v>NBL</c:v>
                </c:pt>
                <c:pt idx="18">
                  <c:v>NFX</c:v>
                </c:pt>
                <c:pt idx="19">
                  <c:v>NOV</c:v>
                </c:pt>
                <c:pt idx="20">
                  <c:v>OKE</c:v>
                </c:pt>
                <c:pt idx="21">
                  <c:v>OXY</c:v>
                </c:pt>
                <c:pt idx="22">
                  <c:v>PSX</c:v>
                </c:pt>
                <c:pt idx="23">
                  <c:v>RRC</c:v>
                </c:pt>
                <c:pt idx="24">
                  <c:v>SE</c:v>
                </c:pt>
                <c:pt idx="25">
                  <c:v>SWN</c:v>
                </c:pt>
                <c:pt idx="26">
                  <c:v>TSO</c:v>
                </c:pt>
                <c:pt idx="27">
                  <c:v>VLO</c:v>
                </c:pt>
                <c:pt idx="28">
                  <c:v>WMB</c:v>
                </c:pt>
                <c:pt idx="29">
                  <c:v>XEC</c:v>
                </c:pt>
                <c:pt idx="30">
                  <c:v>XOM</c:v>
                </c:pt>
              </c:strCache>
            </c:strRef>
          </c:cat>
          <c:val>
            <c:numRef>
              <c:f>'Task 1'!$C$6:$C$36</c:f>
              <c:numCache>
                <c:formatCode>_-[$$-409]* #,##0.00_ ;_-[$$-409]* \-#,##0.00\ ;_-[$$-409]* "-"??_ ;_-@_ </c:formatCode>
                <c:ptCount val="31"/>
                <c:pt idx="0">
                  <c:v>3079000000</c:v>
                </c:pt>
                <c:pt idx="1">
                  <c:v>2942000000</c:v>
                </c:pt>
                <c:pt idx="2">
                  <c:v>18553000000</c:v>
                </c:pt>
                <c:pt idx="3">
                  <c:v>7081000000</c:v>
                </c:pt>
                <c:pt idx="4">
                  <c:v>290054000</c:v>
                </c:pt>
                <c:pt idx="5">
                  <c:v>163336000000</c:v>
                </c:pt>
                <c:pt idx="6">
                  <c:v>343743000</c:v>
                </c:pt>
                <c:pt idx="7">
                  <c:v>2268000000</c:v>
                </c:pt>
                <c:pt idx="8">
                  <c:v>1699428000</c:v>
                </c:pt>
                <c:pt idx="9">
                  <c:v>354561000</c:v>
                </c:pt>
                <c:pt idx="10">
                  <c:v>24931000000</c:v>
                </c:pt>
                <c:pt idx="11">
                  <c:v>3535000000</c:v>
                </c:pt>
                <c:pt idx="12">
                  <c:v>1852768000</c:v>
                </c:pt>
                <c:pt idx="13">
                  <c:v>7365000000</c:v>
                </c:pt>
                <c:pt idx="14">
                  <c:v>68948000000</c:v>
                </c:pt>
                <c:pt idx="15">
                  <c:v>2079000000</c:v>
                </c:pt>
                <c:pt idx="16">
                  <c:v>1079136000</c:v>
                </c:pt>
                <c:pt idx="17">
                  <c:v>844000000</c:v>
                </c:pt>
                <c:pt idx="18">
                  <c:v>413000000</c:v>
                </c:pt>
                <c:pt idx="19">
                  <c:v>12151000000</c:v>
                </c:pt>
                <c:pt idx="20">
                  <c:v>8540319000</c:v>
                </c:pt>
                <c:pt idx="21">
                  <c:v>6530000000</c:v>
                </c:pt>
                <c:pt idx="22">
                  <c:v>158446000000</c:v>
                </c:pt>
                <c:pt idx="23">
                  <c:v>328784000</c:v>
                </c:pt>
                <c:pt idx="24">
                  <c:v>2417000000</c:v>
                </c:pt>
                <c:pt idx="25">
                  <c:v>245000000</c:v>
                </c:pt>
                <c:pt idx="26">
                  <c:v>26045000000</c:v>
                </c:pt>
                <c:pt idx="27">
                  <c:v>126485000000</c:v>
                </c:pt>
                <c:pt idx="28">
                  <c:v>4523000000</c:v>
                </c:pt>
                <c:pt idx="29">
                  <c:v>337903000</c:v>
                </c:pt>
                <c:pt idx="30">
                  <c:v>302056000000</c:v>
                </c:pt>
              </c:numCache>
            </c:numRef>
          </c:val>
          <c:extLst>
            <c:ext xmlns:c16="http://schemas.microsoft.com/office/drawing/2014/chart" uri="{C3380CC4-5D6E-409C-BE32-E72D297353CC}">
              <c16:uniqueId val="{00000000-E539-4D6B-9666-EF0C4AF2CB93}"/>
            </c:ext>
          </c:extLst>
        </c:ser>
        <c:dLbls>
          <c:showLegendKey val="0"/>
          <c:showVal val="1"/>
          <c:showCatName val="0"/>
          <c:showSerName val="0"/>
          <c:showPercent val="0"/>
          <c:showBubbleSize val="0"/>
        </c:dLbls>
        <c:gapWidth val="219"/>
        <c:axId val="62584703"/>
        <c:axId val="388124271"/>
      </c:barChart>
      <c:catAx>
        <c:axId val="62584703"/>
        <c:scaling>
          <c:orientation val="minMax"/>
        </c:scaling>
        <c:delete val="0"/>
        <c:axPos val="b"/>
        <c:title>
          <c:tx>
            <c:rich>
              <a:bodyPr rot="0" spcFirstLastPara="1" vertOverflow="ellipsis" vert="horz" wrap="square" anchor="ctr" anchorCtr="1"/>
              <a:lstStyle/>
              <a:p>
                <a:pPr algn="ctr" rtl="0">
                  <a:defRPr lang="en-GB" sz="1000" b="0" i="0" u="none" strike="noStrike" kern="1200" baseline="0" dirty="0">
                    <a:solidFill>
                      <a:sysClr val="windowText" lastClr="000000">
                        <a:lumMod val="65000"/>
                        <a:lumOff val="35000"/>
                      </a:sysClr>
                    </a:solidFill>
                    <a:latin typeface="+mn-lt"/>
                    <a:ea typeface="+mn-ea"/>
                    <a:cs typeface="+mn-cs"/>
                  </a:defRPr>
                </a:pPr>
                <a:r>
                  <a:rPr lang="en-GB" sz="1000" b="0" i="0" u="none" strike="noStrike" kern="1200" baseline="0" dirty="0">
                    <a:solidFill>
                      <a:sysClr val="windowText" lastClr="000000">
                        <a:lumMod val="65000"/>
                        <a:lumOff val="35000"/>
                      </a:sysClr>
                    </a:solidFill>
                    <a:latin typeface="+mn-lt"/>
                    <a:ea typeface="+mn-ea"/>
                    <a:cs typeface="+mn-cs"/>
                  </a:rPr>
                  <a:t>Company</a:t>
                </a:r>
              </a:p>
            </c:rich>
          </c:tx>
          <c:overlay val="0"/>
          <c:spPr>
            <a:noFill/>
            <a:ln>
              <a:noFill/>
            </a:ln>
            <a:effectLst/>
          </c:spPr>
          <c:txPr>
            <a:bodyPr rot="0" spcFirstLastPara="1" vertOverflow="ellipsis" vert="horz" wrap="square" anchor="ctr" anchorCtr="1"/>
            <a:lstStyle/>
            <a:p>
              <a:pPr algn="ctr" rtl="0">
                <a:defRPr lang="en-GB" sz="1000" b="0" i="0" u="none" strike="noStrike" kern="1200" baseline="0" dirty="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124271"/>
        <c:crosses val="autoZero"/>
        <c:auto val="1"/>
        <c:lblAlgn val="ctr"/>
        <c:lblOffset val="100"/>
        <c:tickLblSkip val="1"/>
        <c:noMultiLvlLbl val="0"/>
      </c:catAx>
      <c:valAx>
        <c:axId val="388124271"/>
        <c:scaling>
          <c:orientation val="minMax"/>
          <c:min val="2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Energy Cost of Goods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84703"/>
        <c:crosses val="autoZero"/>
        <c:crossBetween val="between"/>
        <c:majorUnit val="50000000000"/>
        <c:dispUnits>
          <c:builtInUnit val="b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a:solidFill>
                  <a:sysClr val="windowText" lastClr="000000">
                    <a:lumMod val="65000"/>
                    <a:lumOff val="35000"/>
                  </a:sysClr>
                </a:solidFill>
                <a:effectLst/>
              </a:rPr>
              <a:t>Visual Representation of Year 2</a:t>
            </a:r>
            <a:endParaRPr lang="en-US" sz="1100" b="0" i="0" u="none" strike="noStrike" kern="1200" spc="0" baseline="0">
              <a:solidFill>
                <a:sysClr val="windowText" lastClr="000000">
                  <a:lumMod val="65000"/>
                  <a:lumOff val="35000"/>
                </a:sysClr>
              </a:solidFill>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'Task 1'!$D$5</c:f>
              <c:strCache>
                <c:ptCount val="1"/>
                <c:pt idx="0">
                  <c:v>Year 2</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1'!$B$6:$B$36</c:f>
              <c:strCache>
                <c:ptCount val="31"/>
                <c:pt idx="0">
                  <c:v>APA</c:v>
                </c:pt>
                <c:pt idx="1">
                  <c:v>APC</c:v>
                </c:pt>
                <c:pt idx="2">
                  <c:v>BHI</c:v>
                </c:pt>
                <c:pt idx="3">
                  <c:v>CHK</c:v>
                </c:pt>
                <c:pt idx="4">
                  <c:v>COG</c:v>
                </c:pt>
                <c:pt idx="5">
                  <c:v>CVX</c:v>
                </c:pt>
                <c:pt idx="6">
                  <c:v>CXO</c:v>
                </c:pt>
                <c:pt idx="7">
                  <c:v>DVN</c:v>
                </c:pt>
                <c:pt idx="8">
                  <c:v>EOG</c:v>
                </c:pt>
                <c:pt idx="9">
                  <c:v>EQT</c:v>
                </c:pt>
                <c:pt idx="10">
                  <c:v>HAL</c:v>
                </c:pt>
                <c:pt idx="11">
                  <c:v>HES</c:v>
                </c:pt>
                <c:pt idx="12">
                  <c:v>HP</c:v>
                </c:pt>
                <c:pt idx="13">
                  <c:v>KMI</c:v>
                </c:pt>
                <c:pt idx="14">
                  <c:v>MPC</c:v>
                </c:pt>
                <c:pt idx="15">
                  <c:v>MRO</c:v>
                </c:pt>
                <c:pt idx="16">
                  <c:v>MUR</c:v>
                </c:pt>
                <c:pt idx="17">
                  <c:v>NBL</c:v>
                </c:pt>
                <c:pt idx="18">
                  <c:v>NFX</c:v>
                </c:pt>
                <c:pt idx="19">
                  <c:v>NOV</c:v>
                </c:pt>
                <c:pt idx="20">
                  <c:v>OKE</c:v>
                </c:pt>
                <c:pt idx="21">
                  <c:v>OXY</c:v>
                </c:pt>
                <c:pt idx="22">
                  <c:v>PSX</c:v>
                </c:pt>
                <c:pt idx="23">
                  <c:v>RRC</c:v>
                </c:pt>
                <c:pt idx="24">
                  <c:v>SE</c:v>
                </c:pt>
                <c:pt idx="25">
                  <c:v>SWN</c:v>
                </c:pt>
                <c:pt idx="26">
                  <c:v>TSO</c:v>
                </c:pt>
                <c:pt idx="27">
                  <c:v>VLO</c:v>
                </c:pt>
                <c:pt idx="28">
                  <c:v>WMB</c:v>
                </c:pt>
                <c:pt idx="29">
                  <c:v>XEC</c:v>
                </c:pt>
                <c:pt idx="30">
                  <c:v>XOM</c:v>
                </c:pt>
              </c:strCache>
            </c:strRef>
          </c:cat>
          <c:val>
            <c:numRef>
              <c:f>'Task 1'!$D$6:$D$36</c:f>
              <c:numCache>
                <c:formatCode>_-[$$-409]* #,##0.00_ ;_-[$$-409]* \-#,##0.00\ ;_-[$$-409]* "-"??_ ;_-@_ </c:formatCode>
                <c:ptCount val="31"/>
                <c:pt idx="0">
                  <c:v>2938000000</c:v>
                </c:pt>
                <c:pt idx="1">
                  <c:v>3317000000</c:v>
                </c:pt>
                <c:pt idx="2">
                  <c:v>19746000000</c:v>
                </c:pt>
                <c:pt idx="3">
                  <c:v>12930000000</c:v>
                </c:pt>
                <c:pt idx="4">
                  <c:v>400281000</c:v>
                </c:pt>
                <c:pt idx="5">
                  <c:v>159323000000</c:v>
                </c:pt>
                <c:pt idx="6">
                  <c:v>455436000</c:v>
                </c:pt>
                <c:pt idx="7">
                  <c:v>2332000000</c:v>
                </c:pt>
                <c:pt idx="8">
                  <c:v>2066893000</c:v>
                </c:pt>
                <c:pt idx="9">
                  <c:v>443974000</c:v>
                </c:pt>
                <c:pt idx="10">
                  <c:v>27334000000</c:v>
                </c:pt>
                <c:pt idx="11">
                  <c:v>3969000000</c:v>
                </c:pt>
                <c:pt idx="12">
                  <c:v>2006715000</c:v>
                </c:pt>
                <c:pt idx="13">
                  <c:v>8435000000</c:v>
                </c:pt>
                <c:pt idx="14">
                  <c:v>87758000000</c:v>
                </c:pt>
                <c:pt idx="15">
                  <c:v>2156000000</c:v>
                </c:pt>
                <c:pt idx="16">
                  <c:v>1252812000</c:v>
                </c:pt>
                <c:pt idx="17">
                  <c:v>945000000</c:v>
                </c:pt>
                <c:pt idx="18">
                  <c:v>411000000</c:v>
                </c:pt>
                <c:pt idx="19">
                  <c:v>14117000000</c:v>
                </c:pt>
                <c:pt idx="20">
                  <c:v>10222213000</c:v>
                </c:pt>
                <c:pt idx="21">
                  <c:v>6497000000</c:v>
                </c:pt>
                <c:pt idx="22">
                  <c:v>152451000000</c:v>
                </c:pt>
                <c:pt idx="23">
                  <c:v>516119000</c:v>
                </c:pt>
                <c:pt idx="24">
                  <c:v>2707000000</c:v>
                </c:pt>
                <c:pt idx="25">
                  <c:v>328000000</c:v>
                </c:pt>
                <c:pt idx="26">
                  <c:v>34085000000</c:v>
                </c:pt>
                <c:pt idx="27">
                  <c:v>127316000000</c:v>
                </c:pt>
                <c:pt idx="28">
                  <c:v>4124000000</c:v>
                </c:pt>
                <c:pt idx="29">
                  <c:v>406198000</c:v>
                </c:pt>
                <c:pt idx="30">
                  <c:v>284681000000</c:v>
                </c:pt>
              </c:numCache>
            </c:numRef>
          </c:val>
          <c:extLst>
            <c:ext xmlns:c16="http://schemas.microsoft.com/office/drawing/2014/chart" uri="{C3380CC4-5D6E-409C-BE32-E72D297353CC}">
              <c16:uniqueId val="{00000000-4873-424E-91E8-48B085C378C2}"/>
            </c:ext>
          </c:extLst>
        </c:ser>
        <c:dLbls>
          <c:dLblPos val="outEnd"/>
          <c:showLegendKey val="0"/>
          <c:showVal val="1"/>
          <c:showCatName val="0"/>
          <c:showSerName val="0"/>
          <c:showPercent val="0"/>
          <c:showBubbleSize val="0"/>
        </c:dLbls>
        <c:gapWidth val="219"/>
        <c:overlap val="-27"/>
        <c:axId val="106301471"/>
        <c:axId val="67757295"/>
      </c:barChart>
      <c:catAx>
        <c:axId val="106301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sysClr val="windowText" lastClr="000000">
                        <a:lumMod val="65000"/>
                        <a:lumOff val="35000"/>
                      </a:sysClr>
                    </a:solidFill>
                  </a:rPr>
                  <a:t>Company</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57295"/>
        <c:crosses val="autoZero"/>
        <c:auto val="1"/>
        <c:lblAlgn val="ctr"/>
        <c:lblOffset val="100"/>
        <c:noMultiLvlLbl val="0"/>
      </c:catAx>
      <c:valAx>
        <c:axId val="67757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Energy Cost of Goods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01471"/>
        <c:crosses val="autoZero"/>
        <c:crossBetween val="between"/>
        <c:majorUnit val="50000000000"/>
        <c:dispUnits>
          <c:builtInUnit val="b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D93-D8AD-23D2-BD74-5D4E7F2BE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3952C8-6897-C0DC-A867-81C586BE6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F43F3F-8693-A1D5-5375-0602788F169D}"/>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5" name="Footer Placeholder 4">
            <a:extLst>
              <a:ext uri="{FF2B5EF4-FFF2-40B4-BE49-F238E27FC236}">
                <a16:creationId xmlns:a16="http://schemas.microsoft.com/office/drawing/2014/main" id="{2931136A-A116-51AC-0A9B-173D44E7AC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AFB90A-FABA-911D-0A83-85559A4365E2}"/>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54005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5901-57D5-9CB6-A02D-B65E532DA5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B3045F-5CA4-DE38-D966-0FC514A19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12E6D7-2D10-9206-C4CB-0B93820DD74D}"/>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5" name="Footer Placeholder 4">
            <a:extLst>
              <a:ext uri="{FF2B5EF4-FFF2-40B4-BE49-F238E27FC236}">
                <a16:creationId xmlns:a16="http://schemas.microsoft.com/office/drawing/2014/main" id="{BA40AF53-0FB1-AB95-F99C-900C3A69D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49A738-C34A-C5D5-449C-A34B34121858}"/>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46329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F1026-8213-B795-F17D-25EB187ADF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CE552D-5208-3D3D-0F51-6C68AC105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08C09A-088A-A497-9C2C-14A2809E9E83}"/>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5" name="Footer Placeholder 4">
            <a:extLst>
              <a:ext uri="{FF2B5EF4-FFF2-40B4-BE49-F238E27FC236}">
                <a16:creationId xmlns:a16="http://schemas.microsoft.com/office/drawing/2014/main" id="{56065455-C1D1-033B-57B0-75700A47FC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C58B86-A68B-8159-88BC-64DD039127F1}"/>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304313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5AB3-54FF-5916-1105-484FCA21A0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7F0C82-4C00-9175-C466-C89A21733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3D39A4-954C-3449-AEE3-320DC41E1422}"/>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5" name="Footer Placeholder 4">
            <a:extLst>
              <a:ext uri="{FF2B5EF4-FFF2-40B4-BE49-F238E27FC236}">
                <a16:creationId xmlns:a16="http://schemas.microsoft.com/office/drawing/2014/main" id="{C226C3CF-4A50-D41C-9079-ECFC80C151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F090F1-A1D0-DDDF-5A12-643C7A1D4DF8}"/>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123340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788F-DDF4-1F0B-E621-2EE5B6E1C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9BBC1F5-B2DF-3E96-FC8A-0E06EE642D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0ABDC-5C58-E988-5CEA-ACE96B3F4E12}"/>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5" name="Footer Placeholder 4">
            <a:extLst>
              <a:ext uri="{FF2B5EF4-FFF2-40B4-BE49-F238E27FC236}">
                <a16:creationId xmlns:a16="http://schemas.microsoft.com/office/drawing/2014/main" id="{217AE052-3963-EBDB-EFAD-739244EA0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2B8A7-41B7-89AB-B91A-731A0ED0095D}"/>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26370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8BB1-9394-195D-C729-C3A2FE8F9C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6D292-DF4F-1244-A381-F00999A461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B0E2E8-F48A-E2A4-FEC1-1C96E6D5F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883FD25-AE51-78CC-35E2-AB67E871C6DE}"/>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6" name="Footer Placeholder 5">
            <a:extLst>
              <a:ext uri="{FF2B5EF4-FFF2-40B4-BE49-F238E27FC236}">
                <a16:creationId xmlns:a16="http://schemas.microsoft.com/office/drawing/2014/main" id="{CD79EAD5-C455-B432-6A2B-C439ECA970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01C7AB-7152-FCB1-FB8A-C4D513E1C709}"/>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92053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E381-6DC9-1D9C-CEE3-2B08FBF89AB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360014-4018-FB5C-4837-45D7572E2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F7EFCF-63B7-2EA7-FE38-CB3C3DF6C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42D524F-9E57-4CF8-7819-56B627A9F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0790F-1D45-0CED-D755-53398AA28B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88D320-A444-A8C0-19B4-9DD77D3CE2FA}"/>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8" name="Footer Placeholder 7">
            <a:extLst>
              <a:ext uri="{FF2B5EF4-FFF2-40B4-BE49-F238E27FC236}">
                <a16:creationId xmlns:a16="http://schemas.microsoft.com/office/drawing/2014/main" id="{9A5E931A-4EEE-A64C-FD11-4431235DA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9B70DB-3ED7-A1C1-6EA5-978143AF2D99}"/>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84988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9296-9A14-94E1-7B12-44B3C8E688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2B02F33-F986-43F6-D599-40D04965D197}"/>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4" name="Footer Placeholder 3">
            <a:extLst>
              <a:ext uri="{FF2B5EF4-FFF2-40B4-BE49-F238E27FC236}">
                <a16:creationId xmlns:a16="http://schemas.microsoft.com/office/drawing/2014/main" id="{C277E4F4-23A0-D045-C4D9-377298BB66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CD9C17-E38F-A6E8-AFD2-83C4FE4DCA2D}"/>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224454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9704A-38A0-C83F-2370-5EC1954298C6}"/>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3" name="Footer Placeholder 2">
            <a:extLst>
              <a:ext uri="{FF2B5EF4-FFF2-40B4-BE49-F238E27FC236}">
                <a16:creationId xmlns:a16="http://schemas.microsoft.com/office/drawing/2014/main" id="{3662F3ED-2119-1EF8-DB97-83BEB80903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7C629A-8984-DA6D-8395-B9872FE48944}"/>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143657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BEC1-72DE-53EA-A598-6EBF8C2EB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32D3DD-E915-ECB0-B4DC-A6D574CBA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D811AA-8DE4-9D59-4C3B-427A9C57E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0E33E-765C-8F2D-B988-2000D56A8514}"/>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6" name="Footer Placeholder 5">
            <a:extLst>
              <a:ext uri="{FF2B5EF4-FFF2-40B4-BE49-F238E27FC236}">
                <a16:creationId xmlns:a16="http://schemas.microsoft.com/office/drawing/2014/main" id="{56B76BC6-B4C0-08D3-06BA-C7BB807FA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24F333-3E5D-0FE0-1E17-EA05D7E13C8D}"/>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427827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9590-A1D9-7CF6-2C8D-161125DF9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C00CE-E124-1826-3A55-27D2CDE91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09D15A6-3632-C484-0FD4-6CE6CD8AD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1053E-EE51-D5D3-6CD4-C9FD65A0C5D8}"/>
              </a:ext>
            </a:extLst>
          </p:cNvPr>
          <p:cNvSpPr>
            <a:spLocks noGrp="1"/>
          </p:cNvSpPr>
          <p:nvPr>
            <p:ph type="dt" sz="half" idx="10"/>
          </p:nvPr>
        </p:nvSpPr>
        <p:spPr/>
        <p:txBody>
          <a:bodyPr/>
          <a:lstStyle/>
          <a:p>
            <a:fld id="{91F28294-4FE0-4C00-BDE5-DD0A99251398}" type="datetimeFigureOut">
              <a:rPr lang="en-GB" smtClean="0"/>
              <a:t>25/02/2024</a:t>
            </a:fld>
            <a:endParaRPr lang="en-GB"/>
          </a:p>
        </p:txBody>
      </p:sp>
      <p:sp>
        <p:nvSpPr>
          <p:cNvPr id="6" name="Footer Placeholder 5">
            <a:extLst>
              <a:ext uri="{FF2B5EF4-FFF2-40B4-BE49-F238E27FC236}">
                <a16:creationId xmlns:a16="http://schemas.microsoft.com/office/drawing/2014/main" id="{CE20DF62-57C5-E8E4-F0FF-8F2FB9D7D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CF9012-53CF-0450-7606-3AB4AEE76C9A}"/>
              </a:ext>
            </a:extLst>
          </p:cNvPr>
          <p:cNvSpPr>
            <a:spLocks noGrp="1"/>
          </p:cNvSpPr>
          <p:nvPr>
            <p:ph type="sldNum" sz="quarter" idx="12"/>
          </p:nvPr>
        </p:nvSpPr>
        <p:spPr/>
        <p:txBody>
          <a:bodyPr/>
          <a:lstStyle/>
          <a:p>
            <a:fld id="{CD66ACFA-1C72-40D5-9251-6BE65832AF60}" type="slidenum">
              <a:rPr lang="en-GB" smtClean="0"/>
              <a:t>‹#›</a:t>
            </a:fld>
            <a:endParaRPr lang="en-GB"/>
          </a:p>
        </p:txBody>
      </p:sp>
    </p:spTree>
    <p:extLst>
      <p:ext uri="{BB962C8B-B14F-4D97-AF65-F5344CB8AC3E}">
        <p14:creationId xmlns:p14="http://schemas.microsoft.com/office/powerpoint/2010/main" val="307890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8A87A-3F43-6D54-E277-51B5F8E5D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1029CA-2004-213E-0E96-F1337EDEB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56CF4A-EE25-C9F3-31EA-DC5F0DC3E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F28294-4FE0-4C00-BDE5-DD0A99251398}" type="datetimeFigureOut">
              <a:rPr lang="en-GB" smtClean="0"/>
              <a:t>25/02/2024</a:t>
            </a:fld>
            <a:endParaRPr lang="en-GB"/>
          </a:p>
        </p:txBody>
      </p:sp>
      <p:sp>
        <p:nvSpPr>
          <p:cNvPr id="5" name="Footer Placeholder 4">
            <a:extLst>
              <a:ext uri="{FF2B5EF4-FFF2-40B4-BE49-F238E27FC236}">
                <a16:creationId xmlns:a16="http://schemas.microsoft.com/office/drawing/2014/main" id="{F83C0D79-53F5-CF3A-D30A-431221259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7E66938-A379-1B1D-A95B-2F436D9DF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66ACFA-1C72-40D5-9251-6BE65832AF60}" type="slidenum">
              <a:rPr lang="en-GB" smtClean="0"/>
              <a:t>‹#›</a:t>
            </a:fld>
            <a:endParaRPr lang="en-GB"/>
          </a:p>
        </p:txBody>
      </p:sp>
    </p:spTree>
    <p:extLst>
      <p:ext uri="{BB962C8B-B14F-4D97-AF65-F5344CB8AC3E}">
        <p14:creationId xmlns:p14="http://schemas.microsoft.com/office/powerpoint/2010/main" val="360719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business graph and charts">
            <a:extLst>
              <a:ext uri="{FF2B5EF4-FFF2-40B4-BE49-F238E27FC236}">
                <a16:creationId xmlns:a16="http://schemas.microsoft.com/office/drawing/2014/main" id="{68176441-765E-6B90-61F7-216E8E5AFA80}"/>
              </a:ext>
            </a:extLst>
          </p:cNvPr>
          <p:cNvPicPr>
            <a:picLocks noChangeAspect="1"/>
          </p:cNvPicPr>
          <p:nvPr/>
        </p:nvPicPr>
        <p:blipFill rotWithShape="1">
          <a:blip r:embed="rId2">
            <a:alphaModFix amt="50000"/>
          </a:blip>
          <a:srcRect l="13330" r="1782" b="1"/>
          <a:stretch/>
        </p:blipFill>
        <p:spPr>
          <a:xfrm>
            <a:off x="20" y="1"/>
            <a:ext cx="12191980" cy="6857999"/>
          </a:xfrm>
          <a:prstGeom prst="rect">
            <a:avLst/>
          </a:prstGeom>
        </p:spPr>
      </p:pic>
      <p:sp>
        <p:nvSpPr>
          <p:cNvPr id="2" name="Title 1">
            <a:extLst>
              <a:ext uri="{FF2B5EF4-FFF2-40B4-BE49-F238E27FC236}">
                <a16:creationId xmlns:a16="http://schemas.microsoft.com/office/drawing/2014/main" id="{DD68BE40-5D24-0781-12B0-0BBA1D7927E8}"/>
              </a:ext>
            </a:extLst>
          </p:cNvPr>
          <p:cNvSpPr>
            <a:spLocks noGrp="1"/>
          </p:cNvSpPr>
          <p:nvPr>
            <p:ph type="ctrTitle"/>
          </p:nvPr>
        </p:nvSpPr>
        <p:spPr>
          <a:xfrm>
            <a:off x="1524000" y="1122362"/>
            <a:ext cx="9144000" cy="2900518"/>
          </a:xfrm>
        </p:spPr>
        <p:txBody>
          <a:bodyPr>
            <a:normAutofit/>
          </a:bodyPr>
          <a:lstStyle/>
          <a:p>
            <a:r>
              <a:rPr lang="en-GB" b="1" dirty="0">
                <a:solidFill>
                  <a:srgbClr val="FFFFFF"/>
                </a:solidFill>
              </a:rPr>
              <a:t>New York Stock Exchange Analysis</a:t>
            </a:r>
          </a:p>
        </p:txBody>
      </p:sp>
      <p:sp>
        <p:nvSpPr>
          <p:cNvPr id="3" name="Subtitle 2">
            <a:extLst>
              <a:ext uri="{FF2B5EF4-FFF2-40B4-BE49-F238E27FC236}">
                <a16:creationId xmlns:a16="http://schemas.microsoft.com/office/drawing/2014/main" id="{DC2009F8-C66F-4237-C385-5B2EFFDED260}"/>
              </a:ext>
            </a:extLst>
          </p:cNvPr>
          <p:cNvSpPr>
            <a:spLocks noGrp="1"/>
          </p:cNvSpPr>
          <p:nvPr>
            <p:ph type="subTitle" idx="1"/>
          </p:nvPr>
        </p:nvSpPr>
        <p:spPr>
          <a:xfrm>
            <a:off x="1524000" y="4159404"/>
            <a:ext cx="9144000" cy="1098395"/>
          </a:xfrm>
        </p:spPr>
        <p:txBody>
          <a:bodyPr>
            <a:normAutofit/>
          </a:bodyPr>
          <a:lstStyle/>
          <a:p>
            <a:endParaRPr lang="en-GB">
              <a:solidFill>
                <a:srgbClr val="FFFFFF"/>
              </a:solidFill>
            </a:endParaRPr>
          </a:p>
        </p:txBody>
      </p:sp>
    </p:spTree>
    <p:extLst>
      <p:ext uri="{BB962C8B-B14F-4D97-AF65-F5344CB8AC3E}">
        <p14:creationId xmlns:p14="http://schemas.microsoft.com/office/powerpoint/2010/main" val="11641392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5B8CF-3AF5-C194-83E2-C216C11AAE77}"/>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3FD799-CC64-D636-5393-B7571828A320}"/>
              </a:ext>
            </a:extLst>
          </p:cNvPr>
          <p:cNvGraphicFramePr>
            <a:graphicFrameLocks/>
          </p:cNvGraphicFramePr>
          <p:nvPr>
            <p:extLst>
              <p:ext uri="{D42A27DB-BD31-4B8C-83A1-F6EECF244321}">
                <p14:modId xmlns:p14="http://schemas.microsoft.com/office/powerpoint/2010/main" val="2829470544"/>
              </p:ext>
            </p:extLst>
          </p:nvPr>
        </p:nvGraphicFramePr>
        <p:xfrm>
          <a:off x="1" y="558801"/>
          <a:ext cx="6390639" cy="299719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59790D4C-D704-4031-E6F7-F0B20FD142C5}"/>
              </a:ext>
            </a:extLst>
          </p:cNvPr>
          <p:cNvSpPr>
            <a:spLocks noGrp="1"/>
          </p:cNvSpPr>
          <p:nvPr>
            <p:ph type="title"/>
          </p:nvPr>
        </p:nvSpPr>
        <p:spPr>
          <a:xfrm>
            <a:off x="6344921" y="681642"/>
            <a:ext cx="5786113" cy="5852159"/>
          </a:xfrm>
        </p:spPr>
        <p:txBody>
          <a:bodyPr vert="horz" lIns="91440" tIns="45720" rIns="91440" bIns="45720" rtlCol="0" anchor="ctr">
            <a:noAutofit/>
          </a:bodyPr>
          <a:lstStyle/>
          <a:p>
            <a:pPr algn="just"/>
            <a:r>
              <a:rPr lang="en-GB" sz="1600" dirty="0"/>
              <a:t>These are two clustered column representation of the first and second year of cost of goods sold in Energy sector for all companies.</a:t>
            </a:r>
            <a:br>
              <a:rPr lang="en-GB" sz="1600" dirty="0"/>
            </a:br>
            <a:br>
              <a:rPr lang="en-GB" sz="1600" dirty="0"/>
            </a:br>
            <a:r>
              <a:rPr lang="en-GB" sz="1600" dirty="0"/>
              <a:t>The graph representations show that the cost of goods sold mean of the second year is more than the cost of goods sold mean of the first year by more than $534 million. That means companies started developing more in the Energy sector. The mean for the cost of goods sold expenses of the first year is about $30 billion and it is slightly increased in the second year to reach $31 billion. Furthermore, the median for the second year is also higher with a difference of($0.3 billion) than the median for the first year. The standard deviation for the first year is $6.6 billion which is very much higher than the mean value of the first year ($3 billion). That tells the company cost of goods sold spending in the Energy is scattered. Same thing happened in the second year where the standard deviation was $6.3 billion, and the mean was $3.1 billion.</a:t>
            </a:r>
            <a:br>
              <a:rPr lang="en-GB" sz="1600" dirty="0"/>
            </a:br>
            <a:br>
              <a:rPr lang="en-GB" sz="1600" dirty="0"/>
            </a:br>
            <a:r>
              <a:rPr lang="en-GB" sz="1600" dirty="0"/>
              <a:t>The Range for the Energy sector Total Revenue at $4.8 Billion is slightly higher than The Range of Total Revenue for the Information Technology sector at only $3.5 Billion, with a difference of $1.2 billion. It looks like companies in both Energy and Information Technology sector have more significant variability in the total revenues they receive because their range is more spread out. It can also point out that both companies are capable to collaborate and work together.</a:t>
            </a:r>
            <a:endParaRPr lang="en-US" sz="1600" dirty="0"/>
          </a:p>
        </p:txBody>
      </p:sp>
      <p:sp>
        <p:nvSpPr>
          <p:cNvPr id="7" name="Title 1">
            <a:extLst>
              <a:ext uri="{FF2B5EF4-FFF2-40B4-BE49-F238E27FC236}">
                <a16:creationId xmlns:a16="http://schemas.microsoft.com/office/drawing/2014/main" id="{DF5ED6D8-9D11-592A-9040-8D6B27AED2FD}"/>
              </a:ext>
            </a:extLst>
          </p:cNvPr>
          <p:cNvSpPr txBox="1">
            <a:spLocks/>
          </p:cNvSpPr>
          <p:nvPr/>
        </p:nvSpPr>
        <p:spPr>
          <a:xfrm>
            <a:off x="-15240" y="1"/>
            <a:ext cx="12207240" cy="55880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bg1"/>
                </a:solidFill>
              </a:rPr>
              <a:t>How Energy Cost of Goods Sold Changed from the First to the Second Year</a:t>
            </a:r>
          </a:p>
        </p:txBody>
      </p:sp>
      <p:cxnSp>
        <p:nvCxnSpPr>
          <p:cNvPr id="9" name="Straight Connector 8">
            <a:extLst>
              <a:ext uri="{FF2B5EF4-FFF2-40B4-BE49-F238E27FC236}">
                <a16:creationId xmlns:a16="http://schemas.microsoft.com/office/drawing/2014/main" id="{76BBA87D-3755-191A-E989-DB51FAF24C3A}"/>
              </a:ext>
            </a:extLst>
          </p:cNvPr>
          <p:cNvCxnSpPr>
            <a:cxnSpLocks/>
          </p:cNvCxnSpPr>
          <p:nvPr/>
        </p:nvCxnSpPr>
        <p:spPr>
          <a:xfrm flipH="1">
            <a:off x="-15240" y="3500120"/>
            <a:ext cx="6390639"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BE1A3CD9-50BF-0FDE-34A2-43040E0141DD}"/>
              </a:ext>
            </a:extLst>
          </p:cNvPr>
          <p:cNvCxnSpPr/>
          <p:nvPr/>
        </p:nvCxnSpPr>
        <p:spPr>
          <a:xfrm>
            <a:off x="6380480" y="640081"/>
            <a:ext cx="0" cy="5852159"/>
          </a:xfrm>
          <a:prstGeom prst="line">
            <a:avLst/>
          </a:prstGeom>
        </p:spPr>
        <p:style>
          <a:lnRef idx="2">
            <a:schemeClr val="dk1"/>
          </a:lnRef>
          <a:fillRef idx="0">
            <a:schemeClr val="dk1"/>
          </a:fillRef>
          <a:effectRef idx="1">
            <a:schemeClr val="dk1"/>
          </a:effectRef>
          <a:fontRef idx="minor">
            <a:schemeClr val="tx1"/>
          </a:fontRef>
        </p:style>
      </p:cxnSp>
      <p:graphicFrame>
        <p:nvGraphicFramePr>
          <p:cNvPr id="10" name="Chart 9">
            <a:extLst>
              <a:ext uri="{FF2B5EF4-FFF2-40B4-BE49-F238E27FC236}">
                <a16:creationId xmlns:a16="http://schemas.microsoft.com/office/drawing/2014/main" id="{CE5ACCFB-C383-C6BA-B36A-5F0D795B865F}"/>
              </a:ext>
            </a:extLst>
          </p:cNvPr>
          <p:cNvGraphicFramePr>
            <a:graphicFrameLocks/>
          </p:cNvGraphicFramePr>
          <p:nvPr>
            <p:extLst>
              <p:ext uri="{D42A27DB-BD31-4B8C-83A1-F6EECF244321}">
                <p14:modId xmlns:p14="http://schemas.microsoft.com/office/powerpoint/2010/main" val="3294768308"/>
              </p:ext>
            </p:extLst>
          </p:nvPr>
        </p:nvGraphicFramePr>
        <p:xfrm>
          <a:off x="-127936" y="3566159"/>
          <a:ext cx="6381413" cy="33919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331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439E5-BC86-67A5-CAF5-DC862AEB9CDA}"/>
              </a:ext>
            </a:extLst>
          </p:cNvPr>
          <p:cNvSpPr>
            <a:spLocks noGrp="1"/>
          </p:cNvSpPr>
          <p:nvPr>
            <p:ph idx="1"/>
          </p:nvPr>
        </p:nvSpPr>
        <p:spPr>
          <a:xfrm>
            <a:off x="675640" y="819785"/>
            <a:ext cx="10515600" cy="4351338"/>
          </a:xfrm>
        </p:spPr>
        <p:txBody>
          <a:bodyPr>
            <a:normAutofit/>
          </a:bodyPr>
          <a:lstStyle/>
          <a:p>
            <a:pPr marL="0" indent="0" algn="just">
              <a:buNone/>
            </a:pPr>
            <a:r>
              <a:rPr lang="en-GB" sz="1800" dirty="0"/>
              <a:t>We can see from the below Profit &amp; Loss Statement the gross profit increased remarkably during the first two years. However, it started to decrease in the following two years (year 3&amp;4)</a:t>
            </a:r>
          </a:p>
          <a:p>
            <a:pPr marL="0" indent="0" algn="just">
              <a:buNone/>
            </a:pPr>
            <a:r>
              <a:rPr lang="en-GB" sz="1800" dirty="0"/>
              <a:t> The gross profit increased by $174 million in the second year which is 11.36% of the first year. The third year saw a decrease of gross profit by 14.68% of the previous year. The fourth year registered the lowest gross profit of all the years with 50.25% growth decrease from the previous year. </a:t>
            </a:r>
          </a:p>
          <a:p>
            <a:pPr marL="0" indent="0" algn="just">
              <a:buNone/>
            </a:pPr>
            <a:r>
              <a:rPr lang="en-GB" sz="1800" dirty="0"/>
              <a:t>The Operation Profit of the HP company was not stable throughout the years. The Operating Profit registered $937 million in the first year. Then went up to $1 billion in the second year which is more than the first year by $115 million. The third year registered dropped to $711 million. The Operating Profit of the fourth year has scored the worst with a profit of $-19 million.</a:t>
            </a:r>
          </a:p>
        </p:txBody>
      </p:sp>
      <p:sp>
        <p:nvSpPr>
          <p:cNvPr id="4" name="Title 1">
            <a:extLst>
              <a:ext uri="{FF2B5EF4-FFF2-40B4-BE49-F238E27FC236}">
                <a16:creationId xmlns:a16="http://schemas.microsoft.com/office/drawing/2014/main" id="{BA3E4589-C5F4-111A-EEDA-8133C15951C0}"/>
              </a:ext>
            </a:extLst>
          </p:cNvPr>
          <p:cNvSpPr txBox="1">
            <a:spLocks/>
          </p:cNvSpPr>
          <p:nvPr/>
        </p:nvSpPr>
        <p:spPr>
          <a:xfrm>
            <a:off x="-15240" y="1"/>
            <a:ext cx="12207240" cy="55880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bg1"/>
                </a:solidFill>
              </a:rPr>
              <a:t>Profit and Loss Statement of HP Company between the First and Fourth Year</a:t>
            </a:r>
          </a:p>
        </p:txBody>
      </p:sp>
      <p:pic>
        <p:nvPicPr>
          <p:cNvPr id="5" name="Picture 4">
            <a:extLst>
              <a:ext uri="{FF2B5EF4-FFF2-40B4-BE49-F238E27FC236}">
                <a16:creationId xmlns:a16="http://schemas.microsoft.com/office/drawing/2014/main" id="{17377740-B7D1-EA83-C67A-2FAA8AF0DC12}"/>
              </a:ext>
            </a:extLst>
          </p:cNvPr>
          <p:cNvPicPr>
            <a:picLocks noChangeAspect="1"/>
          </p:cNvPicPr>
          <p:nvPr/>
        </p:nvPicPr>
        <p:blipFill>
          <a:blip r:embed="rId2"/>
          <a:stretch>
            <a:fillRect/>
          </a:stretch>
        </p:blipFill>
        <p:spPr>
          <a:xfrm>
            <a:off x="637540" y="3388360"/>
            <a:ext cx="10916920" cy="3387020"/>
          </a:xfrm>
          <a:prstGeom prst="rect">
            <a:avLst/>
          </a:prstGeom>
        </p:spPr>
      </p:pic>
    </p:spTree>
    <p:extLst>
      <p:ext uri="{BB962C8B-B14F-4D97-AF65-F5344CB8AC3E}">
        <p14:creationId xmlns:p14="http://schemas.microsoft.com/office/powerpoint/2010/main" val="144226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C2460F-5C34-A931-A329-100059F650D2}"/>
              </a:ext>
            </a:extLst>
          </p:cNvPr>
          <p:cNvSpPr>
            <a:spLocks noGrp="1"/>
          </p:cNvSpPr>
          <p:nvPr>
            <p:ph sz="half" idx="2"/>
          </p:nvPr>
        </p:nvSpPr>
        <p:spPr>
          <a:xfrm>
            <a:off x="594360" y="774065"/>
            <a:ext cx="10515600" cy="3655695"/>
          </a:xfrm>
        </p:spPr>
        <p:txBody>
          <a:bodyPr>
            <a:noAutofit/>
          </a:bodyPr>
          <a:lstStyle/>
          <a:p>
            <a:pPr marL="0" indent="0" algn="just">
              <a:buNone/>
            </a:pPr>
            <a:r>
              <a:rPr lang="en-GB" sz="1800" dirty="0"/>
              <a:t>The forecast of the Profit &amp; Loss Statement of the next two years for ABC company show increase of revenue growth, gross margin &amp; operating margin. The revenue growth is expected to increase in the 5th and 6th year by 20% &amp; 21% in the best-case scenario. But in the base case scenario the revenue growth is expected to increase by 19% &amp; 20% in the 5th &amp; 6th years. While in the weak case scenario the revenue growth is expected to increase by 18% &amp; 19% in the 5th &amp; 6th years. </a:t>
            </a:r>
          </a:p>
          <a:p>
            <a:pPr marL="0" indent="0" algn="just">
              <a:buNone/>
            </a:pPr>
            <a:r>
              <a:rPr lang="en-GB" sz="1800" dirty="0"/>
              <a:t>The gross margin is expected to increase in the 5th and 6th year by 4% &amp; 5% in the best-case scenario. But in the base case scenario the gross margin is expected to increase by 3% &amp; 4% in the 5th &amp; 6th years. While in the weak case scenario the revenue growth is expected to increase by 2% &amp; 3% in the 5th &amp; 6th years. </a:t>
            </a:r>
          </a:p>
          <a:p>
            <a:pPr marL="0" indent="0" algn="just">
              <a:buNone/>
            </a:pPr>
            <a:r>
              <a:rPr lang="en-GB" sz="1800" dirty="0"/>
              <a:t>The operating margin is expected to increase in the 5th and 6th year by 2% &amp; 3% in the best-case scenario. But in the base case scenario the operating margin is expected to increase by 1% &amp; 2% in the 5th &amp; 6th years. While in the weak case scenario the operating margin is expected to increase by 0% &amp; 1% in the 5th &amp; 6th years.</a:t>
            </a:r>
          </a:p>
        </p:txBody>
      </p:sp>
      <p:sp>
        <p:nvSpPr>
          <p:cNvPr id="7" name="Title 1">
            <a:extLst>
              <a:ext uri="{FF2B5EF4-FFF2-40B4-BE49-F238E27FC236}">
                <a16:creationId xmlns:a16="http://schemas.microsoft.com/office/drawing/2014/main" id="{E3EED0E0-D174-41FE-45EB-4F414E898BB8}"/>
              </a:ext>
            </a:extLst>
          </p:cNvPr>
          <p:cNvSpPr txBox="1">
            <a:spLocks/>
          </p:cNvSpPr>
          <p:nvPr/>
        </p:nvSpPr>
        <p:spPr>
          <a:xfrm>
            <a:off x="-15240" y="1"/>
            <a:ext cx="12207240" cy="558800"/>
          </a:xfrm>
          <a:prstGeom prst="rect">
            <a:avLst/>
          </a:prstGeom>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solidFill>
                  <a:schemeClr val="bg1"/>
                </a:solidFill>
              </a:rPr>
              <a:t>Profit and Loss Statement of ABC Company for the Next Two Year</a:t>
            </a:r>
          </a:p>
        </p:txBody>
      </p:sp>
      <p:pic>
        <p:nvPicPr>
          <p:cNvPr id="3" name="Picture 2">
            <a:extLst>
              <a:ext uri="{FF2B5EF4-FFF2-40B4-BE49-F238E27FC236}">
                <a16:creationId xmlns:a16="http://schemas.microsoft.com/office/drawing/2014/main" id="{5CAE1570-A1FD-3C61-AA14-DB83A2C86185}"/>
              </a:ext>
            </a:extLst>
          </p:cNvPr>
          <p:cNvPicPr>
            <a:picLocks noChangeAspect="1"/>
          </p:cNvPicPr>
          <p:nvPr/>
        </p:nvPicPr>
        <p:blipFill>
          <a:blip r:embed="rId2"/>
          <a:stretch>
            <a:fillRect/>
          </a:stretch>
        </p:blipFill>
        <p:spPr>
          <a:xfrm>
            <a:off x="215899" y="4338954"/>
            <a:ext cx="11872041" cy="2356486"/>
          </a:xfrm>
          <a:prstGeom prst="rect">
            <a:avLst/>
          </a:prstGeom>
        </p:spPr>
      </p:pic>
    </p:spTree>
    <p:extLst>
      <p:ext uri="{BB962C8B-B14F-4D97-AF65-F5344CB8AC3E}">
        <p14:creationId xmlns:p14="http://schemas.microsoft.com/office/powerpoint/2010/main" val="403504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1206</TotalTime>
  <Words>783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New York Stock Exchange Analysis</vt:lpstr>
      <vt:lpstr>These are two clustered column representation of the first and second year of cost of goods sold in Energy sector for all companies.  The graph representations show that the cost of goods sold mean of the second year is more than the cost of goods sold mean of the first year by more than $534 million. That means companies started developing more in the Energy sector. The mean for the cost of goods sold expenses of the first year is about $30 billion and it is slightly increased in the second year to reach $31 billion. Furthermore, the median for the second year is also higher with a difference of($0.3 billion) than the median for the first year. The standard deviation for the first year is $6.6 billion which is very much higher than the mean value of the first year ($3 billion). That tells the company cost of goods sold spending in the Energy is scattered. Same thing happened in the second year where the standard deviation was $6.3 billion, and the mean was $3.1 billion.  The Range for the Energy sector Total Revenue at $4.8 Billion is slightly higher than The Range of Total Revenue for the Information Technology sector at only $3.5 Billion, with a difference of $1.2 billion. It looks like companies in both Energy and Information Technology sector have more significant variability in the total revenues they receive because their range is more spread out. It can also point out that both companies are capable to collaborate and work together.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Stock Exchange Analysis</dc:title>
  <dc:creator>Balqees Al Subhi</dc:creator>
  <cp:lastModifiedBy>Balqees Al Subhi</cp:lastModifiedBy>
  <cp:revision>15</cp:revision>
  <dcterms:created xsi:type="dcterms:W3CDTF">2024-02-21T17:31:08Z</dcterms:created>
  <dcterms:modified xsi:type="dcterms:W3CDTF">2024-02-25T06:24:52Z</dcterms:modified>
</cp:coreProperties>
</file>