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3"/>
  </p:notesMasterIdLst>
  <p:sldIdLst>
    <p:sldId id="256" r:id="rId2"/>
    <p:sldId id="274" r:id="rId3"/>
    <p:sldId id="275" r:id="rId4"/>
    <p:sldId id="258" r:id="rId5"/>
    <p:sldId id="259" r:id="rId6"/>
    <p:sldId id="297" r:id="rId7"/>
    <p:sldId id="302" r:id="rId8"/>
    <p:sldId id="303" r:id="rId9"/>
    <p:sldId id="261" r:id="rId10"/>
    <p:sldId id="299" r:id="rId11"/>
    <p:sldId id="300" r:id="rId12"/>
    <p:sldId id="301" r:id="rId13"/>
    <p:sldId id="262" r:id="rId14"/>
    <p:sldId id="263" r:id="rId15"/>
    <p:sldId id="281" r:id="rId16"/>
    <p:sldId id="272" r:id="rId17"/>
    <p:sldId id="282" r:id="rId18"/>
    <p:sldId id="269" r:id="rId19"/>
    <p:sldId id="276" r:id="rId20"/>
    <p:sldId id="284" r:id="rId21"/>
    <p:sldId id="285" r:id="rId22"/>
    <p:sldId id="289" r:id="rId23"/>
    <p:sldId id="290" r:id="rId24"/>
    <p:sldId id="288" r:id="rId25"/>
    <p:sldId id="291" r:id="rId26"/>
    <p:sldId id="293" r:id="rId27"/>
    <p:sldId id="294" r:id="rId28"/>
    <p:sldId id="295" r:id="rId29"/>
    <p:sldId id="296" r:id="rId30"/>
    <p:sldId id="266" r:id="rId31"/>
    <p:sldId id="29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69" autoAdjust="0"/>
  </p:normalViewPr>
  <p:slideViewPr>
    <p:cSldViewPr snapToGrid="0">
      <p:cViewPr varScale="1">
        <p:scale>
          <a:sx n="66" d="100"/>
          <a:sy n="66"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3.xml.rels><?xml version="1.0" encoding="UTF-8" standalone="yes"?>
<Relationships xmlns="http://schemas.openxmlformats.org/package/2006/relationships"><Relationship Id="rId1" Type="http://schemas.openxmlformats.org/officeDocument/2006/relationships/hyperlink" Target="https://baike.baidu.com/item/RSA"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baike.baidu.com/item/RSA"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34D0FE-C367-45E6-8709-D3BACE94985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C76D3521-B744-4CAF-AC56-9A3398E76AF9}">
      <dgm:prSet custT="1"/>
      <dgm:spPr/>
      <dgm:t>
        <a:bodyPr/>
        <a:lstStyle/>
        <a:p>
          <a:pPr algn="ctr" rtl="0"/>
          <a:r>
            <a:rPr lang="en-US" altLang="zh-CN" sz="4000" dirty="0" smtClean="0"/>
            <a:t>1.</a:t>
          </a:r>
          <a:r>
            <a:rPr lang="en-US" sz="4000" dirty="0" smtClean="0"/>
            <a:t>PKI</a:t>
          </a:r>
          <a:r>
            <a:rPr lang="zh-CN" sz="4000" dirty="0" smtClean="0"/>
            <a:t>技术简介</a:t>
          </a:r>
          <a:endParaRPr lang="zh-CN" sz="4000" dirty="0"/>
        </a:p>
      </dgm:t>
    </dgm:pt>
    <dgm:pt modelId="{DE07BB3C-2A2A-41D9-8EBB-F92E834866A7}" type="parTrans" cxnId="{975F8403-CDBF-4096-BE0E-C672B433F937}">
      <dgm:prSet/>
      <dgm:spPr/>
      <dgm:t>
        <a:bodyPr/>
        <a:lstStyle/>
        <a:p>
          <a:endParaRPr lang="zh-CN" altLang="en-US"/>
        </a:p>
      </dgm:t>
    </dgm:pt>
    <dgm:pt modelId="{41334825-322B-41F8-A7CA-011EE12DC67B}" type="sibTrans" cxnId="{975F8403-CDBF-4096-BE0E-C672B433F937}">
      <dgm:prSet/>
      <dgm:spPr/>
      <dgm:t>
        <a:bodyPr/>
        <a:lstStyle/>
        <a:p>
          <a:endParaRPr lang="zh-CN" altLang="en-US"/>
        </a:p>
      </dgm:t>
    </dgm:pt>
    <dgm:pt modelId="{8A4B5A4D-8AEF-4E6C-BF96-A3E56B9F7776}">
      <dgm:prSet custT="1"/>
      <dgm:spPr/>
      <dgm:t>
        <a:bodyPr/>
        <a:lstStyle/>
        <a:p>
          <a:pPr algn="ctr" rtl="0"/>
          <a:endParaRPr lang="en-US" altLang="zh-CN" sz="4000" dirty="0" smtClean="0"/>
        </a:p>
        <a:p>
          <a:pPr algn="ctr" rtl="0"/>
          <a:r>
            <a:rPr lang="en-US" altLang="zh-CN" sz="4000" dirty="0" smtClean="0"/>
            <a:t>3.</a:t>
          </a:r>
          <a:r>
            <a:rPr lang="zh-CN" sz="4000" dirty="0" smtClean="0"/>
            <a:t>金龙</a:t>
          </a:r>
          <a:r>
            <a:rPr lang="zh-CN" sz="4000" smtClean="0"/>
            <a:t>项目中</a:t>
          </a:r>
          <a:r>
            <a:rPr lang="en-US" sz="4000" smtClean="0"/>
            <a:t>PKI</a:t>
          </a:r>
          <a:r>
            <a:rPr lang="zh-CN" sz="4000" dirty="0" smtClean="0"/>
            <a:t>的使用</a:t>
          </a:r>
          <a:r>
            <a:rPr lang="en-US" sz="4000" dirty="0" smtClean="0"/>
            <a:t/>
          </a:r>
          <a:br>
            <a:rPr lang="en-US" sz="4000" dirty="0" smtClean="0"/>
          </a:br>
          <a:endParaRPr lang="zh-CN" sz="4000" dirty="0"/>
        </a:p>
      </dgm:t>
    </dgm:pt>
    <dgm:pt modelId="{ED060DEE-66E7-4DCE-933A-20CE963C6465}" type="parTrans" cxnId="{B23F6738-462D-4186-9179-47D1AF025DBA}">
      <dgm:prSet/>
      <dgm:spPr/>
      <dgm:t>
        <a:bodyPr/>
        <a:lstStyle/>
        <a:p>
          <a:endParaRPr lang="zh-CN" altLang="en-US"/>
        </a:p>
      </dgm:t>
    </dgm:pt>
    <dgm:pt modelId="{F587E093-CCDF-47B9-B1CF-C3C283249C86}" type="sibTrans" cxnId="{B23F6738-462D-4186-9179-47D1AF025DBA}">
      <dgm:prSet/>
      <dgm:spPr/>
      <dgm:t>
        <a:bodyPr/>
        <a:lstStyle/>
        <a:p>
          <a:endParaRPr lang="zh-CN" altLang="en-US"/>
        </a:p>
      </dgm:t>
    </dgm:pt>
    <dgm:pt modelId="{3E4614D7-BD0F-42C2-9308-4D6B7D52960E}">
      <dgm:prSet custT="1"/>
      <dgm:spPr/>
      <dgm:t>
        <a:bodyPr/>
        <a:lstStyle/>
        <a:p>
          <a:pPr algn="ctr" rtl="0"/>
          <a:endParaRPr lang="en-US" sz="4000" dirty="0" smtClean="0"/>
        </a:p>
        <a:p>
          <a:pPr algn="ctr" rtl="0"/>
          <a:r>
            <a:rPr lang="en-US" sz="4000" dirty="0" smtClean="0"/>
            <a:t>2.SSL</a:t>
          </a:r>
          <a:r>
            <a:rPr lang="zh-CN" sz="4000" dirty="0" smtClean="0"/>
            <a:t>过程</a:t>
          </a:r>
          <a:r>
            <a:rPr lang="en-US" sz="4000" dirty="0" smtClean="0"/>
            <a:t/>
          </a:r>
          <a:br>
            <a:rPr lang="en-US" sz="4000" dirty="0" smtClean="0"/>
          </a:br>
          <a:endParaRPr lang="zh-CN" sz="4000" dirty="0"/>
        </a:p>
      </dgm:t>
    </dgm:pt>
    <dgm:pt modelId="{7572E59A-D707-484C-BD9C-3890F0130664}" type="parTrans" cxnId="{E6D6C522-0BC2-4443-82EC-1893E21C37D1}">
      <dgm:prSet/>
      <dgm:spPr/>
      <dgm:t>
        <a:bodyPr/>
        <a:lstStyle/>
        <a:p>
          <a:endParaRPr lang="zh-CN" altLang="en-US"/>
        </a:p>
      </dgm:t>
    </dgm:pt>
    <dgm:pt modelId="{1F70F36B-FE3F-446D-8582-1D7D8F978409}" type="sibTrans" cxnId="{E6D6C522-0BC2-4443-82EC-1893E21C37D1}">
      <dgm:prSet/>
      <dgm:spPr/>
      <dgm:t>
        <a:bodyPr/>
        <a:lstStyle/>
        <a:p>
          <a:endParaRPr lang="zh-CN" altLang="en-US"/>
        </a:p>
      </dgm:t>
    </dgm:pt>
    <dgm:pt modelId="{74B938CE-44EB-4C1A-A94C-9B2B1194B16E}" type="pres">
      <dgm:prSet presAssocID="{A534D0FE-C367-45E6-8709-D3BACE949856}" presName="Name0" presStyleCnt="0">
        <dgm:presLayoutVars>
          <dgm:dir/>
          <dgm:animLvl val="lvl"/>
          <dgm:resizeHandles val="exact"/>
        </dgm:presLayoutVars>
      </dgm:prSet>
      <dgm:spPr/>
      <dgm:t>
        <a:bodyPr/>
        <a:lstStyle/>
        <a:p>
          <a:endParaRPr lang="zh-CN" altLang="en-US"/>
        </a:p>
      </dgm:t>
    </dgm:pt>
    <dgm:pt modelId="{F6F72104-9100-4386-AF6E-2D4C60F9520D}" type="pres">
      <dgm:prSet presAssocID="{C76D3521-B744-4CAF-AC56-9A3398E76AF9}" presName="linNode" presStyleCnt="0"/>
      <dgm:spPr/>
    </dgm:pt>
    <dgm:pt modelId="{89448418-6367-42B5-97F7-404862D49D5B}" type="pres">
      <dgm:prSet presAssocID="{C76D3521-B744-4CAF-AC56-9A3398E76AF9}" presName="parentText" presStyleLbl="node1" presStyleIdx="0" presStyleCnt="3" custScaleX="238372">
        <dgm:presLayoutVars>
          <dgm:chMax val="1"/>
          <dgm:bulletEnabled val="1"/>
        </dgm:presLayoutVars>
      </dgm:prSet>
      <dgm:spPr/>
      <dgm:t>
        <a:bodyPr/>
        <a:lstStyle/>
        <a:p>
          <a:endParaRPr lang="zh-CN" altLang="en-US"/>
        </a:p>
      </dgm:t>
    </dgm:pt>
    <dgm:pt modelId="{A7D4B4EE-C252-43C7-A4D0-821B2A93FF3C}" type="pres">
      <dgm:prSet presAssocID="{41334825-322B-41F8-A7CA-011EE12DC67B}" presName="sp" presStyleCnt="0"/>
      <dgm:spPr/>
    </dgm:pt>
    <dgm:pt modelId="{9E71E526-781C-4E42-A9BF-839238BE9D4B}" type="pres">
      <dgm:prSet presAssocID="{3E4614D7-BD0F-42C2-9308-4D6B7D52960E}" presName="linNode" presStyleCnt="0"/>
      <dgm:spPr/>
    </dgm:pt>
    <dgm:pt modelId="{A18A426F-17CB-4BB7-BD47-863294FEA90B}" type="pres">
      <dgm:prSet presAssocID="{3E4614D7-BD0F-42C2-9308-4D6B7D52960E}" presName="parentText" presStyleLbl="node1" presStyleIdx="1" presStyleCnt="3" custScaleX="238372">
        <dgm:presLayoutVars>
          <dgm:chMax val="1"/>
          <dgm:bulletEnabled val="1"/>
        </dgm:presLayoutVars>
      </dgm:prSet>
      <dgm:spPr/>
      <dgm:t>
        <a:bodyPr/>
        <a:lstStyle/>
        <a:p>
          <a:endParaRPr lang="zh-CN" altLang="en-US"/>
        </a:p>
      </dgm:t>
    </dgm:pt>
    <dgm:pt modelId="{54BFF646-042B-432B-983D-BD286992EB67}" type="pres">
      <dgm:prSet presAssocID="{1F70F36B-FE3F-446D-8582-1D7D8F978409}" presName="sp" presStyleCnt="0"/>
      <dgm:spPr/>
    </dgm:pt>
    <dgm:pt modelId="{5F9378B6-D6C7-41C7-A26B-02727C36DA91}" type="pres">
      <dgm:prSet presAssocID="{8A4B5A4D-8AEF-4E6C-BF96-A3E56B9F7776}" presName="linNode" presStyleCnt="0"/>
      <dgm:spPr/>
    </dgm:pt>
    <dgm:pt modelId="{81B85DDA-45EB-47F6-BAC8-B9733C90394C}" type="pres">
      <dgm:prSet presAssocID="{8A4B5A4D-8AEF-4E6C-BF96-A3E56B9F7776}" presName="parentText" presStyleLbl="node1" presStyleIdx="2" presStyleCnt="3" custScaleX="238372">
        <dgm:presLayoutVars>
          <dgm:chMax val="1"/>
          <dgm:bulletEnabled val="1"/>
        </dgm:presLayoutVars>
      </dgm:prSet>
      <dgm:spPr/>
      <dgm:t>
        <a:bodyPr/>
        <a:lstStyle/>
        <a:p>
          <a:endParaRPr lang="zh-CN" altLang="en-US"/>
        </a:p>
      </dgm:t>
    </dgm:pt>
  </dgm:ptLst>
  <dgm:cxnLst>
    <dgm:cxn modelId="{B23F6738-462D-4186-9179-47D1AF025DBA}" srcId="{A534D0FE-C367-45E6-8709-D3BACE949856}" destId="{8A4B5A4D-8AEF-4E6C-BF96-A3E56B9F7776}" srcOrd="2" destOrd="0" parTransId="{ED060DEE-66E7-4DCE-933A-20CE963C6465}" sibTransId="{F587E093-CCDF-47B9-B1CF-C3C283249C86}"/>
    <dgm:cxn modelId="{7218AE72-F005-4806-84C1-79A29AD0B546}" type="presOf" srcId="{8A4B5A4D-8AEF-4E6C-BF96-A3E56B9F7776}" destId="{81B85DDA-45EB-47F6-BAC8-B9733C90394C}" srcOrd="0" destOrd="0" presId="urn:microsoft.com/office/officeart/2005/8/layout/vList5"/>
    <dgm:cxn modelId="{2CD7BE27-63EA-40FF-A3B3-17571146EF3D}" type="presOf" srcId="{3E4614D7-BD0F-42C2-9308-4D6B7D52960E}" destId="{A18A426F-17CB-4BB7-BD47-863294FEA90B}" srcOrd="0" destOrd="0" presId="urn:microsoft.com/office/officeart/2005/8/layout/vList5"/>
    <dgm:cxn modelId="{E6D6C522-0BC2-4443-82EC-1893E21C37D1}" srcId="{A534D0FE-C367-45E6-8709-D3BACE949856}" destId="{3E4614D7-BD0F-42C2-9308-4D6B7D52960E}" srcOrd="1" destOrd="0" parTransId="{7572E59A-D707-484C-BD9C-3890F0130664}" sibTransId="{1F70F36B-FE3F-446D-8582-1D7D8F978409}"/>
    <dgm:cxn modelId="{975F8403-CDBF-4096-BE0E-C672B433F937}" srcId="{A534D0FE-C367-45E6-8709-D3BACE949856}" destId="{C76D3521-B744-4CAF-AC56-9A3398E76AF9}" srcOrd="0" destOrd="0" parTransId="{DE07BB3C-2A2A-41D9-8EBB-F92E834866A7}" sibTransId="{41334825-322B-41F8-A7CA-011EE12DC67B}"/>
    <dgm:cxn modelId="{771AAF60-E2E1-4DDB-9F51-DEBEED72F658}" type="presOf" srcId="{A534D0FE-C367-45E6-8709-D3BACE949856}" destId="{74B938CE-44EB-4C1A-A94C-9B2B1194B16E}" srcOrd="0" destOrd="0" presId="urn:microsoft.com/office/officeart/2005/8/layout/vList5"/>
    <dgm:cxn modelId="{DDE9F8EB-DC7C-405A-9CBB-5B8B475FA442}" type="presOf" srcId="{C76D3521-B744-4CAF-AC56-9A3398E76AF9}" destId="{89448418-6367-42B5-97F7-404862D49D5B}" srcOrd="0" destOrd="0" presId="urn:microsoft.com/office/officeart/2005/8/layout/vList5"/>
    <dgm:cxn modelId="{C48F819E-0CB6-42A3-8322-7AD8F569F28E}" type="presParOf" srcId="{74B938CE-44EB-4C1A-A94C-9B2B1194B16E}" destId="{F6F72104-9100-4386-AF6E-2D4C60F9520D}" srcOrd="0" destOrd="0" presId="urn:microsoft.com/office/officeart/2005/8/layout/vList5"/>
    <dgm:cxn modelId="{42DFC248-8662-4702-830F-DAE067DB9584}" type="presParOf" srcId="{F6F72104-9100-4386-AF6E-2D4C60F9520D}" destId="{89448418-6367-42B5-97F7-404862D49D5B}" srcOrd="0" destOrd="0" presId="urn:microsoft.com/office/officeart/2005/8/layout/vList5"/>
    <dgm:cxn modelId="{7BD26165-795D-465D-A659-A97D5A7E1D76}" type="presParOf" srcId="{74B938CE-44EB-4C1A-A94C-9B2B1194B16E}" destId="{A7D4B4EE-C252-43C7-A4D0-821B2A93FF3C}" srcOrd="1" destOrd="0" presId="urn:microsoft.com/office/officeart/2005/8/layout/vList5"/>
    <dgm:cxn modelId="{247A5EB1-D2A6-4D46-B17A-47A15D6C92C5}" type="presParOf" srcId="{74B938CE-44EB-4C1A-A94C-9B2B1194B16E}" destId="{9E71E526-781C-4E42-A9BF-839238BE9D4B}" srcOrd="2" destOrd="0" presId="urn:microsoft.com/office/officeart/2005/8/layout/vList5"/>
    <dgm:cxn modelId="{E4E84921-72BC-49DB-BD8D-7FC0FDC4C34D}" type="presParOf" srcId="{9E71E526-781C-4E42-A9BF-839238BE9D4B}" destId="{A18A426F-17CB-4BB7-BD47-863294FEA90B}" srcOrd="0" destOrd="0" presId="urn:microsoft.com/office/officeart/2005/8/layout/vList5"/>
    <dgm:cxn modelId="{0F517A22-2E3B-4E8B-BBD4-AF9AB766987C}" type="presParOf" srcId="{74B938CE-44EB-4C1A-A94C-9B2B1194B16E}" destId="{54BFF646-042B-432B-983D-BD286992EB67}" srcOrd="3" destOrd="0" presId="urn:microsoft.com/office/officeart/2005/8/layout/vList5"/>
    <dgm:cxn modelId="{1734A5C0-6DE2-460D-A6E9-DBE69EF092AA}" type="presParOf" srcId="{74B938CE-44EB-4C1A-A94C-9B2B1194B16E}" destId="{5F9378B6-D6C7-41C7-A26B-02727C36DA91}" srcOrd="4" destOrd="0" presId="urn:microsoft.com/office/officeart/2005/8/layout/vList5"/>
    <dgm:cxn modelId="{F2FCE752-4F44-4DEA-AD93-CB2EB3AB34D3}" type="presParOf" srcId="{5F9378B6-D6C7-41C7-A26B-02727C36DA91}" destId="{81B85DDA-45EB-47F6-BAC8-B9733C90394C}"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3A9D97-E7B8-40CD-ABF9-10638C5A608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zh-CN" altLang="en-US"/>
        </a:p>
      </dgm:t>
    </dgm:pt>
    <dgm:pt modelId="{A69F29C4-CB23-4B93-AFF8-1C5431BF014F}">
      <dgm:prSet custT="1"/>
      <dgm:spPr/>
      <dgm:t>
        <a:bodyPr/>
        <a:lstStyle/>
        <a:p>
          <a:pPr rtl="0"/>
          <a:r>
            <a:rPr lang="zh-CN" altLang="en-US" sz="3600" dirty="0" smtClean="0"/>
            <a:t>保密性 ：防窃取</a:t>
          </a:r>
          <a:endParaRPr lang="zh-CN" altLang="en-US" sz="3600" dirty="0"/>
        </a:p>
      </dgm:t>
    </dgm:pt>
    <dgm:pt modelId="{7344F24B-4055-484D-9C19-33252D952199}" type="parTrans" cxnId="{432F65CA-6415-4F04-BBA8-9D2B3A863434}">
      <dgm:prSet/>
      <dgm:spPr/>
      <dgm:t>
        <a:bodyPr/>
        <a:lstStyle/>
        <a:p>
          <a:endParaRPr lang="zh-CN" altLang="en-US"/>
        </a:p>
      </dgm:t>
    </dgm:pt>
    <dgm:pt modelId="{A1CDC48A-38D1-4428-B64E-62AF2A1578E5}" type="sibTrans" cxnId="{432F65CA-6415-4F04-BBA8-9D2B3A863434}">
      <dgm:prSet/>
      <dgm:spPr/>
      <dgm:t>
        <a:bodyPr/>
        <a:lstStyle/>
        <a:p>
          <a:endParaRPr lang="zh-CN" altLang="en-US"/>
        </a:p>
      </dgm:t>
    </dgm:pt>
    <dgm:pt modelId="{AF4BB80B-7909-4B25-B1A5-B00D6698056D}">
      <dgm:prSet custT="1"/>
      <dgm:spPr/>
      <dgm:t>
        <a:bodyPr/>
        <a:lstStyle/>
        <a:p>
          <a:pPr rtl="0"/>
          <a:r>
            <a:rPr lang="zh-CN" altLang="en-US" sz="3600" dirty="0" smtClean="0"/>
            <a:t>完整性：防篡改 </a:t>
          </a:r>
          <a:endParaRPr lang="zh-CN" altLang="en-US" sz="3600" dirty="0"/>
        </a:p>
      </dgm:t>
    </dgm:pt>
    <dgm:pt modelId="{EC568CB1-0C05-4655-A9B0-42800A4FD9D1}" type="parTrans" cxnId="{1CBD0477-CD2E-42CB-B67A-051887E20F7E}">
      <dgm:prSet/>
      <dgm:spPr/>
      <dgm:t>
        <a:bodyPr/>
        <a:lstStyle/>
        <a:p>
          <a:endParaRPr lang="zh-CN" altLang="en-US"/>
        </a:p>
      </dgm:t>
    </dgm:pt>
    <dgm:pt modelId="{D62328F8-3939-4DF3-BC34-2A7D66DDCAF5}" type="sibTrans" cxnId="{1CBD0477-CD2E-42CB-B67A-051887E20F7E}">
      <dgm:prSet/>
      <dgm:spPr/>
      <dgm:t>
        <a:bodyPr/>
        <a:lstStyle/>
        <a:p>
          <a:endParaRPr lang="zh-CN" altLang="en-US"/>
        </a:p>
      </dgm:t>
    </dgm:pt>
    <dgm:pt modelId="{65D222AE-A83D-4BA4-BE23-36A8AAFD56E4}">
      <dgm:prSet custT="1"/>
      <dgm:spPr/>
      <dgm:t>
        <a:bodyPr/>
        <a:lstStyle/>
        <a:p>
          <a:pPr rtl="0"/>
          <a:r>
            <a:rPr lang="zh-CN" altLang="en-US" sz="3600" dirty="0" smtClean="0"/>
            <a:t>身份认证与授权：正确性</a:t>
          </a:r>
          <a:endParaRPr lang="zh-CN" altLang="en-US" sz="3600" dirty="0"/>
        </a:p>
      </dgm:t>
    </dgm:pt>
    <dgm:pt modelId="{BDD4D7FA-5CC0-4557-B83A-345646AB7B79}" type="parTrans" cxnId="{87FFBEA1-3E4B-4F5D-BE47-F8F8AA1F171C}">
      <dgm:prSet/>
      <dgm:spPr/>
      <dgm:t>
        <a:bodyPr/>
        <a:lstStyle/>
        <a:p>
          <a:endParaRPr lang="zh-CN" altLang="en-US"/>
        </a:p>
      </dgm:t>
    </dgm:pt>
    <dgm:pt modelId="{E42F232D-ACD8-42ED-B676-7E18BC3DEBAE}" type="sibTrans" cxnId="{87FFBEA1-3E4B-4F5D-BE47-F8F8AA1F171C}">
      <dgm:prSet/>
      <dgm:spPr/>
      <dgm:t>
        <a:bodyPr/>
        <a:lstStyle/>
        <a:p>
          <a:endParaRPr lang="zh-CN" altLang="en-US"/>
        </a:p>
      </dgm:t>
    </dgm:pt>
    <dgm:pt modelId="{EEC79A8F-6002-46F0-80F1-D61673575080}">
      <dgm:prSet custT="1"/>
      <dgm:spPr/>
      <dgm:t>
        <a:bodyPr/>
        <a:lstStyle/>
        <a:p>
          <a:pPr rtl="0"/>
          <a:r>
            <a:rPr lang="zh-CN" sz="3600" dirty="0" smtClean="0"/>
            <a:t>抗抵赖 </a:t>
          </a:r>
          <a:endParaRPr lang="zh-CN" sz="3600" dirty="0"/>
        </a:p>
      </dgm:t>
    </dgm:pt>
    <dgm:pt modelId="{C2F96EC7-8185-4083-86E7-75ED19BE5E6C}" type="parTrans" cxnId="{D2285D9D-6839-48BE-9FB2-CFE156CFB14D}">
      <dgm:prSet/>
      <dgm:spPr/>
      <dgm:t>
        <a:bodyPr/>
        <a:lstStyle/>
        <a:p>
          <a:endParaRPr lang="zh-CN" altLang="en-US"/>
        </a:p>
      </dgm:t>
    </dgm:pt>
    <dgm:pt modelId="{991161AB-AE8E-44F1-A1E1-EED2B87CB320}" type="sibTrans" cxnId="{D2285D9D-6839-48BE-9FB2-CFE156CFB14D}">
      <dgm:prSet/>
      <dgm:spPr/>
      <dgm:t>
        <a:bodyPr/>
        <a:lstStyle/>
        <a:p>
          <a:endParaRPr lang="zh-CN" altLang="en-US"/>
        </a:p>
      </dgm:t>
    </dgm:pt>
    <dgm:pt modelId="{68A79A8D-BAC9-4737-9354-C1712266DCF1}" type="pres">
      <dgm:prSet presAssocID="{4E3A9D97-E7B8-40CD-ABF9-10638C5A608E}" presName="Name0" presStyleCnt="0">
        <dgm:presLayoutVars>
          <dgm:chMax val="7"/>
          <dgm:dir/>
          <dgm:animLvl val="lvl"/>
          <dgm:resizeHandles val="exact"/>
        </dgm:presLayoutVars>
      </dgm:prSet>
      <dgm:spPr/>
      <dgm:t>
        <a:bodyPr/>
        <a:lstStyle/>
        <a:p>
          <a:endParaRPr lang="zh-CN" altLang="en-US"/>
        </a:p>
      </dgm:t>
    </dgm:pt>
    <dgm:pt modelId="{E1D2FA2C-6DE1-4951-BD88-8DE6CC4935A9}" type="pres">
      <dgm:prSet presAssocID="{A69F29C4-CB23-4B93-AFF8-1C5431BF014F}" presName="circle1" presStyleLbl="node1" presStyleIdx="0" presStyleCnt="4" custAng="0"/>
      <dgm:spPr>
        <a:solidFill>
          <a:schemeClr val="accent2">
            <a:lumMod val="40000"/>
            <a:lumOff val="60000"/>
          </a:schemeClr>
        </a:solidFill>
        <a:scene3d>
          <a:camera prst="isometricOffAxis2Top"/>
          <a:lightRig rig="threePt" dir="t"/>
        </a:scene3d>
      </dgm:spPr>
    </dgm:pt>
    <dgm:pt modelId="{FDBD0556-BE4C-4F19-B361-157CB7AA89B2}" type="pres">
      <dgm:prSet presAssocID="{A69F29C4-CB23-4B93-AFF8-1C5431BF014F}" presName="space" presStyleCnt="0"/>
      <dgm:spPr/>
    </dgm:pt>
    <dgm:pt modelId="{1CE8E902-ABE5-4809-8ACD-537B52F95103}" type="pres">
      <dgm:prSet presAssocID="{A69F29C4-CB23-4B93-AFF8-1C5431BF014F}" presName="rect1" presStyleLbl="alignAcc1" presStyleIdx="0" presStyleCnt="4" custLinFactNeighborX="0" custLinFactNeighborY="-575"/>
      <dgm:spPr/>
      <dgm:t>
        <a:bodyPr/>
        <a:lstStyle/>
        <a:p>
          <a:endParaRPr lang="zh-CN" altLang="en-US"/>
        </a:p>
      </dgm:t>
    </dgm:pt>
    <dgm:pt modelId="{A38F754E-528C-4EA5-BF41-EA124A2159FD}" type="pres">
      <dgm:prSet presAssocID="{AF4BB80B-7909-4B25-B1A5-B00D6698056D}" presName="vertSpace2" presStyleLbl="node1" presStyleIdx="0" presStyleCnt="4"/>
      <dgm:spPr/>
    </dgm:pt>
    <dgm:pt modelId="{34EA298E-DDC2-4488-A9BA-35589149123B}" type="pres">
      <dgm:prSet presAssocID="{AF4BB80B-7909-4B25-B1A5-B00D6698056D}" presName="circle2" presStyleLbl="node1" presStyleIdx="1" presStyleCnt="4" custAng="0"/>
      <dgm:spPr>
        <a:solidFill>
          <a:schemeClr val="accent2">
            <a:lumMod val="40000"/>
            <a:lumOff val="60000"/>
          </a:schemeClr>
        </a:solidFill>
        <a:scene3d>
          <a:camera prst="isometricOffAxis2Top"/>
          <a:lightRig rig="threePt" dir="t"/>
        </a:scene3d>
      </dgm:spPr>
    </dgm:pt>
    <dgm:pt modelId="{23BAED09-CDCB-4A5E-A1AF-359FDE3400AE}" type="pres">
      <dgm:prSet presAssocID="{AF4BB80B-7909-4B25-B1A5-B00D6698056D}" presName="rect2" presStyleLbl="alignAcc1" presStyleIdx="1" presStyleCnt="4"/>
      <dgm:spPr/>
      <dgm:t>
        <a:bodyPr/>
        <a:lstStyle/>
        <a:p>
          <a:endParaRPr lang="zh-CN" altLang="en-US"/>
        </a:p>
      </dgm:t>
    </dgm:pt>
    <dgm:pt modelId="{CD2024C8-29CA-4A67-9A1F-AFF32F546081}" type="pres">
      <dgm:prSet presAssocID="{65D222AE-A83D-4BA4-BE23-36A8AAFD56E4}" presName="vertSpace3" presStyleLbl="node1" presStyleIdx="1" presStyleCnt="4"/>
      <dgm:spPr/>
    </dgm:pt>
    <dgm:pt modelId="{0B9BABAB-5077-47E6-B6C3-DE0194B58F59}" type="pres">
      <dgm:prSet presAssocID="{65D222AE-A83D-4BA4-BE23-36A8AAFD56E4}" presName="circle3" presStyleLbl="node1" presStyleIdx="2" presStyleCnt="4" custAng="0"/>
      <dgm:spPr>
        <a:solidFill>
          <a:schemeClr val="accent2">
            <a:lumMod val="40000"/>
            <a:lumOff val="60000"/>
          </a:schemeClr>
        </a:solidFill>
        <a:scene3d>
          <a:camera prst="isometricOffAxis2Top"/>
          <a:lightRig rig="threePt" dir="t"/>
        </a:scene3d>
      </dgm:spPr>
    </dgm:pt>
    <dgm:pt modelId="{FC07D589-B1B5-4A8B-B8D1-433A803370B7}" type="pres">
      <dgm:prSet presAssocID="{65D222AE-A83D-4BA4-BE23-36A8AAFD56E4}" presName="rect3" presStyleLbl="alignAcc1" presStyleIdx="2" presStyleCnt="4"/>
      <dgm:spPr/>
      <dgm:t>
        <a:bodyPr/>
        <a:lstStyle/>
        <a:p>
          <a:endParaRPr lang="zh-CN" altLang="en-US"/>
        </a:p>
      </dgm:t>
    </dgm:pt>
    <dgm:pt modelId="{D0D3E7CA-2C0A-46E9-A732-ACD5B57F5970}" type="pres">
      <dgm:prSet presAssocID="{EEC79A8F-6002-46F0-80F1-D61673575080}" presName="vertSpace4" presStyleLbl="node1" presStyleIdx="2" presStyleCnt="4"/>
      <dgm:spPr/>
    </dgm:pt>
    <dgm:pt modelId="{42D68828-7031-49FF-A2FA-21063F98837D}" type="pres">
      <dgm:prSet presAssocID="{EEC79A8F-6002-46F0-80F1-D61673575080}" presName="circle4" presStyleLbl="node1" presStyleIdx="3" presStyleCnt="4" custAng="0"/>
      <dgm:spPr>
        <a:solidFill>
          <a:schemeClr val="accent2">
            <a:lumMod val="40000"/>
            <a:lumOff val="60000"/>
          </a:schemeClr>
        </a:solidFill>
        <a:scene3d>
          <a:camera prst="isometricOffAxis2Top"/>
          <a:lightRig rig="threePt" dir="t"/>
        </a:scene3d>
      </dgm:spPr>
    </dgm:pt>
    <dgm:pt modelId="{32B67664-EF05-49CA-965B-4C4FB898D514}" type="pres">
      <dgm:prSet presAssocID="{EEC79A8F-6002-46F0-80F1-D61673575080}" presName="rect4" presStyleLbl="alignAcc1" presStyleIdx="3" presStyleCnt="4"/>
      <dgm:spPr/>
      <dgm:t>
        <a:bodyPr/>
        <a:lstStyle/>
        <a:p>
          <a:endParaRPr lang="zh-CN" altLang="en-US"/>
        </a:p>
      </dgm:t>
    </dgm:pt>
    <dgm:pt modelId="{3880CC4D-E04A-4DBA-A872-75C8779911ED}" type="pres">
      <dgm:prSet presAssocID="{A69F29C4-CB23-4B93-AFF8-1C5431BF014F}" presName="rect1ParTxNoCh" presStyleLbl="alignAcc1" presStyleIdx="3" presStyleCnt="4">
        <dgm:presLayoutVars>
          <dgm:chMax val="1"/>
          <dgm:bulletEnabled val="1"/>
        </dgm:presLayoutVars>
      </dgm:prSet>
      <dgm:spPr/>
      <dgm:t>
        <a:bodyPr/>
        <a:lstStyle/>
        <a:p>
          <a:endParaRPr lang="zh-CN" altLang="en-US"/>
        </a:p>
      </dgm:t>
    </dgm:pt>
    <dgm:pt modelId="{57AD38AA-D9E6-433F-9143-AFC5C7B26138}" type="pres">
      <dgm:prSet presAssocID="{AF4BB80B-7909-4B25-B1A5-B00D6698056D}" presName="rect2ParTxNoCh" presStyleLbl="alignAcc1" presStyleIdx="3" presStyleCnt="4">
        <dgm:presLayoutVars>
          <dgm:chMax val="1"/>
          <dgm:bulletEnabled val="1"/>
        </dgm:presLayoutVars>
      </dgm:prSet>
      <dgm:spPr/>
      <dgm:t>
        <a:bodyPr/>
        <a:lstStyle/>
        <a:p>
          <a:endParaRPr lang="zh-CN" altLang="en-US"/>
        </a:p>
      </dgm:t>
    </dgm:pt>
    <dgm:pt modelId="{0C12F3C0-1D83-45BE-A54B-1AA8ECC6A877}" type="pres">
      <dgm:prSet presAssocID="{65D222AE-A83D-4BA4-BE23-36A8AAFD56E4}" presName="rect3ParTxNoCh" presStyleLbl="alignAcc1" presStyleIdx="3" presStyleCnt="4">
        <dgm:presLayoutVars>
          <dgm:chMax val="1"/>
          <dgm:bulletEnabled val="1"/>
        </dgm:presLayoutVars>
      </dgm:prSet>
      <dgm:spPr/>
      <dgm:t>
        <a:bodyPr/>
        <a:lstStyle/>
        <a:p>
          <a:endParaRPr lang="zh-CN" altLang="en-US"/>
        </a:p>
      </dgm:t>
    </dgm:pt>
    <dgm:pt modelId="{7B66C9C1-9E07-4126-8D42-EB88E29A5778}" type="pres">
      <dgm:prSet presAssocID="{EEC79A8F-6002-46F0-80F1-D61673575080}" presName="rect4ParTxNoCh" presStyleLbl="alignAcc1" presStyleIdx="3" presStyleCnt="4">
        <dgm:presLayoutVars>
          <dgm:chMax val="1"/>
          <dgm:bulletEnabled val="1"/>
        </dgm:presLayoutVars>
      </dgm:prSet>
      <dgm:spPr/>
      <dgm:t>
        <a:bodyPr/>
        <a:lstStyle/>
        <a:p>
          <a:endParaRPr lang="zh-CN" altLang="en-US"/>
        </a:p>
      </dgm:t>
    </dgm:pt>
  </dgm:ptLst>
  <dgm:cxnLst>
    <dgm:cxn modelId="{1BA6ED40-45D3-4B79-9EF9-4A62E4E89007}" type="presOf" srcId="{A69F29C4-CB23-4B93-AFF8-1C5431BF014F}" destId="{1CE8E902-ABE5-4809-8ACD-537B52F95103}" srcOrd="0" destOrd="0" presId="urn:microsoft.com/office/officeart/2005/8/layout/target3"/>
    <dgm:cxn modelId="{1CBD0477-CD2E-42CB-B67A-051887E20F7E}" srcId="{4E3A9D97-E7B8-40CD-ABF9-10638C5A608E}" destId="{AF4BB80B-7909-4B25-B1A5-B00D6698056D}" srcOrd="1" destOrd="0" parTransId="{EC568CB1-0C05-4655-A9B0-42800A4FD9D1}" sibTransId="{D62328F8-3939-4DF3-BC34-2A7D66DDCAF5}"/>
    <dgm:cxn modelId="{DE3C3EFB-81BB-46E1-8A96-38060E99CE79}" type="presOf" srcId="{4E3A9D97-E7B8-40CD-ABF9-10638C5A608E}" destId="{68A79A8D-BAC9-4737-9354-C1712266DCF1}" srcOrd="0" destOrd="0" presId="urn:microsoft.com/office/officeart/2005/8/layout/target3"/>
    <dgm:cxn modelId="{949029D1-080E-4D23-B22C-D34C96F1AAA8}" type="presOf" srcId="{65D222AE-A83D-4BA4-BE23-36A8AAFD56E4}" destId="{0C12F3C0-1D83-45BE-A54B-1AA8ECC6A877}" srcOrd="1" destOrd="0" presId="urn:microsoft.com/office/officeart/2005/8/layout/target3"/>
    <dgm:cxn modelId="{7E8C1BE0-0106-4A9B-963D-9CAAA253DC7B}" type="presOf" srcId="{AF4BB80B-7909-4B25-B1A5-B00D6698056D}" destId="{57AD38AA-D9E6-433F-9143-AFC5C7B26138}" srcOrd="1" destOrd="0" presId="urn:microsoft.com/office/officeart/2005/8/layout/target3"/>
    <dgm:cxn modelId="{AD944346-4B19-49E4-9096-A5E69FBA8FD9}" type="presOf" srcId="{A69F29C4-CB23-4B93-AFF8-1C5431BF014F}" destId="{3880CC4D-E04A-4DBA-A872-75C8779911ED}" srcOrd="1" destOrd="0" presId="urn:microsoft.com/office/officeart/2005/8/layout/target3"/>
    <dgm:cxn modelId="{70B5CF58-EA7C-434F-B84E-66FC9CCDBB6C}" type="presOf" srcId="{65D222AE-A83D-4BA4-BE23-36A8AAFD56E4}" destId="{FC07D589-B1B5-4A8B-B8D1-433A803370B7}" srcOrd="0" destOrd="0" presId="urn:microsoft.com/office/officeart/2005/8/layout/target3"/>
    <dgm:cxn modelId="{87FFBEA1-3E4B-4F5D-BE47-F8F8AA1F171C}" srcId="{4E3A9D97-E7B8-40CD-ABF9-10638C5A608E}" destId="{65D222AE-A83D-4BA4-BE23-36A8AAFD56E4}" srcOrd="2" destOrd="0" parTransId="{BDD4D7FA-5CC0-4557-B83A-345646AB7B79}" sibTransId="{E42F232D-ACD8-42ED-B676-7E18BC3DEBAE}"/>
    <dgm:cxn modelId="{D2285D9D-6839-48BE-9FB2-CFE156CFB14D}" srcId="{4E3A9D97-E7B8-40CD-ABF9-10638C5A608E}" destId="{EEC79A8F-6002-46F0-80F1-D61673575080}" srcOrd="3" destOrd="0" parTransId="{C2F96EC7-8185-4083-86E7-75ED19BE5E6C}" sibTransId="{991161AB-AE8E-44F1-A1E1-EED2B87CB320}"/>
    <dgm:cxn modelId="{CD39315F-49EA-4ED2-9AC5-F73E80560BA8}" type="presOf" srcId="{EEC79A8F-6002-46F0-80F1-D61673575080}" destId="{32B67664-EF05-49CA-965B-4C4FB898D514}" srcOrd="0" destOrd="0" presId="urn:microsoft.com/office/officeart/2005/8/layout/target3"/>
    <dgm:cxn modelId="{8E9A5DB9-A528-4CC3-ABAD-F7FF08EBA2AB}" type="presOf" srcId="{AF4BB80B-7909-4B25-B1A5-B00D6698056D}" destId="{23BAED09-CDCB-4A5E-A1AF-359FDE3400AE}" srcOrd="0" destOrd="0" presId="urn:microsoft.com/office/officeart/2005/8/layout/target3"/>
    <dgm:cxn modelId="{8C8BB602-1C03-4598-975C-870771E3F808}" type="presOf" srcId="{EEC79A8F-6002-46F0-80F1-D61673575080}" destId="{7B66C9C1-9E07-4126-8D42-EB88E29A5778}" srcOrd="1" destOrd="0" presId="urn:microsoft.com/office/officeart/2005/8/layout/target3"/>
    <dgm:cxn modelId="{432F65CA-6415-4F04-BBA8-9D2B3A863434}" srcId="{4E3A9D97-E7B8-40CD-ABF9-10638C5A608E}" destId="{A69F29C4-CB23-4B93-AFF8-1C5431BF014F}" srcOrd="0" destOrd="0" parTransId="{7344F24B-4055-484D-9C19-33252D952199}" sibTransId="{A1CDC48A-38D1-4428-B64E-62AF2A1578E5}"/>
    <dgm:cxn modelId="{DBD56F7B-FD00-47DF-872C-818D77738566}" type="presParOf" srcId="{68A79A8D-BAC9-4737-9354-C1712266DCF1}" destId="{E1D2FA2C-6DE1-4951-BD88-8DE6CC4935A9}" srcOrd="0" destOrd="0" presId="urn:microsoft.com/office/officeart/2005/8/layout/target3"/>
    <dgm:cxn modelId="{26E4B65F-76F9-4699-80F3-B5B57F8AC99C}" type="presParOf" srcId="{68A79A8D-BAC9-4737-9354-C1712266DCF1}" destId="{FDBD0556-BE4C-4F19-B361-157CB7AA89B2}" srcOrd="1" destOrd="0" presId="urn:microsoft.com/office/officeart/2005/8/layout/target3"/>
    <dgm:cxn modelId="{CC713C60-C55A-48D1-91AC-ED12C753D485}" type="presParOf" srcId="{68A79A8D-BAC9-4737-9354-C1712266DCF1}" destId="{1CE8E902-ABE5-4809-8ACD-537B52F95103}" srcOrd="2" destOrd="0" presId="urn:microsoft.com/office/officeart/2005/8/layout/target3"/>
    <dgm:cxn modelId="{49B1FA5C-445E-4388-B7FD-DC760132F270}" type="presParOf" srcId="{68A79A8D-BAC9-4737-9354-C1712266DCF1}" destId="{A38F754E-528C-4EA5-BF41-EA124A2159FD}" srcOrd="3" destOrd="0" presId="urn:microsoft.com/office/officeart/2005/8/layout/target3"/>
    <dgm:cxn modelId="{8979846C-88B7-4D4C-B2CA-CAF67177FA3B}" type="presParOf" srcId="{68A79A8D-BAC9-4737-9354-C1712266DCF1}" destId="{34EA298E-DDC2-4488-A9BA-35589149123B}" srcOrd="4" destOrd="0" presId="urn:microsoft.com/office/officeart/2005/8/layout/target3"/>
    <dgm:cxn modelId="{1D912F27-AA19-421A-880E-DC789A45E380}" type="presParOf" srcId="{68A79A8D-BAC9-4737-9354-C1712266DCF1}" destId="{23BAED09-CDCB-4A5E-A1AF-359FDE3400AE}" srcOrd="5" destOrd="0" presId="urn:microsoft.com/office/officeart/2005/8/layout/target3"/>
    <dgm:cxn modelId="{8A2F0FA9-B454-45EA-82D1-59683B08ADEA}" type="presParOf" srcId="{68A79A8D-BAC9-4737-9354-C1712266DCF1}" destId="{CD2024C8-29CA-4A67-9A1F-AFF32F546081}" srcOrd="6" destOrd="0" presId="urn:microsoft.com/office/officeart/2005/8/layout/target3"/>
    <dgm:cxn modelId="{41EA469E-CF5A-4F2C-8BD0-BE81581C361B}" type="presParOf" srcId="{68A79A8D-BAC9-4737-9354-C1712266DCF1}" destId="{0B9BABAB-5077-47E6-B6C3-DE0194B58F59}" srcOrd="7" destOrd="0" presId="urn:microsoft.com/office/officeart/2005/8/layout/target3"/>
    <dgm:cxn modelId="{06AA4984-E366-4832-BD3D-E7A6674B6459}" type="presParOf" srcId="{68A79A8D-BAC9-4737-9354-C1712266DCF1}" destId="{FC07D589-B1B5-4A8B-B8D1-433A803370B7}" srcOrd="8" destOrd="0" presId="urn:microsoft.com/office/officeart/2005/8/layout/target3"/>
    <dgm:cxn modelId="{D1D6E089-02EF-43C3-AAF3-A18638E01FF8}" type="presParOf" srcId="{68A79A8D-BAC9-4737-9354-C1712266DCF1}" destId="{D0D3E7CA-2C0A-46E9-A732-ACD5B57F5970}" srcOrd="9" destOrd="0" presId="urn:microsoft.com/office/officeart/2005/8/layout/target3"/>
    <dgm:cxn modelId="{EB1CA202-0805-426D-AF60-CA295944F4D8}" type="presParOf" srcId="{68A79A8D-BAC9-4737-9354-C1712266DCF1}" destId="{42D68828-7031-49FF-A2FA-21063F98837D}" srcOrd="10" destOrd="0" presId="urn:microsoft.com/office/officeart/2005/8/layout/target3"/>
    <dgm:cxn modelId="{EB212A06-ABC5-4415-99D2-EF285F26E173}" type="presParOf" srcId="{68A79A8D-BAC9-4737-9354-C1712266DCF1}" destId="{32B67664-EF05-49CA-965B-4C4FB898D514}" srcOrd="11" destOrd="0" presId="urn:microsoft.com/office/officeart/2005/8/layout/target3"/>
    <dgm:cxn modelId="{AF4652C3-E2EC-4199-B564-3202BC35A970}" type="presParOf" srcId="{68A79A8D-BAC9-4737-9354-C1712266DCF1}" destId="{3880CC4D-E04A-4DBA-A872-75C8779911ED}" srcOrd="12" destOrd="0" presId="urn:microsoft.com/office/officeart/2005/8/layout/target3"/>
    <dgm:cxn modelId="{11198511-BCA7-4828-B8BF-5C9644B67C08}" type="presParOf" srcId="{68A79A8D-BAC9-4737-9354-C1712266DCF1}" destId="{57AD38AA-D9E6-433F-9143-AFC5C7B26138}" srcOrd="13" destOrd="0" presId="urn:microsoft.com/office/officeart/2005/8/layout/target3"/>
    <dgm:cxn modelId="{8C0E1302-6496-48B8-9BFB-100D6CB4B364}" type="presParOf" srcId="{68A79A8D-BAC9-4737-9354-C1712266DCF1}" destId="{0C12F3C0-1D83-45BE-A54B-1AA8ECC6A877}" srcOrd="14" destOrd="0" presId="urn:microsoft.com/office/officeart/2005/8/layout/target3"/>
    <dgm:cxn modelId="{37F5606F-7DB0-4385-B66C-D4EB6F3299E1}" type="presParOf" srcId="{68A79A8D-BAC9-4737-9354-C1712266DCF1}" destId="{7B66C9C1-9E07-4126-8D42-EB88E29A5778}"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F3004E-85EB-4C26-90F2-6EC3C4E648BF}"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zh-CN" altLang="en-US"/>
        </a:p>
      </dgm:t>
    </dgm:pt>
    <dgm:pt modelId="{911EF0DE-7272-4DA9-9C6C-9DE5C01FA5DC}">
      <dgm:prSet custT="1"/>
      <dgm:spPr/>
      <dgm:t>
        <a:bodyPr/>
        <a:lstStyle/>
        <a:p>
          <a:pPr algn="l" rtl="0"/>
          <a:r>
            <a:rPr lang="zh-CN" sz="3200" b="1" dirty="0" smtClean="0"/>
            <a:t>对称加密算法：</a:t>
          </a:r>
          <a:r>
            <a:rPr lang="zh-CN" sz="2800" b="0" dirty="0" smtClean="0"/>
            <a:t>数据加解密及验证；</a:t>
          </a:r>
          <a:r>
            <a:rPr lang="en-US" sz="2800" b="0" dirty="0" smtClean="0"/>
            <a:t> DES</a:t>
          </a:r>
          <a:r>
            <a:rPr lang="zh-CN" sz="2800" b="0" dirty="0" smtClean="0"/>
            <a:t>、</a:t>
          </a:r>
          <a:r>
            <a:rPr lang="en-US" sz="2800" b="0" dirty="0" smtClean="0"/>
            <a:t>3DES</a:t>
          </a:r>
          <a:r>
            <a:rPr lang="zh-CN" sz="2800" b="0" dirty="0" smtClean="0"/>
            <a:t>、</a:t>
          </a:r>
          <a:r>
            <a:rPr lang="en-US" sz="2800" b="0" dirty="0" smtClean="0"/>
            <a:t>AES</a:t>
          </a:r>
          <a:r>
            <a:rPr lang="zh-CN" sz="2800" b="0" dirty="0" smtClean="0"/>
            <a:t>、</a:t>
          </a:r>
          <a:r>
            <a:rPr lang="en-US" sz="2800" b="0" dirty="0" smtClean="0"/>
            <a:t>RC4</a:t>
          </a:r>
          <a:endParaRPr lang="zh-CN" sz="2800" b="0" dirty="0"/>
        </a:p>
      </dgm:t>
    </dgm:pt>
    <dgm:pt modelId="{4FB87207-9E79-4320-B90B-9EEC91F05923}" type="parTrans" cxnId="{A8C956C1-0294-41B3-9561-D715C2A726C8}">
      <dgm:prSet/>
      <dgm:spPr/>
      <dgm:t>
        <a:bodyPr/>
        <a:lstStyle/>
        <a:p>
          <a:endParaRPr lang="zh-CN" altLang="en-US" sz="3200"/>
        </a:p>
      </dgm:t>
    </dgm:pt>
    <dgm:pt modelId="{F4C93A50-F0A3-4815-8069-FCC720590C62}" type="sibTrans" cxnId="{A8C956C1-0294-41B3-9561-D715C2A726C8}">
      <dgm:prSet/>
      <dgm:spPr/>
      <dgm:t>
        <a:bodyPr/>
        <a:lstStyle/>
        <a:p>
          <a:endParaRPr lang="zh-CN" altLang="en-US" sz="3200"/>
        </a:p>
      </dgm:t>
    </dgm:pt>
    <dgm:pt modelId="{7E802ACE-0F47-4F1C-8706-DCD613DD2C90}">
      <dgm:prSet custT="1"/>
      <dgm:spPr/>
      <dgm:t>
        <a:bodyPr/>
        <a:lstStyle/>
        <a:p>
          <a:pPr algn="l" rtl="0"/>
          <a:r>
            <a:rPr lang="zh-CN" sz="3200" b="1" dirty="0" smtClean="0"/>
            <a:t>非对称加密算法：</a:t>
          </a:r>
          <a:r>
            <a:rPr lang="zh-CN" sz="2800" b="0" dirty="0" smtClean="0"/>
            <a:t>签名、验证、对称</a:t>
          </a:r>
          <a:r>
            <a:rPr lang="zh-CN" altLang="en-US" sz="2800" b="0" dirty="0" smtClean="0"/>
            <a:t>密钥</a:t>
          </a:r>
          <a:r>
            <a:rPr lang="zh-CN" sz="2800" b="0" dirty="0" smtClean="0"/>
            <a:t>的交换；</a:t>
          </a:r>
          <a:r>
            <a:rPr lang="en-US" sz="2800" b="0" dirty="0" smtClean="0">
              <a:hlinkClick xmlns:r="http://schemas.openxmlformats.org/officeDocument/2006/relationships" r:id="rId1"/>
            </a:rPr>
            <a:t> RSA</a:t>
          </a:r>
          <a:r>
            <a:rPr lang="zh-CN" sz="2800" b="0" dirty="0" smtClean="0"/>
            <a:t>、</a:t>
          </a:r>
          <a:r>
            <a:rPr lang="en-US" sz="2800" b="0" dirty="0" smtClean="0"/>
            <a:t>ECC</a:t>
          </a:r>
          <a:r>
            <a:rPr lang="zh-CN" sz="2800" b="0" dirty="0" smtClean="0"/>
            <a:t>、</a:t>
          </a:r>
          <a:r>
            <a:rPr lang="en-US" sz="2800" b="0" dirty="0" smtClean="0"/>
            <a:t>DH</a:t>
          </a:r>
          <a:r>
            <a:rPr lang="zh-CN" sz="2800" b="0" dirty="0" smtClean="0"/>
            <a:t>、</a:t>
          </a:r>
          <a:r>
            <a:rPr lang="en-US" sz="2800" b="0" dirty="0" smtClean="0"/>
            <a:t>El </a:t>
          </a:r>
          <a:r>
            <a:rPr lang="en-US" sz="2800" b="0" dirty="0" err="1" smtClean="0"/>
            <a:t>Gamal</a:t>
          </a:r>
          <a:r>
            <a:rPr lang="zh-CN" sz="2800" b="0" dirty="0" smtClean="0"/>
            <a:t>、</a:t>
          </a:r>
          <a:r>
            <a:rPr lang="en-US" sz="2800" b="0" dirty="0" smtClean="0"/>
            <a:t>DSA</a:t>
          </a:r>
          <a:endParaRPr lang="zh-CN" sz="2800" b="0" dirty="0"/>
        </a:p>
      </dgm:t>
    </dgm:pt>
    <dgm:pt modelId="{23CD34B5-189A-43C1-B4DF-CFC4CDB30A3B}" type="parTrans" cxnId="{EDE9522C-85D9-414B-B60E-0EB33F15DAE8}">
      <dgm:prSet/>
      <dgm:spPr/>
      <dgm:t>
        <a:bodyPr/>
        <a:lstStyle/>
        <a:p>
          <a:endParaRPr lang="zh-CN" altLang="en-US" sz="3200"/>
        </a:p>
      </dgm:t>
    </dgm:pt>
    <dgm:pt modelId="{3A63413C-3346-4124-81B5-0C2C44238C78}" type="sibTrans" cxnId="{EDE9522C-85D9-414B-B60E-0EB33F15DAE8}">
      <dgm:prSet/>
      <dgm:spPr/>
      <dgm:t>
        <a:bodyPr/>
        <a:lstStyle/>
        <a:p>
          <a:endParaRPr lang="zh-CN" altLang="en-US" sz="3200"/>
        </a:p>
      </dgm:t>
    </dgm:pt>
    <dgm:pt modelId="{3D0BADE9-1DE3-409C-B9C7-7B47D66F43AC}">
      <dgm:prSet custT="1"/>
      <dgm:spPr/>
      <dgm:t>
        <a:bodyPr/>
        <a:lstStyle/>
        <a:p>
          <a:pPr algn="l"/>
          <a:r>
            <a:rPr lang="zh-CN" sz="3200" b="1" dirty="0" smtClean="0"/>
            <a:t>数据摘要算法：</a:t>
          </a:r>
          <a:r>
            <a:rPr lang="zh-CN" sz="2800" b="0" dirty="0" smtClean="0"/>
            <a:t>待签名消息的摘要计算</a:t>
          </a:r>
          <a:r>
            <a:rPr lang="en-US" sz="2800" b="0" dirty="0" smtClean="0"/>
            <a:t>; MD5</a:t>
          </a:r>
          <a:r>
            <a:rPr lang="zh-CN" sz="2800" b="0" dirty="0" smtClean="0"/>
            <a:t>、</a:t>
          </a:r>
          <a:r>
            <a:rPr lang="en-US" sz="2800" b="0" dirty="0" smtClean="0"/>
            <a:t>SHA1</a:t>
          </a:r>
          <a:endParaRPr lang="zh-CN" altLang="en-US" sz="2800" b="0" dirty="0"/>
        </a:p>
      </dgm:t>
    </dgm:pt>
    <dgm:pt modelId="{B692F9A8-0B93-4A3E-B2F2-99A1131C480A}" type="parTrans" cxnId="{CC805528-3162-46AF-9CB6-7E55C9159BC3}">
      <dgm:prSet/>
      <dgm:spPr/>
      <dgm:t>
        <a:bodyPr/>
        <a:lstStyle/>
        <a:p>
          <a:endParaRPr lang="zh-CN" altLang="en-US"/>
        </a:p>
      </dgm:t>
    </dgm:pt>
    <dgm:pt modelId="{3D282846-600C-4E80-BF64-88A9B1CCEB8D}" type="sibTrans" cxnId="{CC805528-3162-46AF-9CB6-7E55C9159BC3}">
      <dgm:prSet/>
      <dgm:spPr/>
      <dgm:t>
        <a:bodyPr/>
        <a:lstStyle/>
        <a:p>
          <a:endParaRPr lang="zh-CN" altLang="en-US"/>
        </a:p>
      </dgm:t>
    </dgm:pt>
    <dgm:pt modelId="{8F149CCE-2CB3-44C4-AA26-60310A702A59}" type="pres">
      <dgm:prSet presAssocID="{79F3004E-85EB-4C26-90F2-6EC3C4E648BF}" presName="Name0" presStyleCnt="0">
        <dgm:presLayoutVars>
          <dgm:chMax val="7"/>
          <dgm:dir/>
          <dgm:animLvl val="lvl"/>
          <dgm:resizeHandles val="exact"/>
        </dgm:presLayoutVars>
      </dgm:prSet>
      <dgm:spPr/>
      <dgm:t>
        <a:bodyPr/>
        <a:lstStyle/>
        <a:p>
          <a:endParaRPr lang="zh-CN" altLang="en-US"/>
        </a:p>
      </dgm:t>
    </dgm:pt>
    <dgm:pt modelId="{5979B54D-3104-4DE0-A583-DBF1B1167739}" type="pres">
      <dgm:prSet presAssocID="{911EF0DE-7272-4DA9-9C6C-9DE5C01FA5DC}" presName="circle1" presStyleLbl="node1" presStyleIdx="0" presStyleCnt="3"/>
      <dgm:spPr>
        <a:scene3d>
          <a:camera prst="isometricOffAxis2Top"/>
          <a:lightRig rig="threePt" dir="t"/>
        </a:scene3d>
      </dgm:spPr>
    </dgm:pt>
    <dgm:pt modelId="{6A06A51F-00A7-4026-946E-D2D8FEE5DE59}" type="pres">
      <dgm:prSet presAssocID="{911EF0DE-7272-4DA9-9C6C-9DE5C01FA5DC}" presName="space" presStyleCnt="0"/>
      <dgm:spPr/>
    </dgm:pt>
    <dgm:pt modelId="{9D171150-7BAC-46E5-A01E-31C0169C3018}" type="pres">
      <dgm:prSet presAssocID="{911EF0DE-7272-4DA9-9C6C-9DE5C01FA5DC}" presName="rect1" presStyleLbl="alignAcc1" presStyleIdx="0" presStyleCnt="3"/>
      <dgm:spPr/>
      <dgm:t>
        <a:bodyPr/>
        <a:lstStyle/>
        <a:p>
          <a:endParaRPr lang="zh-CN" altLang="en-US"/>
        </a:p>
      </dgm:t>
    </dgm:pt>
    <dgm:pt modelId="{0D0E1A82-C677-4878-B522-82A760C299B0}" type="pres">
      <dgm:prSet presAssocID="{7E802ACE-0F47-4F1C-8706-DCD613DD2C90}" presName="vertSpace2" presStyleLbl="node1" presStyleIdx="0" presStyleCnt="3"/>
      <dgm:spPr/>
    </dgm:pt>
    <dgm:pt modelId="{BC83A901-9C49-48EA-B864-ACB22B45D466}" type="pres">
      <dgm:prSet presAssocID="{7E802ACE-0F47-4F1C-8706-DCD613DD2C90}" presName="circle2" presStyleLbl="node1" presStyleIdx="1" presStyleCnt="3"/>
      <dgm:spPr>
        <a:scene3d>
          <a:camera prst="isometricOffAxis2Top"/>
          <a:lightRig rig="threePt" dir="t"/>
        </a:scene3d>
      </dgm:spPr>
    </dgm:pt>
    <dgm:pt modelId="{C199BE39-59A1-45FA-A39C-31133F029513}" type="pres">
      <dgm:prSet presAssocID="{7E802ACE-0F47-4F1C-8706-DCD613DD2C90}" presName="rect2" presStyleLbl="alignAcc1" presStyleIdx="1" presStyleCnt="3"/>
      <dgm:spPr/>
      <dgm:t>
        <a:bodyPr/>
        <a:lstStyle/>
        <a:p>
          <a:endParaRPr lang="zh-CN" altLang="en-US"/>
        </a:p>
      </dgm:t>
    </dgm:pt>
    <dgm:pt modelId="{19B4E123-FFF0-485D-856F-FCEF98812873}" type="pres">
      <dgm:prSet presAssocID="{3D0BADE9-1DE3-409C-B9C7-7B47D66F43AC}" presName="vertSpace3" presStyleLbl="node1" presStyleIdx="1" presStyleCnt="3"/>
      <dgm:spPr/>
    </dgm:pt>
    <dgm:pt modelId="{46BA4841-65DD-45A9-990C-62A2399D7490}" type="pres">
      <dgm:prSet presAssocID="{3D0BADE9-1DE3-409C-B9C7-7B47D66F43AC}" presName="circle3" presStyleLbl="node1" presStyleIdx="2" presStyleCnt="3"/>
      <dgm:spPr>
        <a:scene3d>
          <a:camera prst="isometricOffAxis2Top"/>
          <a:lightRig rig="threePt" dir="t"/>
        </a:scene3d>
      </dgm:spPr>
    </dgm:pt>
    <dgm:pt modelId="{FC280C28-A8F2-4C8A-88E7-404C65791D67}" type="pres">
      <dgm:prSet presAssocID="{3D0BADE9-1DE3-409C-B9C7-7B47D66F43AC}" presName="rect3" presStyleLbl="alignAcc1" presStyleIdx="2" presStyleCnt="3"/>
      <dgm:spPr/>
      <dgm:t>
        <a:bodyPr/>
        <a:lstStyle/>
        <a:p>
          <a:endParaRPr lang="zh-CN" altLang="en-US"/>
        </a:p>
      </dgm:t>
    </dgm:pt>
    <dgm:pt modelId="{7EE516C4-994D-4988-9DA8-2AEB889100F0}" type="pres">
      <dgm:prSet presAssocID="{911EF0DE-7272-4DA9-9C6C-9DE5C01FA5DC}" presName="rect1ParTxNoCh" presStyleLbl="alignAcc1" presStyleIdx="2" presStyleCnt="3">
        <dgm:presLayoutVars>
          <dgm:chMax val="1"/>
          <dgm:bulletEnabled val="1"/>
        </dgm:presLayoutVars>
      </dgm:prSet>
      <dgm:spPr/>
      <dgm:t>
        <a:bodyPr/>
        <a:lstStyle/>
        <a:p>
          <a:endParaRPr lang="zh-CN" altLang="en-US"/>
        </a:p>
      </dgm:t>
    </dgm:pt>
    <dgm:pt modelId="{6932AFE3-3865-4775-8C08-ADCC863FA294}" type="pres">
      <dgm:prSet presAssocID="{7E802ACE-0F47-4F1C-8706-DCD613DD2C90}" presName="rect2ParTxNoCh" presStyleLbl="alignAcc1" presStyleIdx="2" presStyleCnt="3">
        <dgm:presLayoutVars>
          <dgm:chMax val="1"/>
          <dgm:bulletEnabled val="1"/>
        </dgm:presLayoutVars>
      </dgm:prSet>
      <dgm:spPr/>
      <dgm:t>
        <a:bodyPr/>
        <a:lstStyle/>
        <a:p>
          <a:endParaRPr lang="zh-CN" altLang="en-US"/>
        </a:p>
      </dgm:t>
    </dgm:pt>
    <dgm:pt modelId="{166C0468-548B-493C-9233-795CE6E776F9}" type="pres">
      <dgm:prSet presAssocID="{3D0BADE9-1DE3-409C-B9C7-7B47D66F43AC}" presName="rect3ParTxNoCh" presStyleLbl="alignAcc1" presStyleIdx="2" presStyleCnt="3">
        <dgm:presLayoutVars>
          <dgm:chMax val="1"/>
          <dgm:bulletEnabled val="1"/>
        </dgm:presLayoutVars>
      </dgm:prSet>
      <dgm:spPr/>
      <dgm:t>
        <a:bodyPr/>
        <a:lstStyle/>
        <a:p>
          <a:endParaRPr lang="zh-CN" altLang="en-US"/>
        </a:p>
      </dgm:t>
    </dgm:pt>
  </dgm:ptLst>
  <dgm:cxnLst>
    <dgm:cxn modelId="{65E97473-62F7-447E-82B2-9B2EFFFDCF65}" type="presOf" srcId="{3D0BADE9-1DE3-409C-B9C7-7B47D66F43AC}" destId="{FC280C28-A8F2-4C8A-88E7-404C65791D67}" srcOrd="0" destOrd="0" presId="urn:microsoft.com/office/officeart/2005/8/layout/target3"/>
    <dgm:cxn modelId="{C26CF3C4-EAFE-4399-9511-97B5CA91AD8E}" type="presOf" srcId="{7E802ACE-0F47-4F1C-8706-DCD613DD2C90}" destId="{6932AFE3-3865-4775-8C08-ADCC863FA294}" srcOrd="1" destOrd="0" presId="urn:microsoft.com/office/officeart/2005/8/layout/target3"/>
    <dgm:cxn modelId="{72B92C45-3C7E-419E-B3B8-7BC5785F6A9A}" type="presOf" srcId="{7E802ACE-0F47-4F1C-8706-DCD613DD2C90}" destId="{C199BE39-59A1-45FA-A39C-31133F029513}" srcOrd="0" destOrd="0" presId="urn:microsoft.com/office/officeart/2005/8/layout/target3"/>
    <dgm:cxn modelId="{5AB1FA40-327A-4462-9A2D-F9FBC6BAB26F}" type="presOf" srcId="{79F3004E-85EB-4C26-90F2-6EC3C4E648BF}" destId="{8F149CCE-2CB3-44C4-AA26-60310A702A59}" srcOrd="0" destOrd="0" presId="urn:microsoft.com/office/officeart/2005/8/layout/target3"/>
    <dgm:cxn modelId="{06FACEAF-5D84-4C28-AE35-EDE73555F17A}" type="presOf" srcId="{3D0BADE9-1DE3-409C-B9C7-7B47D66F43AC}" destId="{166C0468-548B-493C-9233-795CE6E776F9}" srcOrd="1" destOrd="0" presId="urn:microsoft.com/office/officeart/2005/8/layout/target3"/>
    <dgm:cxn modelId="{887A33AB-DE7B-4946-9F33-D609E3F20816}" type="presOf" srcId="{911EF0DE-7272-4DA9-9C6C-9DE5C01FA5DC}" destId="{9D171150-7BAC-46E5-A01E-31C0169C3018}" srcOrd="0" destOrd="0" presId="urn:microsoft.com/office/officeart/2005/8/layout/target3"/>
    <dgm:cxn modelId="{E8A083DC-D94D-46C0-83A5-37FA4ABE7479}" type="presOf" srcId="{911EF0DE-7272-4DA9-9C6C-9DE5C01FA5DC}" destId="{7EE516C4-994D-4988-9DA8-2AEB889100F0}" srcOrd="1" destOrd="0" presId="urn:microsoft.com/office/officeart/2005/8/layout/target3"/>
    <dgm:cxn modelId="{EDE9522C-85D9-414B-B60E-0EB33F15DAE8}" srcId="{79F3004E-85EB-4C26-90F2-6EC3C4E648BF}" destId="{7E802ACE-0F47-4F1C-8706-DCD613DD2C90}" srcOrd="1" destOrd="0" parTransId="{23CD34B5-189A-43C1-B4DF-CFC4CDB30A3B}" sibTransId="{3A63413C-3346-4124-81B5-0C2C44238C78}"/>
    <dgm:cxn modelId="{A8C956C1-0294-41B3-9561-D715C2A726C8}" srcId="{79F3004E-85EB-4C26-90F2-6EC3C4E648BF}" destId="{911EF0DE-7272-4DA9-9C6C-9DE5C01FA5DC}" srcOrd="0" destOrd="0" parTransId="{4FB87207-9E79-4320-B90B-9EEC91F05923}" sibTransId="{F4C93A50-F0A3-4815-8069-FCC720590C62}"/>
    <dgm:cxn modelId="{CC805528-3162-46AF-9CB6-7E55C9159BC3}" srcId="{79F3004E-85EB-4C26-90F2-6EC3C4E648BF}" destId="{3D0BADE9-1DE3-409C-B9C7-7B47D66F43AC}" srcOrd="2" destOrd="0" parTransId="{B692F9A8-0B93-4A3E-B2F2-99A1131C480A}" sibTransId="{3D282846-600C-4E80-BF64-88A9B1CCEB8D}"/>
    <dgm:cxn modelId="{EA66C383-6AB7-496C-9D4A-31F3A3ADF94F}" type="presParOf" srcId="{8F149CCE-2CB3-44C4-AA26-60310A702A59}" destId="{5979B54D-3104-4DE0-A583-DBF1B1167739}" srcOrd="0" destOrd="0" presId="urn:microsoft.com/office/officeart/2005/8/layout/target3"/>
    <dgm:cxn modelId="{E1860CDB-2B3A-4259-B349-65095C41CF09}" type="presParOf" srcId="{8F149CCE-2CB3-44C4-AA26-60310A702A59}" destId="{6A06A51F-00A7-4026-946E-D2D8FEE5DE59}" srcOrd="1" destOrd="0" presId="urn:microsoft.com/office/officeart/2005/8/layout/target3"/>
    <dgm:cxn modelId="{B4654DE8-7531-4CF9-B74C-02369243941E}" type="presParOf" srcId="{8F149CCE-2CB3-44C4-AA26-60310A702A59}" destId="{9D171150-7BAC-46E5-A01E-31C0169C3018}" srcOrd="2" destOrd="0" presId="urn:microsoft.com/office/officeart/2005/8/layout/target3"/>
    <dgm:cxn modelId="{89F66114-B6FE-48FE-AB37-C653B9F21C9D}" type="presParOf" srcId="{8F149CCE-2CB3-44C4-AA26-60310A702A59}" destId="{0D0E1A82-C677-4878-B522-82A760C299B0}" srcOrd="3" destOrd="0" presId="urn:microsoft.com/office/officeart/2005/8/layout/target3"/>
    <dgm:cxn modelId="{7B26937A-0D5D-4937-84A4-A02F7D31988A}" type="presParOf" srcId="{8F149CCE-2CB3-44C4-AA26-60310A702A59}" destId="{BC83A901-9C49-48EA-B864-ACB22B45D466}" srcOrd="4" destOrd="0" presId="urn:microsoft.com/office/officeart/2005/8/layout/target3"/>
    <dgm:cxn modelId="{FC828E0C-F757-468C-A9ED-A56275DF33AD}" type="presParOf" srcId="{8F149CCE-2CB3-44C4-AA26-60310A702A59}" destId="{C199BE39-59A1-45FA-A39C-31133F029513}" srcOrd="5" destOrd="0" presId="urn:microsoft.com/office/officeart/2005/8/layout/target3"/>
    <dgm:cxn modelId="{C22D27B9-3621-46F5-8F7C-262B855390EA}" type="presParOf" srcId="{8F149CCE-2CB3-44C4-AA26-60310A702A59}" destId="{19B4E123-FFF0-485D-856F-FCEF98812873}" srcOrd="6" destOrd="0" presId="urn:microsoft.com/office/officeart/2005/8/layout/target3"/>
    <dgm:cxn modelId="{63251A01-3BCF-4E14-8893-A382BBAD1995}" type="presParOf" srcId="{8F149CCE-2CB3-44C4-AA26-60310A702A59}" destId="{46BA4841-65DD-45A9-990C-62A2399D7490}" srcOrd="7" destOrd="0" presId="urn:microsoft.com/office/officeart/2005/8/layout/target3"/>
    <dgm:cxn modelId="{6FCE6DE8-3A27-4D99-97FF-84BCCA65E6DA}" type="presParOf" srcId="{8F149CCE-2CB3-44C4-AA26-60310A702A59}" destId="{FC280C28-A8F2-4C8A-88E7-404C65791D67}" srcOrd="8" destOrd="0" presId="urn:microsoft.com/office/officeart/2005/8/layout/target3"/>
    <dgm:cxn modelId="{1776E77D-94DD-4528-96B5-EC81914C5CF2}" type="presParOf" srcId="{8F149CCE-2CB3-44C4-AA26-60310A702A59}" destId="{7EE516C4-994D-4988-9DA8-2AEB889100F0}" srcOrd="9" destOrd="0" presId="urn:microsoft.com/office/officeart/2005/8/layout/target3"/>
    <dgm:cxn modelId="{7F5FBD1E-D0D3-42F6-B184-A6A67BD9B7EB}" type="presParOf" srcId="{8F149CCE-2CB3-44C4-AA26-60310A702A59}" destId="{6932AFE3-3865-4775-8C08-ADCC863FA294}" srcOrd="10" destOrd="0" presId="urn:microsoft.com/office/officeart/2005/8/layout/target3"/>
    <dgm:cxn modelId="{75EBD684-0262-4210-9CEE-84D05815F9F5}" type="presParOf" srcId="{8F149CCE-2CB3-44C4-AA26-60310A702A59}" destId="{166C0468-548B-493C-9233-795CE6E776F9}"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3A9D97-E7B8-40CD-ABF9-10638C5A608E}"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zh-CN" altLang="en-US"/>
        </a:p>
      </dgm:t>
    </dgm:pt>
    <dgm:pt modelId="{A69F29C4-CB23-4B93-AFF8-1C5431BF014F}">
      <dgm:prSet custT="1"/>
      <dgm:spPr/>
      <dgm:t>
        <a:bodyPr/>
        <a:lstStyle/>
        <a:p>
          <a:pPr rtl="0"/>
          <a:r>
            <a:rPr lang="zh-CN" altLang="en-US" sz="3600" dirty="0" smtClean="0"/>
            <a:t>保密性 ：非对称</a:t>
          </a:r>
          <a:r>
            <a:rPr lang="en-US" altLang="zh-CN" sz="3600" dirty="0" smtClean="0"/>
            <a:t>+</a:t>
          </a:r>
          <a:r>
            <a:rPr lang="zh-CN" altLang="en-US" sz="3600" dirty="0" smtClean="0"/>
            <a:t>对称加密</a:t>
          </a:r>
          <a:endParaRPr lang="zh-CN" altLang="en-US" sz="3600" dirty="0"/>
        </a:p>
      </dgm:t>
    </dgm:pt>
    <dgm:pt modelId="{7344F24B-4055-484D-9C19-33252D952199}" type="parTrans" cxnId="{432F65CA-6415-4F04-BBA8-9D2B3A863434}">
      <dgm:prSet/>
      <dgm:spPr/>
      <dgm:t>
        <a:bodyPr/>
        <a:lstStyle/>
        <a:p>
          <a:endParaRPr lang="zh-CN" altLang="en-US"/>
        </a:p>
      </dgm:t>
    </dgm:pt>
    <dgm:pt modelId="{A1CDC48A-38D1-4428-B64E-62AF2A1578E5}" type="sibTrans" cxnId="{432F65CA-6415-4F04-BBA8-9D2B3A863434}">
      <dgm:prSet/>
      <dgm:spPr/>
      <dgm:t>
        <a:bodyPr/>
        <a:lstStyle/>
        <a:p>
          <a:endParaRPr lang="zh-CN" altLang="en-US"/>
        </a:p>
      </dgm:t>
    </dgm:pt>
    <dgm:pt modelId="{AF4BB80B-7909-4B25-B1A5-B00D6698056D}">
      <dgm:prSet custT="1"/>
      <dgm:spPr/>
      <dgm:t>
        <a:bodyPr/>
        <a:lstStyle/>
        <a:p>
          <a:pPr rtl="0"/>
          <a:r>
            <a:rPr lang="zh-CN" altLang="en-US" sz="3600" dirty="0" smtClean="0"/>
            <a:t>完整性 ：消息摘要</a:t>
          </a:r>
          <a:r>
            <a:rPr lang="en-US" altLang="zh-CN" sz="3600" dirty="0" smtClean="0"/>
            <a:t>+</a:t>
          </a:r>
          <a:r>
            <a:rPr lang="zh-CN" altLang="en-US" sz="3600" b="0" i="0" dirty="0" smtClean="0"/>
            <a:t>数字签名</a:t>
          </a:r>
          <a:endParaRPr lang="zh-CN" altLang="en-US" sz="3600" dirty="0"/>
        </a:p>
      </dgm:t>
    </dgm:pt>
    <dgm:pt modelId="{EC568CB1-0C05-4655-A9B0-42800A4FD9D1}" type="parTrans" cxnId="{1CBD0477-CD2E-42CB-B67A-051887E20F7E}">
      <dgm:prSet/>
      <dgm:spPr/>
      <dgm:t>
        <a:bodyPr/>
        <a:lstStyle/>
        <a:p>
          <a:endParaRPr lang="zh-CN" altLang="en-US"/>
        </a:p>
      </dgm:t>
    </dgm:pt>
    <dgm:pt modelId="{D62328F8-3939-4DF3-BC34-2A7D66DDCAF5}" type="sibTrans" cxnId="{1CBD0477-CD2E-42CB-B67A-051887E20F7E}">
      <dgm:prSet/>
      <dgm:spPr/>
      <dgm:t>
        <a:bodyPr/>
        <a:lstStyle/>
        <a:p>
          <a:endParaRPr lang="zh-CN" altLang="en-US"/>
        </a:p>
      </dgm:t>
    </dgm:pt>
    <dgm:pt modelId="{65D222AE-A83D-4BA4-BE23-36A8AAFD56E4}">
      <dgm:prSet custT="1"/>
      <dgm:spPr/>
      <dgm:t>
        <a:bodyPr/>
        <a:lstStyle/>
        <a:p>
          <a:pPr rtl="0"/>
          <a:r>
            <a:rPr lang="zh-CN" altLang="en-US" sz="3600" dirty="0" smtClean="0"/>
            <a:t>身份认证与授权：数字证书</a:t>
          </a:r>
          <a:endParaRPr lang="zh-CN" altLang="en-US" sz="3600" dirty="0"/>
        </a:p>
      </dgm:t>
    </dgm:pt>
    <dgm:pt modelId="{BDD4D7FA-5CC0-4557-B83A-345646AB7B79}" type="parTrans" cxnId="{87FFBEA1-3E4B-4F5D-BE47-F8F8AA1F171C}">
      <dgm:prSet/>
      <dgm:spPr/>
      <dgm:t>
        <a:bodyPr/>
        <a:lstStyle/>
        <a:p>
          <a:endParaRPr lang="zh-CN" altLang="en-US"/>
        </a:p>
      </dgm:t>
    </dgm:pt>
    <dgm:pt modelId="{E42F232D-ACD8-42ED-B676-7E18BC3DEBAE}" type="sibTrans" cxnId="{87FFBEA1-3E4B-4F5D-BE47-F8F8AA1F171C}">
      <dgm:prSet/>
      <dgm:spPr/>
      <dgm:t>
        <a:bodyPr/>
        <a:lstStyle/>
        <a:p>
          <a:endParaRPr lang="zh-CN" altLang="en-US"/>
        </a:p>
      </dgm:t>
    </dgm:pt>
    <dgm:pt modelId="{EEC79A8F-6002-46F0-80F1-D61673575080}">
      <dgm:prSet custT="1"/>
      <dgm:spPr/>
      <dgm:t>
        <a:bodyPr/>
        <a:lstStyle/>
        <a:p>
          <a:pPr rtl="0"/>
          <a:r>
            <a:rPr lang="zh-CN" sz="3600" dirty="0" smtClean="0"/>
            <a:t>抗抵赖 ：</a:t>
          </a:r>
          <a:r>
            <a:rPr lang="zh-CN" altLang="en-US" sz="3600" b="0" i="0" dirty="0" smtClean="0"/>
            <a:t>数字签名</a:t>
          </a:r>
          <a:endParaRPr lang="zh-CN" sz="3600" dirty="0"/>
        </a:p>
      </dgm:t>
    </dgm:pt>
    <dgm:pt modelId="{C2F96EC7-8185-4083-86E7-75ED19BE5E6C}" type="parTrans" cxnId="{D2285D9D-6839-48BE-9FB2-CFE156CFB14D}">
      <dgm:prSet/>
      <dgm:spPr/>
      <dgm:t>
        <a:bodyPr/>
        <a:lstStyle/>
        <a:p>
          <a:endParaRPr lang="zh-CN" altLang="en-US"/>
        </a:p>
      </dgm:t>
    </dgm:pt>
    <dgm:pt modelId="{991161AB-AE8E-44F1-A1E1-EED2B87CB320}" type="sibTrans" cxnId="{D2285D9D-6839-48BE-9FB2-CFE156CFB14D}">
      <dgm:prSet/>
      <dgm:spPr/>
      <dgm:t>
        <a:bodyPr/>
        <a:lstStyle/>
        <a:p>
          <a:endParaRPr lang="zh-CN" altLang="en-US"/>
        </a:p>
      </dgm:t>
    </dgm:pt>
    <dgm:pt modelId="{68A79A8D-BAC9-4737-9354-C1712266DCF1}" type="pres">
      <dgm:prSet presAssocID="{4E3A9D97-E7B8-40CD-ABF9-10638C5A608E}" presName="Name0" presStyleCnt="0">
        <dgm:presLayoutVars>
          <dgm:chMax val="7"/>
          <dgm:dir/>
          <dgm:animLvl val="lvl"/>
          <dgm:resizeHandles val="exact"/>
        </dgm:presLayoutVars>
      </dgm:prSet>
      <dgm:spPr/>
      <dgm:t>
        <a:bodyPr/>
        <a:lstStyle/>
        <a:p>
          <a:endParaRPr lang="zh-CN" altLang="en-US"/>
        </a:p>
      </dgm:t>
    </dgm:pt>
    <dgm:pt modelId="{E1D2FA2C-6DE1-4951-BD88-8DE6CC4935A9}" type="pres">
      <dgm:prSet presAssocID="{A69F29C4-CB23-4B93-AFF8-1C5431BF014F}" presName="circle1" presStyleLbl="node1" presStyleIdx="0" presStyleCnt="4" custAng="0"/>
      <dgm:spPr>
        <a:solidFill>
          <a:schemeClr val="accent2">
            <a:lumMod val="40000"/>
            <a:lumOff val="60000"/>
          </a:schemeClr>
        </a:solidFill>
        <a:scene3d>
          <a:camera prst="isometricOffAxis2Top"/>
          <a:lightRig rig="threePt" dir="t"/>
        </a:scene3d>
      </dgm:spPr>
    </dgm:pt>
    <dgm:pt modelId="{FDBD0556-BE4C-4F19-B361-157CB7AA89B2}" type="pres">
      <dgm:prSet presAssocID="{A69F29C4-CB23-4B93-AFF8-1C5431BF014F}" presName="space" presStyleCnt="0"/>
      <dgm:spPr/>
    </dgm:pt>
    <dgm:pt modelId="{1CE8E902-ABE5-4809-8ACD-537B52F95103}" type="pres">
      <dgm:prSet presAssocID="{A69F29C4-CB23-4B93-AFF8-1C5431BF014F}" presName="rect1" presStyleLbl="alignAcc1" presStyleIdx="0" presStyleCnt="4" custLinFactNeighborX="0" custLinFactNeighborY="-575"/>
      <dgm:spPr/>
      <dgm:t>
        <a:bodyPr/>
        <a:lstStyle/>
        <a:p>
          <a:endParaRPr lang="zh-CN" altLang="en-US"/>
        </a:p>
      </dgm:t>
    </dgm:pt>
    <dgm:pt modelId="{A38F754E-528C-4EA5-BF41-EA124A2159FD}" type="pres">
      <dgm:prSet presAssocID="{AF4BB80B-7909-4B25-B1A5-B00D6698056D}" presName="vertSpace2" presStyleLbl="node1" presStyleIdx="0" presStyleCnt="4"/>
      <dgm:spPr/>
    </dgm:pt>
    <dgm:pt modelId="{34EA298E-DDC2-4488-A9BA-35589149123B}" type="pres">
      <dgm:prSet presAssocID="{AF4BB80B-7909-4B25-B1A5-B00D6698056D}" presName="circle2" presStyleLbl="node1" presStyleIdx="1" presStyleCnt="4" custAng="0"/>
      <dgm:spPr>
        <a:solidFill>
          <a:schemeClr val="accent2">
            <a:lumMod val="40000"/>
            <a:lumOff val="60000"/>
          </a:schemeClr>
        </a:solidFill>
        <a:scene3d>
          <a:camera prst="isometricOffAxis2Top"/>
          <a:lightRig rig="threePt" dir="t"/>
        </a:scene3d>
      </dgm:spPr>
    </dgm:pt>
    <dgm:pt modelId="{23BAED09-CDCB-4A5E-A1AF-359FDE3400AE}" type="pres">
      <dgm:prSet presAssocID="{AF4BB80B-7909-4B25-B1A5-B00D6698056D}" presName="rect2" presStyleLbl="alignAcc1" presStyleIdx="1" presStyleCnt="4"/>
      <dgm:spPr/>
      <dgm:t>
        <a:bodyPr/>
        <a:lstStyle/>
        <a:p>
          <a:endParaRPr lang="zh-CN" altLang="en-US"/>
        </a:p>
      </dgm:t>
    </dgm:pt>
    <dgm:pt modelId="{CD2024C8-29CA-4A67-9A1F-AFF32F546081}" type="pres">
      <dgm:prSet presAssocID="{65D222AE-A83D-4BA4-BE23-36A8AAFD56E4}" presName="vertSpace3" presStyleLbl="node1" presStyleIdx="1" presStyleCnt="4"/>
      <dgm:spPr/>
    </dgm:pt>
    <dgm:pt modelId="{0B9BABAB-5077-47E6-B6C3-DE0194B58F59}" type="pres">
      <dgm:prSet presAssocID="{65D222AE-A83D-4BA4-BE23-36A8AAFD56E4}" presName="circle3" presStyleLbl="node1" presStyleIdx="2" presStyleCnt="4" custAng="0"/>
      <dgm:spPr>
        <a:solidFill>
          <a:schemeClr val="accent2">
            <a:lumMod val="40000"/>
            <a:lumOff val="60000"/>
          </a:schemeClr>
        </a:solidFill>
        <a:scene3d>
          <a:camera prst="isometricOffAxis2Top"/>
          <a:lightRig rig="threePt" dir="t"/>
        </a:scene3d>
      </dgm:spPr>
    </dgm:pt>
    <dgm:pt modelId="{FC07D589-B1B5-4A8B-B8D1-433A803370B7}" type="pres">
      <dgm:prSet presAssocID="{65D222AE-A83D-4BA4-BE23-36A8AAFD56E4}" presName="rect3" presStyleLbl="alignAcc1" presStyleIdx="2" presStyleCnt="4"/>
      <dgm:spPr/>
      <dgm:t>
        <a:bodyPr/>
        <a:lstStyle/>
        <a:p>
          <a:endParaRPr lang="zh-CN" altLang="en-US"/>
        </a:p>
      </dgm:t>
    </dgm:pt>
    <dgm:pt modelId="{D0D3E7CA-2C0A-46E9-A732-ACD5B57F5970}" type="pres">
      <dgm:prSet presAssocID="{EEC79A8F-6002-46F0-80F1-D61673575080}" presName="vertSpace4" presStyleLbl="node1" presStyleIdx="2" presStyleCnt="4"/>
      <dgm:spPr/>
    </dgm:pt>
    <dgm:pt modelId="{42D68828-7031-49FF-A2FA-21063F98837D}" type="pres">
      <dgm:prSet presAssocID="{EEC79A8F-6002-46F0-80F1-D61673575080}" presName="circle4" presStyleLbl="node1" presStyleIdx="3" presStyleCnt="4" custAng="0"/>
      <dgm:spPr>
        <a:solidFill>
          <a:schemeClr val="accent2">
            <a:lumMod val="40000"/>
            <a:lumOff val="60000"/>
          </a:schemeClr>
        </a:solidFill>
        <a:scene3d>
          <a:camera prst="isometricOffAxis2Top"/>
          <a:lightRig rig="threePt" dir="t"/>
        </a:scene3d>
      </dgm:spPr>
    </dgm:pt>
    <dgm:pt modelId="{32B67664-EF05-49CA-965B-4C4FB898D514}" type="pres">
      <dgm:prSet presAssocID="{EEC79A8F-6002-46F0-80F1-D61673575080}" presName="rect4" presStyleLbl="alignAcc1" presStyleIdx="3" presStyleCnt="4"/>
      <dgm:spPr/>
      <dgm:t>
        <a:bodyPr/>
        <a:lstStyle/>
        <a:p>
          <a:endParaRPr lang="zh-CN" altLang="en-US"/>
        </a:p>
      </dgm:t>
    </dgm:pt>
    <dgm:pt modelId="{3880CC4D-E04A-4DBA-A872-75C8779911ED}" type="pres">
      <dgm:prSet presAssocID="{A69F29C4-CB23-4B93-AFF8-1C5431BF014F}" presName="rect1ParTxNoCh" presStyleLbl="alignAcc1" presStyleIdx="3" presStyleCnt="4">
        <dgm:presLayoutVars>
          <dgm:chMax val="1"/>
          <dgm:bulletEnabled val="1"/>
        </dgm:presLayoutVars>
      </dgm:prSet>
      <dgm:spPr/>
      <dgm:t>
        <a:bodyPr/>
        <a:lstStyle/>
        <a:p>
          <a:endParaRPr lang="zh-CN" altLang="en-US"/>
        </a:p>
      </dgm:t>
    </dgm:pt>
    <dgm:pt modelId="{57AD38AA-D9E6-433F-9143-AFC5C7B26138}" type="pres">
      <dgm:prSet presAssocID="{AF4BB80B-7909-4B25-B1A5-B00D6698056D}" presName="rect2ParTxNoCh" presStyleLbl="alignAcc1" presStyleIdx="3" presStyleCnt="4">
        <dgm:presLayoutVars>
          <dgm:chMax val="1"/>
          <dgm:bulletEnabled val="1"/>
        </dgm:presLayoutVars>
      </dgm:prSet>
      <dgm:spPr/>
      <dgm:t>
        <a:bodyPr/>
        <a:lstStyle/>
        <a:p>
          <a:endParaRPr lang="zh-CN" altLang="en-US"/>
        </a:p>
      </dgm:t>
    </dgm:pt>
    <dgm:pt modelId="{0C12F3C0-1D83-45BE-A54B-1AA8ECC6A877}" type="pres">
      <dgm:prSet presAssocID="{65D222AE-A83D-4BA4-BE23-36A8AAFD56E4}" presName="rect3ParTxNoCh" presStyleLbl="alignAcc1" presStyleIdx="3" presStyleCnt="4">
        <dgm:presLayoutVars>
          <dgm:chMax val="1"/>
          <dgm:bulletEnabled val="1"/>
        </dgm:presLayoutVars>
      </dgm:prSet>
      <dgm:spPr/>
      <dgm:t>
        <a:bodyPr/>
        <a:lstStyle/>
        <a:p>
          <a:endParaRPr lang="zh-CN" altLang="en-US"/>
        </a:p>
      </dgm:t>
    </dgm:pt>
    <dgm:pt modelId="{7B66C9C1-9E07-4126-8D42-EB88E29A5778}" type="pres">
      <dgm:prSet presAssocID="{EEC79A8F-6002-46F0-80F1-D61673575080}" presName="rect4ParTxNoCh" presStyleLbl="alignAcc1" presStyleIdx="3" presStyleCnt="4">
        <dgm:presLayoutVars>
          <dgm:chMax val="1"/>
          <dgm:bulletEnabled val="1"/>
        </dgm:presLayoutVars>
      </dgm:prSet>
      <dgm:spPr/>
      <dgm:t>
        <a:bodyPr/>
        <a:lstStyle/>
        <a:p>
          <a:endParaRPr lang="zh-CN" altLang="en-US"/>
        </a:p>
      </dgm:t>
    </dgm:pt>
  </dgm:ptLst>
  <dgm:cxnLst>
    <dgm:cxn modelId="{AE7F97F0-50CA-4142-ACC9-8131A14D16D9}" type="presOf" srcId="{65D222AE-A83D-4BA4-BE23-36A8AAFD56E4}" destId="{FC07D589-B1B5-4A8B-B8D1-433A803370B7}" srcOrd="0" destOrd="0" presId="urn:microsoft.com/office/officeart/2005/8/layout/target3"/>
    <dgm:cxn modelId="{B69B41F6-6BE1-4279-AF90-9A3F7EBEC906}" type="presOf" srcId="{4E3A9D97-E7B8-40CD-ABF9-10638C5A608E}" destId="{68A79A8D-BAC9-4737-9354-C1712266DCF1}" srcOrd="0" destOrd="0" presId="urn:microsoft.com/office/officeart/2005/8/layout/target3"/>
    <dgm:cxn modelId="{3271C336-19F6-4D08-9EBE-D2FC014FF1D0}" type="presOf" srcId="{EEC79A8F-6002-46F0-80F1-D61673575080}" destId="{7B66C9C1-9E07-4126-8D42-EB88E29A5778}" srcOrd="1" destOrd="0" presId="urn:microsoft.com/office/officeart/2005/8/layout/target3"/>
    <dgm:cxn modelId="{BFB03E95-C1B7-4ED7-B0AF-3BB61EE25DA3}" type="presOf" srcId="{A69F29C4-CB23-4B93-AFF8-1C5431BF014F}" destId="{1CE8E902-ABE5-4809-8ACD-537B52F95103}" srcOrd="0" destOrd="0" presId="urn:microsoft.com/office/officeart/2005/8/layout/target3"/>
    <dgm:cxn modelId="{87FFBEA1-3E4B-4F5D-BE47-F8F8AA1F171C}" srcId="{4E3A9D97-E7B8-40CD-ABF9-10638C5A608E}" destId="{65D222AE-A83D-4BA4-BE23-36A8AAFD56E4}" srcOrd="2" destOrd="0" parTransId="{BDD4D7FA-5CC0-4557-B83A-345646AB7B79}" sibTransId="{E42F232D-ACD8-42ED-B676-7E18BC3DEBAE}"/>
    <dgm:cxn modelId="{D4270090-9BE8-40D6-8E28-D944A82B8C7A}" type="presOf" srcId="{EEC79A8F-6002-46F0-80F1-D61673575080}" destId="{32B67664-EF05-49CA-965B-4C4FB898D514}" srcOrd="0" destOrd="0" presId="urn:microsoft.com/office/officeart/2005/8/layout/target3"/>
    <dgm:cxn modelId="{BC266F60-14B7-4267-8D1A-1BC3679D6639}" type="presOf" srcId="{65D222AE-A83D-4BA4-BE23-36A8AAFD56E4}" destId="{0C12F3C0-1D83-45BE-A54B-1AA8ECC6A877}" srcOrd="1" destOrd="0" presId="urn:microsoft.com/office/officeart/2005/8/layout/target3"/>
    <dgm:cxn modelId="{4F862CAD-CFB4-4228-A43F-1F4FDF51D194}" type="presOf" srcId="{A69F29C4-CB23-4B93-AFF8-1C5431BF014F}" destId="{3880CC4D-E04A-4DBA-A872-75C8779911ED}" srcOrd="1" destOrd="0" presId="urn:microsoft.com/office/officeart/2005/8/layout/target3"/>
    <dgm:cxn modelId="{0938BC83-14DE-4889-B9FD-F50102D2D915}" type="presOf" srcId="{AF4BB80B-7909-4B25-B1A5-B00D6698056D}" destId="{23BAED09-CDCB-4A5E-A1AF-359FDE3400AE}" srcOrd="0" destOrd="0" presId="urn:microsoft.com/office/officeart/2005/8/layout/target3"/>
    <dgm:cxn modelId="{432F65CA-6415-4F04-BBA8-9D2B3A863434}" srcId="{4E3A9D97-E7B8-40CD-ABF9-10638C5A608E}" destId="{A69F29C4-CB23-4B93-AFF8-1C5431BF014F}" srcOrd="0" destOrd="0" parTransId="{7344F24B-4055-484D-9C19-33252D952199}" sibTransId="{A1CDC48A-38D1-4428-B64E-62AF2A1578E5}"/>
    <dgm:cxn modelId="{3D75632C-B5C1-49F2-ABEC-08CD375B9907}" type="presOf" srcId="{AF4BB80B-7909-4B25-B1A5-B00D6698056D}" destId="{57AD38AA-D9E6-433F-9143-AFC5C7B26138}" srcOrd="1" destOrd="0" presId="urn:microsoft.com/office/officeart/2005/8/layout/target3"/>
    <dgm:cxn modelId="{1CBD0477-CD2E-42CB-B67A-051887E20F7E}" srcId="{4E3A9D97-E7B8-40CD-ABF9-10638C5A608E}" destId="{AF4BB80B-7909-4B25-B1A5-B00D6698056D}" srcOrd="1" destOrd="0" parTransId="{EC568CB1-0C05-4655-A9B0-42800A4FD9D1}" sibTransId="{D62328F8-3939-4DF3-BC34-2A7D66DDCAF5}"/>
    <dgm:cxn modelId="{D2285D9D-6839-48BE-9FB2-CFE156CFB14D}" srcId="{4E3A9D97-E7B8-40CD-ABF9-10638C5A608E}" destId="{EEC79A8F-6002-46F0-80F1-D61673575080}" srcOrd="3" destOrd="0" parTransId="{C2F96EC7-8185-4083-86E7-75ED19BE5E6C}" sibTransId="{991161AB-AE8E-44F1-A1E1-EED2B87CB320}"/>
    <dgm:cxn modelId="{F31E8757-3B14-487D-88AA-4EC94D653D8A}" type="presParOf" srcId="{68A79A8D-BAC9-4737-9354-C1712266DCF1}" destId="{E1D2FA2C-6DE1-4951-BD88-8DE6CC4935A9}" srcOrd="0" destOrd="0" presId="urn:microsoft.com/office/officeart/2005/8/layout/target3"/>
    <dgm:cxn modelId="{26DE53A6-8ED0-4FCF-9F94-D58145082890}" type="presParOf" srcId="{68A79A8D-BAC9-4737-9354-C1712266DCF1}" destId="{FDBD0556-BE4C-4F19-B361-157CB7AA89B2}" srcOrd="1" destOrd="0" presId="urn:microsoft.com/office/officeart/2005/8/layout/target3"/>
    <dgm:cxn modelId="{B5B7FFA6-78E4-4FD7-97BE-8520591C7120}" type="presParOf" srcId="{68A79A8D-BAC9-4737-9354-C1712266DCF1}" destId="{1CE8E902-ABE5-4809-8ACD-537B52F95103}" srcOrd="2" destOrd="0" presId="urn:microsoft.com/office/officeart/2005/8/layout/target3"/>
    <dgm:cxn modelId="{031A8910-6C99-4CCF-86C5-B4CEA7621470}" type="presParOf" srcId="{68A79A8D-BAC9-4737-9354-C1712266DCF1}" destId="{A38F754E-528C-4EA5-BF41-EA124A2159FD}" srcOrd="3" destOrd="0" presId="urn:microsoft.com/office/officeart/2005/8/layout/target3"/>
    <dgm:cxn modelId="{182BD28A-B059-4A11-ACDB-7CD76AA50293}" type="presParOf" srcId="{68A79A8D-BAC9-4737-9354-C1712266DCF1}" destId="{34EA298E-DDC2-4488-A9BA-35589149123B}" srcOrd="4" destOrd="0" presId="urn:microsoft.com/office/officeart/2005/8/layout/target3"/>
    <dgm:cxn modelId="{833C0121-EEAB-4CC8-9F72-DB499D5A5CD9}" type="presParOf" srcId="{68A79A8D-BAC9-4737-9354-C1712266DCF1}" destId="{23BAED09-CDCB-4A5E-A1AF-359FDE3400AE}" srcOrd="5" destOrd="0" presId="urn:microsoft.com/office/officeart/2005/8/layout/target3"/>
    <dgm:cxn modelId="{11255731-0607-4F11-94C5-E8A62AE7B8B2}" type="presParOf" srcId="{68A79A8D-BAC9-4737-9354-C1712266DCF1}" destId="{CD2024C8-29CA-4A67-9A1F-AFF32F546081}" srcOrd="6" destOrd="0" presId="urn:microsoft.com/office/officeart/2005/8/layout/target3"/>
    <dgm:cxn modelId="{7AC120B9-0587-4E9E-A3DA-7F09E790C848}" type="presParOf" srcId="{68A79A8D-BAC9-4737-9354-C1712266DCF1}" destId="{0B9BABAB-5077-47E6-B6C3-DE0194B58F59}" srcOrd="7" destOrd="0" presId="urn:microsoft.com/office/officeart/2005/8/layout/target3"/>
    <dgm:cxn modelId="{7CCF2956-551F-4DA9-951A-2AA4EA084075}" type="presParOf" srcId="{68A79A8D-BAC9-4737-9354-C1712266DCF1}" destId="{FC07D589-B1B5-4A8B-B8D1-433A803370B7}" srcOrd="8" destOrd="0" presId="urn:microsoft.com/office/officeart/2005/8/layout/target3"/>
    <dgm:cxn modelId="{D751158C-5730-4167-B101-57DA60E89D9F}" type="presParOf" srcId="{68A79A8D-BAC9-4737-9354-C1712266DCF1}" destId="{D0D3E7CA-2C0A-46E9-A732-ACD5B57F5970}" srcOrd="9" destOrd="0" presId="urn:microsoft.com/office/officeart/2005/8/layout/target3"/>
    <dgm:cxn modelId="{C55A8EF0-5974-4257-A6AC-EF729E26B047}" type="presParOf" srcId="{68A79A8D-BAC9-4737-9354-C1712266DCF1}" destId="{42D68828-7031-49FF-A2FA-21063F98837D}" srcOrd="10" destOrd="0" presId="urn:microsoft.com/office/officeart/2005/8/layout/target3"/>
    <dgm:cxn modelId="{5D5A2FB3-39C1-4A51-9EDF-80EA1FC0C0AE}" type="presParOf" srcId="{68A79A8D-BAC9-4737-9354-C1712266DCF1}" destId="{32B67664-EF05-49CA-965B-4C4FB898D514}" srcOrd="11" destOrd="0" presId="urn:microsoft.com/office/officeart/2005/8/layout/target3"/>
    <dgm:cxn modelId="{ECA1F9B1-4F58-4211-807F-FF4C32A4FA51}" type="presParOf" srcId="{68A79A8D-BAC9-4737-9354-C1712266DCF1}" destId="{3880CC4D-E04A-4DBA-A872-75C8779911ED}" srcOrd="12" destOrd="0" presId="urn:microsoft.com/office/officeart/2005/8/layout/target3"/>
    <dgm:cxn modelId="{2FDC78BC-D015-4742-AC43-1993DE063CC5}" type="presParOf" srcId="{68A79A8D-BAC9-4737-9354-C1712266DCF1}" destId="{57AD38AA-D9E6-433F-9143-AFC5C7B26138}" srcOrd="13" destOrd="0" presId="urn:microsoft.com/office/officeart/2005/8/layout/target3"/>
    <dgm:cxn modelId="{4CA7FA58-283F-4978-82E5-CEA09D0AB56C}" type="presParOf" srcId="{68A79A8D-BAC9-4737-9354-C1712266DCF1}" destId="{0C12F3C0-1D83-45BE-A54B-1AA8ECC6A877}" srcOrd="14" destOrd="0" presId="urn:microsoft.com/office/officeart/2005/8/layout/target3"/>
    <dgm:cxn modelId="{928B7BF2-4CC4-4A7F-8258-CF20A6212972}" type="presParOf" srcId="{68A79A8D-BAC9-4737-9354-C1712266DCF1}" destId="{7B66C9C1-9E07-4126-8D42-EB88E29A5778}"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448418-6367-42B5-97F7-404862D49D5B}">
      <dsp:nvSpPr>
        <dsp:cNvPr id="0" name=""/>
        <dsp:cNvSpPr/>
      </dsp:nvSpPr>
      <dsp:spPr>
        <a:xfrm>
          <a:off x="550911" y="1637"/>
          <a:ext cx="6665112" cy="108092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lang="en-US" altLang="zh-CN" sz="4000" kern="1200" dirty="0" smtClean="0"/>
            <a:t>1.</a:t>
          </a:r>
          <a:r>
            <a:rPr lang="en-US" sz="4000" kern="1200" dirty="0" smtClean="0"/>
            <a:t>PKI</a:t>
          </a:r>
          <a:r>
            <a:rPr lang="zh-CN" sz="4000" kern="1200" dirty="0" smtClean="0"/>
            <a:t>技术简介</a:t>
          </a:r>
          <a:endParaRPr lang="zh-CN" sz="4000" kern="1200" dirty="0"/>
        </a:p>
      </dsp:txBody>
      <dsp:txXfrm>
        <a:off x="603678" y="54404"/>
        <a:ext cx="6559578" cy="975393"/>
      </dsp:txXfrm>
    </dsp:sp>
    <dsp:sp modelId="{A18A426F-17CB-4BB7-BD47-863294FEA90B}">
      <dsp:nvSpPr>
        <dsp:cNvPr id="0" name=""/>
        <dsp:cNvSpPr/>
      </dsp:nvSpPr>
      <dsp:spPr>
        <a:xfrm>
          <a:off x="550911" y="1136611"/>
          <a:ext cx="6665112" cy="108092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endParaRPr lang="en-US" sz="4000" kern="1200" dirty="0" smtClean="0"/>
        </a:p>
        <a:p>
          <a:pPr lvl="0" algn="ctr" defTabSz="1778000" rtl="0">
            <a:lnSpc>
              <a:spcPct val="90000"/>
            </a:lnSpc>
            <a:spcBef>
              <a:spcPct val="0"/>
            </a:spcBef>
            <a:spcAft>
              <a:spcPct val="35000"/>
            </a:spcAft>
          </a:pPr>
          <a:r>
            <a:rPr lang="en-US" sz="4000" kern="1200" dirty="0" smtClean="0"/>
            <a:t>2.SSL</a:t>
          </a:r>
          <a:r>
            <a:rPr lang="zh-CN" sz="4000" kern="1200" dirty="0" smtClean="0"/>
            <a:t>过程</a:t>
          </a:r>
          <a:r>
            <a:rPr lang="en-US" sz="4000" kern="1200" dirty="0" smtClean="0"/>
            <a:t/>
          </a:r>
          <a:br>
            <a:rPr lang="en-US" sz="4000" kern="1200" dirty="0" smtClean="0"/>
          </a:br>
          <a:endParaRPr lang="zh-CN" sz="4000" kern="1200" dirty="0"/>
        </a:p>
      </dsp:txBody>
      <dsp:txXfrm>
        <a:off x="603678" y="1189378"/>
        <a:ext cx="6559578" cy="975393"/>
      </dsp:txXfrm>
    </dsp:sp>
    <dsp:sp modelId="{81B85DDA-45EB-47F6-BAC8-B9733C90394C}">
      <dsp:nvSpPr>
        <dsp:cNvPr id="0" name=""/>
        <dsp:cNvSpPr/>
      </dsp:nvSpPr>
      <dsp:spPr>
        <a:xfrm>
          <a:off x="550911" y="2271584"/>
          <a:ext cx="6665112" cy="108092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endParaRPr lang="en-US" altLang="zh-CN" sz="4000" kern="1200" dirty="0" smtClean="0"/>
        </a:p>
        <a:p>
          <a:pPr lvl="0" algn="ctr" defTabSz="1778000" rtl="0">
            <a:lnSpc>
              <a:spcPct val="90000"/>
            </a:lnSpc>
            <a:spcBef>
              <a:spcPct val="0"/>
            </a:spcBef>
            <a:spcAft>
              <a:spcPct val="35000"/>
            </a:spcAft>
          </a:pPr>
          <a:r>
            <a:rPr lang="en-US" altLang="zh-CN" sz="4000" kern="1200" dirty="0" smtClean="0"/>
            <a:t>3.</a:t>
          </a:r>
          <a:r>
            <a:rPr lang="zh-CN" sz="4000" kern="1200" dirty="0" smtClean="0"/>
            <a:t>金龙</a:t>
          </a:r>
          <a:r>
            <a:rPr lang="zh-CN" sz="4000" kern="1200" smtClean="0"/>
            <a:t>项目中</a:t>
          </a:r>
          <a:r>
            <a:rPr lang="en-US" sz="4000" kern="1200" smtClean="0"/>
            <a:t>PKI</a:t>
          </a:r>
          <a:r>
            <a:rPr lang="zh-CN" sz="4000" kern="1200" dirty="0" smtClean="0"/>
            <a:t>的使用</a:t>
          </a:r>
          <a:r>
            <a:rPr lang="en-US" sz="4000" kern="1200" dirty="0" smtClean="0"/>
            <a:t/>
          </a:r>
          <a:br>
            <a:rPr lang="en-US" sz="4000" kern="1200" dirty="0" smtClean="0"/>
          </a:br>
          <a:endParaRPr lang="zh-CN" sz="4000" kern="1200" dirty="0"/>
        </a:p>
      </dsp:txBody>
      <dsp:txXfrm>
        <a:off x="603678" y="2324351"/>
        <a:ext cx="6559578" cy="975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2FA2C-6DE1-4951-BD88-8DE6CC4935A9}">
      <dsp:nvSpPr>
        <dsp:cNvPr id="0" name=""/>
        <dsp:cNvSpPr/>
      </dsp:nvSpPr>
      <dsp:spPr>
        <a:xfrm>
          <a:off x="0" y="0"/>
          <a:ext cx="4234055" cy="4234055"/>
        </a:xfrm>
        <a:prstGeom prst="pie">
          <a:avLst>
            <a:gd name="adj1" fmla="val 5400000"/>
            <a:gd name="adj2" fmla="val 16200000"/>
          </a:avLst>
        </a:prstGeom>
        <a:solidFill>
          <a:schemeClr val="accent2">
            <a:lumMod val="40000"/>
            <a:lumOff val="60000"/>
          </a:schemeClr>
        </a:solidFill>
        <a:ln w="19050" cap="rnd" cmpd="sng" algn="ctr">
          <a:solidFill>
            <a:schemeClr val="lt1">
              <a:hueOff val="0"/>
              <a:satOff val="0"/>
              <a:lumOff val="0"/>
              <a:alphaOff val="0"/>
            </a:schemeClr>
          </a:solidFill>
          <a:prstDash val="solid"/>
        </a:ln>
        <a:effectLst/>
        <a:scene3d>
          <a:camera prst="isometricOffAxis2Top"/>
          <a:lightRig rig="threePt" dir="t"/>
        </a:scene3d>
      </dsp:spPr>
      <dsp:style>
        <a:lnRef idx="2">
          <a:scrgbClr r="0" g="0" b="0"/>
        </a:lnRef>
        <a:fillRef idx="1">
          <a:scrgbClr r="0" g="0" b="0"/>
        </a:fillRef>
        <a:effectRef idx="0">
          <a:scrgbClr r="0" g="0" b="0"/>
        </a:effectRef>
        <a:fontRef idx="minor">
          <a:schemeClr val="lt1"/>
        </a:fontRef>
      </dsp:style>
    </dsp:sp>
    <dsp:sp modelId="{1CE8E902-ABE5-4809-8ACD-537B52F95103}">
      <dsp:nvSpPr>
        <dsp:cNvPr id="0" name=""/>
        <dsp:cNvSpPr/>
      </dsp:nvSpPr>
      <dsp:spPr>
        <a:xfrm>
          <a:off x="2117027" y="0"/>
          <a:ext cx="7572883" cy="423405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kern="1200" dirty="0" smtClean="0"/>
            <a:t>保密性 ：防窃取</a:t>
          </a:r>
          <a:endParaRPr lang="zh-CN" altLang="en-US" sz="3600" kern="1200" dirty="0"/>
        </a:p>
      </dsp:txBody>
      <dsp:txXfrm>
        <a:off x="2117027" y="0"/>
        <a:ext cx="7572883" cy="899736"/>
      </dsp:txXfrm>
    </dsp:sp>
    <dsp:sp modelId="{34EA298E-DDC2-4488-A9BA-35589149123B}">
      <dsp:nvSpPr>
        <dsp:cNvPr id="0" name=""/>
        <dsp:cNvSpPr/>
      </dsp:nvSpPr>
      <dsp:spPr>
        <a:xfrm>
          <a:off x="555719" y="899736"/>
          <a:ext cx="3122615" cy="3122615"/>
        </a:xfrm>
        <a:prstGeom prst="pie">
          <a:avLst>
            <a:gd name="adj1" fmla="val 5400000"/>
            <a:gd name="adj2" fmla="val 16200000"/>
          </a:avLst>
        </a:prstGeom>
        <a:solidFill>
          <a:schemeClr val="accent2">
            <a:lumMod val="40000"/>
            <a:lumOff val="60000"/>
          </a:schemeClr>
        </a:solidFill>
        <a:ln w="19050" cap="rnd" cmpd="sng" algn="ctr">
          <a:solidFill>
            <a:schemeClr val="lt1">
              <a:hueOff val="0"/>
              <a:satOff val="0"/>
              <a:lumOff val="0"/>
              <a:alphaOff val="0"/>
            </a:schemeClr>
          </a:solidFill>
          <a:prstDash val="solid"/>
        </a:ln>
        <a:effectLst/>
        <a:scene3d>
          <a:camera prst="isometricOffAxis2Top"/>
          <a:lightRig rig="threePt" dir="t"/>
        </a:scene3d>
      </dsp:spPr>
      <dsp:style>
        <a:lnRef idx="2">
          <a:scrgbClr r="0" g="0" b="0"/>
        </a:lnRef>
        <a:fillRef idx="1">
          <a:scrgbClr r="0" g="0" b="0"/>
        </a:fillRef>
        <a:effectRef idx="0">
          <a:scrgbClr r="0" g="0" b="0"/>
        </a:effectRef>
        <a:fontRef idx="minor">
          <a:schemeClr val="lt1"/>
        </a:fontRef>
      </dsp:style>
    </dsp:sp>
    <dsp:sp modelId="{23BAED09-CDCB-4A5E-A1AF-359FDE3400AE}">
      <dsp:nvSpPr>
        <dsp:cNvPr id="0" name=""/>
        <dsp:cNvSpPr/>
      </dsp:nvSpPr>
      <dsp:spPr>
        <a:xfrm>
          <a:off x="2117027" y="899736"/>
          <a:ext cx="7572883" cy="312261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kern="1200" dirty="0" smtClean="0"/>
            <a:t>完整性：防篡改 </a:t>
          </a:r>
          <a:endParaRPr lang="zh-CN" altLang="en-US" sz="3600" kern="1200" dirty="0"/>
        </a:p>
      </dsp:txBody>
      <dsp:txXfrm>
        <a:off x="2117027" y="899736"/>
        <a:ext cx="7572883" cy="899736"/>
      </dsp:txXfrm>
    </dsp:sp>
    <dsp:sp modelId="{0B9BABAB-5077-47E6-B6C3-DE0194B58F59}">
      <dsp:nvSpPr>
        <dsp:cNvPr id="0" name=""/>
        <dsp:cNvSpPr/>
      </dsp:nvSpPr>
      <dsp:spPr>
        <a:xfrm>
          <a:off x="1111439" y="1799473"/>
          <a:ext cx="2011176" cy="2011176"/>
        </a:xfrm>
        <a:prstGeom prst="pie">
          <a:avLst>
            <a:gd name="adj1" fmla="val 5400000"/>
            <a:gd name="adj2" fmla="val 16200000"/>
          </a:avLst>
        </a:prstGeom>
        <a:solidFill>
          <a:schemeClr val="accent2">
            <a:lumMod val="40000"/>
            <a:lumOff val="60000"/>
          </a:schemeClr>
        </a:solidFill>
        <a:ln w="19050" cap="rnd" cmpd="sng" algn="ctr">
          <a:solidFill>
            <a:schemeClr val="lt1">
              <a:hueOff val="0"/>
              <a:satOff val="0"/>
              <a:lumOff val="0"/>
              <a:alphaOff val="0"/>
            </a:schemeClr>
          </a:solidFill>
          <a:prstDash val="solid"/>
        </a:ln>
        <a:effectLst/>
        <a:scene3d>
          <a:camera prst="isometricOffAxis2Top"/>
          <a:lightRig rig="threePt" dir="t"/>
        </a:scene3d>
      </dsp:spPr>
      <dsp:style>
        <a:lnRef idx="2">
          <a:scrgbClr r="0" g="0" b="0"/>
        </a:lnRef>
        <a:fillRef idx="1">
          <a:scrgbClr r="0" g="0" b="0"/>
        </a:fillRef>
        <a:effectRef idx="0">
          <a:scrgbClr r="0" g="0" b="0"/>
        </a:effectRef>
        <a:fontRef idx="minor">
          <a:schemeClr val="lt1"/>
        </a:fontRef>
      </dsp:style>
    </dsp:sp>
    <dsp:sp modelId="{FC07D589-B1B5-4A8B-B8D1-433A803370B7}">
      <dsp:nvSpPr>
        <dsp:cNvPr id="0" name=""/>
        <dsp:cNvSpPr/>
      </dsp:nvSpPr>
      <dsp:spPr>
        <a:xfrm>
          <a:off x="2117027" y="1799473"/>
          <a:ext cx="7572883" cy="2011176"/>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kern="1200" dirty="0" smtClean="0"/>
            <a:t>身份认证与授权：正确性</a:t>
          </a:r>
          <a:endParaRPr lang="zh-CN" altLang="en-US" sz="3600" kern="1200" dirty="0"/>
        </a:p>
      </dsp:txBody>
      <dsp:txXfrm>
        <a:off x="2117027" y="1799473"/>
        <a:ext cx="7572883" cy="899736"/>
      </dsp:txXfrm>
    </dsp:sp>
    <dsp:sp modelId="{42D68828-7031-49FF-A2FA-21063F98837D}">
      <dsp:nvSpPr>
        <dsp:cNvPr id="0" name=""/>
        <dsp:cNvSpPr/>
      </dsp:nvSpPr>
      <dsp:spPr>
        <a:xfrm>
          <a:off x="1667159" y="2699210"/>
          <a:ext cx="899736" cy="899736"/>
        </a:xfrm>
        <a:prstGeom prst="pie">
          <a:avLst>
            <a:gd name="adj1" fmla="val 5400000"/>
            <a:gd name="adj2" fmla="val 16200000"/>
          </a:avLst>
        </a:prstGeom>
        <a:solidFill>
          <a:schemeClr val="accent2">
            <a:lumMod val="40000"/>
            <a:lumOff val="60000"/>
          </a:schemeClr>
        </a:solidFill>
        <a:ln w="19050" cap="rnd" cmpd="sng" algn="ctr">
          <a:solidFill>
            <a:schemeClr val="lt1">
              <a:hueOff val="0"/>
              <a:satOff val="0"/>
              <a:lumOff val="0"/>
              <a:alphaOff val="0"/>
            </a:schemeClr>
          </a:solidFill>
          <a:prstDash val="solid"/>
        </a:ln>
        <a:effectLst/>
        <a:scene3d>
          <a:camera prst="isometricOffAxis2Top"/>
          <a:lightRig rig="threePt" dir="t"/>
        </a:scene3d>
      </dsp:spPr>
      <dsp:style>
        <a:lnRef idx="2">
          <a:scrgbClr r="0" g="0" b="0"/>
        </a:lnRef>
        <a:fillRef idx="1">
          <a:scrgbClr r="0" g="0" b="0"/>
        </a:fillRef>
        <a:effectRef idx="0">
          <a:scrgbClr r="0" g="0" b="0"/>
        </a:effectRef>
        <a:fontRef idx="minor">
          <a:schemeClr val="lt1"/>
        </a:fontRef>
      </dsp:style>
    </dsp:sp>
    <dsp:sp modelId="{32B67664-EF05-49CA-965B-4C4FB898D514}">
      <dsp:nvSpPr>
        <dsp:cNvPr id="0" name=""/>
        <dsp:cNvSpPr/>
      </dsp:nvSpPr>
      <dsp:spPr>
        <a:xfrm>
          <a:off x="2117027" y="2699210"/>
          <a:ext cx="7572883" cy="899736"/>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sz="3600" kern="1200" dirty="0" smtClean="0"/>
            <a:t>抗抵赖 </a:t>
          </a:r>
          <a:endParaRPr lang="zh-CN" sz="3600" kern="1200" dirty="0"/>
        </a:p>
      </dsp:txBody>
      <dsp:txXfrm>
        <a:off x="2117027" y="2699210"/>
        <a:ext cx="7572883" cy="8997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79B54D-3104-4DE0-A583-DBF1B1167739}">
      <dsp:nvSpPr>
        <dsp:cNvPr id="0" name=""/>
        <dsp:cNvSpPr/>
      </dsp:nvSpPr>
      <dsp:spPr>
        <a:xfrm>
          <a:off x="0" y="0"/>
          <a:ext cx="4801890" cy="4801890"/>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scene3d>
          <a:camera prst="isometricOffAxis2Top"/>
          <a:lightRig rig="threePt" dir="t"/>
        </a:scene3d>
      </dsp:spPr>
      <dsp:style>
        <a:lnRef idx="2">
          <a:scrgbClr r="0" g="0" b="0"/>
        </a:lnRef>
        <a:fillRef idx="1">
          <a:scrgbClr r="0" g="0" b="0"/>
        </a:fillRef>
        <a:effectRef idx="0">
          <a:scrgbClr r="0" g="0" b="0"/>
        </a:effectRef>
        <a:fontRef idx="minor">
          <a:schemeClr val="lt1"/>
        </a:fontRef>
      </dsp:style>
    </dsp:sp>
    <dsp:sp modelId="{9D171150-7BAC-46E5-A01E-31C0169C3018}">
      <dsp:nvSpPr>
        <dsp:cNvPr id="0" name=""/>
        <dsp:cNvSpPr/>
      </dsp:nvSpPr>
      <dsp:spPr>
        <a:xfrm>
          <a:off x="2400945" y="0"/>
          <a:ext cx="7533469" cy="480189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sz="3200" b="1" kern="1200" dirty="0" smtClean="0"/>
            <a:t>对称加密算法：</a:t>
          </a:r>
          <a:r>
            <a:rPr lang="zh-CN" sz="2800" b="0" kern="1200" dirty="0" smtClean="0"/>
            <a:t>数据加解密及验证；</a:t>
          </a:r>
          <a:r>
            <a:rPr lang="en-US" sz="2800" b="0" kern="1200" dirty="0" smtClean="0"/>
            <a:t> DES</a:t>
          </a:r>
          <a:r>
            <a:rPr lang="zh-CN" sz="2800" b="0" kern="1200" dirty="0" smtClean="0"/>
            <a:t>、</a:t>
          </a:r>
          <a:r>
            <a:rPr lang="en-US" sz="2800" b="0" kern="1200" dirty="0" smtClean="0"/>
            <a:t>3DES</a:t>
          </a:r>
          <a:r>
            <a:rPr lang="zh-CN" sz="2800" b="0" kern="1200" dirty="0" smtClean="0"/>
            <a:t>、</a:t>
          </a:r>
          <a:r>
            <a:rPr lang="en-US" sz="2800" b="0" kern="1200" dirty="0" smtClean="0"/>
            <a:t>AES</a:t>
          </a:r>
          <a:r>
            <a:rPr lang="zh-CN" sz="2800" b="0" kern="1200" dirty="0" smtClean="0"/>
            <a:t>、</a:t>
          </a:r>
          <a:r>
            <a:rPr lang="en-US" sz="2800" b="0" kern="1200" dirty="0" smtClean="0"/>
            <a:t>RC4</a:t>
          </a:r>
          <a:endParaRPr lang="zh-CN" sz="2800" b="0" kern="1200" dirty="0"/>
        </a:p>
      </dsp:txBody>
      <dsp:txXfrm>
        <a:off x="2400945" y="0"/>
        <a:ext cx="7533469" cy="1440570"/>
      </dsp:txXfrm>
    </dsp:sp>
    <dsp:sp modelId="{BC83A901-9C49-48EA-B864-ACB22B45D466}">
      <dsp:nvSpPr>
        <dsp:cNvPr id="0" name=""/>
        <dsp:cNvSpPr/>
      </dsp:nvSpPr>
      <dsp:spPr>
        <a:xfrm>
          <a:off x="840332" y="1440570"/>
          <a:ext cx="3121225" cy="3121225"/>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scene3d>
          <a:camera prst="isometricOffAxis2Top"/>
          <a:lightRig rig="threePt" dir="t"/>
        </a:scene3d>
      </dsp:spPr>
      <dsp:style>
        <a:lnRef idx="2">
          <a:scrgbClr r="0" g="0" b="0"/>
        </a:lnRef>
        <a:fillRef idx="1">
          <a:scrgbClr r="0" g="0" b="0"/>
        </a:fillRef>
        <a:effectRef idx="0">
          <a:scrgbClr r="0" g="0" b="0"/>
        </a:effectRef>
        <a:fontRef idx="minor">
          <a:schemeClr val="lt1"/>
        </a:fontRef>
      </dsp:style>
    </dsp:sp>
    <dsp:sp modelId="{C199BE39-59A1-45FA-A39C-31133F029513}">
      <dsp:nvSpPr>
        <dsp:cNvPr id="0" name=""/>
        <dsp:cNvSpPr/>
      </dsp:nvSpPr>
      <dsp:spPr>
        <a:xfrm>
          <a:off x="2400945" y="1440570"/>
          <a:ext cx="7533469" cy="312122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sz="3200" b="1" kern="1200" dirty="0" smtClean="0"/>
            <a:t>非对称加密算法：</a:t>
          </a:r>
          <a:r>
            <a:rPr lang="zh-CN" sz="2800" b="0" kern="1200" dirty="0" smtClean="0"/>
            <a:t>签名、验证、对称</a:t>
          </a:r>
          <a:r>
            <a:rPr lang="zh-CN" altLang="en-US" sz="2800" b="0" kern="1200" dirty="0" smtClean="0"/>
            <a:t>密钥</a:t>
          </a:r>
          <a:r>
            <a:rPr lang="zh-CN" sz="2800" b="0" kern="1200" dirty="0" smtClean="0"/>
            <a:t>的交换；</a:t>
          </a:r>
          <a:r>
            <a:rPr lang="en-US" sz="2800" b="0" kern="1200" dirty="0" smtClean="0">
              <a:hlinkClick xmlns:r="http://schemas.openxmlformats.org/officeDocument/2006/relationships" r:id="rId1"/>
            </a:rPr>
            <a:t> RSA</a:t>
          </a:r>
          <a:r>
            <a:rPr lang="zh-CN" sz="2800" b="0" kern="1200" dirty="0" smtClean="0"/>
            <a:t>、</a:t>
          </a:r>
          <a:r>
            <a:rPr lang="en-US" sz="2800" b="0" kern="1200" dirty="0" smtClean="0"/>
            <a:t>ECC</a:t>
          </a:r>
          <a:r>
            <a:rPr lang="zh-CN" sz="2800" b="0" kern="1200" dirty="0" smtClean="0"/>
            <a:t>、</a:t>
          </a:r>
          <a:r>
            <a:rPr lang="en-US" sz="2800" b="0" kern="1200" dirty="0" smtClean="0"/>
            <a:t>DH</a:t>
          </a:r>
          <a:r>
            <a:rPr lang="zh-CN" sz="2800" b="0" kern="1200" dirty="0" smtClean="0"/>
            <a:t>、</a:t>
          </a:r>
          <a:r>
            <a:rPr lang="en-US" sz="2800" b="0" kern="1200" dirty="0" smtClean="0"/>
            <a:t>El </a:t>
          </a:r>
          <a:r>
            <a:rPr lang="en-US" sz="2800" b="0" kern="1200" dirty="0" err="1" smtClean="0"/>
            <a:t>Gamal</a:t>
          </a:r>
          <a:r>
            <a:rPr lang="zh-CN" sz="2800" b="0" kern="1200" dirty="0" smtClean="0"/>
            <a:t>、</a:t>
          </a:r>
          <a:r>
            <a:rPr lang="en-US" sz="2800" b="0" kern="1200" dirty="0" smtClean="0"/>
            <a:t>DSA</a:t>
          </a:r>
          <a:endParaRPr lang="zh-CN" sz="2800" b="0" kern="1200" dirty="0"/>
        </a:p>
      </dsp:txBody>
      <dsp:txXfrm>
        <a:off x="2400945" y="1440570"/>
        <a:ext cx="7533469" cy="1440565"/>
      </dsp:txXfrm>
    </dsp:sp>
    <dsp:sp modelId="{46BA4841-65DD-45A9-990C-62A2399D7490}">
      <dsp:nvSpPr>
        <dsp:cNvPr id="0" name=""/>
        <dsp:cNvSpPr/>
      </dsp:nvSpPr>
      <dsp:spPr>
        <a:xfrm>
          <a:off x="1680662" y="2881135"/>
          <a:ext cx="1440565" cy="1440565"/>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a:scene3d>
          <a:camera prst="isometricOffAxis2Top"/>
          <a:lightRig rig="threePt" dir="t"/>
        </a:scene3d>
      </dsp:spPr>
      <dsp:style>
        <a:lnRef idx="2">
          <a:scrgbClr r="0" g="0" b="0"/>
        </a:lnRef>
        <a:fillRef idx="1">
          <a:scrgbClr r="0" g="0" b="0"/>
        </a:fillRef>
        <a:effectRef idx="0">
          <a:scrgbClr r="0" g="0" b="0"/>
        </a:effectRef>
        <a:fontRef idx="minor">
          <a:schemeClr val="lt1"/>
        </a:fontRef>
      </dsp:style>
    </dsp:sp>
    <dsp:sp modelId="{FC280C28-A8F2-4C8A-88E7-404C65791D67}">
      <dsp:nvSpPr>
        <dsp:cNvPr id="0" name=""/>
        <dsp:cNvSpPr/>
      </dsp:nvSpPr>
      <dsp:spPr>
        <a:xfrm>
          <a:off x="2400945" y="2881135"/>
          <a:ext cx="7533469" cy="144056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zh-CN" sz="3200" b="1" kern="1200" dirty="0" smtClean="0"/>
            <a:t>数据摘要算法：</a:t>
          </a:r>
          <a:r>
            <a:rPr lang="zh-CN" sz="2800" b="0" kern="1200" dirty="0" smtClean="0"/>
            <a:t>待签名消息的摘要计算</a:t>
          </a:r>
          <a:r>
            <a:rPr lang="en-US" sz="2800" b="0" kern="1200" dirty="0" smtClean="0"/>
            <a:t>; MD5</a:t>
          </a:r>
          <a:r>
            <a:rPr lang="zh-CN" sz="2800" b="0" kern="1200" dirty="0" smtClean="0"/>
            <a:t>、</a:t>
          </a:r>
          <a:r>
            <a:rPr lang="en-US" sz="2800" b="0" kern="1200" dirty="0" smtClean="0"/>
            <a:t>SHA1</a:t>
          </a:r>
          <a:endParaRPr lang="zh-CN" altLang="en-US" sz="2800" b="0" kern="1200" dirty="0"/>
        </a:p>
      </dsp:txBody>
      <dsp:txXfrm>
        <a:off x="2400945" y="2881135"/>
        <a:ext cx="7533469" cy="14405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2FA2C-6DE1-4951-BD88-8DE6CC4935A9}">
      <dsp:nvSpPr>
        <dsp:cNvPr id="0" name=""/>
        <dsp:cNvSpPr/>
      </dsp:nvSpPr>
      <dsp:spPr>
        <a:xfrm>
          <a:off x="0" y="0"/>
          <a:ext cx="3759201" cy="3759201"/>
        </a:xfrm>
        <a:prstGeom prst="pie">
          <a:avLst>
            <a:gd name="adj1" fmla="val 5400000"/>
            <a:gd name="adj2" fmla="val 16200000"/>
          </a:avLst>
        </a:prstGeom>
        <a:solidFill>
          <a:schemeClr val="accent2">
            <a:lumMod val="40000"/>
            <a:lumOff val="60000"/>
          </a:schemeClr>
        </a:solidFill>
        <a:ln w="19050" cap="rnd" cmpd="sng" algn="ctr">
          <a:solidFill>
            <a:schemeClr val="lt1">
              <a:hueOff val="0"/>
              <a:satOff val="0"/>
              <a:lumOff val="0"/>
              <a:alphaOff val="0"/>
            </a:schemeClr>
          </a:solidFill>
          <a:prstDash val="solid"/>
        </a:ln>
        <a:effectLst/>
        <a:scene3d>
          <a:camera prst="isometricOffAxis2Top"/>
          <a:lightRig rig="threePt" dir="t"/>
        </a:scene3d>
      </dsp:spPr>
      <dsp:style>
        <a:lnRef idx="2">
          <a:scrgbClr r="0" g="0" b="0"/>
        </a:lnRef>
        <a:fillRef idx="1">
          <a:scrgbClr r="0" g="0" b="0"/>
        </a:fillRef>
        <a:effectRef idx="0">
          <a:scrgbClr r="0" g="0" b="0"/>
        </a:effectRef>
        <a:fontRef idx="minor">
          <a:schemeClr val="lt1"/>
        </a:fontRef>
      </dsp:style>
    </dsp:sp>
    <dsp:sp modelId="{1CE8E902-ABE5-4809-8ACD-537B52F95103}">
      <dsp:nvSpPr>
        <dsp:cNvPr id="0" name=""/>
        <dsp:cNvSpPr/>
      </dsp:nvSpPr>
      <dsp:spPr>
        <a:xfrm>
          <a:off x="1879600" y="0"/>
          <a:ext cx="8189489" cy="375920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kern="1200" dirty="0" smtClean="0"/>
            <a:t>保密性 ：非对称</a:t>
          </a:r>
          <a:r>
            <a:rPr lang="en-US" altLang="zh-CN" sz="3600" kern="1200" dirty="0" smtClean="0"/>
            <a:t>+</a:t>
          </a:r>
          <a:r>
            <a:rPr lang="zh-CN" altLang="en-US" sz="3600" kern="1200" dirty="0" smtClean="0"/>
            <a:t>对称加密</a:t>
          </a:r>
          <a:endParaRPr lang="zh-CN" altLang="en-US" sz="3600" kern="1200" dirty="0"/>
        </a:p>
      </dsp:txBody>
      <dsp:txXfrm>
        <a:off x="1879600" y="0"/>
        <a:ext cx="8189489" cy="798830"/>
      </dsp:txXfrm>
    </dsp:sp>
    <dsp:sp modelId="{34EA298E-DDC2-4488-A9BA-35589149123B}">
      <dsp:nvSpPr>
        <dsp:cNvPr id="0" name=""/>
        <dsp:cNvSpPr/>
      </dsp:nvSpPr>
      <dsp:spPr>
        <a:xfrm>
          <a:off x="493395" y="798830"/>
          <a:ext cx="2772410" cy="2772410"/>
        </a:xfrm>
        <a:prstGeom prst="pie">
          <a:avLst>
            <a:gd name="adj1" fmla="val 5400000"/>
            <a:gd name="adj2" fmla="val 16200000"/>
          </a:avLst>
        </a:prstGeom>
        <a:solidFill>
          <a:schemeClr val="accent2">
            <a:lumMod val="40000"/>
            <a:lumOff val="60000"/>
          </a:schemeClr>
        </a:solidFill>
        <a:ln w="19050" cap="rnd" cmpd="sng" algn="ctr">
          <a:solidFill>
            <a:schemeClr val="lt1">
              <a:hueOff val="0"/>
              <a:satOff val="0"/>
              <a:lumOff val="0"/>
              <a:alphaOff val="0"/>
            </a:schemeClr>
          </a:solidFill>
          <a:prstDash val="solid"/>
        </a:ln>
        <a:effectLst/>
        <a:scene3d>
          <a:camera prst="isometricOffAxis2Top"/>
          <a:lightRig rig="threePt" dir="t"/>
        </a:scene3d>
      </dsp:spPr>
      <dsp:style>
        <a:lnRef idx="2">
          <a:scrgbClr r="0" g="0" b="0"/>
        </a:lnRef>
        <a:fillRef idx="1">
          <a:scrgbClr r="0" g="0" b="0"/>
        </a:fillRef>
        <a:effectRef idx="0">
          <a:scrgbClr r="0" g="0" b="0"/>
        </a:effectRef>
        <a:fontRef idx="minor">
          <a:schemeClr val="lt1"/>
        </a:fontRef>
      </dsp:style>
    </dsp:sp>
    <dsp:sp modelId="{23BAED09-CDCB-4A5E-A1AF-359FDE3400AE}">
      <dsp:nvSpPr>
        <dsp:cNvPr id="0" name=""/>
        <dsp:cNvSpPr/>
      </dsp:nvSpPr>
      <dsp:spPr>
        <a:xfrm>
          <a:off x="1879600" y="798830"/>
          <a:ext cx="8189489" cy="277241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kern="1200" dirty="0" smtClean="0"/>
            <a:t>完整性 ：消息摘要</a:t>
          </a:r>
          <a:r>
            <a:rPr lang="en-US" altLang="zh-CN" sz="3600" kern="1200" dirty="0" smtClean="0"/>
            <a:t>+</a:t>
          </a:r>
          <a:r>
            <a:rPr lang="zh-CN" altLang="en-US" sz="3600" b="0" i="0" kern="1200" dirty="0" smtClean="0"/>
            <a:t>数字签名</a:t>
          </a:r>
          <a:endParaRPr lang="zh-CN" altLang="en-US" sz="3600" kern="1200" dirty="0"/>
        </a:p>
      </dsp:txBody>
      <dsp:txXfrm>
        <a:off x="1879600" y="798830"/>
        <a:ext cx="8189489" cy="798830"/>
      </dsp:txXfrm>
    </dsp:sp>
    <dsp:sp modelId="{0B9BABAB-5077-47E6-B6C3-DE0194B58F59}">
      <dsp:nvSpPr>
        <dsp:cNvPr id="0" name=""/>
        <dsp:cNvSpPr/>
      </dsp:nvSpPr>
      <dsp:spPr>
        <a:xfrm>
          <a:off x="986790" y="1597660"/>
          <a:ext cx="1785620" cy="1785620"/>
        </a:xfrm>
        <a:prstGeom prst="pie">
          <a:avLst>
            <a:gd name="adj1" fmla="val 5400000"/>
            <a:gd name="adj2" fmla="val 16200000"/>
          </a:avLst>
        </a:prstGeom>
        <a:solidFill>
          <a:schemeClr val="accent2">
            <a:lumMod val="40000"/>
            <a:lumOff val="60000"/>
          </a:schemeClr>
        </a:solidFill>
        <a:ln w="19050" cap="rnd" cmpd="sng" algn="ctr">
          <a:solidFill>
            <a:schemeClr val="lt1">
              <a:hueOff val="0"/>
              <a:satOff val="0"/>
              <a:lumOff val="0"/>
              <a:alphaOff val="0"/>
            </a:schemeClr>
          </a:solidFill>
          <a:prstDash val="solid"/>
        </a:ln>
        <a:effectLst/>
        <a:scene3d>
          <a:camera prst="isometricOffAxis2Top"/>
          <a:lightRig rig="threePt" dir="t"/>
        </a:scene3d>
      </dsp:spPr>
      <dsp:style>
        <a:lnRef idx="2">
          <a:scrgbClr r="0" g="0" b="0"/>
        </a:lnRef>
        <a:fillRef idx="1">
          <a:scrgbClr r="0" g="0" b="0"/>
        </a:fillRef>
        <a:effectRef idx="0">
          <a:scrgbClr r="0" g="0" b="0"/>
        </a:effectRef>
        <a:fontRef idx="minor">
          <a:schemeClr val="lt1"/>
        </a:fontRef>
      </dsp:style>
    </dsp:sp>
    <dsp:sp modelId="{FC07D589-B1B5-4A8B-B8D1-433A803370B7}">
      <dsp:nvSpPr>
        <dsp:cNvPr id="0" name=""/>
        <dsp:cNvSpPr/>
      </dsp:nvSpPr>
      <dsp:spPr>
        <a:xfrm>
          <a:off x="1879600" y="1597660"/>
          <a:ext cx="8189489" cy="178562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altLang="en-US" sz="3600" kern="1200" dirty="0" smtClean="0"/>
            <a:t>身份认证与授权：数字证书</a:t>
          </a:r>
          <a:endParaRPr lang="zh-CN" altLang="en-US" sz="3600" kern="1200" dirty="0"/>
        </a:p>
      </dsp:txBody>
      <dsp:txXfrm>
        <a:off x="1879600" y="1597660"/>
        <a:ext cx="8189489" cy="798830"/>
      </dsp:txXfrm>
    </dsp:sp>
    <dsp:sp modelId="{42D68828-7031-49FF-A2FA-21063F98837D}">
      <dsp:nvSpPr>
        <dsp:cNvPr id="0" name=""/>
        <dsp:cNvSpPr/>
      </dsp:nvSpPr>
      <dsp:spPr>
        <a:xfrm>
          <a:off x="1480185" y="2396490"/>
          <a:ext cx="798830" cy="798830"/>
        </a:xfrm>
        <a:prstGeom prst="pie">
          <a:avLst>
            <a:gd name="adj1" fmla="val 5400000"/>
            <a:gd name="adj2" fmla="val 16200000"/>
          </a:avLst>
        </a:prstGeom>
        <a:solidFill>
          <a:schemeClr val="accent2">
            <a:lumMod val="40000"/>
            <a:lumOff val="60000"/>
          </a:schemeClr>
        </a:solidFill>
        <a:ln w="19050" cap="rnd" cmpd="sng" algn="ctr">
          <a:solidFill>
            <a:schemeClr val="lt1">
              <a:hueOff val="0"/>
              <a:satOff val="0"/>
              <a:lumOff val="0"/>
              <a:alphaOff val="0"/>
            </a:schemeClr>
          </a:solidFill>
          <a:prstDash val="solid"/>
        </a:ln>
        <a:effectLst/>
        <a:scene3d>
          <a:camera prst="isometricOffAxis2Top"/>
          <a:lightRig rig="threePt" dir="t"/>
        </a:scene3d>
      </dsp:spPr>
      <dsp:style>
        <a:lnRef idx="2">
          <a:scrgbClr r="0" g="0" b="0"/>
        </a:lnRef>
        <a:fillRef idx="1">
          <a:scrgbClr r="0" g="0" b="0"/>
        </a:fillRef>
        <a:effectRef idx="0">
          <a:scrgbClr r="0" g="0" b="0"/>
        </a:effectRef>
        <a:fontRef idx="minor">
          <a:schemeClr val="lt1"/>
        </a:fontRef>
      </dsp:style>
    </dsp:sp>
    <dsp:sp modelId="{32B67664-EF05-49CA-965B-4C4FB898D514}">
      <dsp:nvSpPr>
        <dsp:cNvPr id="0" name=""/>
        <dsp:cNvSpPr/>
      </dsp:nvSpPr>
      <dsp:spPr>
        <a:xfrm>
          <a:off x="1879600" y="2396490"/>
          <a:ext cx="8189489" cy="79883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zh-CN" sz="3600" kern="1200" dirty="0" smtClean="0"/>
            <a:t>抗抵赖 ：</a:t>
          </a:r>
          <a:r>
            <a:rPr lang="zh-CN" altLang="en-US" sz="3600" b="0" i="0" kern="1200" dirty="0" smtClean="0"/>
            <a:t>数字签名</a:t>
          </a:r>
          <a:endParaRPr lang="zh-CN" sz="3600" kern="1200" dirty="0"/>
        </a:p>
      </dsp:txBody>
      <dsp:txXfrm>
        <a:off x="1879600" y="2396490"/>
        <a:ext cx="8189489" cy="79883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F0BAE-24F6-4062-B613-0AD4929D8CF4}" type="datetimeFigureOut">
              <a:rPr lang="zh-CN" altLang="en-US" smtClean="0"/>
              <a:t>2018/10/15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0267A-625D-49ED-AB6C-0FC45134B9B2}" type="slidenum">
              <a:rPr lang="zh-CN" altLang="en-US" smtClean="0"/>
              <a:t>‹#›</a:t>
            </a:fld>
            <a:endParaRPr lang="zh-CN" altLang="en-US"/>
          </a:p>
        </p:txBody>
      </p:sp>
    </p:spTree>
    <p:extLst>
      <p:ext uri="{BB962C8B-B14F-4D97-AF65-F5344CB8AC3E}">
        <p14:creationId xmlns:p14="http://schemas.microsoft.com/office/powerpoint/2010/main" val="3533429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1</a:t>
            </a:fld>
            <a:endParaRPr lang="zh-CN" altLang="en-US"/>
          </a:p>
        </p:txBody>
      </p:sp>
    </p:spTree>
    <p:extLst>
      <p:ext uri="{BB962C8B-B14F-4D97-AF65-F5344CB8AC3E}">
        <p14:creationId xmlns:p14="http://schemas.microsoft.com/office/powerpoint/2010/main" val="2783711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1.PKI</a:t>
            </a:r>
            <a:r>
              <a:rPr lang="zh-CN" altLang="en-US" dirty="0" smtClean="0"/>
              <a:t>安全策略：证书策略</a:t>
            </a:r>
            <a:r>
              <a:rPr lang="en-US" altLang="zh-CN" dirty="0" smtClean="0"/>
              <a:t>CP</a:t>
            </a:r>
            <a:r>
              <a:rPr lang="zh-CN" altLang="en-US" dirty="0" smtClean="0"/>
              <a:t>和证书规则声明</a:t>
            </a:r>
            <a:r>
              <a:rPr lang="en-US" altLang="zh-CN" dirty="0" smtClean="0"/>
              <a:t>CPS</a:t>
            </a:r>
            <a:r>
              <a:rPr lang="zh-CN" altLang="en-US" dirty="0" smtClean="0"/>
              <a:t>。前者用于管理证书的使用，指出证书对用户的适用性，比如确认某</a:t>
            </a:r>
            <a:r>
              <a:rPr lang="en-US" altLang="zh-CN" dirty="0" smtClean="0"/>
              <a:t>CA</a:t>
            </a:r>
            <a:r>
              <a:rPr lang="zh-CN" altLang="en-US" dirty="0" smtClean="0"/>
              <a:t>是公有</a:t>
            </a:r>
            <a:r>
              <a:rPr lang="en-US" altLang="zh-CN" dirty="0" smtClean="0"/>
              <a:t>CA</a:t>
            </a:r>
            <a:r>
              <a:rPr lang="zh-CN" altLang="en-US" dirty="0" smtClean="0"/>
              <a:t>还是企业内部的私有</a:t>
            </a:r>
            <a:r>
              <a:rPr lang="en-US" altLang="zh-CN" dirty="0" smtClean="0"/>
              <a:t>CA</a:t>
            </a:r>
            <a:r>
              <a:rPr lang="zh-CN" altLang="en-US" dirty="0" smtClean="0"/>
              <a:t>；</a:t>
            </a:r>
            <a:endParaRPr lang="en-US" altLang="zh-CN" dirty="0" smtClean="0"/>
          </a:p>
          <a:p>
            <a:r>
              <a:rPr lang="en-US" altLang="zh-CN" dirty="0" smtClean="0"/>
              <a:t>CPS</a:t>
            </a:r>
            <a:r>
              <a:rPr lang="zh-CN" altLang="en-US" dirty="0" smtClean="0"/>
              <a:t>：证书规则声明，</a:t>
            </a:r>
            <a:r>
              <a:rPr lang="en-US" altLang="zh-CN" sz="1200" b="0" i="0" kern="1200" dirty="0" smtClean="0">
                <a:solidFill>
                  <a:schemeClr val="tx1"/>
                </a:solidFill>
                <a:effectLst/>
                <a:latin typeface="+mn-lt"/>
                <a:ea typeface="+mn-ea"/>
                <a:cs typeface="+mn-cs"/>
              </a:rPr>
              <a:t>CA </a:t>
            </a:r>
            <a:r>
              <a:rPr lang="zh-CN" altLang="en-US" sz="1200" b="0" i="0" kern="1200" dirty="0" smtClean="0">
                <a:solidFill>
                  <a:schemeClr val="tx1"/>
                </a:solidFill>
                <a:effectLst/>
                <a:latin typeface="+mn-lt"/>
                <a:ea typeface="+mn-ea"/>
                <a:cs typeface="+mn-cs"/>
              </a:rPr>
              <a:t>在受理证书请求、颁发证书、吊销证书和发布 </a:t>
            </a:r>
            <a:r>
              <a:rPr lang="en-US" altLang="zh-CN" sz="1200" b="0" i="0" kern="1200" dirty="0" smtClean="0">
                <a:solidFill>
                  <a:schemeClr val="tx1"/>
                </a:solidFill>
                <a:effectLst/>
                <a:latin typeface="+mn-lt"/>
                <a:ea typeface="+mn-ea"/>
                <a:cs typeface="+mn-cs"/>
              </a:rPr>
              <a:t>CRL </a:t>
            </a:r>
            <a:r>
              <a:rPr lang="zh-CN" altLang="en-US" sz="1200" b="0" i="0" kern="1200" dirty="0" smtClean="0">
                <a:solidFill>
                  <a:schemeClr val="tx1"/>
                </a:solidFill>
                <a:effectLst/>
                <a:latin typeface="+mn-lt"/>
                <a:ea typeface="+mn-ea"/>
                <a:cs typeface="+mn-cs"/>
              </a:rPr>
              <a:t>时所采用的一套标准</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en-US" altLang="zh-CN" sz="1200" b="0" i="0" kern="1200" dirty="0" smtClean="0">
                <a:solidFill>
                  <a:schemeClr val="tx1"/>
                </a:solidFill>
                <a:effectLst/>
                <a:latin typeface="+mn-lt"/>
                <a:ea typeface="+mn-ea"/>
                <a:cs typeface="+mn-cs"/>
              </a:rPr>
              <a:t>2.CA</a:t>
            </a:r>
            <a:r>
              <a:rPr lang="zh-CN" altLang="en-US" sz="1200" b="0" i="0" kern="1200" dirty="0" smtClean="0">
                <a:solidFill>
                  <a:schemeClr val="tx1"/>
                </a:solidFill>
                <a:effectLst/>
                <a:latin typeface="+mn-lt"/>
                <a:ea typeface="+mn-ea"/>
                <a:cs typeface="+mn-cs"/>
              </a:rPr>
              <a:t>：证书权威机构，是</a:t>
            </a:r>
            <a:r>
              <a:rPr lang="en-US" altLang="zh-CN" sz="1200" b="0" i="0" kern="1200" dirty="0" smtClean="0">
                <a:solidFill>
                  <a:schemeClr val="tx1"/>
                </a:solidFill>
                <a:effectLst/>
                <a:latin typeface="+mn-lt"/>
                <a:ea typeface="+mn-ea"/>
                <a:cs typeface="+mn-cs"/>
              </a:rPr>
              <a:t>PKI</a:t>
            </a:r>
            <a:r>
              <a:rPr lang="zh-CN" altLang="en-US" sz="1200" b="0" i="0" kern="1200" dirty="0" smtClean="0">
                <a:solidFill>
                  <a:schemeClr val="tx1"/>
                </a:solidFill>
                <a:effectLst/>
                <a:latin typeface="+mn-lt"/>
                <a:ea typeface="+mn-ea"/>
                <a:cs typeface="+mn-cs"/>
              </a:rPr>
              <a:t>的基础，是一个签发并管理证书的可信实体。负责证书的发布，有效期的规定以及证书废除（发布</a:t>
            </a:r>
            <a:r>
              <a:rPr lang="en-US" altLang="zh-CN" sz="1200" b="0" i="0" kern="1200" dirty="0" smtClean="0">
                <a:solidFill>
                  <a:schemeClr val="tx1"/>
                </a:solidFill>
                <a:effectLst/>
                <a:latin typeface="+mn-lt"/>
                <a:ea typeface="+mn-ea"/>
                <a:cs typeface="+mn-cs"/>
              </a:rPr>
              <a:t>CRL)</a:t>
            </a:r>
          </a:p>
          <a:p>
            <a:r>
              <a:rPr lang="en-US" altLang="zh-CN" sz="1200" b="0" i="0" kern="1200" dirty="0" smtClean="0">
                <a:solidFill>
                  <a:schemeClr val="tx1"/>
                </a:solidFill>
                <a:effectLst/>
                <a:latin typeface="+mn-lt"/>
                <a:ea typeface="+mn-ea"/>
                <a:cs typeface="+mn-cs"/>
              </a:rPr>
              <a:t>3.RA</a:t>
            </a:r>
            <a:r>
              <a:rPr lang="zh-CN" altLang="en-US" sz="1200" b="0" i="0" kern="1200" dirty="0" smtClean="0">
                <a:solidFill>
                  <a:schemeClr val="tx1"/>
                </a:solidFill>
                <a:effectLst/>
                <a:latin typeface="+mn-lt"/>
                <a:ea typeface="+mn-ea"/>
                <a:cs typeface="+mn-cs"/>
              </a:rPr>
              <a:t>：证书注册机构，是 </a:t>
            </a:r>
            <a:r>
              <a:rPr lang="en-US" altLang="zh-CN" sz="1200" b="0" i="0" kern="1200" dirty="0" smtClean="0">
                <a:solidFill>
                  <a:schemeClr val="tx1"/>
                </a:solidFill>
                <a:effectLst/>
                <a:latin typeface="+mn-lt"/>
                <a:ea typeface="+mn-ea"/>
                <a:cs typeface="+mn-cs"/>
              </a:rPr>
              <a:t>CA </a:t>
            </a:r>
            <a:r>
              <a:rPr lang="zh-CN" altLang="en-US" sz="1200" b="0" i="0" kern="1200" dirty="0" smtClean="0">
                <a:solidFill>
                  <a:schemeClr val="tx1"/>
                </a:solidFill>
                <a:effectLst/>
                <a:latin typeface="+mn-lt"/>
                <a:ea typeface="+mn-ea"/>
                <a:cs typeface="+mn-cs"/>
              </a:rPr>
              <a:t>的延伸，可作为 </a:t>
            </a:r>
            <a:r>
              <a:rPr lang="en-US" altLang="zh-CN" sz="1200" b="0" i="0" kern="1200" dirty="0" smtClean="0">
                <a:solidFill>
                  <a:schemeClr val="tx1"/>
                </a:solidFill>
                <a:effectLst/>
                <a:latin typeface="+mn-lt"/>
                <a:ea typeface="+mn-ea"/>
                <a:cs typeface="+mn-cs"/>
              </a:rPr>
              <a:t>CA </a:t>
            </a:r>
            <a:r>
              <a:rPr lang="zh-CN" altLang="en-US" sz="1200" b="0" i="0" kern="1200" dirty="0" smtClean="0">
                <a:solidFill>
                  <a:schemeClr val="tx1"/>
                </a:solidFill>
                <a:effectLst/>
                <a:latin typeface="+mn-lt"/>
                <a:ea typeface="+mn-ea"/>
                <a:cs typeface="+mn-cs"/>
              </a:rPr>
              <a:t>的一部分，也可以独立。 </a:t>
            </a:r>
            <a:r>
              <a:rPr lang="en-US" altLang="zh-CN" sz="1200" b="0" i="0" kern="1200" dirty="0" smtClean="0">
                <a:solidFill>
                  <a:schemeClr val="tx1"/>
                </a:solidFill>
                <a:effectLst/>
                <a:latin typeface="+mn-lt"/>
                <a:ea typeface="+mn-ea"/>
                <a:cs typeface="+mn-cs"/>
              </a:rPr>
              <a:t>RA </a:t>
            </a:r>
            <a:r>
              <a:rPr lang="zh-CN" altLang="en-US" sz="1200" b="0" i="0" kern="1200" dirty="0" smtClean="0">
                <a:solidFill>
                  <a:schemeClr val="tx1"/>
                </a:solidFill>
                <a:effectLst/>
                <a:latin typeface="+mn-lt"/>
                <a:ea typeface="+mn-ea"/>
                <a:cs typeface="+mn-cs"/>
              </a:rPr>
              <a:t>功能包括证书申请、个人身份审核、证书下载。是用户和</a:t>
            </a:r>
            <a:r>
              <a:rPr lang="en-US" altLang="zh-CN" sz="1200" b="0" i="0" kern="1200" dirty="0" smtClean="0">
                <a:solidFill>
                  <a:schemeClr val="tx1"/>
                </a:solidFill>
                <a:effectLst/>
                <a:latin typeface="+mn-lt"/>
                <a:ea typeface="+mn-ea"/>
                <a:cs typeface="+mn-cs"/>
              </a:rPr>
              <a:t>CA</a:t>
            </a:r>
            <a:r>
              <a:rPr lang="zh-CN" altLang="en-US" sz="1200" b="0" i="0" kern="1200" dirty="0" smtClean="0">
                <a:solidFill>
                  <a:schemeClr val="tx1"/>
                </a:solidFill>
                <a:effectLst/>
                <a:latin typeface="+mn-lt"/>
                <a:ea typeface="+mn-ea"/>
                <a:cs typeface="+mn-cs"/>
              </a:rPr>
              <a:t>之间的接口</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证书发布系统：将证书发放给用户，可以通过用户物理发布，也可以通过目录服务由用户自行获取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5.PKI</a:t>
            </a:r>
            <a:r>
              <a:rPr lang="zh-CN" altLang="en-US" sz="1200" b="0" i="0" kern="1200" dirty="0" smtClean="0">
                <a:solidFill>
                  <a:schemeClr val="tx1"/>
                </a:solidFill>
                <a:effectLst/>
                <a:latin typeface="+mn-lt"/>
                <a:ea typeface="+mn-ea"/>
                <a:cs typeface="+mn-cs"/>
              </a:rPr>
              <a:t>应用：</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）安全电子邮件（</a:t>
            </a:r>
            <a:r>
              <a:rPr lang="en-US" altLang="zh-CN" sz="1200" b="0" i="0" kern="1200" dirty="0" smtClean="0">
                <a:solidFill>
                  <a:schemeClr val="tx1"/>
                </a:solidFill>
                <a:effectLst/>
                <a:latin typeface="+mn-lt"/>
                <a:ea typeface="+mn-ea"/>
                <a:cs typeface="+mn-cs"/>
              </a:rPr>
              <a:t>S/MIME(Secure/Multipurpose Internet Mail Extensions</a:t>
            </a:r>
            <a:r>
              <a:rPr lang="zh-CN" altLang="en-US" sz="1200" b="0" i="0" kern="1200" dirty="0" smtClean="0">
                <a:solidFill>
                  <a:schemeClr val="tx1"/>
                </a:solidFill>
                <a:effectLst/>
                <a:latin typeface="+mn-lt"/>
                <a:ea typeface="+mn-ea"/>
                <a:cs typeface="+mn-cs"/>
              </a:rPr>
              <a:t>，安全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多用途</a:t>
            </a:r>
            <a:r>
              <a:rPr lang="en-US" altLang="zh-CN" sz="1200" b="0" i="0" kern="1200" dirty="0" smtClean="0">
                <a:solidFill>
                  <a:schemeClr val="tx1"/>
                </a:solidFill>
                <a:effectLst/>
                <a:latin typeface="+mn-lt"/>
                <a:ea typeface="+mn-ea"/>
                <a:cs typeface="+mn-cs"/>
              </a:rPr>
              <a:t>Internet </a:t>
            </a:r>
            <a:r>
              <a:rPr lang="zh-CN" altLang="en-US" sz="1200" b="0" i="0" kern="1200" dirty="0" smtClean="0">
                <a:solidFill>
                  <a:schemeClr val="tx1"/>
                </a:solidFill>
                <a:effectLst/>
                <a:latin typeface="+mn-lt"/>
                <a:ea typeface="+mn-ea"/>
                <a:cs typeface="+mn-cs"/>
              </a:rPr>
              <a:t>邮件扩充协议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，是一个允许发送加密和有签名邮件的协议。该协议的实现需要依赖于 </a:t>
            </a:r>
            <a:r>
              <a:rPr lang="en-US" altLang="zh-CN" sz="1200" b="0" i="0" kern="1200" dirty="0" smtClean="0">
                <a:solidFill>
                  <a:schemeClr val="tx1"/>
                </a:solidFill>
                <a:effectLst/>
                <a:latin typeface="+mn-lt"/>
                <a:ea typeface="+mn-ea"/>
                <a:cs typeface="+mn-cs"/>
              </a:rPr>
              <a:t>PKI</a:t>
            </a:r>
            <a:r>
              <a:rPr lang="zh-CN" altLang="en-US" sz="1200" b="0" i="0" kern="1200" dirty="0" smtClean="0">
                <a:solidFill>
                  <a:schemeClr val="tx1"/>
                </a:solidFill>
                <a:effectLst/>
                <a:latin typeface="+mn-lt"/>
                <a:ea typeface="+mn-ea"/>
                <a:cs typeface="+mn-cs"/>
              </a:rPr>
              <a:t>技术。）</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安全（</a:t>
            </a:r>
            <a:r>
              <a:rPr lang="en-US" altLang="zh-CN" sz="1200" b="0" i="0" kern="1200" dirty="0" smtClean="0">
                <a:solidFill>
                  <a:schemeClr val="tx1"/>
                </a:solidFill>
                <a:effectLst/>
                <a:latin typeface="+mn-lt"/>
                <a:ea typeface="+mn-ea"/>
                <a:cs typeface="+mn-cs"/>
              </a:rPr>
              <a:t>SSL</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）电子商务交易</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VPN</a:t>
            </a:r>
            <a:r>
              <a:rPr lang="zh-CN" altLang="en-US" sz="1200" b="0" i="0" kern="1200" dirty="0" smtClean="0">
                <a:solidFill>
                  <a:schemeClr val="tx1"/>
                </a:solidFill>
                <a:effectLst/>
                <a:latin typeface="+mn-lt"/>
                <a:ea typeface="+mn-ea"/>
                <a:cs typeface="+mn-cs"/>
              </a:rPr>
              <a:t>（利用网络层安全协议（如 </a:t>
            </a:r>
            <a:r>
              <a:rPr lang="en-US" altLang="zh-CN" sz="1200" b="0" i="0" kern="1200" dirty="0" err="1" smtClean="0">
                <a:solidFill>
                  <a:schemeClr val="tx1"/>
                </a:solidFill>
                <a:effectLst/>
                <a:latin typeface="+mn-lt"/>
                <a:ea typeface="+mn-ea"/>
                <a:cs typeface="+mn-cs"/>
              </a:rPr>
              <a:t>IPSec</a:t>
            </a:r>
            <a:r>
              <a:rPr lang="zh-CN" altLang="en-US" sz="1200" b="0" i="0" kern="1200" dirty="0" smtClean="0">
                <a:solidFill>
                  <a:schemeClr val="tx1"/>
                </a:solidFill>
                <a:effectLst/>
                <a:latin typeface="+mn-lt"/>
                <a:ea typeface="+mn-ea"/>
                <a:cs typeface="+mn-cs"/>
              </a:rPr>
              <a:t>）和建立在 </a:t>
            </a:r>
            <a:r>
              <a:rPr lang="en-US" altLang="zh-CN" sz="1200" b="0" i="0" kern="1200" dirty="0" smtClean="0">
                <a:solidFill>
                  <a:schemeClr val="tx1"/>
                </a:solidFill>
                <a:effectLst/>
                <a:latin typeface="+mn-lt"/>
                <a:ea typeface="+mn-ea"/>
                <a:cs typeface="+mn-cs"/>
              </a:rPr>
              <a:t>PKI </a:t>
            </a:r>
            <a:r>
              <a:rPr lang="zh-CN" altLang="en-US" sz="1200" b="0" i="0" kern="1200" dirty="0" smtClean="0">
                <a:solidFill>
                  <a:schemeClr val="tx1"/>
                </a:solidFill>
                <a:effectLst/>
                <a:latin typeface="+mn-lt"/>
                <a:ea typeface="+mn-ea"/>
                <a:cs typeface="+mn-cs"/>
              </a:rPr>
              <a:t>上的加密与数字签名技术来获得机密性保护）</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13</a:t>
            </a:fld>
            <a:endParaRPr lang="zh-CN" altLang="en-US"/>
          </a:p>
        </p:txBody>
      </p:sp>
    </p:spTree>
    <p:extLst>
      <p:ext uri="{BB962C8B-B14F-4D97-AF65-F5344CB8AC3E}">
        <p14:creationId xmlns:p14="http://schemas.microsoft.com/office/powerpoint/2010/main" val="3236307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证书申请：离线或者在线。一般重要的证书都是离线申请。</a:t>
            </a:r>
            <a:r>
              <a:rPr lang="en-US" altLang="zh-CN" dirty="0" smtClean="0"/>
              <a:t>RA</a:t>
            </a:r>
            <a:r>
              <a:rPr lang="zh-CN" altLang="en-US" dirty="0" smtClean="0"/>
              <a:t>对申请人进行离线或在线的身份审核（可能会需要提供身份证，营业执照，域名证明的信息，视申请人的类别决定（个人，机构，网站等））</a:t>
            </a:r>
            <a:endParaRPr lang="en-US" altLang="zh-CN" dirty="0" smtClean="0"/>
          </a:p>
        </p:txBody>
      </p:sp>
      <p:sp>
        <p:nvSpPr>
          <p:cNvPr id="4" name="灯片编号占位符 3"/>
          <p:cNvSpPr>
            <a:spLocks noGrp="1"/>
          </p:cNvSpPr>
          <p:nvPr>
            <p:ph type="sldNum" sz="quarter" idx="10"/>
          </p:nvPr>
        </p:nvSpPr>
        <p:spPr/>
        <p:txBody>
          <a:bodyPr/>
          <a:lstStyle/>
          <a:p>
            <a:fld id="{3F70267A-625D-49ED-AB6C-0FC45134B9B2}" type="slidenum">
              <a:rPr lang="zh-CN" altLang="en-US" smtClean="0"/>
              <a:t>14</a:t>
            </a:fld>
            <a:endParaRPr lang="zh-CN" altLang="en-US"/>
          </a:p>
        </p:txBody>
      </p:sp>
    </p:spTree>
    <p:extLst>
      <p:ext uri="{BB962C8B-B14F-4D97-AF65-F5344CB8AC3E}">
        <p14:creationId xmlns:p14="http://schemas.microsoft.com/office/powerpoint/2010/main" val="4199392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F70267A-625D-49ED-AB6C-0FC45134B9B2}" type="slidenum">
              <a:rPr lang="zh-CN" altLang="en-US" smtClean="0"/>
              <a:t>15</a:t>
            </a:fld>
            <a:endParaRPr lang="zh-CN" altLang="en-US"/>
          </a:p>
        </p:txBody>
      </p:sp>
    </p:spTree>
    <p:extLst>
      <p:ext uri="{BB962C8B-B14F-4D97-AF65-F5344CB8AC3E}">
        <p14:creationId xmlns:p14="http://schemas.microsoft.com/office/powerpoint/2010/main" val="381761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用户可以申请签发单证书和双证书。</a:t>
            </a:r>
            <a:endParaRPr lang="en-US" altLang="zh-CN" sz="1200" dirty="0" smtClean="0"/>
          </a:p>
        </p:txBody>
      </p:sp>
      <p:sp>
        <p:nvSpPr>
          <p:cNvPr id="4" name="灯片编号占位符 3"/>
          <p:cNvSpPr>
            <a:spLocks noGrp="1"/>
          </p:cNvSpPr>
          <p:nvPr>
            <p:ph type="sldNum" sz="quarter" idx="10"/>
          </p:nvPr>
        </p:nvSpPr>
        <p:spPr/>
        <p:txBody>
          <a:bodyPr/>
          <a:lstStyle/>
          <a:p>
            <a:fld id="{3F70267A-625D-49ED-AB6C-0FC45134B9B2}" type="slidenum">
              <a:rPr lang="zh-CN" altLang="en-US" smtClean="0"/>
              <a:t>16</a:t>
            </a:fld>
            <a:endParaRPr lang="zh-CN" altLang="en-US"/>
          </a:p>
        </p:txBody>
      </p:sp>
    </p:spTree>
    <p:extLst>
      <p:ext uri="{BB962C8B-B14F-4D97-AF65-F5344CB8AC3E}">
        <p14:creationId xmlns:p14="http://schemas.microsoft.com/office/powerpoint/2010/main" val="1755089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用户可以申请签发单证书和双证书。</a:t>
            </a:r>
            <a:endParaRPr lang="en-US" altLang="zh-CN" sz="1200" dirty="0" smtClean="0"/>
          </a:p>
        </p:txBody>
      </p:sp>
      <p:sp>
        <p:nvSpPr>
          <p:cNvPr id="4" name="灯片编号占位符 3"/>
          <p:cNvSpPr>
            <a:spLocks noGrp="1"/>
          </p:cNvSpPr>
          <p:nvPr>
            <p:ph type="sldNum" sz="quarter" idx="10"/>
          </p:nvPr>
        </p:nvSpPr>
        <p:spPr/>
        <p:txBody>
          <a:bodyPr/>
          <a:lstStyle/>
          <a:p>
            <a:fld id="{3F70267A-625D-49ED-AB6C-0FC45134B9B2}" type="slidenum">
              <a:rPr lang="zh-CN" altLang="en-US" smtClean="0"/>
              <a:t>17</a:t>
            </a:fld>
            <a:endParaRPr lang="zh-CN" altLang="en-US"/>
          </a:p>
        </p:txBody>
      </p:sp>
    </p:spTree>
    <p:extLst>
      <p:ext uri="{BB962C8B-B14F-4D97-AF65-F5344CB8AC3E}">
        <p14:creationId xmlns:p14="http://schemas.microsoft.com/office/powerpoint/2010/main" val="3552628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签名秘钥由客户自行生成；加密密钥有</a:t>
            </a:r>
            <a:r>
              <a:rPr lang="en-US" altLang="zh-CN" dirty="0" smtClean="0"/>
              <a:t>CA</a:t>
            </a:r>
            <a:r>
              <a:rPr lang="zh-CN" altLang="en-US" dirty="0" smtClean="0"/>
              <a:t>的</a:t>
            </a:r>
            <a:r>
              <a:rPr lang="en-US" altLang="zh-CN" dirty="0" smtClean="0"/>
              <a:t>KMC</a:t>
            </a:r>
            <a:r>
              <a:rPr lang="zh-CN" altLang="en-US" dirty="0" smtClean="0"/>
              <a:t>生成；</a:t>
            </a:r>
            <a:endParaRPr lang="en-US" altLang="zh-CN" dirty="0" smtClean="0"/>
          </a:p>
          <a:p>
            <a:r>
              <a:rPr lang="en-US" altLang="zh-CN" dirty="0" smtClean="0"/>
              <a:t>1</a:t>
            </a:r>
            <a:r>
              <a:rPr lang="zh-CN" altLang="en-US" dirty="0" smtClean="0"/>
              <a:t>、用户到</a:t>
            </a:r>
            <a:r>
              <a:rPr lang="en-US" altLang="zh-CN" dirty="0" smtClean="0"/>
              <a:t>RA</a:t>
            </a:r>
            <a:r>
              <a:rPr lang="zh-CN" altLang="en-US" dirty="0" smtClean="0"/>
              <a:t>中心申请证书 </a:t>
            </a:r>
            <a:br>
              <a:rPr lang="zh-CN" altLang="en-US" dirty="0" smtClean="0"/>
            </a:br>
            <a:r>
              <a:rPr lang="en-US" altLang="zh-CN" dirty="0" smtClean="0"/>
              <a:t>2</a:t>
            </a:r>
            <a:r>
              <a:rPr lang="zh-CN" altLang="en-US" dirty="0" smtClean="0"/>
              <a:t>、</a:t>
            </a:r>
            <a:r>
              <a:rPr lang="en-US" altLang="zh-CN" dirty="0" smtClean="0"/>
              <a:t>USBKEY</a:t>
            </a:r>
            <a:r>
              <a:rPr lang="zh-CN" altLang="en-US" dirty="0" smtClean="0"/>
              <a:t>生成签名密钥对，产生</a:t>
            </a:r>
            <a:r>
              <a:rPr lang="en-US" altLang="zh-CN" dirty="0" smtClean="0"/>
              <a:t>CSR</a:t>
            </a:r>
            <a:r>
              <a:rPr lang="zh-CN" altLang="en-US" dirty="0" smtClean="0"/>
              <a:t>，将</a:t>
            </a:r>
            <a:r>
              <a:rPr lang="en-US" altLang="zh-CN" dirty="0" smtClean="0"/>
              <a:t>CSR</a:t>
            </a:r>
            <a:r>
              <a:rPr lang="zh-CN" altLang="en-US" dirty="0" smtClean="0"/>
              <a:t>上传到</a:t>
            </a:r>
            <a:r>
              <a:rPr lang="en-US" altLang="zh-CN" dirty="0" smtClean="0"/>
              <a:t>RA </a:t>
            </a:r>
            <a:br>
              <a:rPr lang="en-US" altLang="zh-CN" dirty="0" smtClean="0"/>
            </a:br>
            <a:r>
              <a:rPr lang="en-US" altLang="zh-CN" dirty="0" smtClean="0"/>
              <a:t>3</a:t>
            </a:r>
            <a:r>
              <a:rPr lang="zh-CN" altLang="en-US" dirty="0" smtClean="0"/>
              <a:t>、</a:t>
            </a:r>
            <a:r>
              <a:rPr lang="en-US" altLang="zh-CN" dirty="0" smtClean="0"/>
              <a:t>RA</a:t>
            </a:r>
            <a:r>
              <a:rPr lang="zh-CN" altLang="en-US" dirty="0" smtClean="0"/>
              <a:t>向</a:t>
            </a:r>
            <a:r>
              <a:rPr lang="en-US" altLang="zh-CN" dirty="0" smtClean="0"/>
              <a:t>CA</a:t>
            </a:r>
            <a:r>
              <a:rPr lang="zh-CN" altLang="en-US" dirty="0" smtClean="0"/>
              <a:t>提交用户信息及</a:t>
            </a:r>
            <a:r>
              <a:rPr lang="en-US" altLang="zh-CN" dirty="0" smtClean="0"/>
              <a:t>CSR </a:t>
            </a:r>
            <a:br>
              <a:rPr lang="en-US" altLang="zh-CN" dirty="0" smtClean="0"/>
            </a:br>
            <a:r>
              <a:rPr lang="en-US" altLang="zh-CN" dirty="0" smtClean="0"/>
              <a:t>4</a:t>
            </a:r>
            <a:r>
              <a:rPr lang="zh-CN" altLang="en-US" dirty="0" smtClean="0"/>
              <a:t>、</a:t>
            </a:r>
            <a:r>
              <a:rPr lang="en-US" altLang="zh-CN" dirty="0" smtClean="0"/>
              <a:t>(CA</a:t>
            </a:r>
            <a:r>
              <a:rPr lang="zh-CN" altLang="en-US" dirty="0" smtClean="0"/>
              <a:t>中心请求密钥管理中心</a:t>
            </a:r>
            <a:r>
              <a:rPr lang="en-US" altLang="zh-CN" dirty="0" smtClean="0"/>
              <a:t>KMC)</a:t>
            </a:r>
            <a:r>
              <a:rPr lang="zh-CN" altLang="en-US" dirty="0" smtClean="0"/>
              <a:t>请求加密密钥，同时提交用户的签名公钥 </a:t>
            </a:r>
            <a:br>
              <a:rPr lang="zh-CN" altLang="en-US" dirty="0" smtClean="0"/>
            </a:br>
            <a:r>
              <a:rPr lang="en-US" altLang="zh-CN" dirty="0" smtClean="0"/>
              <a:t>5</a:t>
            </a:r>
            <a:r>
              <a:rPr lang="zh-CN" altLang="en-US" dirty="0" smtClean="0"/>
              <a:t>、</a:t>
            </a:r>
            <a:r>
              <a:rPr lang="en-US" altLang="zh-CN" dirty="0" smtClean="0"/>
              <a:t>(</a:t>
            </a:r>
            <a:r>
              <a:rPr lang="zh-CN" altLang="en-US" dirty="0" smtClean="0"/>
              <a:t>密钥管理中心</a:t>
            </a:r>
            <a:r>
              <a:rPr lang="en-US" altLang="zh-CN" dirty="0" smtClean="0"/>
              <a:t>KMC)</a:t>
            </a:r>
            <a:r>
              <a:rPr lang="zh-CN" altLang="en-US" dirty="0" smtClean="0"/>
              <a:t>生成加密密钥对，对加密私钥用签名公钥加密 </a:t>
            </a:r>
            <a:br>
              <a:rPr lang="zh-CN" altLang="en-US" dirty="0" smtClean="0"/>
            </a:br>
            <a:r>
              <a:rPr lang="en-US" altLang="zh-CN" dirty="0" smtClean="0"/>
              <a:t>6</a:t>
            </a:r>
            <a:r>
              <a:rPr lang="zh-CN" altLang="en-US" dirty="0" smtClean="0"/>
              <a:t>、</a:t>
            </a:r>
            <a:r>
              <a:rPr lang="en-US" altLang="zh-CN" dirty="0" smtClean="0"/>
              <a:t>(</a:t>
            </a:r>
            <a:r>
              <a:rPr lang="zh-CN" altLang="en-US" dirty="0" smtClean="0"/>
              <a:t>密钥管理中心</a:t>
            </a:r>
            <a:r>
              <a:rPr lang="en-US" altLang="zh-CN" dirty="0" smtClean="0"/>
              <a:t>KMC)</a:t>
            </a:r>
            <a:r>
              <a:rPr lang="zh-CN" altLang="en-US" dirty="0" smtClean="0"/>
              <a:t>将经过加密的加密私钥和加密公钥发给</a:t>
            </a:r>
            <a:r>
              <a:rPr lang="en-US" altLang="zh-CN" dirty="0" smtClean="0"/>
              <a:t>CA </a:t>
            </a:r>
            <a:br>
              <a:rPr lang="en-US" altLang="zh-CN" dirty="0" smtClean="0"/>
            </a:br>
            <a:r>
              <a:rPr lang="en-US" altLang="zh-CN" dirty="0" smtClean="0"/>
              <a:t>7</a:t>
            </a:r>
            <a:r>
              <a:rPr lang="zh-CN" altLang="en-US" dirty="0" smtClean="0"/>
              <a:t>、</a:t>
            </a:r>
            <a:r>
              <a:rPr lang="en-US" altLang="zh-CN" dirty="0" smtClean="0"/>
              <a:t>(CA</a:t>
            </a:r>
            <a:r>
              <a:rPr lang="zh-CN" altLang="en-US" dirty="0" smtClean="0"/>
              <a:t>中心</a:t>
            </a:r>
            <a:r>
              <a:rPr lang="en-US" altLang="zh-CN" dirty="0" smtClean="0"/>
              <a:t>)</a:t>
            </a:r>
            <a:r>
              <a:rPr lang="zh-CN" altLang="en-US" dirty="0" smtClean="0"/>
              <a:t>对用户信息及签名和加密公钥签名，生成证书 </a:t>
            </a:r>
            <a:br>
              <a:rPr lang="zh-CN" altLang="en-US" dirty="0" smtClean="0"/>
            </a:br>
            <a:r>
              <a:rPr lang="en-US" altLang="zh-CN" dirty="0" smtClean="0"/>
              <a:t>8</a:t>
            </a:r>
            <a:r>
              <a:rPr lang="zh-CN" altLang="en-US" dirty="0" smtClean="0"/>
              <a:t>、发布证书 </a:t>
            </a:r>
            <a:br>
              <a:rPr lang="zh-CN" altLang="en-US" dirty="0" smtClean="0"/>
            </a:br>
            <a:r>
              <a:rPr lang="en-US" altLang="zh-CN" dirty="0" smtClean="0"/>
              <a:t>9</a:t>
            </a:r>
            <a:r>
              <a:rPr lang="zh-CN" altLang="en-US" dirty="0" smtClean="0"/>
              <a:t>、</a:t>
            </a:r>
            <a:r>
              <a:rPr lang="en-US" altLang="zh-CN" dirty="0" smtClean="0"/>
              <a:t>(CR</a:t>
            </a:r>
            <a:r>
              <a:rPr lang="zh-CN" altLang="en-US" dirty="0" smtClean="0"/>
              <a:t>中心</a:t>
            </a:r>
            <a:r>
              <a:rPr lang="en-US" altLang="zh-CN" dirty="0" smtClean="0"/>
              <a:t>)</a:t>
            </a:r>
            <a:r>
              <a:rPr lang="zh-CN" altLang="en-US" dirty="0" smtClean="0"/>
              <a:t>下载证书和经过签名公钥加密的私钥 </a:t>
            </a:r>
            <a:br>
              <a:rPr lang="zh-CN" altLang="en-US" dirty="0" smtClean="0"/>
            </a:br>
            <a:r>
              <a:rPr lang="en-US" altLang="zh-CN" dirty="0" smtClean="0"/>
              <a:t>10</a:t>
            </a:r>
            <a:r>
              <a:rPr lang="zh-CN" altLang="en-US" dirty="0" smtClean="0"/>
              <a:t>、用户下载和安装证书和经过签名公钥加密的私钥</a:t>
            </a:r>
            <a:endParaRPr lang="en-US" altLang="zh-CN" dirty="0" smtClean="0"/>
          </a:p>
        </p:txBody>
      </p:sp>
      <p:sp>
        <p:nvSpPr>
          <p:cNvPr id="4" name="灯片编号占位符 3"/>
          <p:cNvSpPr>
            <a:spLocks noGrp="1"/>
          </p:cNvSpPr>
          <p:nvPr>
            <p:ph type="sldNum" sz="quarter" idx="10"/>
          </p:nvPr>
        </p:nvSpPr>
        <p:spPr/>
        <p:txBody>
          <a:bodyPr/>
          <a:lstStyle/>
          <a:p>
            <a:fld id="{3F70267A-625D-49ED-AB6C-0FC45134B9B2}" type="slidenum">
              <a:rPr lang="zh-CN" altLang="en-US" smtClean="0"/>
              <a:t>18</a:t>
            </a:fld>
            <a:endParaRPr lang="zh-CN" altLang="en-US"/>
          </a:p>
        </p:txBody>
      </p:sp>
    </p:spTree>
    <p:extLst>
      <p:ext uri="{BB962C8B-B14F-4D97-AF65-F5344CB8AC3E}">
        <p14:creationId xmlns:p14="http://schemas.microsoft.com/office/powerpoint/2010/main" val="3868914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如何查找父证书：证书链机制搜索证书（如果有的话）中的颁发机构密钥标识符 </a:t>
            </a:r>
            <a:r>
              <a:rPr lang="en-US" altLang="zh-CN" sz="1200" b="0" i="0" kern="1200" dirty="0" smtClean="0">
                <a:solidFill>
                  <a:schemeClr val="tx1"/>
                </a:solidFill>
                <a:effectLst/>
                <a:latin typeface="+mn-lt"/>
                <a:ea typeface="+mn-ea"/>
                <a:cs typeface="+mn-cs"/>
              </a:rPr>
              <a:t>(AKI) </a:t>
            </a:r>
            <a:r>
              <a:rPr lang="zh-CN" altLang="en-US" sz="1200" b="0" i="0" kern="1200" dirty="0" smtClean="0">
                <a:solidFill>
                  <a:schemeClr val="tx1"/>
                </a:solidFill>
                <a:effectLst/>
                <a:latin typeface="+mn-lt"/>
                <a:ea typeface="+mn-ea"/>
                <a:cs typeface="+mn-cs"/>
              </a:rPr>
              <a:t>字段，以便在某个系统证书存储器中找到父（颁发者）证书。如果 </a:t>
            </a:r>
            <a:r>
              <a:rPr lang="en-US" altLang="zh-CN" sz="1200" b="0" i="0" kern="1200" dirty="0" smtClean="0">
                <a:solidFill>
                  <a:schemeClr val="tx1"/>
                </a:solidFill>
                <a:effectLst/>
                <a:latin typeface="+mn-lt"/>
                <a:ea typeface="+mn-ea"/>
                <a:cs typeface="+mn-cs"/>
              </a:rPr>
              <a:t>AKI </a:t>
            </a:r>
            <a:r>
              <a:rPr lang="zh-CN" altLang="en-US" sz="1200" b="0" i="0" kern="1200" dirty="0" smtClean="0">
                <a:solidFill>
                  <a:schemeClr val="tx1"/>
                </a:solidFill>
                <a:effectLst/>
                <a:latin typeface="+mn-lt"/>
                <a:ea typeface="+mn-ea"/>
                <a:cs typeface="+mn-cs"/>
              </a:rPr>
              <a:t>中包含 </a:t>
            </a:r>
            <a:r>
              <a:rPr lang="en-US" altLang="zh-CN" sz="1200" b="0" i="0" kern="1200" dirty="0" smtClean="0">
                <a:solidFill>
                  <a:schemeClr val="tx1"/>
                </a:solidFill>
                <a:effectLst/>
                <a:latin typeface="+mn-lt"/>
                <a:ea typeface="+mn-ea"/>
                <a:cs typeface="+mn-cs"/>
              </a:rPr>
              <a:t>Issuer </a:t>
            </a:r>
            <a:r>
              <a:rPr lang="zh-CN" altLang="en-US" sz="1200" b="0" i="0" kern="1200" dirty="0" smtClean="0">
                <a:solidFill>
                  <a:schemeClr val="tx1"/>
                </a:solidFill>
                <a:effectLst/>
                <a:latin typeface="+mn-lt"/>
                <a:ea typeface="+mn-ea"/>
                <a:cs typeface="+mn-cs"/>
              </a:rPr>
              <a:t>和 </a:t>
            </a:r>
            <a:r>
              <a:rPr lang="en-US" altLang="zh-CN" sz="1200" b="0" i="0" kern="1200" dirty="0" err="1" smtClean="0">
                <a:solidFill>
                  <a:schemeClr val="tx1"/>
                </a:solidFill>
                <a:effectLst/>
                <a:latin typeface="+mn-lt"/>
                <a:ea typeface="+mn-ea"/>
                <a:cs typeface="+mn-cs"/>
              </a:rPr>
              <a:t>SerialNumber</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字段的值，证书链机制将在系统证书存储器中查找特定的父证书；否则，它将使用密钥标识符的值来查找匹配的父证书。如果证书中没有 </a:t>
            </a:r>
            <a:r>
              <a:rPr lang="en-US" altLang="zh-CN" sz="1200" b="0" i="0" kern="1200" dirty="0" smtClean="0">
                <a:solidFill>
                  <a:schemeClr val="tx1"/>
                </a:solidFill>
                <a:effectLst/>
                <a:latin typeface="+mn-lt"/>
                <a:ea typeface="+mn-ea"/>
                <a:cs typeface="+mn-cs"/>
              </a:rPr>
              <a:t>Issuer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Serial Number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Key Identifier </a:t>
            </a:r>
            <a:r>
              <a:rPr lang="zh-CN" altLang="en-US" sz="1200" b="0" i="0" kern="1200" dirty="0" smtClean="0">
                <a:solidFill>
                  <a:schemeClr val="tx1"/>
                </a:solidFill>
                <a:effectLst/>
                <a:latin typeface="+mn-lt"/>
                <a:ea typeface="+mn-ea"/>
                <a:cs typeface="+mn-cs"/>
              </a:rPr>
              <a:t>字段的值，那么证书链机制将使用 </a:t>
            </a:r>
            <a:r>
              <a:rPr lang="en-US" altLang="zh-CN" sz="1200" b="0" i="0" kern="1200" dirty="0" err="1" smtClean="0">
                <a:solidFill>
                  <a:schemeClr val="tx1"/>
                </a:solidFill>
                <a:effectLst/>
                <a:latin typeface="+mn-lt"/>
                <a:ea typeface="+mn-ea"/>
                <a:cs typeface="+mn-cs"/>
              </a:rPr>
              <a:t>IssuerName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字段来查找匹配的父证书。</a:t>
            </a:r>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20</a:t>
            </a:fld>
            <a:endParaRPr lang="zh-CN" altLang="en-US"/>
          </a:p>
        </p:txBody>
      </p:sp>
    </p:spTree>
    <p:extLst>
      <p:ext uri="{BB962C8B-B14F-4D97-AF65-F5344CB8AC3E}">
        <p14:creationId xmlns:p14="http://schemas.microsoft.com/office/powerpoint/2010/main" val="3871621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21</a:t>
            </a:fld>
            <a:endParaRPr lang="zh-CN" altLang="en-US"/>
          </a:p>
        </p:txBody>
      </p:sp>
    </p:spTree>
    <p:extLst>
      <p:ext uri="{BB962C8B-B14F-4D97-AF65-F5344CB8AC3E}">
        <p14:creationId xmlns:p14="http://schemas.microsoft.com/office/powerpoint/2010/main" val="4146428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要求</a:t>
            </a:r>
            <a:r>
              <a:rPr lang="en-US" altLang="zh-CN" dirty="0" smtClean="0"/>
              <a:t>client</a:t>
            </a:r>
            <a:r>
              <a:rPr lang="zh-CN" altLang="en-US" dirty="0" smtClean="0"/>
              <a:t>和</a:t>
            </a:r>
            <a:r>
              <a:rPr lang="en-US" altLang="zh-CN" dirty="0" smtClean="0"/>
              <a:t>server</a:t>
            </a:r>
            <a:r>
              <a:rPr lang="zh-CN" altLang="en-US" dirty="0" smtClean="0"/>
              <a:t>都保存</a:t>
            </a:r>
            <a:r>
              <a:rPr lang="en-US" altLang="zh-CN" dirty="0" err="1" smtClean="0"/>
              <a:t>sessionID</a:t>
            </a:r>
            <a:r>
              <a:rPr lang="zh-CN" altLang="en-US" dirty="0" smtClean="0"/>
              <a:t>及对应的会话信息。对</a:t>
            </a:r>
            <a:r>
              <a:rPr lang="en-US" altLang="zh-CN" dirty="0" smtClean="0"/>
              <a:t>server</a:t>
            </a:r>
            <a:r>
              <a:rPr lang="zh-CN" altLang="en-US" dirty="0" smtClean="0"/>
              <a:t>的内存耗费较大，且无法用于多机部署</a:t>
            </a:r>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22</a:t>
            </a:fld>
            <a:endParaRPr lang="zh-CN" altLang="en-US"/>
          </a:p>
        </p:txBody>
      </p:sp>
    </p:spTree>
    <p:extLst>
      <p:ext uri="{BB962C8B-B14F-4D97-AF65-F5344CB8AC3E}">
        <p14:creationId xmlns:p14="http://schemas.microsoft.com/office/powerpoint/2010/main" val="297331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要求</a:t>
            </a:r>
            <a:r>
              <a:rPr lang="en-US" altLang="zh-CN" dirty="0" smtClean="0"/>
              <a:t>client</a:t>
            </a:r>
            <a:r>
              <a:rPr lang="zh-CN" altLang="en-US" dirty="0" smtClean="0"/>
              <a:t>缓存</a:t>
            </a:r>
            <a:r>
              <a:rPr lang="en-US" altLang="zh-CN" dirty="0" err="1" smtClean="0"/>
              <a:t>sessionID</a:t>
            </a:r>
            <a:r>
              <a:rPr lang="zh-CN" altLang="en-US" dirty="0" smtClean="0"/>
              <a:t>及对应的</a:t>
            </a:r>
            <a:r>
              <a:rPr lang="en-US" altLang="zh-CN" dirty="0" err="1" smtClean="0"/>
              <a:t>session_Tickt</a:t>
            </a:r>
            <a:r>
              <a:rPr lang="zh-CN" altLang="en-US" dirty="0" smtClean="0"/>
              <a:t>。</a:t>
            </a:r>
            <a:r>
              <a:rPr lang="en-US" altLang="zh-CN" dirty="0" smtClean="0"/>
              <a:t>Server</a:t>
            </a:r>
            <a:r>
              <a:rPr lang="zh-CN" altLang="en-US" dirty="0" smtClean="0"/>
              <a:t>不需要缓存</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要求所有提供服务的</a:t>
            </a:r>
            <a:r>
              <a:rPr lang="en-US" altLang="zh-CN" dirty="0" smtClean="0"/>
              <a:t>server</a:t>
            </a:r>
            <a:r>
              <a:rPr lang="zh-CN" altLang="en-US" dirty="0" smtClean="0"/>
              <a:t>预置相同的</a:t>
            </a:r>
            <a:r>
              <a:rPr lang="en-US" altLang="zh-CN" dirty="0" err="1" smtClean="0"/>
              <a:t>ticket_key</a:t>
            </a:r>
            <a:r>
              <a:rPr lang="zh-CN" altLang="en-US" dirty="0" smtClean="0"/>
              <a:t>，</a:t>
            </a:r>
            <a:r>
              <a:rPr lang="en-US" altLang="zh-CN" dirty="0" err="1" smtClean="0"/>
              <a:t>session_ticket</a:t>
            </a:r>
            <a:r>
              <a:rPr lang="zh-CN" altLang="en-US" dirty="0" smtClean="0"/>
              <a:t>是由</a:t>
            </a:r>
            <a:r>
              <a:rPr lang="en-US" altLang="zh-CN" dirty="0" err="1" smtClean="0"/>
              <a:t>ticket_key</a:t>
            </a:r>
            <a:r>
              <a:rPr lang="zh-CN" altLang="en-US" dirty="0" smtClean="0"/>
              <a:t>对</a:t>
            </a:r>
            <a:r>
              <a:rPr lang="en-US" altLang="zh-CN" dirty="0" err="1" smtClean="0"/>
              <a:t>session_key</a:t>
            </a:r>
            <a:r>
              <a:rPr lang="zh-CN" altLang="en-US" dirty="0" smtClean="0"/>
              <a:t>加密再加上其他信息生成的。</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按我查找资料后的理解，者；两种方法重用会话后，只有主密钥是被重用的，然后依据两个新的</a:t>
            </a:r>
            <a:r>
              <a:rPr lang="en-US" altLang="zh-CN" dirty="0" smtClean="0"/>
              <a:t>random</a:t>
            </a:r>
            <a:r>
              <a:rPr lang="zh-CN" altLang="en-US" dirty="0" smtClean="0"/>
              <a:t>会重新生成对称秘钥（一组秘钥）。但还需要进一步确认</a:t>
            </a:r>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23</a:t>
            </a:fld>
            <a:endParaRPr lang="zh-CN" altLang="en-US"/>
          </a:p>
        </p:txBody>
      </p:sp>
    </p:spTree>
    <p:extLst>
      <p:ext uri="{BB962C8B-B14F-4D97-AF65-F5344CB8AC3E}">
        <p14:creationId xmlns:p14="http://schemas.microsoft.com/office/powerpoint/2010/main" val="2946931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2</a:t>
            </a:fld>
            <a:endParaRPr lang="zh-CN" altLang="en-US"/>
          </a:p>
        </p:txBody>
      </p:sp>
    </p:spTree>
    <p:extLst>
      <p:ext uri="{BB962C8B-B14F-4D97-AF65-F5344CB8AC3E}">
        <p14:creationId xmlns:p14="http://schemas.microsoft.com/office/powerpoint/2010/main" val="1424334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前者一般发生在</a:t>
            </a:r>
            <a:r>
              <a:rPr lang="en-US" altLang="zh-CN" dirty="0" smtClean="0"/>
              <a:t>client</a:t>
            </a:r>
            <a:r>
              <a:rPr lang="zh-CN" altLang="en-US" dirty="0" smtClean="0"/>
              <a:t>访问了受保护的数据</a:t>
            </a:r>
            <a:endParaRPr lang="en-US" altLang="zh-CN" dirty="0" smtClean="0"/>
          </a:p>
          <a:p>
            <a:r>
              <a:rPr lang="zh-CN" altLang="en-US" dirty="0" smtClean="0"/>
              <a:t>后者一般用于</a:t>
            </a:r>
            <a:r>
              <a:rPr lang="en-US" altLang="zh-CN" dirty="0" err="1" smtClean="0"/>
              <a:t>clientt</a:t>
            </a:r>
            <a:r>
              <a:rPr lang="zh-CN" altLang="en-US" dirty="0" smtClean="0"/>
              <a:t>要求更新秘钥</a:t>
            </a:r>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24</a:t>
            </a:fld>
            <a:endParaRPr lang="zh-CN" altLang="en-US"/>
          </a:p>
        </p:txBody>
      </p:sp>
    </p:spTree>
    <p:extLst>
      <p:ext uri="{BB962C8B-B14F-4D97-AF65-F5344CB8AC3E}">
        <p14:creationId xmlns:p14="http://schemas.microsoft.com/office/powerpoint/2010/main" val="478181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26</a:t>
            </a:fld>
            <a:endParaRPr lang="zh-CN" altLang="en-US"/>
          </a:p>
        </p:txBody>
      </p:sp>
    </p:spTree>
    <p:extLst>
      <p:ext uri="{BB962C8B-B14F-4D97-AF65-F5344CB8AC3E}">
        <p14:creationId xmlns:p14="http://schemas.microsoft.com/office/powerpoint/2010/main" val="11381850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用户可以申请签发单证书和双证书。</a:t>
            </a:r>
            <a:endParaRPr lang="en-US" altLang="zh-CN" sz="1200" dirty="0" smtClean="0"/>
          </a:p>
        </p:txBody>
      </p:sp>
      <p:sp>
        <p:nvSpPr>
          <p:cNvPr id="4" name="灯片编号占位符 3"/>
          <p:cNvSpPr>
            <a:spLocks noGrp="1"/>
          </p:cNvSpPr>
          <p:nvPr>
            <p:ph type="sldNum" sz="quarter" idx="10"/>
          </p:nvPr>
        </p:nvSpPr>
        <p:spPr/>
        <p:txBody>
          <a:bodyPr/>
          <a:lstStyle/>
          <a:p>
            <a:fld id="{3F70267A-625D-49ED-AB6C-0FC45134B9B2}" type="slidenum">
              <a:rPr lang="zh-CN" altLang="en-US" smtClean="0"/>
              <a:t>27</a:t>
            </a:fld>
            <a:endParaRPr lang="zh-CN" altLang="en-US"/>
          </a:p>
        </p:txBody>
      </p:sp>
    </p:spTree>
    <p:extLst>
      <p:ext uri="{BB962C8B-B14F-4D97-AF65-F5344CB8AC3E}">
        <p14:creationId xmlns:p14="http://schemas.microsoft.com/office/powerpoint/2010/main" val="776297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用户可以申请签发单证书和双证书。</a:t>
            </a:r>
            <a:endParaRPr lang="en-US" altLang="zh-CN" sz="1200" dirty="0" smtClean="0"/>
          </a:p>
        </p:txBody>
      </p:sp>
      <p:sp>
        <p:nvSpPr>
          <p:cNvPr id="4" name="灯片编号占位符 3"/>
          <p:cNvSpPr>
            <a:spLocks noGrp="1"/>
          </p:cNvSpPr>
          <p:nvPr>
            <p:ph type="sldNum" sz="quarter" idx="10"/>
          </p:nvPr>
        </p:nvSpPr>
        <p:spPr/>
        <p:txBody>
          <a:bodyPr/>
          <a:lstStyle/>
          <a:p>
            <a:fld id="{3F70267A-625D-49ED-AB6C-0FC45134B9B2}" type="slidenum">
              <a:rPr lang="zh-CN" altLang="en-US" smtClean="0"/>
              <a:t>28</a:t>
            </a:fld>
            <a:endParaRPr lang="zh-CN" altLang="en-US"/>
          </a:p>
        </p:txBody>
      </p:sp>
    </p:spTree>
    <p:extLst>
      <p:ext uri="{BB962C8B-B14F-4D97-AF65-F5344CB8AC3E}">
        <p14:creationId xmlns:p14="http://schemas.microsoft.com/office/powerpoint/2010/main" val="1558887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用户可以申请签发单证书和双证书。</a:t>
            </a:r>
            <a:endParaRPr lang="en-US" altLang="zh-CN" sz="1200" dirty="0" smtClean="0"/>
          </a:p>
        </p:txBody>
      </p:sp>
      <p:sp>
        <p:nvSpPr>
          <p:cNvPr id="4" name="灯片编号占位符 3"/>
          <p:cNvSpPr>
            <a:spLocks noGrp="1"/>
          </p:cNvSpPr>
          <p:nvPr>
            <p:ph type="sldNum" sz="quarter" idx="10"/>
          </p:nvPr>
        </p:nvSpPr>
        <p:spPr/>
        <p:txBody>
          <a:bodyPr/>
          <a:lstStyle/>
          <a:p>
            <a:fld id="{3F70267A-625D-49ED-AB6C-0FC45134B9B2}" type="slidenum">
              <a:rPr lang="zh-CN" altLang="en-US" smtClean="0"/>
              <a:t>29</a:t>
            </a:fld>
            <a:endParaRPr lang="zh-CN" altLang="en-US"/>
          </a:p>
        </p:txBody>
      </p:sp>
    </p:spTree>
    <p:extLst>
      <p:ext uri="{BB962C8B-B14F-4D97-AF65-F5344CB8AC3E}">
        <p14:creationId xmlns:p14="http://schemas.microsoft.com/office/powerpoint/2010/main" val="3022844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30</a:t>
            </a:fld>
            <a:endParaRPr lang="zh-CN" altLang="en-US"/>
          </a:p>
        </p:txBody>
      </p:sp>
    </p:spTree>
    <p:extLst>
      <p:ext uri="{BB962C8B-B14F-4D97-AF65-F5344CB8AC3E}">
        <p14:creationId xmlns:p14="http://schemas.microsoft.com/office/powerpoint/2010/main" val="1965031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pre master </a:t>
            </a:r>
            <a:r>
              <a:rPr lang="zh-CN" altLang="en-US" sz="1200" b="0" i="0" kern="1200" dirty="0" smtClean="0">
                <a:solidFill>
                  <a:schemeClr val="tx1"/>
                </a:solidFill>
                <a:effectLst/>
                <a:latin typeface="+mn-lt"/>
                <a:ea typeface="+mn-ea"/>
                <a:cs typeface="+mn-cs"/>
              </a:rPr>
              <a:t>的存在在于 </a:t>
            </a:r>
            <a:r>
              <a:rPr lang="en-US" altLang="zh-CN" sz="1200" b="0" i="0" kern="1200" dirty="0" smtClean="0">
                <a:solidFill>
                  <a:schemeClr val="tx1"/>
                </a:solidFill>
                <a:effectLst/>
                <a:latin typeface="+mn-lt"/>
                <a:ea typeface="+mn-ea"/>
                <a:cs typeface="+mn-cs"/>
              </a:rPr>
              <a:t>SSL </a:t>
            </a:r>
            <a:r>
              <a:rPr lang="zh-CN" altLang="en-US" sz="1200" b="0" i="0" kern="1200" dirty="0" smtClean="0">
                <a:solidFill>
                  <a:schemeClr val="tx1"/>
                </a:solidFill>
                <a:effectLst/>
                <a:latin typeface="+mn-lt"/>
                <a:ea typeface="+mn-ea"/>
                <a:cs typeface="+mn-cs"/>
              </a:rPr>
              <a:t>协议不信任每个主机都能产生完全随机的随机数，如果随机数不随机，那么 </a:t>
            </a:r>
            <a:r>
              <a:rPr lang="en-US" altLang="zh-CN" sz="1200" b="0" i="0" kern="1200" dirty="0" smtClean="0">
                <a:solidFill>
                  <a:schemeClr val="tx1"/>
                </a:solidFill>
                <a:effectLst/>
                <a:latin typeface="+mn-lt"/>
                <a:ea typeface="+mn-ea"/>
                <a:cs typeface="+mn-cs"/>
              </a:rPr>
              <a:t>pre master secret </a:t>
            </a:r>
            <a:r>
              <a:rPr lang="zh-CN" altLang="en-US" sz="1200" b="0" i="0" kern="1200" dirty="0" smtClean="0">
                <a:solidFill>
                  <a:schemeClr val="tx1"/>
                </a:solidFill>
                <a:effectLst/>
                <a:latin typeface="+mn-lt"/>
                <a:ea typeface="+mn-ea"/>
                <a:cs typeface="+mn-cs"/>
              </a:rPr>
              <a:t>就有可能被猜出来，那么仅适用 </a:t>
            </a:r>
            <a:r>
              <a:rPr lang="en-US" altLang="zh-CN" sz="1200" b="0" i="0" kern="1200" dirty="0" smtClean="0">
                <a:solidFill>
                  <a:schemeClr val="tx1"/>
                </a:solidFill>
                <a:effectLst/>
                <a:latin typeface="+mn-lt"/>
                <a:ea typeface="+mn-ea"/>
                <a:cs typeface="+mn-cs"/>
              </a:rPr>
              <a:t>pre master secret </a:t>
            </a:r>
            <a:r>
              <a:rPr lang="zh-CN" altLang="en-US" sz="1200" b="0" i="0" kern="1200" dirty="0" smtClean="0">
                <a:solidFill>
                  <a:schemeClr val="tx1"/>
                </a:solidFill>
                <a:effectLst/>
                <a:latin typeface="+mn-lt"/>
                <a:ea typeface="+mn-ea"/>
                <a:cs typeface="+mn-cs"/>
              </a:rPr>
              <a:t>作为密钥就不合适了，因此必须引入新的随机因素，那么客户端和服务器加上 </a:t>
            </a:r>
            <a:r>
              <a:rPr lang="en-US" altLang="zh-CN" sz="1200" b="0" i="0" kern="1200" dirty="0" smtClean="0">
                <a:solidFill>
                  <a:schemeClr val="tx1"/>
                </a:solidFill>
                <a:effectLst/>
                <a:latin typeface="+mn-lt"/>
                <a:ea typeface="+mn-ea"/>
                <a:cs typeface="+mn-cs"/>
              </a:rPr>
              <a:t>pre master secret </a:t>
            </a:r>
            <a:r>
              <a:rPr lang="zh-CN" altLang="en-US" sz="1200" b="0" i="0" kern="1200" dirty="0" smtClean="0">
                <a:solidFill>
                  <a:schemeClr val="tx1"/>
                </a:solidFill>
                <a:effectLst/>
                <a:latin typeface="+mn-lt"/>
                <a:ea typeface="+mn-ea"/>
                <a:cs typeface="+mn-cs"/>
              </a:rPr>
              <a:t>三个随机数一同生成的密钥就不容易被猜出了，一个伪随机可能完全不随机，可是三个伪随机就十分接近随机了，每增加一个自由度，随机性增加的可不是一。</a:t>
            </a:r>
            <a:endParaRPr lang="en-US" altLang="zh-CN" sz="1200" b="0" i="0" kern="1200" dirty="0" smtClean="0">
              <a:solidFill>
                <a:schemeClr val="tx1"/>
              </a:solidFill>
              <a:effectLst/>
              <a:latin typeface="+mn-lt"/>
              <a:ea typeface="+mn-ea"/>
              <a:cs typeface="+mn-cs"/>
            </a:endParaRPr>
          </a:p>
          <a:p>
            <a:pPr fontAlgn="base"/>
            <a:r>
              <a:rPr lang="en-US" altLang="zh-CN" sz="1200" b="0" i="0" kern="1200" dirty="0" smtClean="0">
                <a:solidFill>
                  <a:schemeClr val="tx1"/>
                </a:solidFill>
                <a:effectLst/>
                <a:latin typeface="+mn-lt"/>
                <a:ea typeface="+mn-ea"/>
                <a:cs typeface="+mn-cs"/>
              </a:rPr>
              <a:t>(a) mac key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encryption key </a:t>
            </a:r>
            <a:r>
              <a:rPr lang="zh-CN" altLang="en-US" sz="1200" b="0" i="0" kern="1200" dirty="0" smtClean="0">
                <a:solidFill>
                  <a:schemeClr val="tx1"/>
                </a:solidFill>
                <a:effectLst/>
                <a:latin typeface="+mn-lt"/>
                <a:ea typeface="+mn-ea"/>
                <a:cs typeface="+mn-cs"/>
              </a:rPr>
              <a:t>和 </a:t>
            </a:r>
            <a:r>
              <a:rPr lang="en-US" altLang="zh-CN" sz="1200" b="0" i="0" kern="1200" dirty="0" smtClean="0">
                <a:solidFill>
                  <a:schemeClr val="tx1"/>
                </a:solidFill>
                <a:effectLst/>
                <a:latin typeface="+mn-lt"/>
                <a:ea typeface="+mn-ea"/>
                <a:cs typeface="+mn-cs"/>
              </a:rPr>
              <a:t>IV </a:t>
            </a:r>
            <a:r>
              <a:rPr lang="zh-CN" altLang="en-US" sz="1200" b="0" i="0" kern="1200" dirty="0" smtClean="0">
                <a:solidFill>
                  <a:schemeClr val="tx1"/>
                </a:solidFill>
                <a:effectLst/>
                <a:latin typeface="+mn-lt"/>
                <a:ea typeface="+mn-ea"/>
                <a:cs typeface="+mn-cs"/>
              </a:rPr>
              <a:t>是一组加密元素，分别被客户端和服务器使用，但是这两组元素都被两边同时获取</a:t>
            </a:r>
            <a:r>
              <a:rPr lang="en-US" altLang="zh-CN"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(b) </a:t>
            </a:r>
            <a:r>
              <a:rPr lang="zh-CN" altLang="en-US" sz="1200" b="0" i="0" kern="1200" dirty="0" smtClean="0">
                <a:solidFill>
                  <a:schemeClr val="tx1"/>
                </a:solidFill>
                <a:effectLst/>
                <a:latin typeface="+mn-lt"/>
                <a:ea typeface="+mn-ea"/>
                <a:cs typeface="+mn-cs"/>
              </a:rPr>
              <a:t>客户端使用 </a:t>
            </a:r>
            <a:r>
              <a:rPr lang="en-US" altLang="zh-CN" sz="1200" b="0" i="0" kern="1200" dirty="0" smtClean="0">
                <a:solidFill>
                  <a:schemeClr val="tx1"/>
                </a:solidFill>
                <a:effectLst/>
                <a:latin typeface="+mn-lt"/>
                <a:ea typeface="+mn-ea"/>
                <a:cs typeface="+mn-cs"/>
              </a:rPr>
              <a:t>client </a:t>
            </a:r>
            <a:r>
              <a:rPr lang="zh-CN" altLang="en-US" sz="1200" b="0" i="0" kern="1200" dirty="0" smtClean="0">
                <a:solidFill>
                  <a:schemeClr val="tx1"/>
                </a:solidFill>
                <a:effectLst/>
                <a:latin typeface="+mn-lt"/>
                <a:ea typeface="+mn-ea"/>
                <a:cs typeface="+mn-cs"/>
              </a:rPr>
              <a:t>组元素加密数据，服务器使用 </a:t>
            </a:r>
            <a:r>
              <a:rPr lang="en-US" altLang="zh-CN" sz="1200" b="0" i="0" kern="1200" dirty="0" smtClean="0">
                <a:solidFill>
                  <a:schemeClr val="tx1"/>
                </a:solidFill>
                <a:effectLst/>
                <a:latin typeface="+mn-lt"/>
                <a:ea typeface="+mn-ea"/>
                <a:cs typeface="+mn-cs"/>
              </a:rPr>
              <a:t>client </a:t>
            </a:r>
            <a:r>
              <a:rPr lang="zh-CN" altLang="en-US" sz="1200" b="0" i="0" kern="1200" dirty="0" smtClean="0">
                <a:solidFill>
                  <a:schemeClr val="tx1"/>
                </a:solidFill>
                <a:effectLst/>
                <a:latin typeface="+mn-lt"/>
                <a:ea typeface="+mn-ea"/>
                <a:cs typeface="+mn-cs"/>
              </a:rPr>
              <a:t>元素解密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服务器使用 </a:t>
            </a:r>
            <a:r>
              <a:rPr lang="en-US" altLang="zh-CN" sz="1200" b="0" i="0" kern="1200" dirty="0" smtClean="0">
                <a:solidFill>
                  <a:schemeClr val="tx1"/>
                </a:solidFill>
                <a:effectLst/>
                <a:latin typeface="+mn-lt"/>
                <a:ea typeface="+mn-ea"/>
                <a:cs typeface="+mn-cs"/>
              </a:rPr>
              <a:t>server </a:t>
            </a:r>
            <a:r>
              <a:rPr lang="zh-CN" altLang="en-US" sz="1200" b="0" i="0" kern="1200" dirty="0" smtClean="0">
                <a:solidFill>
                  <a:schemeClr val="tx1"/>
                </a:solidFill>
                <a:effectLst/>
                <a:latin typeface="+mn-lt"/>
                <a:ea typeface="+mn-ea"/>
                <a:cs typeface="+mn-cs"/>
              </a:rPr>
              <a:t>元素加密，</a:t>
            </a:r>
            <a:r>
              <a:rPr lang="en-US" altLang="zh-CN" sz="1200" b="0" i="0" kern="1200" dirty="0" smtClean="0">
                <a:solidFill>
                  <a:schemeClr val="tx1"/>
                </a:solidFill>
                <a:effectLst/>
                <a:latin typeface="+mn-lt"/>
                <a:ea typeface="+mn-ea"/>
                <a:cs typeface="+mn-cs"/>
              </a:rPr>
              <a:t>client </a:t>
            </a:r>
            <a:r>
              <a:rPr lang="zh-CN" altLang="en-US" sz="1200" b="0" i="0" kern="1200" dirty="0" smtClean="0">
                <a:solidFill>
                  <a:schemeClr val="tx1"/>
                </a:solidFill>
                <a:effectLst/>
                <a:latin typeface="+mn-lt"/>
                <a:ea typeface="+mn-ea"/>
                <a:cs typeface="+mn-cs"/>
              </a:rPr>
              <a:t>使用 </a:t>
            </a:r>
            <a:r>
              <a:rPr lang="en-US" altLang="zh-CN" sz="1200" b="0" i="0" kern="1200" dirty="0" smtClean="0">
                <a:solidFill>
                  <a:schemeClr val="tx1"/>
                </a:solidFill>
                <a:effectLst/>
                <a:latin typeface="+mn-lt"/>
                <a:ea typeface="+mn-ea"/>
                <a:cs typeface="+mn-cs"/>
              </a:rPr>
              <a:t>server </a:t>
            </a:r>
            <a:r>
              <a:rPr lang="zh-CN" altLang="en-US" sz="1200" b="0" i="0" kern="1200" dirty="0" smtClean="0">
                <a:solidFill>
                  <a:schemeClr val="tx1"/>
                </a:solidFill>
                <a:effectLst/>
                <a:latin typeface="+mn-lt"/>
                <a:ea typeface="+mn-ea"/>
                <a:cs typeface="+mn-cs"/>
              </a:rPr>
              <a:t>元素解密</a:t>
            </a:r>
            <a:r>
              <a:rPr lang="en-US" altLang="zh-CN"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(c) </a:t>
            </a:r>
            <a:r>
              <a:rPr lang="zh-CN" altLang="en-US" sz="1200" b="0" i="0" kern="1200" dirty="0" smtClean="0">
                <a:solidFill>
                  <a:schemeClr val="tx1"/>
                </a:solidFill>
                <a:effectLst/>
                <a:latin typeface="+mn-lt"/>
                <a:ea typeface="+mn-ea"/>
                <a:cs typeface="+mn-cs"/>
              </a:rPr>
              <a:t>双向通信的不同方向使用的密钥不同，破解通信至少需要破解两次</a:t>
            </a:r>
            <a:r>
              <a:rPr lang="en-US" altLang="zh-CN"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(d) encryption key </a:t>
            </a:r>
            <a:r>
              <a:rPr lang="zh-CN" altLang="en-US" sz="1200" b="0" i="0" kern="1200" dirty="0" smtClean="0">
                <a:solidFill>
                  <a:schemeClr val="tx1"/>
                </a:solidFill>
                <a:effectLst/>
                <a:latin typeface="+mn-lt"/>
                <a:ea typeface="+mn-ea"/>
                <a:cs typeface="+mn-cs"/>
              </a:rPr>
              <a:t>用于对称加密数据</a:t>
            </a:r>
            <a:r>
              <a:rPr lang="en-US" altLang="zh-CN"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(e) IV </a:t>
            </a:r>
            <a:r>
              <a:rPr lang="zh-CN" altLang="en-US" sz="1200" b="0" i="0" kern="1200" dirty="0" smtClean="0">
                <a:solidFill>
                  <a:schemeClr val="tx1"/>
                </a:solidFill>
                <a:effectLst/>
                <a:latin typeface="+mn-lt"/>
                <a:ea typeface="+mn-ea"/>
                <a:cs typeface="+mn-cs"/>
              </a:rPr>
              <a:t>作为很多加密算法的初始化向量使用，具体可以研究对称加密算法</a:t>
            </a:r>
            <a:r>
              <a:rPr lang="en-US" altLang="zh-CN" sz="1200" b="0" i="0" kern="1200" dirty="0" smtClean="0">
                <a:solidFill>
                  <a:schemeClr val="tx1"/>
                </a:solidFill>
                <a:effectLst/>
                <a:latin typeface="+mn-lt"/>
                <a:ea typeface="+mn-ea"/>
                <a:cs typeface="+mn-cs"/>
              </a:rPr>
              <a:t>;</a:t>
            </a:r>
          </a:p>
          <a:p>
            <a:pPr fontAlgn="base"/>
            <a:r>
              <a:rPr lang="en-US" altLang="zh-CN" sz="1200" b="0" i="0" kern="1200" dirty="0" smtClean="0">
                <a:solidFill>
                  <a:schemeClr val="tx1"/>
                </a:solidFill>
                <a:effectLst/>
                <a:latin typeface="+mn-lt"/>
                <a:ea typeface="+mn-ea"/>
                <a:cs typeface="+mn-cs"/>
              </a:rPr>
              <a:t>(f) Mac key </a:t>
            </a:r>
            <a:r>
              <a:rPr lang="zh-CN" altLang="en-US" sz="1200" b="0" i="0" kern="1200" dirty="0" smtClean="0">
                <a:solidFill>
                  <a:schemeClr val="tx1"/>
                </a:solidFill>
                <a:effectLst/>
                <a:latin typeface="+mn-lt"/>
                <a:ea typeface="+mn-ea"/>
                <a:cs typeface="+mn-cs"/>
              </a:rPr>
              <a:t>用于数据的完整性校验</a:t>
            </a:r>
            <a:r>
              <a:rPr lang="en-US" altLang="zh-CN" sz="1200" b="0" i="0" kern="1200" dirty="0" smtClean="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31</a:t>
            </a:fld>
            <a:endParaRPr lang="zh-CN" altLang="en-US"/>
          </a:p>
        </p:txBody>
      </p:sp>
    </p:spTree>
    <p:extLst>
      <p:ext uri="{BB962C8B-B14F-4D97-AF65-F5344CB8AC3E}">
        <p14:creationId xmlns:p14="http://schemas.microsoft.com/office/powerpoint/2010/main" val="279242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保密性：</a:t>
            </a:r>
            <a:r>
              <a:rPr lang="zh-CN" altLang="en-US" sz="1200" dirty="0" smtClean="0"/>
              <a:t>保密信息在公开网络的传输过程中不被窃取；</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2.</a:t>
            </a:r>
            <a:r>
              <a:rPr lang="zh-CN" altLang="en-US" dirty="0" smtClean="0"/>
              <a:t>完整性：</a:t>
            </a:r>
            <a:r>
              <a:rPr lang="zh-CN" altLang="en-US" sz="1200" dirty="0" smtClean="0"/>
              <a:t>交易信息不被中途篡改及通过重复发送进行虚假交易；</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身份认证</a:t>
            </a:r>
            <a:r>
              <a:rPr lang="zh-CN" altLang="en-US" sz="1200" dirty="0" smtClean="0"/>
              <a:t>与授权 ：如何对双方进行认证，以保证交易双方身份的正确性；如何证明你是你？</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4.</a:t>
            </a:r>
            <a:r>
              <a:rPr lang="en-US" altLang="zh-CN" dirty="0" smtClean="0"/>
              <a:t> </a:t>
            </a:r>
            <a:r>
              <a:rPr lang="zh-CN" altLang="en-US" dirty="0" smtClean="0"/>
              <a:t>抵赖性：</a:t>
            </a:r>
            <a:r>
              <a:rPr lang="zh-CN" altLang="zh-CN" sz="1200" dirty="0" smtClean="0"/>
              <a:t>交易完成后，如何保证交易的任何一方无法否认已发生的交易。</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5</a:t>
            </a:fld>
            <a:endParaRPr lang="zh-CN" altLang="en-US"/>
          </a:p>
        </p:txBody>
      </p:sp>
    </p:spTree>
    <p:extLst>
      <p:ext uri="{BB962C8B-B14F-4D97-AF65-F5344CB8AC3E}">
        <p14:creationId xmlns:p14="http://schemas.microsoft.com/office/powerpoint/2010/main" val="325853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对称：速度快，对称性加密通常在消息发送方需要加密大量数据时使用，计算量小、加密速度快、加密效率高</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非对称：不需要密钥交换，加密速度慢</a:t>
            </a:r>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6</a:t>
            </a:fld>
            <a:endParaRPr lang="zh-CN" altLang="en-US"/>
          </a:p>
        </p:txBody>
      </p:sp>
    </p:spTree>
    <p:extLst>
      <p:ext uri="{BB962C8B-B14F-4D97-AF65-F5344CB8AC3E}">
        <p14:creationId xmlns:p14="http://schemas.microsoft.com/office/powerpoint/2010/main" val="16009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7</a:t>
            </a:fld>
            <a:endParaRPr lang="zh-CN" altLang="en-US"/>
          </a:p>
        </p:txBody>
      </p:sp>
    </p:spTree>
    <p:extLst>
      <p:ext uri="{BB962C8B-B14F-4D97-AF65-F5344CB8AC3E}">
        <p14:creationId xmlns:p14="http://schemas.microsoft.com/office/powerpoint/2010/main" val="2317600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9</a:t>
            </a:fld>
            <a:endParaRPr lang="zh-CN" altLang="en-US"/>
          </a:p>
        </p:txBody>
      </p:sp>
    </p:spTree>
    <p:extLst>
      <p:ext uri="{BB962C8B-B14F-4D97-AF65-F5344CB8AC3E}">
        <p14:creationId xmlns:p14="http://schemas.microsoft.com/office/powerpoint/2010/main" val="841299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类似于身份证，</a:t>
            </a:r>
            <a:r>
              <a:rPr lang="en-US" altLang="zh-CN" dirty="0" smtClean="0"/>
              <a:t>ca</a:t>
            </a:r>
            <a:r>
              <a:rPr lang="zh-CN" altLang="en-US" dirty="0" smtClean="0"/>
              <a:t>就是派出所</a:t>
            </a:r>
            <a:endParaRPr lang="en-US" altLang="zh-CN" dirty="0" smtClean="0"/>
          </a:p>
          <a:p>
            <a:r>
              <a:rPr lang="en-US" altLang="zh-CN" dirty="0" err="1" smtClean="0"/>
              <a:t>Certmgr.msc</a:t>
            </a:r>
            <a:r>
              <a:rPr lang="zh-CN" altLang="en-US" dirty="0" smtClean="0"/>
              <a:t>查看</a:t>
            </a:r>
            <a:r>
              <a:rPr lang="en-US" altLang="zh-CN" dirty="0" smtClean="0"/>
              <a:t>windows</a:t>
            </a:r>
            <a:r>
              <a:rPr lang="zh-CN" altLang="en-US" dirty="0" smtClean="0"/>
              <a:t>本地的受信和非受信证书列表</a:t>
            </a:r>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10</a:t>
            </a:fld>
            <a:endParaRPr lang="zh-CN" altLang="en-US"/>
          </a:p>
        </p:txBody>
      </p:sp>
    </p:spTree>
    <p:extLst>
      <p:ext uri="{BB962C8B-B14F-4D97-AF65-F5344CB8AC3E}">
        <p14:creationId xmlns:p14="http://schemas.microsoft.com/office/powerpoint/2010/main" val="2566173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为何需要中间证书</a:t>
            </a:r>
          </a:p>
          <a:p>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保护根证书。如果直接采用根证书签发证书，一旦发生根证书泄露，将造成极大的安全问题。所以目前根证书都要求离线保存，如果需要用根证书签名，则必须通过人手工方式，直接用根证书在线签发证书是不允许的。</a:t>
            </a: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区分不同类型的产品。针对</a:t>
            </a:r>
            <a:r>
              <a:rPr lang="en-US" altLang="zh-CN" sz="1200" b="0" i="0" kern="1200" dirty="0" smtClean="0">
                <a:solidFill>
                  <a:schemeClr val="tx1"/>
                </a:solidFill>
                <a:effectLst/>
                <a:latin typeface="+mn-lt"/>
                <a:ea typeface="+mn-ea"/>
                <a:cs typeface="+mn-cs"/>
              </a:rPr>
              <a:t>DV,OV,EV</a:t>
            </a:r>
            <a:r>
              <a:rPr lang="zh-CN" altLang="en-US" sz="1200" b="0" i="0" kern="1200" dirty="0" smtClean="0">
                <a:solidFill>
                  <a:schemeClr val="tx1"/>
                </a:solidFill>
                <a:effectLst/>
                <a:latin typeface="+mn-lt"/>
                <a:ea typeface="+mn-ea"/>
                <a:cs typeface="+mn-cs"/>
              </a:rPr>
              <a:t>等不同类型，不同安全级别的证书，</a:t>
            </a:r>
            <a:r>
              <a:rPr lang="en-US" altLang="zh-CN" sz="1200" b="0" i="0" kern="1200" dirty="0" smtClean="0">
                <a:solidFill>
                  <a:schemeClr val="tx1"/>
                </a:solidFill>
                <a:effectLst/>
                <a:latin typeface="+mn-lt"/>
                <a:ea typeface="+mn-ea"/>
                <a:cs typeface="+mn-cs"/>
              </a:rPr>
              <a:t>CA</a:t>
            </a:r>
            <a:r>
              <a:rPr lang="zh-CN" altLang="en-US" sz="1200" b="0" i="0" kern="1200" dirty="0" smtClean="0">
                <a:solidFill>
                  <a:schemeClr val="tx1"/>
                </a:solidFill>
                <a:effectLst/>
                <a:latin typeface="+mn-lt"/>
                <a:ea typeface="+mn-ea"/>
                <a:cs typeface="+mn-cs"/>
              </a:rPr>
              <a:t>会采用不同的根证书，一来便于区分，二来一旦出现问题，也便于区别处理，降低影响。中间</a:t>
            </a:r>
            <a:r>
              <a:rPr lang="en-US" altLang="zh-CN" sz="1200" b="0" i="0" kern="1200" dirty="0" smtClean="0">
                <a:solidFill>
                  <a:schemeClr val="tx1"/>
                </a:solidFill>
                <a:effectLst/>
                <a:latin typeface="+mn-lt"/>
                <a:ea typeface="+mn-ea"/>
                <a:cs typeface="+mn-cs"/>
              </a:rPr>
              <a:t>CA</a:t>
            </a:r>
            <a:r>
              <a:rPr lang="zh-CN" altLang="en-US" sz="1200" b="0" i="0" kern="1200" dirty="0" smtClean="0">
                <a:solidFill>
                  <a:schemeClr val="tx1"/>
                </a:solidFill>
                <a:effectLst/>
                <a:latin typeface="+mn-lt"/>
                <a:ea typeface="+mn-ea"/>
                <a:cs typeface="+mn-cs"/>
              </a:rPr>
              <a:t>证书一般都是支持在线签发证书的。</a:t>
            </a: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交叉验证。为了获得更好的兼容性，支持一些很古老的浏览器，有些根证书本身，也会被另外一个很古老的根证书签名，这样根据浏览器的版本，可能会看到三层或者是四层的证书链结构，如果能看到四层的证书链结构，则说明浏览器的版本很老，只能通过最早的根证书来识别。</a:t>
            </a:r>
          </a:p>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11</a:t>
            </a:fld>
            <a:endParaRPr lang="zh-CN" altLang="en-US"/>
          </a:p>
        </p:txBody>
      </p:sp>
    </p:spTree>
    <p:extLst>
      <p:ext uri="{BB962C8B-B14F-4D97-AF65-F5344CB8AC3E}">
        <p14:creationId xmlns:p14="http://schemas.microsoft.com/office/powerpoint/2010/main" val="1473502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a:t>
            </a:r>
            <a:r>
              <a:rPr lang="zh-CN" altLang="en-US" dirty="0" smtClean="0"/>
              <a:t>强制撤销：</a:t>
            </a:r>
            <a:r>
              <a:rPr lang="en-US" altLang="zh-CN" dirty="0" smtClean="0"/>
              <a:t>CA</a:t>
            </a:r>
            <a:r>
              <a:rPr lang="zh-CN" altLang="en-US" dirty="0" smtClean="0"/>
              <a:t>认为用户信息不再被信任，私钥泄漏，用户没有续费等等</a:t>
            </a:r>
            <a:endParaRPr lang="en-US" altLang="zh-CN" dirty="0" smtClean="0"/>
          </a:p>
          <a:p>
            <a:r>
              <a:rPr lang="zh-CN" altLang="en-US" dirty="0" smtClean="0"/>
              <a:t>用户申请：用户身份信息变更、</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F70267A-625D-49ED-AB6C-0FC45134B9B2}" type="slidenum">
              <a:rPr lang="zh-CN" altLang="en-US" smtClean="0"/>
              <a:t>12</a:t>
            </a:fld>
            <a:endParaRPr lang="zh-CN" altLang="en-US"/>
          </a:p>
        </p:txBody>
      </p:sp>
    </p:spTree>
    <p:extLst>
      <p:ext uri="{BB962C8B-B14F-4D97-AF65-F5344CB8AC3E}">
        <p14:creationId xmlns:p14="http://schemas.microsoft.com/office/powerpoint/2010/main" val="29400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103368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154564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A7C194-59C2-4DA0-A080-49032D904766}"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5911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4203903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A7C194-59C2-4DA0-A080-49032D904766}"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428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1366649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623450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65333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91051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203179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170023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111428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36119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318543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245027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2A6C4D3-01F6-4EFB-B89B-3017AC35A610}" type="datetimeFigureOut">
              <a:rPr lang="zh-CN" altLang="en-US" smtClean="0"/>
              <a:t>2018/10/15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389039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2A6C4D3-01F6-4EFB-B89B-3017AC35A610}" type="datetimeFigureOut">
              <a:rPr lang="zh-CN" altLang="en-US" smtClean="0"/>
              <a:t>2018/10/15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A7C194-59C2-4DA0-A080-49032D904766}" type="slidenum">
              <a:rPr lang="zh-CN" altLang="en-US" smtClean="0"/>
              <a:t>‹#›</a:t>
            </a:fld>
            <a:endParaRPr lang="zh-CN" altLang="en-US"/>
          </a:p>
        </p:txBody>
      </p:sp>
    </p:spTree>
    <p:extLst>
      <p:ext uri="{BB962C8B-B14F-4D97-AF65-F5344CB8AC3E}">
        <p14:creationId xmlns:p14="http://schemas.microsoft.com/office/powerpoint/2010/main" val="145249117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zh.wikipedia.org/wiki/%E5%85%AC%E5%BC%80%E5%AF%86%E9%92%A5%E5%8A%A0%E5%AF%86" TargetMode="External"/><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zh.wikipedia.org/wiki/%E6%95%B8%E4%BD%8D%E7%B0%BD%E7%AB%A0" TargetMode="External"/><Relationship Id="rId5" Type="http://schemas.openxmlformats.org/officeDocument/2006/relationships/hyperlink" Target="https://zh.wikipedia.org/wiki/%E6%95%B0%E5%AD%97%E8%AF%81%E4%B9%A6%E8%AE%A4%E8%AF%81%E6%9C%BA%E6%9E%84" TargetMode="External"/><Relationship Id="rId4" Type="http://schemas.openxmlformats.org/officeDocument/2006/relationships/hyperlink" Target="https://zh.wikipedia.org/wiki/%E8%BA%AB%E5%88%86%E6%A0%87%E8%AF%86%E6%96%B9%E5%BC%8F"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wiki.baidu.com/download/attachments/493807778/ApolloKingLong.cacert.pem?version=1&amp;modificationDate=1532077096000&amp;api=v2"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b="1" dirty="0" smtClean="0">
                <a:latin typeface="楷体" panose="02010609060101010101" pitchFamily="49" charset="-122"/>
                <a:ea typeface="楷体" panose="02010609060101010101" pitchFamily="49" charset="-122"/>
              </a:rPr>
              <a:t>PKI</a:t>
            </a:r>
            <a:r>
              <a:rPr lang="zh-CN" altLang="en-US" b="1" dirty="0" smtClean="0">
                <a:latin typeface="楷体" panose="02010609060101010101" pitchFamily="49" charset="-122"/>
                <a:ea typeface="楷体" panose="02010609060101010101" pitchFamily="49" charset="-122"/>
              </a:rPr>
              <a:t>总结分享</a:t>
            </a:r>
            <a:r>
              <a:rPr lang="en-US" altLang="zh-CN" b="1" dirty="0" smtClean="0">
                <a:latin typeface="楷体" panose="02010609060101010101" pitchFamily="49" charset="-122"/>
                <a:ea typeface="楷体" panose="02010609060101010101" pitchFamily="49" charset="-122"/>
              </a:rPr>
              <a:t/>
            </a:r>
            <a:br>
              <a:rPr lang="en-US" altLang="zh-CN" b="1" dirty="0" smtClean="0">
                <a:latin typeface="楷体" panose="02010609060101010101" pitchFamily="49" charset="-122"/>
                <a:ea typeface="楷体" panose="02010609060101010101" pitchFamily="49" charset="-122"/>
              </a:rPr>
            </a:br>
            <a:endParaRPr lang="zh-CN" altLang="en-US" b="1" dirty="0">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p:txBody>
          <a:bodyPr/>
          <a:lstStyle/>
          <a:p>
            <a:r>
              <a:rPr lang="zh-CN" altLang="en-US" dirty="0" smtClean="0"/>
              <a:t>车联网安全组</a:t>
            </a:r>
            <a:r>
              <a:rPr lang="en-US" altLang="zh-CN" dirty="0" smtClean="0"/>
              <a:t>——</a:t>
            </a:r>
            <a:r>
              <a:rPr lang="zh-CN" altLang="en-US" dirty="0" smtClean="0"/>
              <a:t>朱双贺</a:t>
            </a:r>
            <a:endParaRPr lang="en-US" altLang="zh-CN" dirty="0"/>
          </a:p>
          <a:p>
            <a:r>
              <a:rPr lang="en-US" altLang="zh-CN" dirty="0" smtClean="0"/>
              <a:t>2018.10.12</a:t>
            </a:r>
            <a:endParaRPr lang="zh-CN" altLang="en-US" dirty="0"/>
          </a:p>
        </p:txBody>
      </p:sp>
    </p:spTree>
    <p:extLst>
      <p:ext uri="{BB962C8B-B14F-4D97-AF65-F5344CB8AC3E}">
        <p14:creationId xmlns:p14="http://schemas.microsoft.com/office/powerpoint/2010/main" val="2934973182"/>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725" y="-1"/>
            <a:ext cx="10189064" cy="5920353"/>
          </a:xfrm>
        </p:spPr>
        <p:txBody>
          <a:bodyPr/>
          <a:lstStyle/>
          <a:p>
            <a:pPr algn="l"/>
            <a:r>
              <a:rPr lang="en-US" altLang="zh-CN" sz="2800" b="1" dirty="0" smtClean="0">
                <a:solidFill>
                  <a:schemeClr val="tx1"/>
                </a:solidFill>
                <a:latin typeface="仿宋" panose="02010609060101010101" pitchFamily="49" charset="-122"/>
                <a:ea typeface="仿宋" panose="02010609060101010101" pitchFamily="49" charset="-122"/>
              </a:rPr>
              <a:t>PKI</a:t>
            </a:r>
            <a:r>
              <a:rPr lang="zh-CN" altLang="en-US" sz="2800" b="1" dirty="0" smtClean="0">
                <a:solidFill>
                  <a:schemeClr val="tx1"/>
                </a:solidFill>
                <a:latin typeface="仿宋" panose="02010609060101010101" pitchFamily="49" charset="-122"/>
                <a:ea typeface="仿宋" panose="02010609060101010101" pitchFamily="49" charset="-122"/>
              </a:rPr>
              <a:t>数字证书：</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zh-CN" altLang="en-US" sz="2800" dirty="0" smtClean="0">
                <a:solidFill>
                  <a:schemeClr val="tx1"/>
                </a:solidFill>
                <a:latin typeface="仿宋" panose="02010609060101010101" pitchFamily="49" charset="-122"/>
                <a:ea typeface="仿宋" panose="02010609060101010101" pitchFamily="49" charset="-122"/>
              </a:rPr>
              <a:t>用来</a:t>
            </a:r>
            <a:r>
              <a:rPr lang="zh-CN" altLang="en-US" sz="2800" dirty="0" smtClean="0">
                <a:solidFill>
                  <a:schemeClr val="tx1"/>
                </a:solidFill>
                <a:latin typeface="仿宋" panose="02010609060101010101" pitchFamily="49" charset="-122"/>
                <a:ea typeface="仿宋" panose="02010609060101010101" pitchFamily="49" charset="-122"/>
              </a:rPr>
              <a:t>证明</a:t>
            </a:r>
            <a:r>
              <a:rPr lang="zh-CN" altLang="en-US" sz="3200" b="1" dirty="0" smtClean="0">
                <a:solidFill>
                  <a:srgbClr val="7030A0"/>
                </a:solidFill>
                <a:latin typeface="仿宋" panose="02010609060101010101" pitchFamily="49" charset="-122"/>
                <a:ea typeface="仿宋" panose="02010609060101010101" pitchFamily="49" charset="-122"/>
                <a:hlinkClick r:id="rId3"/>
              </a:rPr>
              <a:t>公开密钥</a:t>
            </a:r>
            <a:r>
              <a:rPr lang="zh-CN" altLang="en-US" sz="2800" dirty="0" smtClean="0">
                <a:solidFill>
                  <a:schemeClr val="tx1"/>
                </a:solidFill>
                <a:latin typeface="仿宋" panose="02010609060101010101" pitchFamily="49" charset="-122"/>
                <a:ea typeface="仿宋" panose="02010609060101010101" pitchFamily="49" charset="-122"/>
              </a:rPr>
              <a:t>拥有者</a:t>
            </a:r>
            <a:r>
              <a:rPr lang="zh-CN" altLang="en-US" sz="2800" dirty="0">
                <a:solidFill>
                  <a:schemeClr val="tx1"/>
                </a:solidFill>
                <a:latin typeface="仿宋" panose="02010609060101010101" pitchFamily="49" charset="-122"/>
                <a:ea typeface="仿宋" panose="02010609060101010101" pitchFamily="49" charset="-122"/>
              </a:rPr>
              <a:t>的</a:t>
            </a:r>
            <a:r>
              <a:rPr lang="zh-CN" altLang="en-US" sz="3200" b="1" dirty="0">
                <a:solidFill>
                  <a:schemeClr val="tx1"/>
                </a:solidFill>
                <a:latin typeface="仿宋" panose="02010609060101010101" pitchFamily="49" charset="-122"/>
                <a:ea typeface="仿宋" panose="02010609060101010101" pitchFamily="49" charset="-122"/>
                <a:hlinkClick r:id="rId4"/>
              </a:rPr>
              <a:t>身份</a:t>
            </a:r>
            <a:r>
              <a:rPr lang="zh-CN" altLang="en-US" sz="2800" dirty="0" smtClean="0">
                <a:solidFill>
                  <a:schemeClr val="tx1"/>
                </a:solidFill>
                <a:latin typeface="仿宋" panose="02010609060101010101" pitchFamily="49" charset="-122"/>
                <a:ea typeface="仿宋" panose="02010609060101010101" pitchFamily="49" charset="-122"/>
              </a:rPr>
              <a:t>。包含</a:t>
            </a:r>
            <a:r>
              <a:rPr lang="zh-CN" altLang="en-US" sz="2800" dirty="0">
                <a:solidFill>
                  <a:schemeClr val="tx1"/>
                </a:solidFill>
                <a:latin typeface="仿宋" panose="02010609060101010101" pitchFamily="49" charset="-122"/>
                <a:ea typeface="仿宋" panose="02010609060101010101" pitchFamily="49" charset="-122"/>
              </a:rPr>
              <a:t>了公钥信息、拥有者身份信息（主体）</a:t>
            </a:r>
            <a:r>
              <a:rPr lang="zh-CN" altLang="en-US" sz="2800" dirty="0" smtClean="0">
                <a:solidFill>
                  <a:schemeClr val="tx1"/>
                </a:solidFill>
                <a:latin typeface="仿宋" panose="02010609060101010101" pitchFamily="49" charset="-122"/>
                <a:ea typeface="仿宋" panose="02010609060101010101" pitchFamily="49" charset="-122"/>
              </a:rPr>
              <a:t>、颁发</a:t>
            </a:r>
            <a:r>
              <a:rPr lang="zh-CN" altLang="en-US" sz="2800" dirty="0" smtClean="0">
                <a:solidFill>
                  <a:schemeClr val="tx1"/>
                </a:solidFill>
                <a:latin typeface="仿宋" panose="02010609060101010101" pitchFamily="49" charset="-122"/>
                <a:ea typeface="仿宋" panose="02010609060101010101" pitchFamily="49" charset="-122"/>
              </a:rPr>
              <a:t>证书的</a:t>
            </a:r>
            <a:r>
              <a:rPr lang="en-US" altLang="zh-CN" sz="3200" b="1" dirty="0" smtClean="0">
                <a:solidFill>
                  <a:schemeClr val="tx1"/>
                </a:solidFill>
                <a:latin typeface="仿宋" panose="02010609060101010101" pitchFamily="49" charset="-122"/>
                <a:ea typeface="仿宋" panose="02010609060101010101" pitchFamily="49" charset="-122"/>
                <a:hlinkClick r:id="rId5"/>
              </a:rPr>
              <a:t>CA</a:t>
            </a:r>
            <a:r>
              <a:rPr lang="zh-CN" altLang="en-US" sz="2800" dirty="0" smtClean="0">
                <a:solidFill>
                  <a:schemeClr val="tx1"/>
                </a:solidFill>
                <a:latin typeface="仿宋" panose="02010609060101010101" pitchFamily="49" charset="-122"/>
                <a:ea typeface="仿宋" panose="02010609060101010101" pitchFamily="49" charset="-122"/>
              </a:rPr>
              <a:t>信息，有效期，以及</a:t>
            </a:r>
            <a:r>
              <a:rPr lang="en-US" altLang="zh-CN" sz="2800" dirty="0" smtClean="0">
                <a:solidFill>
                  <a:schemeClr val="tx1"/>
                </a:solidFill>
                <a:latin typeface="仿宋" panose="02010609060101010101" pitchFamily="49" charset="-122"/>
                <a:ea typeface="仿宋" panose="02010609060101010101" pitchFamily="49" charset="-122"/>
              </a:rPr>
              <a:t>CA</a:t>
            </a:r>
            <a:r>
              <a:rPr lang="zh-CN" altLang="en-US" sz="2800" dirty="0" smtClean="0">
                <a:solidFill>
                  <a:schemeClr val="tx1"/>
                </a:solidFill>
                <a:latin typeface="仿宋" panose="02010609060101010101" pitchFamily="49" charset="-122"/>
                <a:ea typeface="仿宋" panose="02010609060101010101" pitchFamily="49" charset="-122"/>
              </a:rPr>
              <a:t>用自己的私钥对</a:t>
            </a:r>
            <a:r>
              <a:rPr lang="zh-CN" altLang="en-US" sz="2800" dirty="0">
                <a:solidFill>
                  <a:schemeClr val="tx1"/>
                </a:solidFill>
                <a:latin typeface="仿宋" panose="02010609060101010101" pitchFamily="49" charset="-122"/>
                <a:ea typeface="仿宋" panose="02010609060101010101" pitchFamily="49" charset="-122"/>
              </a:rPr>
              <a:t>这份文件</a:t>
            </a:r>
            <a:r>
              <a:rPr lang="zh-CN" altLang="en-US" sz="2800" dirty="0" smtClean="0">
                <a:solidFill>
                  <a:schemeClr val="tx1"/>
                </a:solidFill>
                <a:latin typeface="仿宋" panose="02010609060101010101" pitchFamily="49" charset="-122"/>
                <a:ea typeface="仿宋" panose="02010609060101010101" pitchFamily="49" charset="-122"/>
              </a:rPr>
              <a:t>的</a:t>
            </a:r>
            <a:r>
              <a:rPr lang="zh-CN" altLang="en-US" sz="3200" b="1" dirty="0" smtClean="0">
                <a:solidFill>
                  <a:schemeClr val="tx1"/>
                </a:solidFill>
                <a:latin typeface="仿宋" panose="02010609060101010101" pitchFamily="49" charset="-122"/>
                <a:ea typeface="仿宋" panose="02010609060101010101" pitchFamily="49" charset="-122"/>
                <a:hlinkClick r:id="rId6"/>
              </a:rPr>
              <a:t>数字签名</a:t>
            </a:r>
            <a:r>
              <a:rPr lang="en-US" altLang="zh-CN" sz="2800" dirty="0" smtClean="0">
                <a:solidFill>
                  <a:schemeClr val="tx1"/>
                </a:solidFill>
                <a:latin typeface="仿宋" panose="02010609060101010101" pitchFamily="49" charset="-122"/>
                <a:ea typeface="仿宋" panose="02010609060101010101" pitchFamily="49" charset="-122"/>
              </a:rPr>
              <a:t/>
            </a:r>
            <a:br>
              <a:rPr lang="en-US" altLang="zh-CN" sz="2800" dirty="0" smtClean="0">
                <a:solidFill>
                  <a:schemeClr val="tx1"/>
                </a:solidFill>
                <a:latin typeface="仿宋" panose="02010609060101010101" pitchFamily="49" charset="-122"/>
                <a:ea typeface="仿宋" panose="02010609060101010101" pitchFamily="49" charset="-122"/>
              </a:rPr>
            </a:br>
            <a:r>
              <a:rPr lang="en-US" altLang="zh-CN" sz="2800" dirty="0">
                <a:solidFill>
                  <a:schemeClr val="tx1"/>
                </a:solidFill>
                <a:latin typeface="仿宋" panose="02010609060101010101" pitchFamily="49" charset="-122"/>
                <a:ea typeface="仿宋" panose="02010609060101010101" pitchFamily="49" charset="-122"/>
              </a:rPr>
              <a:t/>
            </a:r>
            <a:br>
              <a:rPr lang="en-US" altLang="zh-CN" sz="2800" dirty="0">
                <a:solidFill>
                  <a:schemeClr val="tx1"/>
                </a:solidFill>
                <a:latin typeface="仿宋" panose="02010609060101010101" pitchFamily="49" charset="-122"/>
                <a:ea typeface="仿宋" panose="02010609060101010101" pitchFamily="49" charset="-122"/>
              </a:rPr>
            </a:br>
            <a:r>
              <a:rPr lang="en-US" altLang="zh-CN" sz="2800" dirty="0" smtClean="0">
                <a:solidFill>
                  <a:schemeClr val="tx1"/>
                </a:solidFill>
                <a:latin typeface="仿宋" panose="02010609060101010101" pitchFamily="49" charset="-122"/>
                <a:ea typeface="仿宋" panose="02010609060101010101" pitchFamily="49" charset="-122"/>
              </a:rPr>
              <a:t/>
            </a:r>
            <a:br>
              <a:rPr lang="en-US" altLang="zh-CN" sz="2800" dirty="0" smtClean="0">
                <a:solidFill>
                  <a:schemeClr val="tx1"/>
                </a:solidFill>
                <a:latin typeface="仿宋" panose="02010609060101010101" pitchFamily="49" charset="-122"/>
                <a:ea typeface="仿宋" panose="02010609060101010101" pitchFamily="49" charset="-122"/>
              </a:rPr>
            </a:br>
            <a:r>
              <a:rPr lang="en-US" altLang="zh-CN" sz="2800" dirty="0" smtClean="0">
                <a:solidFill>
                  <a:schemeClr val="tx1"/>
                </a:solidFill>
                <a:latin typeface="仿宋" panose="02010609060101010101" pitchFamily="49" charset="-122"/>
                <a:ea typeface="仿宋" panose="02010609060101010101" pitchFamily="49" charset="-122"/>
              </a:rPr>
              <a:t/>
            </a:r>
            <a:br>
              <a:rPr lang="en-US" altLang="zh-CN" sz="2800" dirty="0" smtClean="0">
                <a:solidFill>
                  <a:schemeClr val="tx1"/>
                </a:solidFill>
                <a:latin typeface="仿宋" panose="02010609060101010101" pitchFamily="49" charset="-122"/>
                <a:ea typeface="仿宋" panose="02010609060101010101" pitchFamily="49" charset="-122"/>
              </a:rPr>
            </a:br>
            <a:r>
              <a:rPr lang="en-US" altLang="zh-CN" sz="2800" dirty="0">
                <a:solidFill>
                  <a:schemeClr val="tx1"/>
                </a:solidFill>
                <a:latin typeface="仿宋" panose="02010609060101010101" pitchFamily="49" charset="-122"/>
                <a:ea typeface="仿宋" panose="02010609060101010101" pitchFamily="49" charset="-122"/>
              </a:rPr>
              <a:t/>
            </a:r>
            <a:br>
              <a:rPr lang="en-US" altLang="zh-CN" sz="2800" dirty="0">
                <a:solidFill>
                  <a:schemeClr val="tx1"/>
                </a:solidFill>
                <a:latin typeface="仿宋" panose="02010609060101010101" pitchFamily="49" charset="-122"/>
                <a:ea typeface="仿宋" panose="02010609060101010101" pitchFamily="49" charset="-122"/>
              </a:rPr>
            </a:br>
            <a:r>
              <a:rPr lang="en-US" altLang="zh-CN" sz="2800" dirty="0" smtClean="0">
                <a:solidFill>
                  <a:schemeClr val="tx1"/>
                </a:solidFill>
                <a:latin typeface="仿宋" panose="02010609060101010101" pitchFamily="49" charset="-122"/>
                <a:ea typeface="仿宋" panose="02010609060101010101" pitchFamily="49" charset="-122"/>
              </a:rPr>
              <a:t/>
            </a:r>
            <a:br>
              <a:rPr lang="en-US" altLang="zh-CN" sz="2800"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a:blip r:embed="rId7"/>
          <a:stretch>
            <a:fillRect/>
          </a:stretch>
        </p:blipFill>
        <p:spPr>
          <a:xfrm>
            <a:off x="1472339" y="2469204"/>
            <a:ext cx="5269424" cy="3955800"/>
          </a:xfrm>
          <a:prstGeom prst="rect">
            <a:avLst/>
          </a:prstGeom>
        </p:spPr>
      </p:pic>
    </p:spTree>
    <p:extLst>
      <p:ext uri="{BB962C8B-B14F-4D97-AF65-F5344CB8AC3E}">
        <p14:creationId xmlns:p14="http://schemas.microsoft.com/office/powerpoint/2010/main" val="1386428237"/>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6227" y="154984"/>
            <a:ext cx="10189064" cy="6524786"/>
          </a:xfrm>
        </p:spPr>
        <p:txBody>
          <a:bodyPr/>
          <a:lstStyle/>
          <a:p>
            <a:pPr algn="l"/>
            <a:r>
              <a:rPr lang="en-US" altLang="zh-CN" sz="2800" b="1" dirty="0" smtClean="0">
                <a:solidFill>
                  <a:schemeClr val="tx1"/>
                </a:solidFill>
                <a:latin typeface="仿宋" panose="02010609060101010101" pitchFamily="49" charset="-122"/>
                <a:ea typeface="仿宋" panose="02010609060101010101" pitchFamily="49" charset="-122"/>
              </a:rPr>
              <a:t>PKI</a:t>
            </a:r>
            <a:r>
              <a:rPr lang="zh-CN" altLang="en-US" sz="2800" b="1" dirty="0" smtClean="0">
                <a:solidFill>
                  <a:schemeClr val="tx1"/>
                </a:solidFill>
                <a:latin typeface="仿宋" panose="02010609060101010101" pitchFamily="49" charset="-122"/>
                <a:ea typeface="仿宋" panose="02010609060101010101" pitchFamily="49" charset="-122"/>
              </a:rPr>
              <a:t>数字证书</a:t>
            </a:r>
            <a:r>
              <a:rPr lang="en-US" altLang="zh-CN" sz="2800" b="1" dirty="0" smtClean="0">
                <a:solidFill>
                  <a:schemeClr val="tx1"/>
                </a:solidFill>
                <a:latin typeface="仿宋" panose="02010609060101010101" pitchFamily="49" charset="-122"/>
                <a:ea typeface="仿宋" panose="02010609060101010101" pitchFamily="49" charset="-122"/>
              </a:rPr>
              <a:t>——</a:t>
            </a:r>
            <a:r>
              <a:rPr lang="zh-CN" altLang="en-US" sz="2800" b="1" dirty="0" smtClean="0">
                <a:solidFill>
                  <a:schemeClr val="tx1"/>
                </a:solidFill>
                <a:latin typeface="仿宋" panose="02010609060101010101" pitchFamily="49" charset="-122"/>
                <a:ea typeface="仿宋" panose="02010609060101010101" pitchFamily="49" charset="-122"/>
              </a:rPr>
              <a:t>证书类型：</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dirty="0">
                <a:solidFill>
                  <a:schemeClr val="tx1"/>
                </a:solidFill>
                <a:latin typeface="仿宋" panose="02010609060101010101" pitchFamily="49" charset="-122"/>
                <a:ea typeface="仿宋" panose="02010609060101010101" pitchFamily="49" charset="-122"/>
              </a:rPr>
              <a:t/>
            </a:r>
            <a:br>
              <a:rPr lang="en-US" altLang="zh-CN" sz="2800"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CA</a:t>
            </a:r>
            <a:r>
              <a:rPr lang="zh-CN" altLang="en-US" sz="2800" b="1" dirty="0" smtClean="0">
                <a:solidFill>
                  <a:schemeClr val="tx1"/>
                </a:solidFill>
                <a:latin typeface="仿宋" panose="02010609060101010101" pitchFamily="49" charset="-122"/>
                <a:ea typeface="仿宋" panose="02010609060101010101" pitchFamily="49" charset="-122"/>
              </a:rPr>
              <a:t>根证书</a:t>
            </a:r>
            <a:r>
              <a:rPr lang="zh-CN" altLang="en-US" sz="2800" dirty="0" smtClean="0">
                <a:solidFill>
                  <a:schemeClr val="tx1"/>
                </a:solidFill>
                <a:latin typeface="仿宋" panose="02010609060101010101" pitchFamily="49" charset="-122"/>
                <a:ea typeface="仿宋" panose="02010609060101010101" pitchFamily="49" charset="-122"/>
              </a:rPr>
              <a:t>：</a:t>
            </a:r>
            <a:r>
              <a:rPr lang="en-US" altLang="zh-CN" sz="2800" dirty="0" smtClean="0">
                <a:solidFill>
                  <a:schemeClr val="tx1"/>
                </a:solidFill>
                <a:latin typeface="仿宋" panose="02010609060101010101" pitchFamily="49" charset="-122"/>
                <a:ea typeface="仿宋" panose="02010609060101010101" pitchFamily="49" charset="-122"/>
              </a:rPr>
              <a:t>CA</a:t>
            </a:r>
            <a:r>
              <a:rPr lang="zh-CN" altLang="en-US" sz="2800" dirty="0" smtClean="0">
                <a:solidFill>
                  <a:schemeClr val="tx1"/>
                </a:solidFill>
                <a:latin typeface="仿宋" panose="02010609060101010101" pitchFamily="49" charset="-122"/>
                <a:ea typeface="仿宋" panose="02010609060101010101" pitchFamily="49" charset="-122"/>
              </a:rPr>
              <a:t>的公钥证书，由</a:t>
            </a:r>
            <a:r>
              <a:rPr lang="en-US" altLang="zh-CN" sz="2800" dirty="0" smtClean="0">
                <a:solidFill>
                  <a:schemeClr val="tx1"/>
                </a:solidFill>
                <a:latin typeface="仿宋" panose="02010609060101010101" pitchFamily="49" charset="-122"/>
                <a:ea typeface="仿宋" panose="02010609060101010101" pitchFamily="49" charset="-122"/>
              </a:rPr>
              <a:t>CA</a:t>
            </a:r>
            <a:r>
              <a:rPr lang="zh-CN" altLang="en-US" sz="2800" dirty="0" smtClean="0">
                <a:solidFill>
                  <a:schemeClr val="tx1"/>
                </a:solidFill>
                <a:latin typeface="仿宋" panose="02010609060101010101" pitchFamily="49" charset="-122"/>
                <a:ea typeface="仿宋" panose="02010609060101010101" pitchFamily="49" charset="-122"/>
              </a:rPr>
              <a:t>自签发，使用证书中的公钥即可验证签名，预置在可信证书列表中。</a:t>
            </a:r>
            <a:r>
              <a:rPr lang="en-US" altLang="zh-CN" sz="2800" dirty="0" smtClean="0">
                <a:solidFill>
                  <a:schemeClr val="tx1"/>
                </a:solidFill>
                <a:latin typeface="仿宋" panose="02010609060101010101" pitchFamily="49" charset="-122"/>
                <a:ea typeface="仿宋" panose="02010609060101010101" pitchFamily="49" charset="-122"/>
              </a:rPr>
              <a:t/>
            </a:r>
            <a:br>
              <a:rPr lang="en-US" altLang="zh-CN" sz="2800" dirty="0" smtClean="0">
                <a:solidFill>
                  <a:schemeClr val="tx1"/>
                </a:solidFill>
                <a:latin typeface="仿宋" panose="02010609060101010101" pitchFamily="49" charset="-122"/>
                <a:ea typeface="仿宋" panose="02010609060101010101" pitchFamily="49" charset="-122"/>
              </a:rPr>
            </a:br>
            <a:r>
              <a:rPr lang="en-US" altLang="zh-CN" sz="2800" dirty="0">
                <a:solidFill>
                  <a:schemeClr val="tx1"/>
                </a:solidFill>
                <a:latin typeface="仿宋" panose="02010609060101010101" pitchFamily="49" charset="-122"/>
                <a:ea typeface="仿宋" panose="02010609060101010101" pitchFamily="49" charset="-122"/>
              </a:rPr>
              <a:t/>
            </a:r>
            <a:br>
              <a:rPr lang="en-US" altLang="zh-CN" sz="2800" dirty="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中间证书：</a:t>
            </a:r>
            <a:r>
              <a:rPr lang="zh-CN" altLang="en-US" sz="2800" dirty="0" smtClean="0">
                <a:solidFill>
                  <a:schemeClr val="tx1"/>
                </a:solidFill>
                <a:latin typeface="仿宋" panose="02010609060101010101" pitchFamily="49" charset="-122"/>
                <a:ea typeface="仿宋" panose="02010609060101010101" pitchFamily="49" charset="-122"/>
              </a:rPr>
              <a:t>中间</a:t>
            </a:r>
            <a:r>
              <a:rPr lang="en-US" altLang="zh-CN" sz="2800" dirty="0" smtClean="0">
                <a:solidFill>
                  <a:schemeClr val="tx1"/>
                </a:solidFill>
                <a:latin typeface="仿宋" panose="02010609060101010101" pitchFamily="49" charset="-122"/>
                <a:ea typeface="仿宋" panose="02010609060101010101" pitchFamily="49" charset="-122"/>
              </a:rPr>
              <a:t>CA</a:t>
            </a:r>
            <a:r>
              <a:rPr lang="zh-CN" altLang="en-US" sz="2800" dirty="0" smtClean="0">
                <a:solidFill>
                  <a:schemeClr val="tx1"/>
                </a:solidFill>
                <a:latin typeface="仿宋" panose="02010609060101010101" pitchFamily="49" charset="-122"/>
                <a:ea typeface="仿宋" panose="02010609060101010101" pitchFamily="49" charset="-122"/>
              </a:rPr>
              <a:t>证书。上级</a:t>
            </a:r>
            <a:r>
              <a:rPr lang="en-US" altLang="zh-CN" sz="2800" dirty="0" smtClean="0">
                <a:solidFill>
                  <a:schemeClr val="tx1"/>
                </a:solidFill>
                <a:latin typeface="仿宋" panose="02010609060101010101" pitchFamily="49" charset="-122"/>
                <a:ea typeface="仿宋" panose="02010609060101010101" pitchFamily="49" charset="-122"/>
              </a:rPr>
              <a:t>CA</a:t>
            </a:r>
            <a:r>
              <a:rPr lang="zh-CN" altLang="en-US" sz="2800" dirty="0" smtClean="0">
                <a:solidFill>
                  <a:schemeClr val="tx1"/>
                </a:solidFill>
                <a:latin typeface="仿宋" panose="02010609060101010101" pitchFamily="49" charset="-122"/>
                <a:ea typeface="仿宋" panose="02010609060101010101" pitchFamily="49" charset="-122"/>
              </a:rPr>
              <a:t>可以为下级</a:t>
            </a:r>
            <a:r>
              <a:rPr lang="en-US" altLang="zh-CN" sz="2800" dirty="0" smtClean="0">
                <a:solidFill>
                  <a:schemeClr val="tx1"/>
                </a:solidFill>
                <a:latin typeface="仿宋" panose="02010609060101010101" pitchFamily="49" charset="-122"/>
                <a:ea typeface="仿宋" panose="02010609060101010101" pitchFamily="49" charset="-122"/>
              </a:rPr>
              <a:t>CA</a:t>
            </a:r>
            <a:r>
              <a:rPr lang="zh-CN" altLang="en-US" sz="2800" dirty="0" smtClean="0">
                <a:solidFill>
                  <a:schemeClr val="tx1"/>
                </a:solidFill>
                <a:latin typeface="仿宋" panose="02010609060101010101" pitchFamily="49" charset="-122"/>
                <a:ea typeface="仿宋" panose="02010609060101010101" pitchFamily="49" charset="-122"/>
              </a:rPr>
              <a:t>签发证书（证书的扩展域中有对应标识来确定该证书是否可以用来进行其他证书的签发）</a:t>
            </a:r>
            <a:r>
              <a:rPr lang="en-US" altLang="zh-CN" sz="2800" dirty="0" smtClean="0">
                <a:solidFill>
                  <a:schemeClr val="tx1"/>
                </a:solidFill>
                <a:latin typeface="仿宋" panose="02010609060101010101" pitchFamily="49" charset="-122"/>
                <a:ea typeface="仿宋" panose="02010609060101010101" pitchFamily="49" charset="-122"/>
              </a:rPr>
              <a:t/>
            </a:r>
            <a:br>
              <a:rPr lang="en-US" altLang="zh-CN" sz="2800" dirty="0" smtClean="0">
                <a:solidFill>
                  <a:schemeClr val="tx1"/>
                </a:solidFill>
                <a:latin typeface="仿宋" panose="02010609060101010101" pitchFamily="49" charset="-122"/>
                <a:ea typeface="仿宋" panose="02010609060101010101" pitchFamily="49" charset="-122"/>
              </a:rPr>
            </a:br>
            <a:r>
              <a:rPr lang="en-US" altLang="zh-CN" sz="2800" dirty="0" smtClean="0">
                <a:solidFill>
                  <a:schemeClr val="tx1"/>
                </a:solidFill>
                <a:latin typeface="仿宋" panose="02010609060101010101" pitchFamily="49" charset="-122"/>
                <a:ea typeface="仿宋" panose="02010609060101010101" pitchFamily="49" charset="-122"/>
              </a:rPr>
              <a:t/>
            </a:r>
            <a:br>
              <a:rPr lang="en-US" altLang="zh-CN" sz="2800" dirty="0" smtClean="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用户证书</a:t>
            </a:r>
            <a:r>
              <a:rPr lang="zh-CN" altLang="en-US" sz="2800" dirty="0" smtClean="0">
                <a:solidFill>
                  <a:schemeClr val="tx1"/>
                </a:solidFill>
                <a:latin typeface="仿宋" panose="02010609060101010101" pitchFamily="49" charset="-122"/>
                <a:ea typeface="仿宋" panose="02010609060101010101" pitchFamily="49" charset="-122"/>
              </a:rPr>
              <a:t>：</a:t>
            </a:r>
            <a:r>
              <a:rPr lang="en-US" altLang="zh-CN" sz="2800" dirty="0" smtClean="0">
                <a:solidFill>
                  <a:schemeClr val="tx1"/>
                </a:solidFill>
                <a:latin typeface="仿宋" panose="02010609060101010101" pitchFamily="49" charset="-122"/>
                <a:ea typeface="仿宋" panose="02010609060101010101" pitchFamily="49" charset="-122"/>
              </a:rPr>
              <a:t>CA</a:t>
            </a:r>
            <a:r>
              <a:rPr lang="zh-CN" altLang="en-US" sz="2800" dirty="0" smtClean="0">
                <a:solidFill>
                  <a:schemeClr val="tx1"/>
                </a:solidFill>
                <a:latin typeface="仿宋" panose="02010609060101010101" pitchFamily="49" charset="-122"/>
                <a:ea typeface="仿宋" panose="02010609060101010101" pitchFamily="49" charset="-122"/>
              </a:rPr>
              <a:t>签发，生成证书后发布到目录服务器（离线或在线获取）</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80380642"/>
      </p:ext>
    </p:extLst>
  </p:cSld>
  <p:clrMapOvr>
    <a:masterClrMapping/>
  </p:clrMapOvr>
  <mc:AlternateContent xmlns:mc="http://schemas.openxmlformats.org/markup-compatibility/2006" xmlns:p14="http://schemas.microsoft.com/office/powerpoint/2010/main">
    <mc:Choice Requires="p14">
      <p:transition spd="slow" p14:dur="9500" advTm="600000"/>
    </mc:Choice>
    <mc:Fallback xmlns="">
      <p:transition spd="slow" advTm="600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52341" y="333214"/>
            <a:ext cx="10189064" cy="6524786"/>
          </a:xfrm>
        </p:spPr>
        <p:txBody>
          <a:bodyPr/>
          <a:lstStyle/>
          <a:p>
            <a:pPr algn="l"/>
            <a:r>
              <a:rPr lang="en-US" altLang="zh-CN" sz="2800" b="1" dirty="0" smtClean="0">
                <a:solidFill>
                  <a:schemeClr val="tx1"/>
                </a:solidFill>
                <a:latin typeface="仿宋" panose="02010609060101010101" pitchFamily="49" charset="-122"/>
                <a:ea typeface="仿宋" panose="02010609060101010101" pitchFamily="49" charset="-122"/>
              </a:rPr>
              <a:t>PKI</a:t>
            </a:r>
            <a:r>
              <a:rPr lang="zh-CN" altLang="en-US" sz="2800" b="1" dirty="0" smtClean="0">
                <a:solidFill>
                  <a:schemeClr val="tx1"/>
                </a:solidFill>
                <a:latin typeface="仿宋" panose="02010609060101010101" pitchFamily="49" charset="-122"/>
                <a:ea typeface="仿宋" panose="02010609060101010101" pitchFamily="49" charset="-122"/>
              </a:rPr>
              <a:t>数字证书</a:t>
            </a:r>
            <a:r>
              <a:rPr lang="en-US" altLang="zh-CN" sz="2800" b="1" dirty="0" smtClean="0">
                <a:solidFill>
                  <a:schemeClr val="tx1"/>
                </a:solidFill>
                <a:latin typeface="仿宋" panose="02010609060101010101" pitchFamily="49" charset="-122"/>
                <a:ea typeface="仿宋" panose="02010609060101010101" pitchFamily="49" charset="-122"/>
              </a:rPr>
              <a:t>——</a:t>
            </a:r>
            <a:r>
              <a:rPr lang="zh-CN" altLang="en-US" sz="2800" b="1" dirty="0" smtClean="0">
                <a:solidFill>
                  <a:schemeClr val="tx1"/>
                </a:solidFill>
                <a:latin typeface="仿宋" panose="02010609060101010101" pitchFamily="49" charset="-122"/>
                <a:ea typeface="仿宋" panose="02010609060101010101" pitchFamily="49" charset="-122"/>
              </a:rPr>
              <a:t>证书生命周期</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签发生成－＞过期－＞续订更新</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　　　　－＞撤销进入ＣＲＬ／ＡＲＬ</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撤销：证书在到期之前需要被废除</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CRL</a:t>
            </a:r>
            <a:r>
              <a:rPr lang="zh-CN" altLang="en-US" sz="2800" b="1" dirty="0">
                <a:solidFill>
                  <a:schemeClr val="tx1"/>
                </a:solidFill>
                <a:latin typeface="仿宋" panose="02010609060101010101" pitchFamily="49" charset="-122"/>
                <a:ea typeface="仿宋" panose="02010609060101010101" pitchFamily="49" charset="-122"/>
              </a:rPr>
              <a:t>、</a:t>
            </a:r>
            <a:r>
              <a:rPr lang="en-US" altLang="zh-CN" sz="2800" b="1" dirty="0">
                <a:solidFill>
                  <a:schemeClr val="tx1"/>
                </a:solidFill>
                <a:latin typeface="仿宋" panose="02010609060101010101" pitchFamily="49" charset="-122"/>
                <a:ea typeface="仿宋" panose="02010609060101010101" pitchFamily="49" charset="-122"/>
              </a:rPr>
              <a:t>ARL</a:t>
            </a:r>
            <a:r>
              <a:rPr lang="zh-CN" altLang="en-US" sz="2800" dirty="0">
                <a:solidFill>
                  <a:schemeClr val="tx1"/>
                </a:solidFill>
                <a:latin typeface="仿宋" panose="02010609060101010101" pitchFamily="49" charset="-122"/>
                <a:ea typeface="仿宋" panose="02010609060101010101" pitchFamily="49" charset="-122"/>
              </a:rPr>
              <a:t>：用户证书撤销列表、</a:t>
            </a:r>
            <a:r>
              <a:rPr lang="en-US" altLang="zh-CN" sz="2800" dirty="0">
                <a:solidFill>
                  <a:schemeClr val="tx1"/>
                </a:solidFill>
                <a:latin typeface="仿宋" panose="02010609060101010101" pitchFamily="49" charset="-122"/>
                <a:ea typeface="仿宋" panose="02010609060101010101" pitchFamily="49" charset="-122"/>
              </a:rPr>
              <a:t>CA</a:t>
            </a:r>
            <a:r>
              <a:rPr lang="zh-CN" altLang="en-US" sz="2800" dirty="0">
                <a:solidFill>
                  <a:schemeClr val="tx1"/>
                </a:solidFill>
                <a:latin typeface="仿宋" panose="02010609060101010101" pitchFamily="49" charset="-122"/>
                <a:ea typeface="仿宋" panose="02010609060101010101" pitchFamily="49" charset="-122"/>
              </a:rPr>
              <a:t>证书撤销列表</a:t>
            </a:r>
            <a:r>
              <a:rPr lang="en-US" altLang="zh-CN" sz="2800" dirty="0">
                <a:solidFill>
                  <a:schemeClr val="tx1"/>
                </a:solidFill>
                <a:latin typeface="仿宋" panose="02010609060101010101" pitchFamily="49" charset="-122"/>
                <a:ea typeface="仿宋" panose="02010609060101010101" pitchFamily="49" charset="-122"/>
              </a:rPr>
              <a:t/>
            </a:r>
            <a:br>
              <a:rPr lang="en-US" altLang="zh-CN" sz="2800" dirty="0">
                <a:solidFill>
                  <a:schemeClr val="tx1"/>
                </a:solidFill>
                <a:latin typeface="仿宋" panose="02010609060101010101" pitchFamily="49" charset="-122"/>
                <a:ea typeface="仿宋" panose="02010609060101010101" pitchFamily="49" charset="-122"/>
              </a:rPr>
            </a:br>
            <a:r>
              <a:rPr lang="en-US" altLang="zh-CN" sz="2800" dirty="0">
                <a:solidFill>
                  <a:schemeClr val="tx1"/>
                </a:solidFill>
                <a:latin typeface="仿宋" panose="02010609060101010101" pitchFamily="49" charset="-122"/>
                <a:ea typeface="仿宋" panose="02010609060101010101" pitchFamily="49" charset="-122"/>
              </a:rPr>
              <a:t>CA</a:t>
            </a:r>
            <a:r>
              <a:rPr lang="zh-CN" altLang="en-US" sz="2800" dirty="0">
                <a:solidFill>
                  <a:schemeClr val="tx1"/>
                </a:solidFill>
                <a:latin typeface="仿宋" panose="02010609060101010101" pitchFamily="49" charset="-122"/>
                <a:ea typeface="仿宋" panose="02010609060101010101" pitchFamily="49" charset="-122"/>
              </a:rPr>
              <a:t>强制</a:t>
            </a:r>
            <a:r>
              <a:rPr lang="zh-CN" altLang="en-US" sz="2800" dirty="0" smtClean="0">
                <a:solidFill>
                  <a:schemeClr val="tx1"/>
                </a:solidFill>
                <a:latin typeface="仿宋" panose="02010609060101010101" pitchFamily="49" charset="-122"/>
                <a:ea typeface="仿宋" panose="02010609060101010101" pitchFamily="49" charset="-122"/>
              </a:rPr>
              <a:t>注销、用户</a:t>
            </a:r>
            <a:r>
              <a:rPr lang="zh-CN" altLang="en-US" sz="2800" dirty="0">
                <a:solidFill>
                  <a:schemeClr val="tx1"/>
                </a:solidFill>
                <a:latin typeface="仿宋" panose="02010609060101010101" pitchFamily="49" charset="-122"/>
                <a:ea typeface="仿宋" panose="02010609060101010101" pitchFamily="49" charset="-122"/>
              </a:rPr>
              <a:t>申请注销</a:t>
            </a:r>
            <a:r>
              <a:rPr lang="en-US" altLang="zh-CN" sz="2800" dirty="0">
                <a:solidFill>
                  <a:schemeClr val="tx1"/>
                </a:solidFill>
                <a:latin typeface="仿宋" panose="02010609060101010101" pitchFamily="49" charset="-122"/>
                <a:ea typeface="仿宋" panose="02010609060101010101" pitchFamily="49" charset="-122"/>
              </a:rPr>
              <a:t/>
            </a:r>
            <a:br>
              <a:rPr lang="en-US" altLang="zh-CN" sz="2800" dirty="0">
                <a:solidFill>
                  <a:schemeClr val="tx1"/>
                </a:solidFill>
                <a:latin typeface="仿宋" panose="02010609060101010101" pitchFamily="49" charset="-122"/>
                <a:ea typeface="仿宋" panose="02010609060101010101" pitchFamily="49" charset="-122"/>
              </a:rPr>
            </a:br>
            <a:r>
              <a:rPr lang="zh-CN" altLang="en-US" sz="2800" dirty="0">
                <a:solidFill>
                  <a:schemeClr val="tx1"/>
                </a:solidFill>
                <a:latin typeface="仿宋" panose="02010609060101010101" pitchFamily="49" charset="-122"/>
                <a:ea typeface="仿宋" panose="02010609060101010101" pitchFamily="49" charset="-122"/>
              </a:rPr>
              <a:t>需要更新到目录服务上的</a:t>
            </a:r>
            <a:r>
              <a:rPr lang="en-US" altLang="zh-CN" sz="2800" dirty="0">
                <a:solidFill>
                  <a:schemeClr val="tx1"/>
                </a:solidFill>
                <a:latin typeface="仿宋" panose="02010609060101010101" pitchFamily="49" charset="-122"/>
                <a:ea typeface="仿宋" panose="02010609060101010101" pitchFamily="49" charset="-122"/>
              </a:rPr>
              <a:t>CRL</a:t>
            </a:r>
            <a:br>
              <a:rPr lang="en-US" altLang="zh-CN" sz="2800"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证书更新：需要在过期前提交更新请求；原有证书作废并更新到</a:t>
            </a:r>
            <a:r>
              <a:rPr lang="en-US" altLang="zh-CN" sz="2800" b="1" dirty="0" smtClean="0">
                <a:solidFill>
                  <a:schemeClr val="tx1"/>
                </a:solidFill>
                <a:latin typeface="仿宋" panose="02010609060101010101" pitchFamily="49" charset="-122"/>
                <a:ea typeface="仿宋" panose="02010609060101010101" pitchFamily="49" charset="-122"/>
              </a:rPr>
              <a:t>CRL</a:t>
            </a:r>
            <a:r>
              <a:rPr lang="zh-CN" altLang="en-US" sz="2800" b="1" dirty="0" smtClean="0">
                <a:solidFill>
                  <a:schemeClr val="tx1"/>
                </a:solidFill>
                <a:latin typeface="仿宋" panose="02010609060101010101" pitchFamily="49" charset="-122"/>
                <a:ea typeface="仿宋" panose="02010609060101010101" pitchFamily="49" charset="-122"/>
              </a:rPr>
              <a:t>，ＣＡ会签发新的证书</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35408445"/>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725" y="-1"/>
            <a:ext cx="10189064" cy="5920353"/>
          </a:xfrm>
        </p:spPr>
        <p:txBody>
          <a:bodyPr/>
          <a:lstStyle/>
          <a:p>
            <a:pPr algn="l"/>
            <a:r>
              <a:rPr lang="en-US" altLang="zh-CN" sz="4400" b="1" dirty="0" smtClean="0">
                <a:solidFill>
                  <a:schemeClr val="tx1"/>
                </a:solidFill>
                <a:latin typeface="仿宋" panose="02010609060101010101" pitchFamily="49" charset="-122"/>
                <a:ea typeface="仿宋" panose="02010609060101010101" pitchFamily="49" charset="-122"/>
              </a:rPr>
              <a:t>PKI</a:t>
            </a:r>
            <a:r>
              <a:rPr lang="zh-CN" altLang="en-US" sz="4400" b="1" dirty="0" smtClean="0">
                <a:solidFill>
                  <a:schemeClr val="tx1"/>
                </a:solidFill>
                <a:latin typeface="仿宋" panose="02010609060101010101" pitchFamily="49" charset="-122"/>
                <a:ea typeface="仿宋" panose="02010609060101010101" pitchFamily="49" charset="-122"/>
              </a:rPr>
              <a:t>架构：</a:t>
            </a:r>
            <a:r>
              <a:rPr lang="en-US" altLang="zh-CN" sz="4400" b="1" dirty="0" smtClean="0">
                <a:solidFill>
                  <a:schemeClr val="tx1"/>
                </a:solidFill>
                <a:latin typeface="仿宋" panose="02010609060101010101" pitchFamily="49" charset="-122"/>
                <a:ea typeface="仿宋" panose="02010609060101010101" pitchFamily="49" charset="-122"/>
              </a:rPr>
              <a:t/>
            </a:r>
            <a:br>
              <a:rPr lang="en-US" altLang="zh-CN" sz="4400" b="1" dirty="0" smtClean="0">
                <a:solidFill>
                  <a:schemeClr val="tx1"/>
                </a:solidFill>
                <a:latin typeface="仿宋" panose="02010609060101010101" pitchFamily="49" charset="-122"/>
                <a:ea typeface="仿宋" panose="02010609060101010101" pitchFamily="49" charset="-122"/>
              </a:rPr>
            </a:br>
            <a:r>
              <a:rPr lang="en-US" altLang="zh-CN" sz="4400" b="1" dirty="0">
                <a:solidFill>
                  <a:schemeClr val="tx1"/>
                </a:solidFill>
                <a:latin typeface="仿宋" panose="02010609060101010101" pitchFamily="49" charset="-122"/>
                <a:ea typeface="仿宋" panose="02010609060101010101" pitchFamily="49" charset="-122"/>
              </a:rPr>
              <a:t/>
            </a:r>
            <a:br>
              <a:rPr lang="en-US" altLang="zh-CN" sz="44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pic>
        <p:nvPicPr>
          <p:cNvPr id="3" name="图片 2"/>
          <p:cNvPicPr>
            <a:picLocks noChangeAspect="1"/>
          </p:cNvPicPr>
          <p:nvPr/>
        </p:nvPicPr>
        <p:blipFill>
          <a:blip r:embed="rId3"/>
          <a:stretch>
            <a:fillRect/>
          </a:stretch>
        </p:blipFill>
        <p:spPr>
          <a:xfrm>
            <a:off x="356399" y="1753726"/>
            <a:ext cx="9273032" cy="4166626"/>
          </a:xfrm>
          <a:prstGeom prst="rect">
            <a:avLst/>
          </a:prstGeom>
        </p:spPr>
      </p:pic>
    </p:spTree>
    <p:extLst>
      <p:ext uri="{BB962C8B-B14F-4D97-AF65-F5344CB8AC3E}">
        <p14:creationId xmlns:p14="http://schemas.microsoft.com/office/powerpoint/2010/main" val="1285652173"/>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725" y="14513"/>
            <a:ext cx="10189064" cy="5920353"/>
          </a:xfrm>
        </p:spPr>
        <p:txBody>
          <a:bodyPr/>
          <a:lstStyle/>
          <a:p>
            <a:pPr algn="l"/>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3"/>
          <a:stretch>
            <a:fillRect/>
          </a:stretch>
        </p:blipFill>
        <p:spPr>
          <a:xfrm>
            <a:off x="508183" y="1004161"/>
            <a:ext cx="9755738" cy="5220985"/>
          </a:xfrm>
          <a:prstGeom prst="rect">
            <a:avLst/>
          </a:prstGeom>
        </p:spPr>
      </p:pic>
      <p:sp>
        <p:nvSpPr>
          <p:cNvPr id="8" name="矩形 7"/>
          <p:cNvSpPr/>
          <p:nvPr/>
        </p:nvSpPr>
        <p:spPr>
          <a:xfrm>
            <a:off x="551725" y="6250388"/>
            <a:ext cx="8520922" cy="646331"/>
          </a:xfrm>
          <a:prstGeom prst="rect">
            <a:avLst/>
          </a:prstGeom>
        </p:spPr>
        <p:txBody>
          <a:bodyPr wrap="none">
            <a:spAutoFit/>
          </a:bodyPr>
          <a:lstStyle/>
          <a:p>
            <a:r>
              <a:rPr lang="zh-CN" altLang="en-US" dirty="0" smtClean="0"/>
              <a:t>取自 </a:t>
            </a:r>
            <a:r>
              <a:rPr lang="en-US" altLang="zh-CN" dirty="0" smtClean="0"/>
              <a:t>《GBT </a:t>
            </a:r>
            <a:r>
              <a:rPr lang="en-US" altLang="zh-CN" dirty="0"/>
              <a:t>25056-2010 </a:t>
            </a:r>
            <a:r>
              <a:rPr lang="zh-CN" altLang="en-US" dirty="0"/>
              <a:t>信息安全技术 证书认证系统密码及其相关安全技术</a:t>
            </a:r>
            <a:r>
              <a:rPr lang="zh-CN" altLang="en-US" dirty="0" smtClean="0"/>
              <a:t>规范</a:t>
            </a:r>
            <a:r>
              <a:rPr lang="en-US" altLang="zh-CN" dirty="0" smtClean="0"/>
              <a:t>》</a:t>
            </a:r>
            <a:endParaRPr lang="zh-CN" altLang="en-US" dirty="0"/>
          </a:p>
          <a:p>
            <a:endParaRPr lang="zh-CN" altLang="en-US" dirty="0"/>
          </a:p>
        </p:txBody>
      </p:sp>
      <p:sp>
        <p:nvSpPr>
          <p:cNvPr id="9" name="矩形 8"/>
          <p:cNvSpPr/>
          <p:nvPr/>
        </p:nvSpPr>
        <p:spPr>
          <a:xfrm>
            <a:off x="899886" y="72684"/>
            <a:ext cx="6096000" cy="1938992"/>
          </a:xfrm>
          <a:prstGeom prst="rect">
            <a:avLst/>
          </a:prstGeom>
        </p:spPr>
        <p:txBody>
          <a:bodyPr>
            <a:spAutoFit/>
          </a:bodyPr>
          <a:lstStyle/>
          <a:p>
            <a:r>
              <a:rPr lang="zh-CN" altLang="en-US" sz="4000" b="1" dirty="0">
                <a:latin typeface="仿宋" panose="02010609060101010101" pitchFamily="49" charset="-122"/>
                <a:ea typeface="仿宋" panose="02010609060101010101" pitchFamily="49" charset="-122"/>
              </a:rPr>
              <a:t>证书</a:t>
            </a:r>
            <a:r>
              <a:rPr lang="zh-CN" altLang="en-US" sz="4000" b="1" dirty="0" smtClean="0">
                <a:latin typeface="仿宋" panose="02010609060101010101" pitchFamily="49" charset="-122"/>
                <a:ea typeface="仿宋" panose="02010609060101010101" pitchFamily="49" charset="-122"/>
              </a:rPr>
              <a:t>认证系统</a:t>
            </a:r>
            <a:r>
              <a:rPr lang="zh-CN" altLang="en-US" sz="4000" b="1" dirty="0" smtClean="0">
                <a:solidFill>
                  <a:schemeClr val="tx1"/>
                </a:solidFill>
                <a:latin typeface="仿宋" panose="02010609060101010101" pitchFamily="49" charset="-122"/>
                <a:ea typeface="仿宋" panose="02010609060101010101" pitchFamily="49" charset="-122"/>
              </a:rPr>
              <a:t>：</a:t>
            </a:r>
            <a:r>
              <a:rPr lang="en-US" altLang="zh-CN" sz="4000" b="1" dirty="0" smtClean="0">
                <a:solidFill>
                  <a:schemeClr val="tx1"/>
                </a:solidFill>
                <a:latin typeface="仿宋" panose="02010609060101010101" pitchFamily="49" charset="-122"/>
                <a:ea typeface="仿宋" panose="02010609060101010101" pitchFamily="49" charset="-122"/>
              </a:rPr>
              <a:t/>
            </a:r>
            <a:br>
              <a:rPr lang="en-US" altLang="zh-CN" sz="4000" b="1" dirty="0" smtClean="0">
                <a:solidFill>
                  <a:schemeClr val="tx1"/>
                </a:solidFill>
                <a:latin typeface="仿宋" panose="02010609060101010101" pitchFamily="49" charset="-122"/>
                <a:ea typeface="仿宋" panose="02010609060101010101" pitchFamily="49" charset="-122"/>
              </a:rPr>
            </a:br>
            <a:r>
              <a:rPr lang="en-US" altLang="zh-CN" sz="4000" b="1" dirty="0" smtClean="0">
                <a:solidFill>
                  <a:schemeClr val="tx1"/>
                </a:solidFill>
                <a:latin typeface="仿宋" panose="02010609060101010101" pitchFamily="49" charset="-122"/>
                <a:ea typeface="仿宋" panose="02010609060101010101" pitchFamily="49" charset="-122"/>
              </a:rPr>
              <a:t/>
            </a:r>
            <a:br>
              <a:rPr lang="en-US" altLang="zh-CN" sz="4000" b="1" dirty="0" smtClean="0">
                <a:solidFill>
                  <a:schemeClr val="tx1"/>
                </a:solidFill>
                <a:latin typeface="仿宋" panose="02010609060101010101" pitchFamily="49" charset="-122"/>
                <a:ea typeface="仿宋" panose="02010609060101010101" pitchFamily="49" charset="-122"/>
              </a:rPr>
            </a:br>
            <a:endParaRPr lang="zh-CN" altLang="en-US" sz="4000" dirty="0"/>
          </a:p>
        </p:txBody>
      </p:sp>
    </p:spTree>
    <p:extLst>
      <p:ext uri="{BB962C8B-B14F-4D97-AF65-F5344CB8AC3E}">
        <p14:creationId xmlns:p14="http://schemas.microsoft.com/office/powerpoint/2010/main" val="3346889450"/>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725" y="15497"/>
            <a:ext cx="10189064" cy="6858001"/>
          </a:xfrm>
        </p:spPr>
        <p:txBody>
          <a:bodyPr/>
          <a:lstStyle/>
          <a:p>
            <a:pPr algn="l"/>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endParaRPr lang="zh-CN" altLang="en-US" sz="2000" dirty="0">
              <a:solidFill>
                <a:schemeClr val="tx1"/>
              </a:solidFill>
              <a:latin typeface="仿宋" panose="02010609060101010101" pitchFamily="49" charset="-122"/>
              <a:ea typeface="仿宋" panose="02010609060101010101" pitchFamily="49" charset="-122"/>
            </a:endParaRPr>
          </a:p>
        </p:txBody>
      </p:sp>
      <p:sp>
        <p:nvSpPr>
          <p:cNvPr id="5" name="标题 1"/>
          <p:cNvSpPr txBox="1">
            <a:spLocks/>
          </p:cNvSpPr>
          <p:nvPr/>
        </p:nvSpPr>
        <p:spPr>
          <a:xfrm>
            <a:off x="551725" y="0"/>
            <a:ext cx="10189064" cy="95534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b="1" dirty="0" smtClean="0">
                <a:solidFill>
                  <a:schemeClr val="tx1"/>
                </a:solidFill>
                <a:latin typeface="仿宋" panose="02010609060101010101" pitchFamily="49" charset="-122"/>
                <a:ea typeface="仿宋" panose="02010609060101010101" pitchFamily="49" charset="-122"/>
              </a:rPr>
              <a:t>证书申请流程</a:t>
            </a:r>
            <a:endParaRPr lang="zh-CN" altLang="en-US" b="1" dirty="0">
              <a:solidFill>
                <a:schemeClr val="tx1"/>
              </a:solidFill>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a:blip r:embed="rId3"/>
          <a:stretch>
            <a:fillRect/>
          </a:stretch>
        </p:blipFill>
        <p:spPr>
          <a:xfrm>
            <a:off x="238427" y="1724600"/>
            <a:ext cx="9654116" cy="4878001"/>
          </a:xfrm>
          <a:prstGeom prst="rect">
            <a:avLst/>
          </a:prstGeom>
        </p:spPr>
      </p:pic>
    </p:spTree>
    <p:extLst>
      <p:ext uri="{BB962C8B-B14F-4D97-AF65-F5344CB8AC3E}">
        <p14:creationId xmlns:p14="http://schemas.microsoft.com/office/powerpoint/2010/main" val="2886170234"/>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725" y="-1"/>
            <a:ext cx="10189064" cy="5920353"/>
          </a:xfrm>
        </p:spPr>
        <p:txBody>
          <a:bodyPr/>
          <a:lstStyle/>
          <a:p>
            <a:pPr algn="l"/>
            <a:r>
              <a:rPr lang="en-US" altLang="zh-CN" sz="2800" b="1" dirty="0" smtClean="0">
                <a:solidFill>
                  <a:schemeClr val="tx1"/>
                </a:solidFill>
                <a:latin typeface="仿宋" panose="02010609060101010101" pitchFamily="49" charset="-122"/>
                <a:ea typeface="仿宋" panose="02010609060101010101" pitchFamily="49" charset="-122"/>
              </a:rPr>
              <a:t>PKI</a:t>
            </a:r>
            <a:r>
              <a:rPr lang="zh-CN" altLang="en-US" sz="2800" b="1" dirty="0" smtClean="0">
                <a:solidFill>
                  <a:schemeClr val="tx1"/>
                </a:solidFill>
                <a:latin typeface="仿宋" panose="02010609060101010101" pitchFamily="49" charset="-122"/>
                <a:ea typeface="仿宋" panose="02010609060101010101" pitchFamily="49" charset="-122"/>
              </a:rPr>
              <a:t>数字证书</a:t>
            </a:r>
            <a:r>
              <a:rPr lang="en-US" altLang="zh-CN" sz="2800" b="1" dirty="0" smtClean="0">
                <a:solidFill>
                  <a:schemeClr val="tx1"/>
                </a:solidFill>
                <a:latin typeface="仿宋" panose="02010609060101010101" pitchFamily="49" charset="-122"/>
                <a:ea typeface="仿宋" panose="02010609060101010101" pitchFamily="49" charset="-122"/>
              </a:rPr>
              <a:t>——</a:t>
            </a:r>
            <a:r>
              <a:rPr lang="zh-CN" altLang="en-US" sz="2800" b="1" dirty="0" smtClean="0">
                <a:solidFill>
                  <a:schemeClr val="tx1"/>
                </a:solidFill>
                <a:latin typeface="仿宋" panose="02010609060101010101" pitchFamily="49" charset="-122"/>
                <a:ea typeface="仿宋" panose="02010609060101010101" pitchFamily="49" charset="-122"/>
              </a:rPr>
              <a:t>双证书</a:t>
            </a:r>
            <a:r>
              <a:rPr lang="en-US" altLang="zh-CN" sz="2800" b="1" dirty="0" smtClean="0">
                <a:solidFill>
                  <a:schemeClr val="tx1"/>
                </a:solidFill>
                <a:latin typeface="仿宋" panose="02010609060101010101" pitchFamily="49" charset="-122"/>
                <a:ea typeface="仿宋" panose="02010609060101010101" pitchFamily="49" charset="-122"/>
              </a:rPr>
              <a:t>:</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sp>
        <p:nvSpPr>
          <p:cNvPr id="8" name="矩形 7"/>
          <p:cNvSpPr/>
          <p:nvPr/>
        </p:nvSpPr>
        <p:spPr>
          <a:xfrm>
            <a:off x="450125" y="1891673"/>
            <a:ext cx="10956846" cy="3539430"/>
          </a:xfrm>
          <a:prstGeom prst="rect">
            <a:avLst/>
          </a:prstGeom>
        </p:spPr>
        <p:txBody>
          <a:bodyPr wrap="none">
            <a:spAutoFit/>
          </a:bodyPr>
          <a:lstStyle/>
          <a:p>
            <a:r>
              <a:rPr lang="zh-CN" altLang="en-US" sz="2800" dirty="0" smtClean="0">
                <a:latin typeface="仿宋" panose="02010609060101010101" pitchFamily="49" charset="-122"/>
                <a:ea typeface="仿宋" panose="02010609060101010101" pitchFamily="49" charset="-122"/>
              </a:rPr>
              <a:t>单证书</a:t>
            </a:r>
            <a:r>
              <a:rPr lang="zh-CN" altLang="en-US" sz="2800" dirty="0" smtClean="0"/>
              <a:t>：</a:t>
            </a:r>
            <a:r>
              <a:rPr lang="zh-CN" altLang="en-US" sz="2800" dirty="0"/>
              <a:t>用户使用唯一的证书及对应的私钥进行签名和</a:t>
            </a:r>
            <a:r>
              <a:rPr lang="zh-CN" altLang="en-US" sz="2800" dirty="0" smtClean="0"/>
              <a:t>加解密操作。</a:t>
            </a:r>
            <a:endParaRPr lang="en-US" altLang="zh-CN" sz="2800" dirty="0" smtClean="0"/>
          </a:p>
          <a:p>
            <a:endParaRPr lang="en-US" altLang="zh-CN" sz="2800" dirty="0"/>
          </a:p>
          <a:p>
            <a:r>
              <a:rPr lang="zh-CN" altLang="en-US" sz="2800" dirty="0" smtClean="0">
                <a:latin typeface="仿宋" panose="02010609060101010101" pitchFamily="49" charset="-122"/>
                <a:ea typeface="仿宋" panose="02010609060101010101" pitchFamily="49" charset="-122"/>
              </a:rPr>
              <a:t>缺点</a:t>
            </a:r>
            <a:r>
              <a:rPr lang="zh-CN" altLang="en-US" sz="2800" dirty="0" smtClean="0"/>
              <a:t>：只有用户持有私钥，签名和加密使用同一密钥对</a:t>
            </a:r>
            <a:endParaRPr lang="en-US" altLang="zh-CN" sz="2800" dirty="0" smtClean="0"/>
          </a:p>
          <a:p>
            <a:r>
              <a:rPr lang="en-US" altLang="zh-CN" sz="2800" i="1" dirty="0" smtClean="0"/>
              <a:t>1</a:t>
            </a:r>
            <a:r>
              <a:rPr lang="zh-CN" altLang="en-US" sz="2800" i="1" dirty="0" smtClean="0"/>
              <a:t>）</a:t>
            </a:r>
            <a:r>
              <a:rPr lang="zh-CN" altLang="en-US" sz="2800" i="1" dirty="0"/>
              <a:t> </a:t>
            </a:r>
            <a:r>
              <a:rPr lang="zh-CN" altLang="en-US" sz="2800" dirty="0"/>
              <a:t>数据恢复：</a:t>
            </a:r>
            <a:r>
              <a:rPr lang="zh-CN" altLang="en-US" sz="2800" dirty="0" smtClean="0">
                <a:latin typeface="仿宋" panose="02010609060101010101" pitchFamily="49" charset="-122"/>
                <a:ea typeface="仿宋" panose="02010609060101010101" pitchFamily="49" charset="-122"/>
              </a:rPr>
              <a:t>当秘钥丢失后</a:t>
            </a:r>
            <a:r>
              <a:rPr lang="zh-CN" altLang="en-US" sz="2800" dirty="0">
                <a:latin typeface="仿宋" panose="02010609060101010101" pitchFamily="49" charset="-122"/>
                <a:ea typeface="仿宋" panose="02010609060101010101" pitchFamily="49" charset="-122"/>
              </a:rPr>
              <a:t>，无法</a:t>
            </a:r>
            <a:r>
              <a:rPr lang="zh-CN" altLang="en-US" sz="2800" dirty="0" smtClean="0">
                <a:latin typeface="仿宋" panose="02010609060101010101" pitchFamily="49" charset="-122"/>
                <a:ea typeface="仿宋" panose="02010609060101010101" pitchFamily="49" charset="-122"/>
              </a:rPr>
              <a:t>解密之前用</a:t>
            </a:r>
            <a:r>
              <a:rPr lang="zh-CN" altLang="en-US" sz="2800" dirty="0">
                <a:latin typeface="仿宋" panose="02010609060101010101" pitchFamily="49" charset="-122"/>
                <a:ea typeface="仿宋" panose="02010609060101010101" pitchFamily="49" charset="-122"/>
              </a:rPr>
              <a:t>此证书加密的数据。</a:t>
            </a:r>
          </a:p>
          <a:p>
            <a:r>
              <a:rPr lang="en-US" altLang="zh-CN" sz="2800" i="1" dirty="0" smtClean="0"/>
              <a:t>2</a:t>
            </a:r>
            <a:r>
              <a:rPr lang="zh-CN" altLang="en-US" sz="2800" i="1" dirty="0" smtClean="0"/>
              <a:t>）</a:t>
            </a:r>
            <a:r>
              <a:rPr lang="zh-CN" altLang="en-US" sz="2800" i="1" dirty="0"/>
              <a:t> </a:t>
            </a:r>
            <a:r>
              <a:rPr lang="zh-CN" altLang="en-US" sz="2800" dirty="0"/>
              <a:t>信息监控：</a:t>
            </a:r>
            <a:r>
              <a:rPr lang="zh-CN" altLang="en-US" sz="2800" dirty="0">
                <a:latin typeface="仿宋" panose="02010609060101010101" pitchFamily="49" charset="-122"/>
                <a:ea typeface="仿宋" panose="02010609060101010101" pitchFamily="49" charset="-122"/>
              </a:rPr>
              <a:t>对于中央政府来说，为了加强对贸易活动的</a:t>
            </a:r>
            <a:r>
              <a:rPr lang="zh-CN" altLang="en-US" sz="2800" dirty="0" smtClean="0">
                <a:latin typeface="仿宋" panose="02010609060101010101" pitchFamily="49" charset="-122"/>
                <a:ea typeface="仿宋" panose="02010609060101010101" pitchFamily="49" charset="-122"/>
              </a:rPr>
              <a:t>监管</a:t>
            </a:r>
            <a:endParaRPr lang="en-US" altLang="zh-CN" sz="2800" dirty="0" smtClean="0">
              <a:latin typeface="仿宋" panose="02010609060101010101" pitchFamily="49" charset="-122"/>
              <a:ea typeface="仿宋" panose="02010609060101010101" pitchFamily="49" charset="-122"/>
            </a:endParaRPr>
          </a:p>
          <a:p>
            <a:r>
              <a:rPr lang="zh-CN" altLang="en-US" sz="2800" dirty="0" smtClean="0">
                <a:latin typeface="仿宋" panose="02010609060101010101" pitchFamily="49" charset="-122"/>
                <a:ea typeface="仿宋" panose="02010609060101010101" pitchFamily="49" charset="-122"/>
              </a:rPr>
              <a:t>，</a:t>
            </a:r>
            <a:r>
              <a:rPr lang="zh-CN" altLang="en-US" sz="2800" dirty="0">
                <a:latin typeface="仿宋" panose="02010609060101010101" pitchFamily="49" charset="-122"/>
                <a:ea typeface="仿宋" panose="02010609060101010101" pitchFamily="49" charset="-122"/>
              </a:rPr>
              <a:t>打击犯罪，存在对信息进行监控的需要，但经过证书</a:t>
            </a:r>
            <a:r>
              <a:rPr lang="zh-CN" altLang="en-US" sz="2800" dirty="0" smtClean="0">
                <a:latin typeface="仿宋" panose="02010609060101010101" pitchFamily="49" charset="-122"/>
                <a:ea typeface="仿宋" panose="02010609060101010101" pitchFamily="49" charset="-122"/>
              </a:rPr>
              <a:t>加密的数</a:t>
            </a:r>
            <a:endParaRPr lang="en-US" altLang="zh-CN" sz="2800" dirty="0" smtClean="0">
              <a:latin typeface="仿宋" panose="02010609060101010101" pitchFamily="49" charset="-122"/>
              <a:ea typeface="仿宋" panose="02010609060101010101" pitchFamily="49" charset="-122"/>
            </a:endParaRPr>
          </a:p>
          <a:p>
            <a:r>
              <a:rPr lang="zh-CN" altLang="en-US" sz="2800" dirty="0" smtClean="0">
                <a:latin typeface="仿宋" panose="02010609060101010101" pitchFamily="49" charset="-122"/>
                <a:ea typeface="仿宋" panose="02010609060101010101" pitchFamily="49" charset="-122"/>
              </a:rPr>
              <a:t>据</a:t>
            </a:r>
            <a:r>
              <a:rPr lang="zh-CN" altLang="en-US" sz="2800" dirty="0">
                <a:latin typeface="仿宋" panose="02010609060101010101" pitchFamily="49" charset="-122"/>
                <a:ea typeface="仿宋" panose="02010609060101010101" pitchFamily="49" charset="-122"/>
              </a:rPr>
              <a:t>中央政府几乎无法解密</a:t>
            </a:r>
          </a:p>
          <a:p>
            <a:endParaRPr lang="en-US" altLang="zh-CN" sz="2800" dirty="0" smtClean="0"/>
          </a:p>
        </p:txBody>
      </p:sp>
    </p:spTree>
    <p:extLst>
      <p:ext uri="{BB962C8B-B14F-4D97-AF65-F5344CB8AC3E}">
        <p14:creationId xmlns:p14="http://schemas.microsoft.com/office/powerpoint/2010/main" val="690646973"/>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725" y="-1"/>
            <a:ext cx="10189064" cy="5920353"/>
          </a:xfrm>
        </p:spPr>
        <p:txBody>
          <a:bodyPr/>
          <a:lstStyle/>
          <a:p>
            <a:pPr algn="l"/>
            <a:r>
              <a:rPr lang="en-US" altLang="zh-CN" sz="2800" b="1" dirty="0" smtClean="0">
                <a:solidFill>
                  <a:schemeClr val="tx1"/>
                </a:solidFill>
                <a:latin typeface="仿宋" panose="02010609060101010101" pitchFamily="49" charset="-122"/>
                <a:ea typeface="仿宋" panose="02010609060101010101" pitchFamily="49" charset="-122"/>
              </a:rPr>
              <a:t>PKI</a:t>
            </a:r>
            <a:r>
              <a:rPr lang="zh-CN" altLang="en-US" sz="2800" b="1" dirty="0" smtClean="0">
                <a:solidFill>
                  <a:schemeClr val="tx1"/>
                </a:solidFill>
                <a:latin typeface="仿宋" panose="02010609060101010101" pitchFamily="49" charset="-122"/>
                <a:ea typeface="仿宋" panose="02010609060101010101" pitchFamily="49" charset="-122"/>
              </a:rPr>
              <a:t>数字证书</a:t>
            </a:r>
            <a:r>
              <a:rPr lang="en-US" altLang="zh-CN" sz="2800" b="1" dirty="0" smtClean="0">
                <a:solidFill>
                  <a:schemeClr val="tx1"/>
                </a:solidFill>
                <a:latin typeface="仿宋" panose="02010609060101010101" pitchFamily="49" charset="-122"/>
                <a:ea typeface="仿宋" panose="02010609060101010101" pitchFamily="49" charset="-122"/>
              </a:rPr>
              <a:t>——</a:t>
            </a:r>
            <a:r>
              <a:rPr lang="zh-CN" altLang="en-US" sz="2800" b="1" dirty="0" smtClean="0">
                <a:solidFill>
                  <a:schemeClr val="tx1"/>
                </a:solidFill>
                <a:latin typeface="仿宋" panose="02010609060101010101" pitchFamily="49" charset="-122"/>
                <a:ea typeface="仿宋" panose="02010609060101010101" pitchFamily="49" charset="-122"/>
              </a:rPr>
              <a:t>双证书</a:t>
            </a:r>
            <a:r>
              <a:rPr lang="en-US" altLang="zh-CN" sz="2800" b="1" dirty="0" smtClean="0">
                <a:solidFill>
                  <a:schemeClr val="tx1"/>
                </a:solidFill>
                <a:latin typeface="仿宋" panose="02010609060101010101" pitchFamily="49" charset="-122"/>
                <a:ea typeface="仿宋" panose="02010609060101010101" pitchFamily="49" charset="-122"/>
              </a:rPr>
              <a:t>:</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sp>
        <p:nvSpPr>
          <p:cNvPr id="8" name="矩形 7"/>
          <p:cNvSpPr/>
          <p:nvPr/>
        </p:nvSpPr>
        <p:spPr>
          <a:xfrm>
            <a:off x="450125" y="1325616"/>
            <a:ext cx="12279324" cy="4585871"/>
          </a:xfrm>
          <a:prstGeom prst="rect">
            <a:avLst/>
          </a:prstGeom>
        </p:spPr>
        <p:txBody>
          <a:bodyPr wrap="none">
            <a:spAutoFit/>
          </a:bodyPr>
          <a:lstStyle/>
          <a:p>
            <a:r>
              <a:rPr lang="zh-CN" altLang="en-US" sz="2800" dirty="0" smtClean="0">
                <a:latin typeface="仿宋" panose="02010609060101010101" pitchFamily="49" charset="-122"/>
                <a:ea typeface="仿宋" panose="02010609060101010101" pitchFamily="49" charset="-122"/>
              </a:rPr>
              <a:t>双证书</a:t>
            </a:r>
            <a:r>
              <a:rPr lang="zh-CN" altLang="en-US" sz="2800" dirty="0" smtClean="0"/>
              <a:t>：签名证书</a:t>
            </a:r>
            <a:r>
              <a:rPr lang="en-US" altLang="zh-CN" sz="2800" dirty="0" smtClean="0"/>
              <a:t>+</a:t>
            </a:r>
            <a:r>
              <a:rPr lang="zh-CN" altLang="en-US" sz="2800" dirty="0" smtClean="0"/>
              <a:t>加密证书。</a:t>
            </a:r>
            <a:endParaRPr lang="en-US" altLang="zh-CN" sz="2800" dirty="0" smtClean="0"/>
          </a:p>
          <a:p>
            <a:r>
              <a:rPr lang="zh-CN" altLang="en-US" sz="2800" dirty="0" smtClean="0"/>
              <a:t>前者只用于签名（验证身份），后者用于加密。</a:t>
            </a:r>
            <a:endParaRPr lang="en-US" altLang="zh-CN" sz="2800" dirty="0" smtClean="0"/>
          </a:p>
          <a:p>
            <a:r>
              <a:rPr lang="zh-CN" altLang="en-US" sz="2000" dirty="0" smtClean="0">
                <a:latin typeface="仿宋" panose="02010609060101010101" pitchFamily="49" charset="-122"/>
                <a:ea typeface="仿宋" panose="02010609060101010101" pitchFamily="49" charset="-122"/>
              </a:rPr>
              <a:t>签名证书的秘钥对由用户自己产生，并且由自己保管，私钥丢失后重新申请</a:t>
            </a:r>
          </a:p>
          <a:p>
            <a:r>
              <a:rPr lang="zh-CN" altLang="en-US" sz="2000" dirty="0" smtClean="0">
                <a:latin typeface="仿宋" panose="02010609060101010101" pitchFamily="49" charset="-122"/>
                <a:ea typeface="仿宋" panose="02010609060101010101" pitchFamily="49" charset="-122"/>
              </a:rPr>
              <a:t>加密证书</a:t>
            </a:r>
            <a:r>
              <a:rPr lang="zh-CN" altLang="en-US" sz="2000" dirty="0">
                <a:latin typeface="仿宋" panose="02010609060101010101" pitchFamily="49" charset="-122"/>
                <a:ea typeface="仿宋" panose="02010609060101010101" pitchFamily="49" charset="-122"/>
              </a:rPr>
              <a:t>秘</a:t>
            </a:r>
            <a:r>
              <a:rPr lang="zh-CN" altLang="en-US" sz="2000" dirty="0" smtClean="0">
                <a:latin typeface="仿宋" panose="02010609060101010101" pitchFamily="49" charset="-122"/>
                <a:ea typeface="仿宋" panose="02010609060101010101" pitchFamily="49" charset="-122"/>
              </a:rPr>
              <a:t>钥对由</a:t>
            </a:r>
            <a:r>
              <a:rPr lang="en-US" altLang="zh-CN" sz="2000" dirty="0" smtClean="0">
                <a:latin typeface="仿宋" panose="02010609060101010101" pitchFamily="49" charset="-122"/>
                <a:ea typeface="仿宋" panose="02010609060101010101" pitchFamily="49" charset="-122"/>
              </a:rPr>
              <a:t>CA</a:t>
            </a:r>
            <a:r>
              <a:rPr lang="zh-CN" altLang="en-US" sz="2000" dirty="0" smtClean="0">
                <a:latin typeface="仿宋" panose="02010609060101010101" pitchFamily="49" charset="-122"/>
                <a:ea typeface="仿宋" panose="02010609060101010101" pitchFamily="49" charset="-122"/>
              </a:rPr>
              <a:t>（</a:t>
            </a:r>
            <a:r>
              <a:rPr lang="en-US" altLang="zh-CN" sz="2000" dirty="0" smtClean="0">
                <a:latin typeface="仿宋" panose="02010609060101010101" pitchFamily="49" charset="-122"/>
                <a:ea typeface="仿宋" panose="02010609060101010101" pitchFamily="49" charset="-122"/>
              </a:rPr>
              <a:t>KMC</a:t>
            </a:r>
            <a:r>
              <a:rPr lang="zh-CN" altLang="en-US" sz="2000" dirty="0" smtClean="0">
                <a:latin typeface="仿宋" panose="02010609060101010101" pitchFamily="49" charset="-122"/>
                <a:ea typeface="仿宋" panose="02010609060101010101" pitchFamily="49" charset="-122"/>
              </a:rPr>
              <a:t>）产生，并由</a:t>
            </a:r>
            <a:r>
              <a:rPr lang="en-US" altLang="zh-CN" sz="2000" dirty="0" smtClean="0">
                <a:latin typeface="仿宋" panose="02010609060101010101" pitchFamily="49" charset="-122"/>
                <a:ea typeface="仿宋" panose="02010609060101010101" pitchFamily="49" charset="-122"/>
              </a:rPr>
              <a:t>CA</a:t>
            </a:r>
            <a:r>
              <a:rPr lang="zh-CN" altLang="en-US" sz="2000" dirty="0" smtClean="0">
                <a:latin typeface="仿宋" panose="02010609060101010101" pitchFamily="49" charset="-122"/>
                <a:ea typeface="仿宋" panose="02010609060101010101" pitchFamily="49" charset="-122"/>
              </a:rPr>
              <a:t>保管（存根），私钥丢失后可申请恢复</a:t>
            </a:r>
            <a:endParaRPr lang="en-US" altLang="zh-CN" sz="2000" dirty="0" smtClean="0">
              <a:latin typeface="仿宋" panose="02010609060101010101" pitchFamily="49" charset="-122"/>
              <a:ea typeface="仿宋" panose="02010609060101010101" pitchFamily="49" charset="-122"/>
            </a:endParaRPr>
          </a:p>
          <a:p>
            <a:endParaRPr lang="en-US" altLang="zh-CN" sz="2800" dirty="0" smtClean="0"/>
          </a:p>
          <a:p>
            <a:r>
              <a:rPr lang="zh-CN" altLang="en-US" sz="2800" dirty="0" smtClean="0"/>
              <a:t>双证书的优点：</a:t>
            </a:r>
          </a:p>
          <a:p>
            <a:r>
              <a:rPr lang="en-US" altLang="zh-CN" sz="2800" i="1" dirty="0" smtClean="0"/>
              <a:t>1)</a:t>
            </a:r>
            <a:r>
              <a:rPr lang="zh-CN" altLang="en-US" sz="2800" dirty="0" smtClean="0"/>
              <a:t>数据</a:t>
            </a:r>
            <a:r>
              <a:rPr lang="zh-CN" altLang="en-US" sz="2800" dirty="0"/>
              <a:t>恢复：</a:t>
            </a:r>
            <a:r>
              <a:rPr lang="zh-CN" altLang="en-US" sz="2800" dirty="0">
                <a:latin typeface="仿宋" panose="02010609060101010101" pitchFamily="49" charset="-122"/>
                <a:ea typeface="仿宋" panose="02010609060101010101" pitchFamily="49" charset="-122"/>
              </a:rPr>
              <a:t>加密密钥对可以从托管中心恢复，从而解密数据。</a:t>
            </a:r>
          </a:p>
          <a:p>
            <a:r>
              <a:rPr lang="en-US" altLang="zh-CN" sz="2800" i="1" dirty="0"/>
              <a:t>2</a:t>
            </a:r>
            <a:r>
              <a:rPr lang="en-US" altLang="zh-CN" sz="2800" i="1" dirty="0" smtClean="0"/>
              <a:t>)</a:t>
            </a:r>
            <a:r>
              <a:rPr lang="zh-CN" altLang="en-US" sz="2800" dirty="0" smtClean="0"/>
              <a:t>信息</a:t>
            </a:r>
            <a:r>
              <a:rPr lang="zh-CN" altLang="en-US" sz="2800" dirty="0"/>
              <a:t>监控：</a:t>
            </a:r>
            <a:r>
              <a:rPr lang="zh-CN" altLang="en-US" sz="2800" dirty="0">
                <a:latin typeface="仿宋" panose="02010609060101010101" pitchFamily="49" charset="-122"/>
                <a:ea typeface="仿宋" panose="02010609060101010101" pitchFamily="49" charset="-122"/>
              </a:rPr>
              <a:t>中央政府可以从托管中心获得加密密钥对，从而监控信息。</a:t>
            </a:r>
          </a:p>
          <a:p>
            <a:endParaRPr lang="zh-CN" altLang="en-US" sz="2800" dirty="0">
              <a:latin typeface="仿宋" panose="02010609060101010101" pitchFamily="49" charset="-122"/>
              <a:ea typeface="仿宋" panose="02010609060101010101" pitchFamily="49" charset="-122"/>
            </a:endParaRPr>
          </a:p>
          <a:p>
            <a:r>
              <a:rPr lang="zh-CN" altLang="en-US" sz="2800" dirty="0" smtClean="0"/>
              <a:t>签名私钥丢失：</a:t>
            </a:r>
            <a:r>
              <a:rPr lang="zh-CN" altLang="en-US" sz="2800" dirty="0" smtClean="0">
                <a:latin typeface="仿宋" panose="02010609060101010101" pitchFamily="49" charset="-122"/>
                <a:ea typeface="仿宋" panose="02010609060101010101" pitchFamily="49" charset="-122"/>
              </a:rPr>
              <a:t>公钥证书存在于目录服务上，可以用之前的公钥验证签名；</a:t>
            </a:r>
            <a:endParaRPr lang="en-US" altLang="zh-CN" sz="2800" dirty="0" smtClean="0">
              <a:latin typeface="仿宋" panose="02010609060101010101" pitchFamily="49" charset="-122"/>
              <a:ea typeface="仿宋" panose="02010609060101010101" pitchFamily="49" charset="-122"/>
            </a:endParaRPr>
          </a:p>
          <a:p>
            <a:r>
              <a:rPr lang="zh-CN" altLang="en-US" sz="2800" dirty="0" smtClean="0"/>
              <a:t>加密私钥丢失：</a:t>
            </a:r>
            <a:r>
              <a:rPr lang="zh-CN" altLang="en-US" sz="2800" dirty="0" smtClean="0">
                <a:latin typeface="仿宋" panose="02010609060101010101" pitchFamily="49" charset="-122"/>
                <a:ea typeface="仿宋" panose="02010609060101010101" pitchFamily="49" charset="-122"/>
              </a:rPr>
              <a:t>向</a:t>
            </a:r>
            <a:r>
              <a:rPr lang="en-US" altLang="zh-CN" sz="2800" dirty="0" smtClean="0">
                <a:latin typeface="仿宋" panose="02010609060101010101" pitchFamily="49" charset="-122"/>
                <a:ea typeface="仿宋" panose="02010609060101010101" pitchFamily="49" charset="-122"/>
              </a:rPr>
              <a:t>CA</a:t>
            </a:r>
            <a:r>
              <a:rPr lang="zh-CN" altLang="en-US" sz="2800" dirty="0" smtClean="0">
                <a:latin typeface="仿宋" panose="02010609060101010101" pitchFamily="49" charset="-122"/>
                <a:ea typeface="仿宋" panose="02010609060101010101" pitchFamily="49" charset="-122"/>
              </a:rPr>
              <a:t>发起秘钥恢复请求，可以重新拿到加密私钥</a:t>
            </a:r>
            <a:endParaRPr lang="zh-CN" altLang="en-US" sz="28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84632413"/>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783954" y="521213"/>
            <a:ext cx="8296275" cy="5762625"/>
          </a:xfrm>
          <a:prstGeom prst="rect">
            <a:avLst/>
          </a:prstGeom>
        </p:spPr>
      </p:pic>
      <p:sp>
        <p:nvSpPr>
          <p:cNvPr id="2" name="标题 1"/>
          <p:cNvSpPr>
            <a:spLocks noGrp="1"/>
          </p:cNvSpPr>
          <p:nvPr>
            <p:ph type="ctrTitle"/>
          </p:nvPr>
        </p:nvSpPr>
        <p:spPr>
          <a:xfrm>
            <a:off x="551725" y="15497"/>
            <a:ext cx="10189064" cy="6858001"/>
          </a:xfrm>
        </p:spPr>
        <p:txBody>
          <a:bodyPr/>
          <a:lstStyle/>
          <a:p>
            <a:pPr algn="l"/>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zh-CN" altLang="en-US" sz="2000" dirty="0" smtClean="0">
                <a:solidFill>
                  <a:schemeClr val="tx1"/>
                </a:solidFill>
                <a:latin typeface="仿宋" panose="02010609060101010101" pitchFamily="49" charset="-122"/>
                <a:ea typeface="仿宋" panose="02010609060101010101" pitchFamily="49" charset="-122"/>
              </a:rPr>
              <a:t>图片来自</a:t>
            </a:r>
            <a:r>
              <a:rPr lang="en-US" altLang="zh-CN" sz="2000" dirty="0">
                <a:solidFill>
                  <a:schemeClr val="tx1"/>
                </a:solidFill>
                <a:latin typeface="仿宋" panose="02010609060101010101" pitchFamily="49" charset="-122"/>
                <a:ea typeface="仿宋" panose="02010609060101010101" pitchFamily="49" charset="-122"/>
              </a:rPr>
              <a:t>https://blog.csdn.net/qq_23901487/article/details/72730376</a:t>
            </a:r>
            <a:endParaRPr lang="zh-CN" altLang="en-US" sz="2000" dirty="0">
              <a:solidFill>
                <a:schemeClr val="tx1"/>
              </a:solidFill>
              <a:latin typeface="仿宋" panose="02010609060101010101" pitchFamily="49" charset="-122"/>
              <a:ea typeface="仿宋" panose="02010609060101010101" pitchFamily="49" charset="-122"/>
            </a:endParaRPr>
          </a:p>
        </p:txBody>
      </p:sp>
      <p:sp>
        <p:nvSpPr>
          <p:cNvPr id="5" name="标题 1"/>
          <p:cNvSpPr txBox="1">
            <a:spLocks/>
          </p:cNvSpPr>
          <p:nvPr/>
        </p:nvSpPr>
        <p:spPr>
          <a:xfrm>
            <a:off x="551725" y="0"/>
            <a:ext cx="10189064" cy="95534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b="1" dirty="0" smtClean="0">
                <a:solidFill>
                  <a:schemeClr val="tx1"/>
                </a:solidFill>
                <a:latin typeface="仿宋" panose="02010609060101010101" pitchFamily="49" charset="-122"/>
                <a:ea typeface="仿宋" panose="02010609060101010101" pitchFamily="49" charset="-122"/>
              </a:rPr>
              <a:t>证书申请流程</a:t>
            </a:r>
            <a:r>
              <a:rPr lang="en-US" altLang="zh-CN" b="1" dirty="0" smtClean="0">
                <a:solidFill>
                  <a:schemeClr val="tx1"/>
                </a:solidFill>
                <a:latin typeface="仿宋" panose="02010609060101010101" pitchFamily="49" charset="-122"/>
                <a:ea typeface="仿宋" panose="02010609060101010101" pitchFamily="49" charset="-122"/>
              </a:rPr>
              <a:t>——</a:t>
            </a:r>
            <a:r>
              <a:rPr lang="zh-CN" altLang="en-US" b="1" dirty="0">
                <a:solidFill>
                  <a:schemeClr val="tx1"/>
                </a:solidFill>
                <a:latin typeface="仿宋" panose="02010609060101010101" pitchFamily="49" charset="-122"/>
                <a:ea typeface="仿宋" panose="02010609060101010101" pitchFamily="49" charset="-122"/>
              </a:rPr>
              <a:t>双</a:t>
            </a:r>
            <a:r>
              <a:rPr lang="zh-CN" altLang="en-US" b="1" dirty="0" smtClean="0">
                <a:solidFill>
                  <a:schemeClr val="tx1"/>
                </a:solidFill>
                <a:latin typeface="仿宋" panose="02010609060101010101" pitchFamily="49" charset="-122"/>
                <a:ea typeface="仿宋" panose="02010609060101010101" pitchFamily="49" charset="-122"/>
              </a:rPr>
              <a:t>证书申请</a:t>
            </a:r>
            <a:endParaRPr lang="zh-CN" altLang="en-US" b="1" dirty="0">
              <a:solidFill>
                <a:schemeClr val="tx1"/>
              </a:solidFill>
              <a:latin typeface="仿宋" panose="02010609060101010101" pitchFamily="49" charset="-122"/>
              <a:ea typeface="仿宋" panose="02010609060101010101" pitchFamily="49" charset="-122"/>
            </a:endParaRPr>
          </a:p>
        </p:txBody>
      </p:sp>
      <p:sp>
        <p:nvSpPr>
          <p:cNvPr id="4" name="文本框 3"/>
          <p:cNvSpPr txBox="1"/>
          <p:nvPr/>
        </p:nvSpPr>
        <p:spPr>
          <a:xfrm>
            <a:off x="9080229" y="2929035"/>
            <a:ext cx="1654628" cy="2246769"/>
          </a:xfrm>
          <a:prstGeom prst="rect">
            <a:avLst/>
          </a:prstGeom>
          <a:noFill/>
        </p:spPr>
        <p:txBody>
          <a:bodyPr wrap="square" rtlCol="0">
            <a:spAutoFit/>
          </a:bodyPr>
          <a:lstStyle/>
          <a:p>
            <a:r>
              <a:rPr lang="zh-CN" altLang="en-US" sz="2800" dirty="0" smtClean="0"/>
              <a:t>签名公钥</a:t>
            </a:r>
            <a:endParaRPr lang="en-US" altLang="zh-CN" sz="2800" dirty="0" smtClean="0"/>
          </a:p>
          <a:p>
            <a:r>
              <a:rPr lang="zh-CN" altLang="en-US" sz="2800" dirty="0" smtClean="0"/>
              <a:t>签名私钥</a:t>
            </a:r>
            <a:endParaRPr lang="en-US" altLang="zh-CN" sz="2800" dirty="0" smtClean="0"/>
          </a:p>
          <a:p>
            <a:endParaRPr lang="en-US" altLang="zh-CN" sz="2800" dirty="0"/>
          </a:p>
          <a:p>
            <a:r>
              <a:rPr lang="zh-CN" altLang="en-US" sz="2800" dirty="0" smtClean="0"/>
              <a:t>加密公钥</a:t>
            </a:r>
            <a:endParaRPr lang="en-US" altLang="zh-CN" sz="2800" dirty="0" smtClean="0"/>
          </a:p>
          <a:p>
            <a:r>
              <a:rPr lang="zh-CN" altLang="en-US" sz="2800" dirty="0" smtClean="0"/>
              <a:t>加密私钥</a:t>
            </a:r>
            <a:endParaRPr lang="zh-CN" altLang="en-US" sz="2800" dirty="0"/>
          </a:p>
        </p:txBody>
      </p:sp>
    </p:spTree>
    <p:extLst>
      <p:ext uri="{BB962C8B-B14F-4D97-AF65-F5344CB8AC3E}">
        <p14:creationId xmlns:p14="http://schemas.microsoft.com/office/powerpoint/2010/main" val="1151990782"/>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smtClean="0"/>
              <a:t>2.SSL</a:t>
            </a:r>
            <a:r>
              <a:rPr lang="zh-CN" altLang="en-US" dirty="0"/>
              <a:t>过程</a:t>
            </a:r>
          </a:p>
        </p:txBody>
      </p:sp>
    </p:spTree>
    <p:extLst>
      <p:ext uri="{BB962C8B-B14F-4D97-AF65-F5344CB8AC3E}">
        <p14:creationId xmlns:p14="http://schemas.microsoft.com/office/powerpoint/2010/main" val="3205101286"/>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p14="http://schemas.microsoft.com/office/powerpoint/2010/main" val="1800414198"/>
              </p:ext>
            </p:extLst>
          </p:nvPr>
        </p:nvGraphicFramePr>
        <p:xfrm>
          <a:off x="1652211" y="1988458"/>
          <a:ext cx="7766936" cy="3354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0970820"/>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6227" y="154984"/>
            <a:ext cx="10189064" cy="6524786"/>
          </a:xfrm>
        </p:spPr>
        <p:txBody>
          <a:bodyPr/>
          <a:lstStyle/>
          <a:p>
            <a:pPr algn="l"/>
            <a:r>
              <a:rPr lang="en-US" altLang="zh-CN" sz="2800" b="1" dirty="0" smtClean="0">
                <a:solidFill>
                  <a:schemeClr val="tx1"/>
                </a:solidFill>
                <a:latin typeface="仿宋" panose="02010609060101010101" pitchFamily="49" charset="-122"/>
                <a:ea typeface="仿宋" panose="02010609060101010101" pitchFamily="49" charset="-122"/>
              </a:rPr>
              <a:t>SSL</a:t>
            </a:r>
            <a:r>
              <a:rPr lang="zh-CN" altLang="en-US" sz="2800" b="1" dirty="0" smtClean="0">
                <a:solidFill>
                  <a:schemeClr val="tx1"/>
                </a:solidFill>
                <a:latin typeface="仿宋" panose="02010609060101010101" pitchFamily="49" charset="-122"/>
                <a:ea typeface="仿宋" panose="02010609060101010101" pitchFamily="49" charset="-122"/>
              </a:rPr>
              <a:t>过程</a:t>
            </a:r>
            <a:r>
              <a:rPr lang="en-US" altLang="zh-CN" sz="2800" b="1" dirty="0" smtClean="0">
                <a:solidFill>
                  <a:schemeClr val="tx1"/>
                </a:solidFill>
                <a:latin typeface="仿宋" panose="02010609060101010101" pitchFamily="49" charset="-122"/>
                <a:ea typeface="仿宋" panose="02010609060101010101" pitchFamily="49" charset="-122"/>
              </a:rPr>
              <a:t>——</a:t>
            </a:r>
            <a:r>
              <a:rPr lang="zh-CN" altLang="en-US" sz="2800" b="1" dirty="0" smtClean="0">
                <a:solidFill>
                  <a:schemeClr val="tx1"/>
                </a:solidFill>
                <a:latin typeface="仿宋" panose="02010609060101010101" pitchFamily="49" charset="-122"/>
                <a:ea typeface="仿宋" panose="02010609060101010101" pitchFamily="49" charset="-122"/>
              </a:rPr>
              <a:t>证书验证：</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证书验证：收到对方的公钥证书后，（</a:t>
            </a:r>
            <a:r>
              <a:rPr lang="en-US" altLang="zh-CN" sz="2800" b="1" dirty="0" smtClean="0">
                <a:solidFill>
                  <a:schemeClr val="tx1"/>
                </a:solidFill>
                <a:latin typeface="仿宋" panose="02010609060101010101" pitchFamily="49" charset="-122"/>
                <a:ea typeface="仿宋" panose="02010609060101010101" pitchFamily="49" charset="-122"/>
              </a:rPr>
              <a:t>1</a:t>
            </a:r>
            <a:r>
              <a:rPr lang="zh-CN" altLang="en-US" sz="2800" b="1" dirty="0" smtClean="0">
                <a:solidFill>
                  <a:schemeClr val="tx1"/>
                </a:solidFill>
                <a:latin typeface="仿宋" panose="02010609060101010101" pitchFamily="49" charset="-122"/>
                <a:ea typeface="仿宋" panose="02010609060101010101" pitchFamily="49" charset="-122"/>
              </a:rPr>
              <a:t>）找到对应的</a:t>
            </a:r>
            <a:r>
              <a:rPr lang="en-US" altLang="zh-CN" sz="2800" b="1" dirty="0" smtClean="0">
                <a:solidFill>
                  <a:schemeClr val="tx1"/>
                </a:solidFill>
                <a:latin typeface="仿宋" panose="02010609060101010101" pitchFamily="49" charset="-122"/>
                <a:ea typeface="仿宋" panose="02010609060101010101" pitchFamily="49" charset="-122"/>
              </a:rPr>
              <a:t>CA</a:t>
            </a:r>
            <a:r>
              <a:rPr lang="zh-CN" altLang="en-US" sz="2800" b="1" dirty="0" smtClean="0">
                <a:solidFill>
                  <a:schemeClr val="tx1"/>
                </a:solidFill>
                <a:latin typeface="仿宋" panose="02010609060101010101" pitchFamily="49" charset="-122"/>
                <a:ea typeface="仿宋" panose="02010609060101010101" pitchFamily="49" charset="-122"/>
              </a:rPr>
              <a:t>证书，验证对方公钥有效性（</a:t>
            </a:r>
            <a:r>
              <a:rPr lang="en-US" altLang="zh-CN" sz="2800" b="1" dirty="0" smtClean="0">
                <a:solidFill>
                  <a:schemeClr val="tx1"/>
                </a:solidFill>
                <a:latin typeface="仿宋" panose="02010609060101010101" pitchFamily="49" charset="-122"/>
                <a:ea typeface="仿宋" panose="02010609060101010101" pitchFamily="49" charset="-122"/>
              </a:rPr>
              <a:t>2</a:t>
            </a:r>
            <a:r>
              <a:rPr lang="zh-CN" altLang="en-US" sz="2800" b="1" dirty="0" smtClean="0">
                <a:solidFill>
                  <a:schemeClr val="tx1"/>
                </a:solidFill>
                <a:latin typeface="仿宋" panose="02010609060101010101" pitchFamily="49" charset="-122"/>
                <a:ea typeface="仿宋" panose="02010609060101010101" pitchFamily="49" charset="-122"/>
              </a:rPr>
              <a:t>）检查证书中的</a:t>
            </a:r>
            <a:r>
              <a:rPr lang="en-US" altLang="zh-CN" sz="2800" b="1" dirty="0" smtClean="0">
                <a:solidFill>
                  <a:schemeClr val="tx1"/>
                </a:solidFill>
                <a:latin typeface="仿宋" panose="02010609060101010101" pitchFamily="49" charset="-122"/>
                <a:ea typeface="仿宋" panose="02010609060101010101" pitchFamily="49" charset="-122"/>
              </a:rPr>
              <a:t>CN</a:t>
            </a:r>
            <a:r>
              <a:rPr lang="zh-CN" altLang="en-US" sz="2800" b="1" dirty="0" smtClean="0">
                <a:solidFill>
                  <a:schemeClr val="tx1"/>
                </a:solidFill>
                <a:latin typeface="仿宋" panose="02010609060101010101" pitchFamily="49" charset="-122"/>
                <a:ea typeface="仿宋" panose="02010609060101010101" pitchFamily="49" charset="-122"/>
              </a:rPr>
              <a:t>是否为需要访问的域名（</a:t>
            </a:r>
            <a:r>
              <a:rPr lang="en-US" altLang="zh-CN" sz="2800" b="1" dirty="0" smtClean="0">
                <a:solidFill>
                  <a:schemeClr val="tx1"/>
                </a:solidFill>
                <a:latin typeface="仿宋" panose="02010609060101010101" pitchFamily="49" charset="-122"/>
                <a:ea typeface="仿宋" panose="02010609060101010101" pitchFamily="49" charset="-122"/>
              </a:rPr>
              <a:t>3</a:t>
            </a:r>
            <a:r>
              <a:rPr lang="zh-CN" altLang="en-US" sz="2800" b="1" dirty="0" smtClean="0">
                <a:solidFill>
                  <a:schemeClr val="tx1"/>
                </a:solidFill>
                <a:latin typeface="仿宋" panose="02010609060101010101" pitchFamily="49" charset="-122"/>
                <a:ea typeface="仿宋" panose="02010609060101010101" pitchFamily="49" charset="-122"/>
              </a:rPr>
              <a:t>）检查证书的有效期（</a:t>
            </a:r>
            <a:r>
              <a:rPr lang="en-US" altLang="zh-CN" sz="2800" b="1" dirty="0" smtClean="0">
                <a:solidFill>
                  <a:schemeClr val="tx1"/>
                </a:solidFill>
                <a:latin typeface="仿宋" panose="02010609060101010101" pitchFamily="49" charset="-122"/>
                <a:ea typeface="仿宋" panose="02010609060101010101" pitchFamily="49" charset="-122"/>
              </a:rPr>
              <a:t>4</a:t>
            </a:r>
            <a:r>
              <a:rPr lang="zh-CN" altLang="en-US" sz="2800" b="1" dirty="0" smtClean="0">
                <a:solidFill>
                  <a:schemeClr val="tx1"/>
                </a:solidFill>
                <a:latin typeface="仿宋" panose="02010609060101010101" pitchFamily="49" charset="-122"/>
                <a:ea typeface="仿宋" panose="02010609060101010101" pitchFamily="49" charset="-122"/>
              </a:rPr>
              <a:t>）查询该证书是否在</a:t>
            </a:r>
            <a:r>
              <a:rPr lang="en-US" altLang="zh-CN" sz="2800" b="1" dirty="0" smtClean="0">
                <a:solidFill>
                  <a:schemeClr val="tx1"/>
                </a:solidFill>
                <a:latin typeface="仿宋" panose="02010609060101010101" pitchFamily="49" charset="-122"/>
                <a:ea typeface="仿宋" panose="02010609060101010101" pitchFamily="49" charset="-122"/>
              </a:rPr>
              <a:t>CRL</a:t>
            </a:r>
            <a:r>
              <a:rPr lang="zh-CN" altLang="en-US" sz="2800" b="1" dirty="0" smtClean="0">
                <a:solidFill>
                  <a:schemeClr val="tx1"/>
                </a:solidFill>
                <a:latin typeface="仿宋" panose="02010609060101010101" pitchFamily="49" charset="-122"/>
                <a:ea typeface="仿宋" panose="02010609060101010101" pitchFamily="49" charset="-122"/>
              </a:rPr>
              <a:t>中</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证书认证路径：从用户证书查到签发者的证书，然后找到签发者的上级证书，重复执行直到找到一个预先确定的可信的</a:t>
            </a:r>
            <a:r>
              <a:rPr lang="en-US" altLang="zh-CN" sz="2800" b="1" dirty="0" smtClean="0">
                <a:solidFill>
                  <a:schemeClr val="tx1"/>
                </a:solidFill>
                <a:latin typeface="仿宋" panose="02010609060101010101" pitchFamily="49" charset="-122"/>
                <a:ea typeface="仿宋" panose="02010609060101010101" pitchFamily="49" charset="-122"/>
              </a:rPr>
              <a:t>CA</a:t>
            </a:r>
            <a:r>
              <a:rPr lang="zh-CN" altLang="en-US" sz="2800" b="1" dirty="0" smtClean="0">
                <a:solidFill>
                  <a:schemeClr val="tx1"/>
                </a:solidFill>
                <a:latin typeface="仿宋" panose="02010609060101010101" pitchFamily="49" charset="-122"/>
                <a:ea typeface="仿宋" panose="02010609060101010101" pitchFamily="49" charset="-122"/>
              </a:rPr>
              <a:t>证书（这个包含多个</a:t>
            </a:r>
            <a:r>
              <a:rPr lang="en-US" altLang="zh-CN" sz="2800" b="1" dirty="0" smtClean="0">
                <a:solidFill>
                  <a:schemeClr val="tx1"/>
                </a:solidFill>
                <a:latin typeface="仿宋" panose="02010609060101010101" pitchFamily="49" charset="-122"/>
                <a:ea typeface="仿宋" panose="02010609060101010101" pitchFamily="49" charset="-122"/>
              </a:rPr>
              <a:t>CA</a:t>
            </a:r>
            <a:r>
              <a:rPr lang="zh-CN" altLang="en-US" sz="2800" b="1" dirty="0" smtClean="0">
                <a:solidFill>
                  <a:schemeClr val="tx1"/>
                </a:solidFill>
                <a:latin typeface="仿宋" panose="02010609060101010101" pitchFamily="49" charset="-122"/>
                <a:ea typeface="仿宋" panose="02010609060101010101" pitchFamily="49" charset="-122"/>
              </a:rPr>
              <a:t>证书的证书列表即为证书的认证路径）</a:t>
            </a:r>
            <a:endParaRPr lang="zh-CN" altLang="en-US" sz="2800" b="1" dirty="0">
              <a:solidFill>
                <a:schemeClr val="tx1"/>
              </a:solidFill>
              <a:latin typeface="仿宋" panose="02010609060101010101" pitchFamily="49" charset="-122"/>
              <a:ea typeface="仿宋" panose="02010609060101010101" pitchFamily="49" charset="-122"/>
            </a:endParaRPr>
          </a:p>
        </p:txBody>
      </p:sp>
      <p:pic>
        <p:nvPicPr>
          <p:cNvPr id="3" name="图片 2"/>
          <p:cNvPicPr>
            <a:picLocks noChangeAspect="1"/>
          </p:cNvPicPr>
          <p:nvPr/>
        </p:nvPicPr>
        <p:blipFill>
          <a:blip r:embed="rId3"/>
          <a:stretch>
            <a:fillRect/>
          </a:stretch>
        </p:blipFill>
        <p:spPr>
          <a:xfrm>
            <a:off x="2060245" y="2317533"/>
            <a:ext cx="6275175" cy="3099563"/>
          </a:xfrm>
          <a:prstGeom prst="rect">
            <a:avLst/>
          </a:prstGeom>
        </p:spPr>
      </p:pic>
    </p:spTree>
    <p:extLst>
      <p:ext uri="{BB962C8B-B14F-4D97-AF65-F5344CB8AC3E}">
        <p14:creationId xmlns:p14="http://schemas.microsoft.com/office/powerpoint/2010/main" val="1168356151"/>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6227" y="759416"/>
            <a:ext cx="10189064" cy="5920353"/>
          </a:xfrm>
        </p:spPr>
        <p:txBody>
          <a:bodyPr/>
          <a:lstStyle/>
          <a:p>
            <a:pPr algn="l"/>
            <a:r>
              <a:rPr lang="en-US" altLang="zh-CN" sz="2800" b="1" dirty="0" smtClean="0">
                <a:solidFill>
                  <a:schemeClr val="tx1"/>
                </a:solidFill>
                <a:latin typeface="仿宋" panose="02010609060101010101" pitchFamily="49" charset="-122"/>
                <a:ea typeface="仿宋" panose="02010609060101010101" pitchFamily="49" charset="-122"/>
              </a:rPr>
              <a:t>SSL</a:t>
            </a:r>
            <a:r>
              <a:rPr lang="zh-CN" altLang="en-US" sz="2800" b="1" dirty="0" smtClean="0">
                <a:solidFill>
                  <a:schemeClr val="tx1"/>
                </a:solidFill>
                <a:latin typeface="仿宋" panose="02010609060101010101" pitchFamily="49" charset="-122"/>
                <a:ea typeface="仿宋" panose="02010609060101010101" pitchFamily="49" charset="-122"/>
              </a:rPr>
              <a:t>握手：</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a:blip r:embed="rId3"/>
          <a:stretch>
            <a:fillRect/>
          </a:stretch>
        </p:blipFill>
        <p:spPr>
          <a:xfrm>
            <a:off x="1341757" y="0"/>
            <a:ext cx="6808830" cy="6858000"/>
          </a:xfrm>
          <a:prstGeom prst="rect">
            <a:avLst/>
          </a:prstGeom>
        </p:spPr>
      </p:pic>
    </p:spTree>
    <p:extLst>
      <p:ext uri="{BB962C8B-B14F-4D97-AF65-F5344CB8AC3E}">
        <p14:creationId xmlns:p14="http://schemas.microsoft.com/office/powerpoint/2010/main" val="2148896493"/>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0286" y="759416"/>
            <a:ext cx="10435005" cy="5920353"/>
          </a:xfrm>
        </p:spPr>
        <p:txBody>
          <a:bodyPr/>
          <a:lstStyle/>
          <a:p>
            <a:pPr algn="l"/>
            <a:r>
              <a:rPr lang="en-US" altLang="zh-CN" sz="2800" b="1" dirty="0" smtClean="0">
                <a:solidFill>
                  <a:schemeClr val="tx1"/>
                </a:solidFill>
                <a:latin typeface="仿宋" panose="02010609060101010101" pitchFamily="49" charset="-122"/>
                <a:ea typeface="仿宋" panose="02010609060101010101" pitchFamily="49" charset="-122"/>
              </a:rPr>
              <a:t>SSL</a:t>
            </a:r>
            <a:r>
              <a:rPr lang="zh-CN" altLang="en-US" sz="2800" b="1" dirty="0" smtClean="0">
                <a:solidFill>
                  <a:schemeClr val="tx1"/>
                </a:solidFill>
                <a:latin typeface="仿宋" panose="02010609060101010101" pitchFamily="49" charset="-122"/>
                <a:ea typeface="仿宋" panose="02010609060101010101" pitchFamily="49" charset="-122"/>
              </a:rPr>
              <a:t>会话恢复</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a:t>
            </a:r>
            <a:r>
              <a:rPr lang="en-US" altLang="zh-CN" sz="2800" b="1" dirty="0" err="1" smtClean="0">
                <a:solidFill>
                  <a:schemeClr val="tx1"/>
                </a:solidFill>
                <a:latin typeface="仿宋" panose="02010609060101010101" pitchFamily="49" charset="-122"/>
                <a:ea typeface="仿宋" panose="02010609060101010101" pitchFamily="49" charset="-122"/>
              </a:rPr>
              <a:t>sessionID</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pic>
        <p:nvPicPr>
          <p:cNvPr id="4" name="图片 3"/>
          <p:cNvPicPr>
            <a:picLocks noChangeAspect="1"/>
          </p:cNvPicPr>
          <p:nvPr/>
        </p:nvPicPr>
        <p:blipFill>
          <a:blip r:embed="rId3"/>
          <a:stretch>
            <a:fillRect/>
          </a:stretch>
        </p:blipFill>
        <p:spPr>
          <a:xfrm>
            <a:off x="1400131" y="0"/>
            <a:ext cx="8054855" cy="6858000"/>
          </a:xfrm>
          <a:prstGeom prst="rect">
            <a:avLst/>
          </a:prstGeom>
        </p:spPr>
      </p:pic>
    </p:spTree>
    <p:extLst>
      <p:ext uri="{BB962C8B-B14F-4D97-AF65-F5344CB8AC3E}">
        <p14:creationId xmlns:p14="http://schemas.microsoft.com/office/powerpoint/2010/main" val="2431594519"/>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0286" y="759416"/>
            <a:ext cx="10435005" cy="5920353"/>
          </a:xfrm>
        </p:spPr>
        <p:txBody>
          <a:bodyPr/>
          <a:lstStyle/>
          <a:p>
            <a:pPr algn="l"/>
            <a:r>
              <a:rPr lang="en-US" altLang="zh-CN" sz="2800" b="1" dirty="0" smtClean="0">
                <a:solidFill>
                  <a:schemeClr val="tx1"/>
                </a:solidFill>
                <a:latin typeface="仿宋" panose="02010609060101010101" pitchFamily="49" charset="-122"/>
                <a:ea typeface="仿宋" panose="02010609060101010101" pitchFamily="49" charset="-122"/>
              </a:rPr>
              <a:t>SSL</a:t>
            </a:r>
            <a:r>
              <a:rPr lang="zh-CN" altLang="en-US" sz="2800" b="1" dirty="0" smtClean="0">
                <a:solidFill>
                  <a:schemeClr val="tx1"/>
                </a:solidFill>
                <a:latin typeface="仿宋" panose="02010609060101010101" pitchFamily="49" charset="-122"/>
                <a:ea typeface="仿宋" panose="02010609060101010101" pitchFamily="49" charset="-122"/>
              </a:rPr>
              <a:t>会话恢复</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a:t>
            </a:r>
            <a:r>
              <a:rPr lang="en-US" altLang="zh-CN" sz="2800" b="1" dirty="0" err="1" smtClean="0">
                <a:solidFill>
                  <a:schemeClr val="tx1"/>
                </a:solidFill>
                <a:latin typeface="仿宋" panose="02010609060101010101" pitchFamily="49" charset="-122"/>
                <a:ea typeface="仿宋" panose="02010609060101010101" pitchFamily="49" charset="-122"/>
              </a:rPr>
              <a:t>sessionTicket</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pic>
        <p:nvPicPr>
          <p:cNvPr id="3" name="图片 2"/>
          <p:cNvPicPr>
            <a:picLocks noChangeAspect="1"/>
          </p:cNvPicPr>
          <p:nvPr/>
        </p:nvPicPr>
        <p:blipFill>
          <a:blip r:embed="rId3"/>
          <a:stretch>
            <a:fillRect/>
          </a:stretch>
        </p:blipFill>
        <p:spPr>
          <a:xfrm>
            <a:off x="846812" y="0"/>
            <a:ext cx="8379287" cy="6858000"/>
          </a:xfrm>
          <a:prstGeom prst="rect">
            <a:avLst/>
          </a:prstGeom>
        </p:spPr>
      </p:pic>
    </p:spTree>
    <p:extLst>
      <p:ext uri="{BB962C8B-B14F-4D97-AF65-F5344CB8AC3E}">
        <p14:creationId xmlns:p14="http://schemas.microsoft.com/office/powerpoint/2010/main" val="32088865"/>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536227" y="2090363"/>
            <a:ext cx="3590925" cy="3714750"/>
          </a:xfrm>
          <a:prstGeom prst="rect">
            <a:avLst/>
          </a:prstGeom>
        </p:spPr>
      </p:pic>
      <p:pic>
        <p:nvPicPr>
          <p:cNvPr id="4" name="图片 3"/>
          <p:cNvPicPr>
            <a:picLocks noChangeAspect="1"/>
          </p:cNvPicPr>
          <p:nvPr/>
        </p:nvPicPr>
        <p:blipFill>
          <a:blip r:embed="rId4"/>
          <a:stretch>
            <a:fillRect/>
          </a:stretch>
        </p:blipFill>
        <p:spPr>
          <a:xfrm>
            <a:off x="3726954" y="1966538"/>
            <a:ext cx="5867400" cy="3962400"/>
          </a:xfrm>
          <a:prstGeom prst="rect">
            <a:avLst/>
          </a:prstGeom>
        </p:spPr>
      </p:pic>
      <p:sp>
        <p:nvSpPr>
          <p:cNvPr id="2" name="标题 1"/>
          <p:cNvSpPr>
            <a:spLocks noGrp="1"/>
          </p:cNvSpPr>
          <p:nvPr>
            <p:ph type="ctrTitle"/>
          </p:nvPr>
        </p:nvSpPr>
        <p:spPr>
          <a:xfrm>
            <a:off x="536227" y="759416"/>
            <a:ext cx="10189064" cy="5920353"/>
          </a:xfrm>
        </p:spPr>
        <p:txBody>
          <a:bodyPr/>
          <a:lstStyle/>
          <a:p>
            <a:pPr algn="l"/>
            <a:r>
              <a:rPr lang="en-US" altLang="zh-CN" sz="2800" b="1" dirty="0" smtClean="0">
                <a:solidFill>
                  <a:schemeClr val="tx1"/>
                </a:solidFill>
                <a:latin typeface="仿宋" panose="02010609060101010101" pitchFamily="49" charset="-122"/>
                <a:ea typeface="仿宋" panose="02010609060101010101" pitchFamily="49" charset="-122"/>
              </a:rPr>
              <a:t>SSL</a:t>
            </a:r>
            <a:r>
              <a:rPr lang="zh-CN" altLang="en-US" sz="2800" b="1" dirty="0" smtClean="0">
                <a:solidFill>
                  <a:schemeClr val="tx1"/>
                </a:solidFill>
                <a:latin typeface="仿宋" panose="02010609060101010101" pitchFamily="49" charset="-122"/>
                <a:ea typeface="仿宋" panose="02010609060101010101" pitchFamily="49" charset="-122"/>
              </a:rPr>
              <a:t>握手</a:t>
            </a:r>
            <a:r>
              <a:rPr lang="en-US" altLang="zh-CN" sz="2800" b="1" dirty="0" smtClean="0">
                <a:solidFill>
                  <a:schemeClr val="tx1"/>
                </a:solidFill>
                <a:latin typeface="仿宋" panose="02010609060101010101" pitchFamily="49" charset="-122"/>
                <a:ea typeface="仿宋" panose="02010609060101010101" pitchFamily="49" charset="-122"/>
              </a:rPr>
              <a:t>——</a:t>
            </a:r>
            <a:r>
              <a:rPr lang="zh-CN" altLang="en-US" sz="2800" b="1" dirty="0" smtClean="0">
                <a:solidFill>
                  <a:schemeClr val="tx1"/>
                </a:solidFill>
                <a:latin typeface="仿宋" panose="02010609060101010101" pitchFamily="49" charset="-122"/>
                <a:ea typeface="仿宋" panose="02010609060101010101" pitchFamily="49" charset="-122"/>
              </a:rPr>
              <a:t>重建连接：</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65784119"/>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smtClean="0"/>
              <a:t>3.</a:t>
            </a:r>
            <a:r>
              <a:rPr lang="zh-CN" altLang="en-US" dirty="0" smtClean="0"/>
              <a:t>金龙项目中</a:t>
            </a:r>
            <a:r>
              <a:rPr lang="en-US" altLang="zh-CN" dirty="0" smtClean="0"/>
              <a:t>PKI</a:t>
            </a:r>
            <a:r>
              <a:rPr lang="zh-CN" altLang="en-US" dirty="0" smtClean="0"/>
              <a:t>应用</a:t>
            </a:r>
            <a:endParaRPr lang="zh-CN" altLang="en-US" dirty="0"/>
          </a:p>
        </p:txBody>
      </p:sp>
    </p:spTree>
    <p:extLst>
      <p:ext uri="{BB962C8B-B14F-4D97-AF65-F5344CB8AC3E}">
        <p14:creationId xmlns:p14="http://schemas.microsoft.com/office/powerpoint/2010/main" val="1071196072"/>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2018-5-23 21:14: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0"/>
            <a:ext cx="12087225" cy="682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41461"/>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725" y="-1"/>
            <a:ext cx="10189064" cy="5920353"/>
          </a:xfrm>
        </p:spPr>
        <p:txBody>
          <a:bodyPr/>
          <a:lstStyle/>
          <a:p>
            <a:pPr algn="l"/>
            <a:r>
              <a:rPr lang="zh-CN" altLang="en-US" sz="2800" b="1" dirty="0" smtClean="0">
                <a:solidFill>
                  <a:schemeClr val="tx1"/>
                </a:solidFill>
                <a:latin typeface="仿宋" panose="02010609060101010101" pitchFamily="49" charset="-122"/>
                <a:ea typeface="仿宋" panose="02010609060101010101" pitchFamily="49" charset="-122"/>
              </a:rPr>
              <a:t>功能需求：</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hw3.1</a:t>
            </a:r>
            <a:r>
              <a:rPr lang="zh-CN" altLang="en-US" sz="2800" b="1" dirty="0" smtClean="0">
                <a:solidFill>
                  <a:schemeClr val="tx1"/>
                </a:solidFill>
                <a:latin typeface="仿宋" panose="02010609060101010101" pitchFamily="49" charset="-122"/>
                <a:ea typeface="仿宋" panose="02010609060101010101" pitchFamily="49" charset="-122"/>
              </a:rPr>
              <a:t>、安全工控机、安全网关、</a:t>
            </a:r>
            <a:r>
              <a:rPr lang="en-US" altLang="zh-CN" sz="2800" b="1" dirty="0" smtClean="0">
                <a:solidFill>
                  <a:schemeClr val="tx1"/>
                </a:solidFill>
                <a:latin typeface="仿宋" panose="02010609060101010101" pitchFamily="49" charset="-122"/>
                <a:ea typeface="仿宋" panose="02010609060101010101" pitchFamily="49" charset="-122"/>
              </a:rPr>
              <a:t>HMI Pad</a:t>
            </a:r>
            <a:r>
              <a:rPr lang="zh-CN" altLang="en-US" sz="2800" b="1" dirty="0" smtClean="0">
                <a:solidFill>
                  <a:schemeClr val="tx1"/>
                </a:solidFill>
                <a:latin typeface="仿宋" panose="02010609060101010101" pitchFamily="49" charset="-122"/>
                <a:ea typeface="仿宋" panose="02010609060101010101" pitchFamily="49" charset="-122"/>
              </a:rPr>
              <a:t>可以与百度物接入建立基于</a:t>
            </a:r>
            <a:r>
              <a:rPr lang="en-US" altLang="zh-CN" sz="2800" b="1" dirty="0" err="1" smtClean="0">
                <a:solidFill>
                  <a:schemeClr val="tx1"/>
                </a:solidFill>
                <a:latin typeface="仿宋" panose="02010609060101010101" pitchFamily="49" charset="-122"/>
                <a:ea typeface="仿宋" panose="02010609060101010101" pitchFamily="49" charset="-122"/>
              </a:rPr>
              <a:t>ssl</a:t>
            </a:r>
            <a:r>
              <a:rPr lang="en-US" altLang="zh-CN" sz="2800" b="1" dirty="0" smtClean="0">
                <a:solidFill>
                  <a:schemeClr val="tx1"/>
                </a:solidFill>
                <a:latin typeface="仿宋" panose="02010609060101010101" pitchFamily="49" charset="-122"/>
                <a:ea typeface="仿宋" panose="02010609060101010101" pitchFamily="49" charset="-122"/>
              </a:rPr>
              <a:t>/</a:t>
            </a:r>
            <a:r>
              <a:rPr lang="en-US" altLang="zh-CN" sz="2800" b="1" dirty="0" err="1" smtClean="0">
                <a:solidFill>
                  <a:schemeClr val="tx1"/>
                </a:solidFill>
                <a:latin typeface="仿宋" panose="02010609060101010101" pitchFamily="49" charset="-122"/>
                <a:ea typeface="仿宋" panose="02010609060101010101" pitchFamily="49" charset="-122"/>
              </a:rPr>
              <a:t>tls</a:t>
            </a:r>
            <a:r>
              <a:rPr lang="zh-CN" altLang="en-US" sz="2800" b="1" dirty="0" smtClean="0">
                <a:solidFill>
                  <a:schemeClr val="tx1"/>
                </a:solidFill>
                <a:latin typeface="仿宋" panose="02010609060101010101" pitchFamily="49" charset="-122"/>
                <a:ea typeface="仿宋" panose="02010609060101010101" pitchFamily="49" charset="-122"/>
              </a:rPr>
              <a:t>的</a:t>
            </a:r>
            <a:r>
              <a:rPr lang="en-US" altLang="zh-CN" sz="2800" b="1" dirty="0" err="1" smtClean="0">
                <a:solidFill>
                  <a:schemeClr val="tx1"/>
                </a:solidFill>
                <a:latin typeface="仿宋" panose="02010609060101010101" pitchFamily="49" charset="-122"/>
                <a:ea typeface="仿宋" panose="02010609060101010101" pitchFamily="49" charset="-122"/>
              </a:rPr>
              <a:t>mqtt</a:t>
            </a:r>
            <a:r>
              <a:rPr lang="zh-CN" altLang="en-US" sz="2800" b="1" dirty="0" smtClean="0">
                <a:solidFill>
                  <a:schemeClr val="tx1"/>
                </a:solidFill>
                <a:latin typeface="仿宋" panose="02010609060101010101" pitchFamily="49" charset="-122"/>
                <a:ea typeface="仿宋" panose="02010609060101010101" pitchFamily="49" charset="-122"/>
              </a:rPr>
              <a:t>连接（</a:t>
            </a:r>
            <a:r>
              <a:rPr lang="en-US" altLang="zh-CN" sz="2800" b="1" dirty="0" err="1" smtClean="0">
                <a:solidFill>
                  <a:schemeClr val="tx1"/>
                </a:solidFill>
                <a:latin typeface="仿宋" panose="02010609060101010101" pitchFamily="49" charset="-122"/>
                <a:ea typeface="仿宋" panose="02010609060101010101" pitchFamily="49" charset="-122"/>
              </a:rPr>
              <a:t>mqtt</a:t>
            </a:r>
            <a:r>
              <a:rPr lang="zh-CN" altLang="en-US" sz="2800" b="1" dirty="0" smtClean="0">
                <a:solidFill>
                  <a:schemeClr val="tx1"/>
                </a:solidFill>
                <a:latin typeface="仿宋" panose="02010609060101010101" pitchFamily="49" charset="-122"/>
                <a:ea typeface="仿宋" panose="02010609060101010101" pitchFamily="49" charset="-122"/>
              </a:rPr>
              <a:t>通信证书）</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hw3.1</a:t>
            </a:r>
            <a:r>
              <a:rPr lang="zh-CN" altLang="en-US" sz="2800" b="1" dirty="0" smtClean="0">
                <a:solidFill>
                  <a:schemeClr val="tx1"/>
                </a:solidFill>
                <a:latin typeface="仿宋" panose="02010609060101010101" pitchFamily="49" charset="-122"/>
                <a:ea typeface="仿宋" panose="02010609060101010101" pitchFamily="49" charset="-122"/>
              </a:rPr>
              <a:t>、安全网关可以从百度云获取</a:t>
            </a:r>
            <a:r>
              <a:rPr lang="en-US" altLang="zh-CN" sz="2800" b="1" dirty="0" err="1" smtClean="0">
                <a:solidFill>
                  <a:schemeClr val="tx1"/>
                </a:solidFill>
                <a:latin typeface="仿宋" panose="02010609060101010101" pitchFamily="49" charset="-122"/>
                <a:ea typeface="仿宋" panose="02010609060101010101" pitchFamily="49" charset="-122"/>
              </a:rPr>
              <a:t>ota</a:t>
            </a:r>
            <a:r>
              <a:rPr lang="zh-CN" altLang="en-US" sz="2800" b="1" dirty="0" smtClean="0">
                <a:solidFill>
                  <a:schemeClr val="tx1"/>
                </a:solidFill>
                <a:latin typeface="仿宋" panose="02010609060101010101" pitchFamily="49" charset="-122"/>
                <a:ea typeface="仿宋" panose="02010609060101010101" pitchFamily="49" charset="-122"/>
              </a:rPr>
              <a:t>服务（</a:t>
            </a:r>
            <a:r>
              <a:rPr lang="en-US" altLang="zh-CN" sz="2800" b="1" dirty="0" err="1" smtClean="0">
                <a:solidFill>
                  <a:schemeClr val="tx1"/>
                </a:solidFill>
                <a:latin typeface="仿宋" panose="02010609060101010101" pitchFamily="49" charset="-122"/>
                <a:ea typeface="仿宋" panose="02010609060101010101" pitchFamily="49" charset="-122"/>
              </a:rPr>
              <a:t>ota</a:t>
            </a:r>
            <a:r>
              <a:rPr lang="zh-CN" altLang="en-US" sz="2800" b="1" dirty="0" smtClean="0">
                <a:solidFill>
                  <a:schemeClr val="tx1"/>
                </a:solidFill>
                <a:latin typeface="仿宋" panose="02010609060101010101" pitchFamily="49" charset="-122"/>
                <a:ea typeface="仿宋" panose="02010609060101010101" pitchFamily="49" charset="-122"/>
              </a:rPr>
              <a:t>证书）</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zh-CN" altLang="en-US" sz="2800" b="1" dirty="0">
                <a:solidFill>
                  <a:schemeClr val="tx1"/>
                </a:solidFill>
                <a:latin typeface="仿宋" panose="02010609060101010101" pitchFamily="49" charset="-122"/>
                <a:ea typeface="仿宋" panose="02010609060101010101" pitchFamily="49" charset="-122"/>
              </a:rPr>
              <a:t>车</a:t>
            </a:r>
            <a:r>
              <a:rPr lang="zh-CN" altLang="en-US" sz="2800" b="1" dirty="0" smtClean="0">
                <a:solidFill>
                  <a:schemeClr val="tx1"/>
                </a:solidFill>
                <a:latin typeface="仿宋" panose="02010609060101010101" pitchFamily="49" charset="-122"/>
                <a:ea typeface="仿宋" panose="02010609060101010101" pitchFamily="49" charset="-122"/>
              </a:rPr>
              <a:t>端设备可以在局域网内安全交互，包括</a:t>
            </a:r>
            <a:r>
              <a:rPr lang="en-US" altLang="zh-CN" sz="2800" b="1" dirty="0" smtClean="0">
                <a:solidFill>
                  <a:schemeClr val="tx1"/>
                </a:solidFill>
                <a:latin typeface="仿宋" panose="02010609060101010101" pitchFamily="49" charset="-122"/>
                <a:ea typeface="仿宋" panose="02010609060101010101" pitchFamily="49" charset="-122"/>
              </a:rPr>
              <a:t>OTA</a:t>
            </a:r>
            <a:r>
              <a:rPr lang="zh-CN" altLang="en-US" sz="2800" b="1" dirty="0" smtClean="0">
                <a:solidFill>
                  <a:schemeClr val="tx1"/>
                </a:solidFill>
                <a:latin typeface="仿宋" panose="02010609060101010101" pitchFamily="49" charset="-122"/>
                <a:ea typeface="仿宋" panose="02010609060101010101" pitchFamily="49" charset="-122"/>
              </a:rPr>
              <a:t>的分发，</a:t>
            </a:r>
            <a:r>
              <a:rPr lang="en-US" altLang="zh-CN" sz="2800" b="1" dirty="0" err="1" smtClean="0">
                <a:solidFill>
                  <a:schemeClr val="tx1"/>
                </a:solidFill>
                <a:latin typeface="仿宋" panose="02010609060101010101" pitchFamily="49" charset="-122"/>
                <a:ea typeface="仿宋" panose="02010609060101010101" pitchFamily="49" charset="-122"/>
              </a:rPr>
              <a:t>mqtt</a:t>
            </a:r>
            <a:r>
              <a:rPr lang="zh-CN" altLang="en-US" sz="2800" b="1" dirty="0" smtClean="0">
                <a:solidFill>
                  <a:schemeClr val="tx1"/>
                </a:solidFill>
                <a:latin typeface="仿宋" panose="02010609060101010101" pitchFamily="49" charset="-122"/>
                <a:ea typeface="仿宋" panose="02010609060101010101" pitchFamily="49" charset="-122"/>
              </a:rPr>
              <a:t>、</a:t>
            </a:r>
            <a:r>
              <a:rPr lang="en-US" altLang="zh-CN" sz="2800" b="1" dirty="0" err="1" smtClean="0">
                <a:solidFill>
                  <a:schemeClr val="tx1"/>
                </a:solidFill>
                <a:latin typeface="仿宋" panose="02010609060101010101" pitchFamily="49" charset="-122"/>
                <a:ea typeface="仿宋" panose="02010609060101010101" pitchFamily="49" charset="-122"/>
              </a:rPr>
              <a:t>ota</a:t>
            </a:r>
            <a:r>
              <a:rPr lang="zh-CN" altLang="en-US" sz="2800" b="1" dirty="0" smtClean="0">
                <a:solidFill>
                  <a:schemeClr val="tx1"/>
                </a:solidFill>
                <a:latin typeface="仿宋" panose="02010609060101010101" pitchFamily="49" charset="-122"/>
                <a:ea typeface="仿宋" panose="02010609060101010101" pitchFamily="49" charset="-122"/>
              </a:rPr>
              <a:t>证书的分发，设备间安全通信</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车端设备的证书拉取（未知）</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10671899"/>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6868" y="-537029"/>
            <a:ext cx="10189064" cy="7155543"/>
          </a:xfrm>
        </p:spPr>
        <p:txBody>
          <a:bodyPr/>
          <a:lstStyle/>
          <a:p>
            <a:pPr algn="l"/>
            <a:r>
              <a:rPr lang="zh-CN" altLang="en-US" sz="2800" b="1" dirty="0" smtClean="0">
                <a:solidFill>
                  <a:schemeClr val="tx1"/>
                </a:solidFill>
                <a:latin typeface="仿宋" panose="02010609060101010101" pitchFamily="49" charset="-122"/>
                <a:ea typeface="仿宋" panose="02010609060101010101" pitchFamily="49" charset="-122"/>
              </a:rPr>
              <a:t>对应的证书：</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err="1" smtClean="0">
                <a:solidFill>
                  <a:schemeClr val="tx1"/>
                </a:solidFill>
                <a:latin typeface="仿宋" panose="02010609060101010101" pitchFamily="49" charset="-122"/>
                <a:ea typeface="仿宋" panose="02010609060101010101" pitchFamily="49" charset="-122"/>
              </a:rPr>
              <a:t>mqtt</a:t>
            </a:r>
            <a:r>
              <a:rPr lang="en-US" altLang="zh-CN" sz="2800" b="1" dirty="0" smtClean="0">
                <a:solidFill>
                  <a:schemeClr val="tx1"/>
                </a:solidFill>
                <a:latin typeface="仿宋" panose="02010609060101010101" pitchFamily="49" charset="-122"/>
                <a:ea typeface="仿宋" panose="02010609060101010101" pitchFamily="49" charset="-122"/>
              </a:rPr>
              <a:t> </a:t>
            </a:r>
            <a:r>
              <a:rPr lang="zh-CN" altLang="en-US" sz="2800" b="1" dirty="0" smtClean="0">
                <a:solidFill>
                  <a:schemeClr val="tx1"/>
                </a:solidFill>
                <a:latin typeface="仿宋" panose="02010609060101010101" pitchFamily="49" charset="-122"/>
                <a:ea typeface="仿宋" panose="02010609060101010101" pitchFamily="49" charset="-122"/>
              </a:rPr>
              <a:t>：</a:t>
            </a:r>
            <a:r>
              <a:rPr lang="en-US" altLang="zh-CN" sz="2400" b="1" dirty="0" smtClean="0">
                <a:solidFill>
                  <a:schemeClr val="tx1"/>
                </a:solidFill>
                <a:latin typeface="仿宋" panose="02010609060101010101" pitchFamily="49" charset="-122"/>
                <a:ea typeface="仿宋" panose="02010609060101010101" pitchFamily="49" charset="-122"/>
              </a:rPr>
              <a:t>server</a:t>
            </a:r>
            <a:r>
              <a:rPr lang="zh-CN" altLang="en-US" sz="2400" b="1" dirty="0" smtClean="0">
                <a:solidFill>
                  <a:schemeClr val="tx1"/>
                </a:solidFill>
                <a:latin typeface="仿宋" panose="02010609060101010101" pitchFamily="49" charset="-122"/>
                <a:ea typeface="仿宋" panose="02010609060101010101" pitchFamily="49" charset="-122"/>
              </a:rPr>
              <a:t>的证书：</a:t>
            </a:r>
            <a:r>
              <a:rPr lang="en-US" altLang="zh-CN" sz="2400" b="1" dirty="0" err="1" smtClean="0">
                <a:solidFill>
                  <a:schemeClr val="tx1"/>
                </a:solidFill>
                <a:latin typeface="仿宋" panose="02010609060101010101" pitchFamily="49" charset="-122"/>
                <a:ea typeface="仿宋" panose="02010609060101010101" pitchFamily="49" charset="-122"/>
              </a:rPr>
              <a:t>mqttsrv</a:t>
            </a:r>
            <a:r>
              <a:rPr lang="zh-CN" altLang="en-US" sz="2400" b="1" dirty="0" smtClean="0">
                <a:solidFill>
                  <a:schemeClr val="tx1"/>
                </a:solidFill>
                <a:latin typeface="仿宋" panose="02010609060101010101" pitchFamily="49" charset="-122"/>
                <a:ea typeface="仿宋" panose="02010609060101010101" pitchFamily="49" charset="-122"/>
              </a:rPr>
              <a:t>，对应的</a:t>
            </a:r>
            <a:r>
              <a:rPr lang="en-US" altLang="zh-CN" sz="2400" b="1" dirty="0" smtClean="0">
                <a:solidFill>
                  <a:schemeClr val="tx1"/>
                </a:solidFill>
                <a:latin typeface="仿宋" panose="02010609060101010101" pitchFamily="49" charset="-122"/>
                <a:ea typeface="仿宋" panose="02010609060101010101" pitchFamily="49" charset="-122"/>
              </a:rPr>
              <a:t>CA</a:t>
            </a:r>
            <a:r>
              <a:rPr lang="zh-CN" altLang="en-US" sz="2400" b="1" dirty="0" smtClean="0">
                <a:solidFill>
                  <a:schemeClr val="tx1"/>
                </a:solidFill>
                <a:latin typeface="仿宋" panose="02010609060101010101" pitchFamily="49" charset="-122"/>
                <a:ea typeface="仿宋" panose="02010609060101010101" pitchFamily="49" charset="-122"/>
              </a:rPr>
              <a:t>：</a:t>
            </a:r>
            <a:r>
              <a:rPr lang="en-US" altLang="zh-CN" sz="2400" b="1" dirty="0" err="1" smtClean="0">
                <a:solidFill>
                  <a:schemeClr val="tx1"/>
                </a:solidFill>
                <a:latin typeface="仿宋" panose="02010609060101010101" pitchFamily="49" charset="-122"/>
                <a:ea typeface="仿宋" panose="02010609060101010101" pitchFamily="49" charset="-122"/>
              </a:rPr>
              <a:t>root_cert</a:t>
            </a: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zh-CN" altLang="en-US" sz="2400" b="1" dirty="0" smtClean="0">
                <a:solidFill>
                  <a:schemeClr val="tx1"/>
                </a:solidFill>
                <a:latin typeface="仿宋" panose="02010609060101010101" pitchFamily="49" charset="-122"/>
                <a:ea typeface="仿宋" panose="02010609060101010101" pitchFamily="49" charset="-122"/>
              </a:rPr>
              <a:t>车端设备的证书：</a:t>
            </a:r>
            <a:r>
              <a:rPr lang="en-US" altLang="zh-CN" sz="2400" b="1" dirty="0" smtClean="0">
                <a:solidFill>
                  <a:schemeClr val="tx1"/>
                </a:solidFill>
                <a:latin typeface="仿宋" panose="02010609060101010101" pitchFamily="49" charset="-122"/>
                <a:ea typeface="仿宋" panose="02010609060101010101" pitchFamily="49" charset="-122"/>
              </a:rPr>
              <a:t>default(</a:t>
            </a:r>
            <a:r>
              <a:rPr lang="zh-CN" altLang="en-US" sz="2400" b="1" dirty="0" smtClean="0">
                <a:solidFill>
                  <a:schemeClr val="tx1"/>
                </a:solidFill>
                <a:latin typeface="仿宋" panose="02010609060101010101" pitchFamily="49" charset="-122"/>
                <a:ea typeface="仿宋" panose="02010609060101010101" pitchFamily="49" charset="-122"/>
              </a:rPr>
              <a:t>不同的车端设备签发的证书不同</a:t>
            </a:r>
            <a:r>
              <a:rPr lang="en-US" altLang="zh-CN" sz="2400" b="1" dirty="0" smtClean="0">
                <a:solidFill>
                  <a:schemeClr val="tx1"/>
                </a:solidFill>
                <a:latin typeface="仿宋" panose="02010609060101010101" pitchFamily="49" charset="-122"/>
                <a:ea typeface="仿宋" panose="02010609060101010101" pitchFamily="49" charset="-122"/>
              </a:rPr>
              <a:t>)</a:t>
            </a:r>
            <a:br>
              <a:rPr lang="en-US" altLang="zh-CN" sz="2400" b="1" dirty="0" smtClean="0">
                <a:solidFill>
                  <a:schemeClr val="tx1"/>
                </a:solidFill>
                <a:latin typeface="仿宋" panose="02010609060101010101" pitchFamily="49" charset="-122"/>
                <a:ea typeface="仿宋" panose="02010609060101010101" pitchFamily="49" charset="-122"/>
              </a:rPr>
            </a:br>
            <a:r>
              <a:rPr lang="zh-CN" altLang="en-US" sz="2400" b="1" dirty="0" smtClean="0">
                <a:solidFill>
                  <a:schemeClr val="tx1"/>
                </a:solidFill>
                <a:latin typeface="仿宋" panose="02010609060101010101" pitchFamily="49" charset="-122"/>
                <a:ea typeface="仿宋" panose="02010609060101010101" pitchFamily="49" charset="-122"/>
              </a:rPr>
              <a:t>对应的</a:t>
            </a:r>
            <a:r>
              <a:rPr lang="en-US" altLang="zh-CN" sz="2400" b="1" dirty="0" smtClean="0">
                <a:solidFill>
                  <a:schemeClr val="tx1"/>
                </a:solidFill>
                <a:latin typeface="仿宋" panose="02010609060101010101" pitchFamily="49" charset="-122"/>
                <a:ea typeface="仿宋" panose="02010609060101010101" pitchFamily="49" charset="-122"/>
              </a:rPr>
              <a:t>CA</a:t>
            </a:r>
            <a:r>
              <a:rPr lang="zh-CN" altLang="en-US" sz="2400" b="1" dirty="0" smtClean="0">
                <a:solidFill>
                  <a:schemeClr val="tx1"/>
                </a:solidFill>
                <a:latin typeface="仿宋" panose="02010609060101010101" pitchFamily="49" charset="-122"/>
                <a:ea typeface="仿宋" panose="02010609060101010101" pitchFamily="49" charset="-122"/>
              </a:rPr>
              <a:t>：</a:t>
            </a:r>
            <a:r>
              <a:rPr lang="en-US" altLang="zh-CN" sz="2400" b="1" dirty="0" err="1" smtClean="0">
                <a:solidFill>
                  <a:schemeClr val="tx1"/>
                </a:solidFill>
                <a:latin typeface="仿宋" panose="02010609060101010101" pitchFamily="49" charset="-122"/>
                <a:ea typeface="仿宋" panose="02010609060101010101" pitchFamily="49" charset="-122"/>
              </a:rPr>
              <a:t>root_cert</a:t>
            </a:r>
            <a:r>
              <a:rPr lang="zh-CN" altLang="en-US" sz="2400" b="1" dirty="0" smtClean="0">
                <a:solidFill>
                  <a:schemeClr val="tx1"/>
                </a:solidFill>
                <a:latin typeface="仿宋" panose="02010609060101010101" pitchFamily="49" charset="-122"/>
                <a:ea typeface="仿宋" panose="02010609060101010101" pitchFamily="49" charset="-122"/>
              </a:rPr>
              <a:t>（第三方</a:t>
            </a:r>
            <a:r>
              <a:rPr lang="en-US" altLang="zh-CN" sz="2400" b="1" dirty="0" smtClean="0">
                <a:solidFill>
                  <a:schemeClr val="tx1"/>
                </a:solidFill>
                <a:latin typeface="仿宋" panose="02010609060101010101" pitchFamily="49" charset="-122"/>
                <a:ea typeface="仿宋" panose="02010609060101010101" pitchFamily="49" charset="-122"/>
              </a:rPr>
              <a:t>CA</a:t>
            </a:r>
            <a:r>
              <a:rPr lang="zh-CN" altLang="en-US" sz="2400" b="1" dirty="0">
                <a:solidFill>
                  <a:schemeClr val="tx1"/>
                </a:solidFill>
                <a:latin typeface="仿宋" panose="02010609060101010101" pitchFamily="49" charset="-122"/>
                <a:ea typeface="仿宋" panose="02010609060101010101" pitchFamily="49" charset="-122"/>
              </a:rPr>
              <a:t>颁发</a:t>
            </a:r>
            <a:r>
              <a:rPr lang="zh-CN" altLang="en-US" sz="2400" b="1" dirty="0" smtClean="0">
                <a:solidFill>
                  <a:schemeClr val="tx1"/>
                </a:solidFill>
                <a:latin typeface="仿宋" panose="02010609060101010101" pitchFamily="49" charset="-122"/>
                <a:ea typeface="仿宋" panose="02010609060101010101" pitchFamily="49" charset="-122"/>
              </a:rPr>
              <a:t>）</a:t>
            </a: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err="1" smtClean="0">
                <a:solidFill>
                  <a:schemeClr val="tx1"/>
                </a:solidFill>
                <a:latin typeface="仿宋" panose="02010609060101010101" pitchFamily="49" charset="-122"/>
                <a:ea typeface="仿宋" panose="02010609060101010101" pitchFamily="49" charset="-122"/>
              </a:rPr>
              <a:t>ota</a:t>
            </a:r>
            <a:r>
              <a:rPr lang="zh-CN" altLang="en-US" sz="2800" b="1" dirty="0" smtClean="0">
                <a:solidFill>
                  <a:schemeClr val="tx1"/>
                </a:solidFill>
                <a:latin typeface="仿宋" panose="02010609060101010101" pitchFamily="49" charset="-122"/>
                <a:ea typeface="仿宋" panose="02010609060101010101" pitchFamily="49" charset="-122"/>
              </a:rPr>
              <a:t>：</a:t>
            </a:r>
            <a:r>
              <a:rPr lang="en-US" altLang="zh-CN" sz="2400" b="1" dirty="0" smtClean="0">
                <a:solidFill>
                  <a:schemeClr val="tx1"/>
                </a:solidFill>
                <a:latin typeface="仿宋" panose="02010609060101010101" pitchFamily="49" charset="-122"/>
                <a:ea typeface="仿宋" panose="02010609060101010101" pitchFamily="49" charset="-122"/>
              </a:rPr>
              <a:t>server</a:t>
            </a:r>
            <a:r>
              <a:rPr lang="zh-CN" altLang="en-US" sz="2400" b="1" dirty="0" smtClean="0">
                <a:solidFill>
                  <a:schemeClr val="tx1"/>
                </a:solidFill>
                <a:latin typeface="仿宋" panose="02010609060101010101" pitchFamily="49" charset="-122"/>
                <a:ea typeface="仿宋" panose="02010609060101010101" pitchFamily="49" charset="-122"/>
              </a:rPr>
              <a:t>的证书：</a:t>
            </a:r>
            <a:r>
              <a:rPr lang="en-US" altLang="zh-CN" sz="2400" b="1" dirty="0" err="1" smtClean="0">
                <a:solidFill>
                  <a:schemeClr val="tx1"/>
                </a:solidFill>
                <a:latin typeface="仿宋" panose="02010609060101010101" pitchFamily="49" charset="-122"/>
                <a:ea typeface="仿宋" panose="02010609060101010101" pitchFamily="49" charset="-122"/>
              </a:rPr>
              <a:t>otawebsrv</a:t>
            </a:r>
            <a:r>
              <a:rPr lang="zh-CN" altLang="en-US" sz="2400" b="1" dirty="0" smtClean="0">
                <a:solidFill>
                  <a:schemeClr val="tx1"/>
                </a:solidFill>
                <a:latin typeface="仿宋" panose="02010609060101010101" pitchFamily="49" charset="-122"/>
                <a:ea typeface="仿宋" panose="02010609060101010101" pitchFamily="49" charset="-122"/>
              </a:rPr>
              <a:t>，对应的</a:t>
            </a:r>
            <a:r>
              <a:rPr lang="en-US" altLang="zh-CN" sz="2400" b="1" dirty="0" err="1" smtClean="0">
                <a:solidFill>
                  <a:schemeClr val="tx1"/>
                </a:solidFill>
                <a:latin typeface="仿宋" panose="02010609060101010101" pitchFamily="49" charset="-122"/>
                <a:ea typeface="仿宋" panose="02010609060101010101" pitchFamily="49" charset="-122"/>
              </a:rPr>
              <a:t>CA:root_hub</a:t>
            </a: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zh-CN" altLang="en-US" sz="2400" b="1" dirty="0" smtClean="0">
                <a:solidFill>
                  <a:schemeClr val="tx1"/>
                </a:solidFill>
                <a:latin typeface="仿宋" panose="02010609060101010101" pitchFamily="49" charset="-122"/>
                <a:ea typeface="仿宋" panose="02010609060101010101" pitchFamily="49" charset="-122"/>
              </a:rPr>
              <a:t>车端设备的证书：</a:t>
            </a:r>
            <a:r>
              <a:rPr lang="en-US" altLang="zh-CN" sz="2400" b="1" dirty="0" err="1" smtClean="0">
                <a:solidFill>
                  <a:schemeClr val="tx1"/>
                </a:solidFill>
                <a:latin typeface="仿宋" panose="02010609060101010101" pitchFamily="49" charset="-122"/>
                <a:ea typeface="仿宋" panose="02010609060101010101" pitchFamily="49" charset="-122"/>
              </a:rPr>
              <a:t>ota</a:t>
            </a:r>
            <a:r>
              <a:rPr lang="zh-CN" altLang="en-US" sz="2400" b="1" dirty="0" smtClean="0">
                <a:solidFill>
                  <a:schemeClr val="tx1"/>
                </a:solidFill>
                <a:latin typeface="仿宋" panose="02010609060101010101" pitchFamily="49" charset="-122"/>
                <a:ea typeface="仿宋" panose="02010609060101010101" pitchFamily="49" charset="-122"/>
              </a:rPr>
              <a:t>（</a:t>
            </a:r>
            <a:r>
              <a:rPr lang="en-US" altLang="zh-CN" sz="2400" b="1" dirty="0" smtClean="0">
                <a:solidFill>
                  <a:schemeClr val="tx1"/>
                </a:solidFill>
                <a:latin typeface="仿宋" panose="02010609060101010101" pitchFamily="49" charset="-122"/>
                <a:ea typeface="仿宋" panose="02010609060101010101" pitchFamily="49" charset="-122"/>
              </a:rPr>
              <a:t>hw3.1</a:t>
            </a:r>
            <a:r>
              <a:rPr lang="zh-CN" altLang="en-US" sz="2400" b="1" dirty="0" smtClean="0">
                <a:solidFill>
                  <a:schemeClr val="tx1"/>
                </a:solidFill>
                <a:latin typeface="仿宋" panose="02010609060101010101" pitchFamily="49" charset="-122"/>
                <a:ea typeface="仿宋" panose="02010609060101010101" pitchFamily="49" charset="-122"/>
              </a:rPr>
              <a:t>和安全工控机的证书不同）</a:t>
            </a: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zh-CN" altLang="en-US" sz="2400" b="1" dirty="0" smtClean="0">
                <a:solidFill>
                  <a:schemeClr val="tx1"/>
                </a:solidFill>
                <a:latin typeface="仿宋" panose="02010609060101010101" pitchFamily="49" charset="-122"/>
                <a:ea typeface="仿宋" panose="02010609060101010101" pitchFamily="49" charset="-122"/>
              </a:rPr>
              <a:t>对应的</a:t>
            </a:r>
            <a:r>
              <a:rPr lang="en-US" altLang="zh-CN" sz="2400" b="1" dirty="0" err="1" smtClean="0">
                <a:solidFill>
                  <a:schemeClr val="tx1"/>
                </a:solidFill>
                <a:latin typeface="仿宋" panose="02010609060101010101" pitchFamily="49" charset="-122"/>
                <a:ea typeface="仿宋" panose="02010609060101010101" pitchFamily="49" charset="-122"/>
              </a:rPr>
              <a:t>CA:root_hub</a:t>
            </a:r>
            <a:r>
              <a:rPr lang="zh-CN" altLang="en-US" sz="2400" b="1" dirty="0" smtClean="0">
                <a:solidFill>
                  <a:schemeClr val="tx1"/>
                </a:solidFill>
                <a:latin typeface="仿宋" panose="02010609060101010101" pitchFamily="49" charset="-122"/>
                <a:ea typeface="仿宋" panose="02010609060101010101" pitchFamily="49" charset="-122"/>
              </a:rPr>
              <a:t>（</a:t>
            </a:r>
            <a:r>
              <a:rPr lang="en-US" altLang="zh-CN" sz="2400" b="1" dirty="0" smtClean="0">
                <a:solidFill>
                  <a:schemeClr val="tx1"/>
                </a:solidFill>
                <a:latin typeface="仿宋" panose="02010609060101010101" pitchFamily="49" charset="-122"/>
                <a:ea typeface="仿宋" panose="02010609060101010101" pitchFamily="49" charset="-122"/>
              </a:rPr>
              <a:t>iot.baidu.com</a:t>
            </a:r>
            <a:r>
              <a:rPr lang="zh-CN" altLang="en-US" sz="2400" b="1" dirty="0" smtClean="0">
                <a:solidFill>
                  <a:schemeClr val="tx1"/>
                </a:solidFill>
                <a:latin typeface="仿宋" panose="02010609060101010101" pitchFamily="49" charset="-122"/>
                <a:ea typeface="仿宋" panose="02010609060101010101" pitchFamily="49" charset="-122"/>
              </a:rPr>
              <a:t>自签发）</a:t>
            </a: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车端设备间的</a:t>
            </a:r>
            <a:r>
              <a:rPr lang="en-US" altLang="zh-CN" sz="2800" b="1" dirty="0" err="1" smtClean="0">
                <a:solidFill>
                  <a:schemeClr val="tx1"/>
                </a:solidFill>
                <a:latin typeface="仿宋" panose="02010609060101010101" pitchFamily="49" charset="-122"/>
                <a:ea typeface="仿宋" panose="02010609060101010101" pitchFamily="49" charset="-122"/>
              </a:rPr>
              <a:t>ota</a:t>
            </a:r>
            <a:r>
              <a:rPr lang="zh-CN" altLang="en-US" sz="2800" b="1" dirty="0" smtClean="0">
                <a:solidFill>
                  <a:schemeClr val="tx1"/>
                </a:solidFill>
                <a:latin typeface="仿宋" panose="02010609060101010101" pitchFamily="49" charset="-122"/>
                <a:ea typeface="仿宋" panose="02010609060101010101" pitchFamily="49" charset="-122"/>
              </a:rPr>
              <a:t>推送：</a:t>
            </a:r>
            <a:r>
              <a:rPr lang="en-US" altLang="zh-CN" sz="2400" b="1" dirty="0" smtClean="0">
                <a:solidFill>
                  <a:schemeClr val="tx1"/>
                </a:solidFill>
                <a:latin typeface="仿宋" panose="02010609060101010101" pitchFamily="49" charset="-122"/>
                <a:ea typeface="仿宋" panose="02010609060101010101" pitchFamily="49" charset="-122"/>
              </a:rPr>
              <a:t>client</a:t>
            </a:r>
            <a:r>
              <a:rPr lang="zh-CN" altLang="en-US" sz="2400" b="1" dirty="0" smtClean="0">
                <a:solidFill>
                  <a:schemeClr val="tx1"/>
                </a:solidFill>
                <a:latin typeface="仿宋" panose="02010609060101010101" pitchFamily="49" charset="-122"/>
                <a:ea typeface="仿宋" panose="02010609060101010101" pitchFamily="49" charset="-122"/>
              </a:rPr>
              <a:t>和</a:t>
            </a:r>
            <a:r>
              <a:rPr lang="en-US" altLang="zh-CN" sz="2400" b="1" dirty="0" smtClean="0">
                <a:solidFill>
                  <a:schemeClr val="tx1"/>
                </a:solidFill>
                <a:latin typeface="仿宋" panose="02010609060101010101" pitchFamily="49" charset="-122"/>
                <a:ea typeface="仿宋" panose="02010609060101010101" pitchFamily="49" charset="-122"/>
              </a:rPr>
              <a:t>server</a:t>
            </a:r>
            <a:r>
              <a:rPr lang="zh-CN" altLang="en-US" sz="2400" b="1" dirty="0" smtClean="0">
                <a:solidFill>
                  <a:schemeClr val="tx1"/>
                </a:solidFill>
                <a:latin typeface="仿宋" panose="02010609060101010101" pitchFamily="49" charset="-122"/>
                <a:ea typeface="仿宋" panose="02010609060101010101" pitchFamily="49" charset="-122"/>
              </a:rPr>
              <a:t>用的都是</a:t>
            </a:r>
            <a:r>
              <a:rPr lang="en-US" altLang="zh-CN" sz="2400" b="1" dirty="0" err="1" smtClean="0">
                <a:solidFill>
                  <a:schemeClr val="tx1"/>
                </a:solidFill>
                <a:latin typeface="仿宋" panose="02010609060101010101" pitchFamily="49" charset="-122"/>
                <a:ea typeface="仿宋" panose="02010609060101010101" pitchFamily="49" charset="-122"/>
              </a:rPr>
              <a:t>otawebsrv</a:t>
            </a:r>
            <a:r>
              <a:rPr lang="zh-CN" altLang="en-US" sz="2400" b="1" dirty="0" smtClean="0">
                <a:solidFill>
                  <a:schemeClr val="tx1"/>
                </a:solidFill>
                <a:latin typeface="仿宋" panose="02010609060101010101" pitchFamily="49" charset="-122"/>
                <a:ea typeface="仿宋" panose="02010609060101010101" pitchFamily="49" charset="-122"/>
              </a:rPr>
              <a:t>，对应的</a:t>
            </a:r>
            <a:r>
              <a:rPr lang="en-US" altLang="zh-CN" sz="2400" b="1" dirty="0" smtClean="0">
                <a:solidFill>
                  <a:schemeClr val="tx1"/>
                </a:solidFill>
                <a:latin typeface="仿宋" panose="02010609060101010101" pitchFamily="49" charset="-122"/>
                <a:ea typeface="仿宋" panose="02010609060101010101" pitchFamily="49" charset="-122"/>
              </a:rPr>
              <a:t>CA</a:t>
            </a:r>
            <a:r>
              <a:rPr lang="zh-CN" altLang="en-US" sz="2400" b="1" dirty="0" smtClean="0">
                <a:solidFill>
                  <a:schemeClr val="tx1"/>
                </a:solidFill>
                <a:latin typeface="仿宋" panose="02010609060101010101" pitchFamily="49" charset="-122"/>
                <a:ea typeface="仿宋" panose="02010609060101010101" pitchFamily="49" charset="-122"/>
              </a:rPr>
              <a:t>：</a:t>
            </a:r>
            <a:r>
              <a:rPr lang="en-US" altLang="zh-CN" sz="2400" dirty="0" err="1" smtClean="0">
                <a:solidFill>
                  <a:schemeClr val="tx1"/>
                </a:solidFill>
              </a:rPr>
              <a:t>otawebsrv_root</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车端设备相间的安全通信：</a:t>
            </a:r>
            <a:r>
              <a:rPr lang="en-US" altLang="zh-CN" sz="2400" b="1" dirty="0" err="1" smtClean="0">
                <a:solidFill>
                  <a:schemeClr val="tx1"/>
                </a:solidFill>
                <a:latin typeface="仿宋" panose="02010609060101010101" pitchFamily="49" charset="-122"/>
                <a:ea typeface="仿宋" panose="02010609060101010101" pitchFamily="49" charset="-122"/>
              </a:rPr>
              <a:t>grpc_default</a:t>
            </a:r>
            <a:r>
              <a:rPr lang="zh-CN" altLang="en-US" sz="2400" b="1" dirty="0" smtClean="0">
                <a:solidFill>
                  <a:schemeClr val="tx1"/>
                </a:solidFill>
                <a:latin typeface="仿宋" panose="02010609060101010101" pitchFamily="49" charset="-122"/>
                <a:ea typeface="仿宋" panose="02010609060101010101" pitchFamily="49" charset="-122"/>
              </a:rPr>
              <a:t>（</a:t>
            </a:r>
            <a:r>
              <a:rPr lang="zh-CN" altLang="en-US" sz="2000" dirty="0">
                <a:solidFill>
                  <a:schemeClr val="tx1"/>
                </a:solidFill>
              </a:rPr>
              <a:t>所有金龙车辆都用同一套证书</a:t>
            </a:r>
            <a:r>
              <a:rPr lang="en-US" altLang="zh-CN" sz="2000" dirty="0">
                <a:solidFill>
                  <a:schemeClr val="tx1"/>
                </a:solidFill>
              </a:rPr>
              <a:t>IPC-client.*/IPC-server.*</a:t>
            </a:r>
            <a:r>
              <a:rPr lang="zh-CN" altLang="en-US" sz="2000" dirty="0">
                <a:solidFill>
                  <a:schemeClr val="tx1"/>
                </a:solidFill>
              </a:rPr>
              <a:t>，由金龙根证书</a:t>
            </a:r>
            <a:r>
              <a:rPr lang="en-US" altLang="zh-CN" sz="2000" dirty="0" err="1">
                <a:solidFill>
                  <a:schemeClr val="tx1"/>
                </a:solidFill>
                <a:hlinkClick r:id="rId3"/>
              </a:rPr>
              <a:t>ApolloKingLong.cacert.pem</a:t>
            </a:r>
            <a:r>
              <a:rPr lang="zh-CN" altLang="en-US" sz="2000" dirty="0">
                <a:solidFill>
                  <a:schemeClr val="tx1"/>
                </a:solidFill>
              </a:rPr>
              <a:t>签发</a:t>
            </a:r>
            <a:r>
              <a:rPr lang="zh-CN" altLang="en-US" sz="2400" b="1" dirty="0" smtClean="0">
                <a:solidFill>
                  <a:schemeClr val="tx1"/>
                </a:solidFill>
                <a:latin typeface="仿宋" panose="02010609060101010101" pitchFamily="49" charset="-122"/>
                <a:ea typeface="仿宋" panose="02010609060101010101" pitchFamily="49" charset="-122"/>
              </a:rPr>
              <a:t>）</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zh-CN" altLang="en-US" sz="2800" b="1" dirty="0">
                <a:solidFill>
                  <a:schemeClr val="tx1"/>
                </a:solidFill>
                <a:latin typeface="仿宋" panose="02010609060101010101" pitchFamily="49" charset="-122"/>
                <a:ea typeface="仿宋" panose="02010609060101010101" pitchFamily="49" charset="-122"/>
              </a:rPr>
              <a:t>车端设备间</a:t>
            </a:r>
            <a:r>
              <a:rPr lang="zh-CN" altLang="en-US" sz="2800" b="1" dirty="0" smtClean="0">
                <a:solidFill>
                  <a:schemeClr val="tx1"/>
                </a:solidFill>
                <a:latin typeface="仿宋" panose="02010609060101010101" pitchFamily="49" charset="-122"/>
                <a:ea typeface="仿宋" panose="02010609060101010101" pitchFamily="49" charset="-122"/>
              </a:rPr>
              <a:t>的</a:t>
            </a:r>
            <a:r>
              <a:rPr lang="zh-CN" altLang="en-US" sz="2800" b="1" dirty="0">
                <a:solidFill>
                  <a:schemeClr val="tx1"/>
                </a:solidFill>
                <a:latin typeface="仿宋" panose="02010609060101010101" pitchFamily="49" charset="-122"/>
                <a:ea typeface="仿宋" panose="02010609060101010101" pitchFamily="49" charset="-122"/>
              </a:rPr>
              <a:t>证书</a:t>
            </a:r>
            <a:r>
              <a:rPr lang="zh-CN" altLang="en-US" sz="2800" b="1" dirty="0" smtClean="0">
                <a:solidFill>
                  <a:schemeClr val="tx1"/>
                </a:solidFill>
                <a:latin typeface="仿宋" panose="02010609060101010101" pitchFamily="49" charset="-122"/>
                <a:ea typeface="仿宋" panose="02010609060101010101" pitchFamily="49" charset="-122"/>
              </a:rPr>
              <a:t>推</a:t>
            </a:r>
            <a:r>
              <a:rPr lang="zh-CN" altLang="en-US" sz="2800" b="1" dirty="0">
                <a:solidFill>
                  <a:schemeClr val="tx1"/>
                </a:solidFill>
                <a:latin typeface="仿宋" panose="02010609060101010101" pitchFamily="49" charset="-122"/>
                <a:ea typeface="仿宋" panose="02010609060101010101" pitchFamily="49" charset="-122"/>
              </a:rPr>
              <a:t>送</a:t>
            </a:r>
            <a:r>
              <a:rPr lang="zh-CN" altLang="en-US" sz="2800" b="1" dirty="0" smtClean="0">
                <a:solidFill>
                  <a:schemeClr val="tx1"/>
                </a:solidFill>
                <a:latin typeface="仿宋" panose="02010609060101010101" pitchFamily="49" charset="-122"/>
                <a:ea typeface="仿宋" panose="02010609060101010101" pitchFamily="49" charset="-122"/>
              </a:rPr>
              <a:t>：</a:t>
            </a:r>
            <a:r>
              <a:rPr lang="zh-CN" altLang="en-US" sz="2400" b="1" dirty="0" smtClean="0">
                <a:solidFill>
                  <a:schemeClr val="tx1"/>
                </a:solidFill>
                <a:latin typeface="仿宋" panose="02010609060101010101" pitchFamily="49" charset="-122"/>
                <a:ea typeface="仿宋" panose="02010609060101010101" pitchFamily="49" charset="-122"/>
              </a:rPr>
              <a:t>明文</a:t>
            </a: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7038509"/>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6868" y="130629"/>
            <a:ext cx="10189064" cy="6487885"/>
          </a:xfrm>
        </p:spPr>
        <p:txBody>
          <a:bodyPr/>
          <a:lstStyle/>
          <a:p>
            <a:pPr algn="l"/>
            <a:r>
              <a:rPr lang="zh-CN" altLang="en-US" sz="2400" b="1" dirty="0" smtClean="0">
                <a:solidFill>
                  <a:schemeClr val="tx1"/>
                </a:solidFill>
                <a:latin typeface="仿宋" panose="02010609060101010101" pitchFamily="49" charset="-122"/>
                <a:ea typeface="仿宋" panose="02010609060101010101" pitchFamily="49" charset="-122"/>
              </a:rPr>
              <a:t>车端证书部署流程：</a:t>
            </a: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
            </a:r>
            <a:br>
              <a:rPr lang="en-US" altLang="zh-CN" sz="2400" b="1" dirty="0">
                <a:solidFill>
                  <a:schemeClr val="tx1"/>
                </a:solidFill>
                <a:latin typeface="仿宋" panose="02010609060101010101" pitchFamily="49" charset="-122"/>
                <a:ea typeface="仿宋" panose="02010609060101010101" pitchFamily="49" charset="-122"/>
              </a:rPr>
            </a:br>
            <a:r>
              <a:rPr lang="en-US" altLang="zh-CN" sz="2400" b="1" dirty="0" smtClean="0">
                <a:solidFill>
                  <a:schemeClr val="tx1"/>
                </a:solidFill>
                <a:latin typeface="仿宋" panose="02010609060101010101" pitchFamily="49" charset="-122"/>
                <a:ea typeface="仿宋" panose="02010609060101010101" pitchFamily="49" charset="-122"/>
              </a:rPr>
              <a:t/>
            </a:r>
            <a:br>
              <a:rPr lang="en-US" altLang="zh-CN" sz="2400" b="1" dirty="0" smtClean="0">
                <a:solidFill>
                  <a:schemeClr val="tx1"/>
                </a:solidFill>
                <a:latin typeface="仿宋" panose="02010609060101010101" pitchFamily="49" charset="-122"/>
                <a:ea typeface="仿宋" panose="02010609060101010101" pitchFamily="49" charset="-122"/>
              </a:rPr>
            </a:br>
            <a:r>
              <a:rPr lang="en-US" altLang="zh-CN" sz="2400" b="1" dirty="0">
                <a:solidFill>
                  <a:schemeClr val="tx1"/>
                </a:solidFill>
                <a:latin typeface="仿宋" panose="02010609060101010101" pitchFamily="49" charset="-122"/>
                <a:ea typeface="仿宋" panose="02010609060101010101" pitchFamily="49" charset="-122"/>
              </a:rPr>
              <a:t/>
            </a:r>
            <a:br>
              <a:rPr lang="en-US" altLang="zh-CN"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pic>
        <p:nvPicPr>
          <p:cNvPr id="3" name="图片 2"/>
          <p:cNvPicPr>
            <a:picLocks noChangeAspect="1"/>
          </p:cNvPicPr>
          <p:nvPr/>
        </p:nvPicPr>
        <p:blipFill>
          <a:blip r:embed="rId3"/>
          <a:stretch>
            <a:fillRect/>
          </a:stretch>
        </p:blipFill>
        <p:spPr>
          <a:xfrm>
            <a:off x="580570" y="924399"/>
            <a:ext cx="8476343" cy="5933601"/>
          </a:xfrm>
          <a:prstGeom prst="rect">
            <a:avLst/>
          </a:prstGeom>
        </p:spPr>
      </p:pic>
    </p:spTree>
    <p:extLst>
      <p:ext uri="{BB962C8B-B14F-4D97-AF65-F5344CB8AC3E}">
        <p14:creationId xmlns:p14="http://schemas.microsoft.com/office/powerpoint/2010/main" val="3102911586"/>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smtClean="0"/>
              <a:t>1.PKI</a:t>
            </a:r>
            <a:r>
              <a:rPr lang="zh-CN" altLang="en-US" dirty="0" smtClean="0"/>
              <a:t>技术简介</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8882084"/>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725" y="-1"/>
            <a:ext cx="10189064" cy="5920353"/>
          </a:xfrm>
        </p:spPr>
        <p:txBody>
          <a:bodyPr/>
          <a:lstStyle/>
          <a:p>
            <a:pPr algn="ctr"/>
            <a:r>
              <a:rPr lang="zh-CN" altLang="en-US" sz="7200" b="1" dirty="0" smtClean="0">
                <a:solidFill>
                  <a:schemeClr val="tx1"/>
                </a:solidFill>
                <a:latin typeface="仿宋" panose="02010609060101010101" pitchFamily="49" charset="-122"/>
                <a:ea typeface="仿宋" panose="02010609060101010101" pitchFamily="49" charset="-122"/>
              </a:rPr>
              <a:t>谢谢！</a:t>
            </a:r>
            <a:r>
              <a:rPr lang="en-US" altLang="zh-CN" sz="7200" b="1" dirty="0" smtClean="0">
                <a:solidFill>
                  <a:schemeClr val="tx1"/>
                </a:solidFill>
                <a:latin typeface="仿宋" panose="02010609060101010101" pitchFamily="49" charset="-122"/>
                <a:ea typeface="仿宋" panose="02010609060101010101" pitchFamily="49" charset="-122"/>
              </a:rPr>
              <a:t/>
            </a:r>
            <a:br>
              <a:rPr lang="en-US" altLang="zh-CN" sz="7200" b="1" dirty="0" smtClean="0">
                <a:solidFill>
                  <a:schemeClr val="tx1"/>
                </a:solidFill>
                <a:latin typeface="仿宋" panose="02010609060101010101" pitchFamily="49" charset="-122"/>
                <a:ea typeface="仿宋" panose="02010609060101010101" pitchFamily="49" charset="-122"/>
              </a:rPr>
            </a:br>
            <a:r>
              <a:rPr lang="en-US" altLang="zh-CN" sz="2800" dirty="0">
                <a:solidFill>
                  <a:schemeClr val="tx1"/>
                </a:solidFill>
                <a:latin typeface="仿宋" panose="02010609060101010101" pitchFamily="49" charset="-122"/>
                <a:ea typeface="仿宋" panose="02010609060101010101" pitchFamily="49" charset="-122"/>
              </a:rPr>
              <a:t/>
            </a:r>
            <a:br>
              <a:rPr lang="en-US" altLang="zh-CN" sz="2800" dirty="0">
                <a:solidFill>
                  <a:schemeClr val="tx1"/>
                </a:solidFill>
                <a:latin typeface="仿宋" panose="02010609060101010101" pitchFamily="49" charset="-122"/>
                <a:ea typeface="仿宋" panose="02010609060101010101" pitchFamily="49" charset="-122"/>
              </a:rPr>
            </a:br>
            <a:r>
              <a:rPr lang="en-US" altLang="zh-CN" sz="2800" dirty="0" smtClean="0">
                <a:solidFill>
                  <a:schemeClr val="tx1"/>
                </a:solidFill>
                <a:latin typeface="仿宋" panose="02010609060101010101" pitchFamily="49" charset="-122"/>
                <a:ea typeface="仿宋" panose="02010609060101010101" pitchFamily="49" charset="-122"/>
              </a:rPr>
              <a:t/>
            </a:r>
            <a:br>
              <a:rPr lang="en-US" altLang="zh-CN" sz="2800"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83518312"/>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88925" y="2710768"/>
            <a:ext cx="4705350" cy="3381375"/>
          </a:xfrm>
          <a:prstGeom prst="rect">
            <a:avLst/>
          </a:prstGeom>
        </p:spPr>
      </p:pic>
      <p:pic>
        <p:nvPicPr>
          <p:cNvPr id="4" name="图片 3"/>
          <p:cNvPicPr>
            <a:picLocks noChangeAspect="1"/>
          </p:cNvPicPr>
          <p:nvPr/>
        </p:nvPicPr>
        <p:blipFill>
          <a:blip r:embed="rId4"/>
          <a:stretch>
            <a:fillRect/>
          </a:stretch>
        </p:blipFill>
        <p:spPr>
          <a:xfrm>
            <a:off x="5135109" y="2710768"/>
            <a:ext cx="5114925" cy="3019425"/>
          </a:xfrm>
          <a:prstGeom prst="rect">
            <a:avLst/>
          </a:prstGeom>
        </p:spPr>
      </p:pic>
      <p:sp>
        <p:nvSpPr>
          <p:cNvPr id="5" name="标题 1"/>
          <p:cNvSpPr>
            <a:spLocks noGrp="1"/>
          </p:cNvSpPr>
          <p:nvPr>
            <p:ph type="ctrTitle"/>
          </p:nvPr>
        </p:nvSpPr>
        <p:spPr>
          <a:xfrm>
            <a:off x="551725" y="-1"/>
            <a:ext cx="10189064" cy="5920353"/>
          </a:xfrm>
        </p:spPr>
        <p:txBody>
          <a:bodyPr/>
          <a:lstStyle/>
          <a:p>
            <a:pPr algn="l"/>
            <a:r>
              <a:rPr lang="zh-CN" altLang="en-US" sz="4400" b="1" dirty="0" smtClean="0">
                <a:solidFill>
                  <a:schemeClr val="tx1"/>
                </a:solidFill>
                <a:latin typeface="仿宋" panose="02010609060101010101" pitchFamily="49" charset="-122"/>
                <a:ea typeface="仿宋" panose="02010609060101010101" pitchFamily="49" charset="-122"/>
              </a:rPr>
              <a:t>附录</a:t>
            </a:r>
            <a:r>
              <a:rPr lang="en-US" altLang="zh-CN" sz="4400" b="1" dirty="0" smtClean="0">
                <a:solidFill>
                  <a:schemeClr val="tx1"/>
                </a:solidFill>
                <a:latin typeface="仿宋" panose="02010609060101010101" pitchFamily="49" charset="-122"/>
                <a:ea typeface="仿宋" panose="02010609060101010101" pitchFamily="49" charset="-122"/>
              </a:rPr>
              <a:t>1—SSL</a:t>
            </a:r>
            <a:r>
              <a:rPr lang="zh-CN" altLang="en-US" sz="4400" b="1" dirty="0" smtClean="0">
                <a:solidFill>
                  <a:schemeClr val="tx1"/>
                </a:solidFill>
                <a:latin typeface="仿宋" panose="02010609060101010101" pitchFamily="49" charset="-122"/>
                <a:ea typeface="仿宋" panose="02010609060101010101" pitchFamily="49" charset="-122"/>
              </a:rPr>
              <a:t>秘钥的生成和使用</a:t>
            </a:r>
            <a:r>
              <a:rPr lang="en-US" altLang="zh-CN" sz="4400" b="1" dirty="0">
                <a:solidFill>
                  <a:schemeClr val="tx1"/>
                </a:solidFill>
                <a:latin typeface="仿宋" panose="02010609060101010101" pitchFamily="49" charset="-122"/>
                <a:ea typeface="仿宋" panose="02010609060101010101" pitchFamily="49" charset="-122"/>
              </a:rPr>
              <a:t/>
            </a:r>
            <a:br>
              <a:rPr lang="en-US" altLang="zh-CN" sz="4400" b="1" dirty="0">
                <a:solidFill>
                  <a:schemeClr val="tx1"/>
                </a:solidFill>
                <a:latin typeface="仿宋" panose="02010609060101010101" pitchFamily="49" charset="-122"/>
                <a:ea typeface="仿宋" panose="02010609060101010101" pitchFamily="49" charset="-122"/>
              </a:rPr>
            </a:br>
            <a:r>
              <a:rPr lang="en-US" altLang="zh-CN" sz="7200" b="1" dirty="0" smtClean="0">
                <a:solidFill>
                  <a:schemeClr val="tx1"/>
                </a:solidFill>
                <a:latin typeface="仿宋" panose="02010609060101010101" pitchFamily="49" charset="-122"/>
                <a:ea typeface="仿宋" panose="02010609060101010101" pitchFamily="49" charset="-122"/>
              </a:rPr>
              <a:t/>
            </a:r>
            <a:br>
              <a:rPr lang="en-US" altLang="zh-CN" sz="7200" b="1" dirty="0" smtClean="0">
                <a:solidFill>
                  <a:schemeClr val="tx1"/>
                </a:solidFill>
                <a:latin typeface="仿宋" panose="02010609060101010101" pitchFamily="49" charset="-122"/>
                <a:ea typeface="仿宋" panose="02010609060101010101" pitchFamily="49" charset="-122"/>
              </a:rPr>
            </a:br>
            <a:r>
              <a:rPr lang="en-US" altLang="zh-CN" sz="7200" b="1" dirty="0">
                <a:solidFill>
                  <a:schemeClr val="tx1"/>
                </a:solidFill>
                <a:latin typeface="仿宋" panose="02010609060101010101" pitchFamily="49" charset="-122"/>
                <a:ea typeface="仿宋" panose="02010609060101010101" pitchFamily="49" charset="-122"/>
              </a:rPr>
              <a:t/>
            </a:r>
            <a:br>
              <a:rPr lang="en-US" altLang="zh-CN" sz="7200" b="1" dirty="0">
                <a:solidFill>
                  <a:schemeClr val="tx1"/>
                </a:solidFill>
                <a:latin typeface="仿宋" panose="02010609060101010101" pitchFamily="49" charset="-122"/>
                <a:ea typeface="仿宋" panose="02010609060101010101" pitchFamily="49" charset="-122"/>
              </a:rPr>
            </a:br>
            <a:r>
              <a:rPr lang="en-US" altLang="zh-CN" sz="2800" dirty="0">
                <a:solidFill>
                  <a:schemeClr val="tx1"/>
                </a:solidFill>
                <a:latin typeface="仿宋" panose="02010609060101010101" pitchFamily="49" charset="-122"/>
                <a:ea typeface="仿宋" panose="02010609060101010101" pitchFamily="49" charset="-122"/>
              </a:rPr>
              <a:t/>
            </a:r>
            <a:br>
              <a:rPr lang="en-US" altLang="zh-CN" sz="2800" dirty="0">
                <a:solidFill>
                  <a:schemeClr val="tx1"/>
                </a:solidFill>
                <a:latin typeface="仿宋" panose="02010609060101010101" pitchFamily="49" charset="-122"/>
                <a:ea typeface="仿宋" panose="02010609060101010101" pitchFamily="49" charset="-122"/>
              </a:rPr>
            </a:br>
            <a:r>
              <a:rPr lang="en-US" altLang="zh-CN" sz="2800" dirty="0" smtClean="0">
                <a:solidFill>
                  <a:schemeClr val="tx1"/>
                </a:solidFill>
                <a:latin typeface="仿宋" panose="02010609060101010101" pitchFamily="49" charset="-122"/>
                <a:ea typeface="仿宋" panose="02010609060101010101" pitchFamily="49" charset="-122"/>
              </a:rPr>
              <a:t/>
            </a:r>
            <a:br>
              <a:rPr lang="en-US" altLang="zh-CN" sz="2800"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84480812"/>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34865" y="1965278"/>
            <a:ext cx="10189064" cy="1460310"/>
          </a:xfrm>
        </p:spPr>
        <p:txBody>
          <a:bodyPr/>
          <a:lstStyle/>
          <a:p>
            <a:pPr algn="l"/>
            <a:r>
              <a:rPr lang="zh-CN" altLang="en-US" dirty="0" smtClean="0"/>
              <a:t>为什么需要</a:t>
            </a:r>
            <a:r>
              <a:rPr lang="en-US" altLang="zh-CN" dirty="0" smtClean="0"/>
              <a:t>PKI</a:t>
            </a:r>
            <a:r>
              <a:rPr lang="zh-CN" altLang="en-US" dirty="0" smtClean="0"/>
              <a:t>？</a:t>
            </a:r>
            <a:endParaRPr lang="zh-CN" altLang="en-US" dirty="0"/>
          </a:p>
        </p:txBody>
      </p:sp>
    </p:spTree>
    <p:extLst>
      <p:ext uri="{BB962C8B-B14F-4D97-AF65-F5344CB8AC3E}">
        <p14:creationId xmlns:p14="http://schemas.microsoft.com/office/powerpoint/2010/main" val="1640052822"/>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98468" y="532262"/>
            <a:ext cx="10189064" cy="955343"/>
          </a:xfrm>
        </p:spPr>
        <p:txBody>
          <a:bodyPr/>
          <a:lstStyle/>
          <a:p>
            <a:pPr algn="l"/>
            <a:r>
              <a:rPr lang="zh-CN" altLang="en-US" b="1" dirty="0" smtClean="0">
                <a:solidFill>
                  <a:schemeClr val="tx1"/>
                </a:solidFill>
                <a:latin typeface="仿宋" panose="02010609060101010101" pitchFamily="49" charset="-122"/>
                <a:ea typeface="仿宋" panose="02010609060101010101" pitchFamily="49" charset="-122"/>
              </a:rPr>
              <a:t>互联网通信面临的安全问题：</a:t>
            </a:r>
            <a:endParaRPr lang="zh-CN" altLang="en-US" b="1" dirty="0">
              <a:solidFill>
                <a:schemeClr val="tx1"/>
              </a:solidFill>
              <a:latin typeface="仿宋" panose="02010609060101010101" pitchFamily="49" charset="-122"/>
              <a:ea typeface="仿宋" panose="02010609060101010101" pitchFamily="49" charset="-122"/>
            </a:endParaRPr>
          </a:p>
        </p:txBody>
      </p:sp>
      <p:graphicFrame>
        <p:nvGraphicFramePr>
          <p:cNvPr id="4" name="图示 3"/>
          <p:cNvGraphicFramePr/>
          <p:nvPr>
            <p:extLst>
              <p:ext uri="{D42A27DB-BD31-4B8C-83A1-F6EECF244321}">
                <p14:modId xmlns:p14="http://schemas.microsoft.com/office/powerpoint/2010/main" val="2677011547"/>
              </p:ext>
            </p:extLst>
          </p:nvPr>
        </p:nvGraphicFramePr>
        <p:xfrm>
          <a:off x="272954" y="2002971"/>
          <a:ext cx="9689911" cy="4234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1239771"/>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6227" y="759416"/>
            <a:ext cx="10189064" cy="5920353"/>
          </a:xfrm>
        </p:spPr>
        <p:txBody>
          <a:bodyPr/>
          <a:lstStyle/>
          <a:p>
            <a:pPr algn="l"/>
            <a:r>
              <a:rPr lang="en-US" altLang="zh-CN" sz="2800" b="1" dirty="0" smtClean="0">
                <a:solidFill>
                  <a:schemeClr val="tx1"/>
                </a:solidFill>
                <a:latin typeface="仿宋" panose="02010609060101010101" pitchFamily="49" charset="-122"/>
                <a:ea typeface="仿宋" panose="02010609060101010101" pitchFamily="49" charset="-122"/>
              </a:rPr>
              <a:t>PKI</a:t>
            </a:r>
            <a:r>
              <a:rPr lang="zh-CN" altLang="en-US" sz="2800" b="1" dirty="0" smtClean="0">
                <a:solidFill>
                  <a:schemeClr val="tx1"/>
                </a:solidFill>
                <a:latin typeface="仿宋" panose="02010609060101010101" pitchFamily="49" charset="-122"/>
                <a:ea typeface="仿宋" panose="02010609060101010101" pitchFamily="49" charset="-122"/>
              </a:rPr>
              <a:t>算法：</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a:solidFill>
                  <a:schemeClr val="tx1"/>
                </a:solidFill>
                <a:latin typeface="仿宋" panose="02010609060101010101" pitchFamily="49" charset="-122"/>
                <a:ea typeface="仿宋" panose="02010609060101010101" pitchFamily="49" charset="-122"/>
              </a:rPr>
              <a:t/>
            </a:r>
            <a:br>
              <a:rPr lang="en-US" altLang="zh-CN" sz="2800" b="1" dirty="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graphicFrame>
        <p:nvGraphicFramePr>
          <p:cNvPr id="4" name="图示 3"/>
          <p:cNvGraphicFramePr/>
          <p:nvPr>
            <p:extLst>
              <p:ext uri="{D42A27DB-BD31-4B8C-83A1-F6EECF244321}">
                <p14:modId xmlns:p14="http://schemas.microsoft.com/office/powerpoint/2010/main" val="455857142"/>
              </p:ext>
            </p:extLst>
          </p:nvPr>
        </p:nvGraphicFramePr>
        <p:xfrm>
          <a:off x="0" y="1673817"/>
          <a:ext cx="9934414" cy="4801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3866670"/>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nvPr>
        </p:nvGraphicFramePr>
        <p:xfrm>
          <a:off x="337652" y="2220685"/>
          <a:ext cx="10069090" cy="3759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ctrTitle"/>
          </p:nvPr>
        </p:nvSpPr>
        <p:spPr>
          <a:xfrm>
            <a:off x="885554" y="169265"/>
            <a:ext cx="10189064" cy="1642820"/>
          </a:xfrm>
        </p:spPr>
        <p:txBody>
          <a:bodyPr/>
          <a:lstStyle/>
          <a:p>
            <a:pPr algn="l"/>
            <a:r>
              <a:rPr lang="zh-CN" altLang="en-US" b="1" dirty="0" smtClean="0">
                <a:solidFill>
                  <a:schemeClr val="tx1"/>
                </a:solidFill>
                <a:latin typeface="仿宋" panose="02010609060101010101" pitchFamily="49" charset="-122"/>
                <a:ea typeface="仿宋" panose="02010609060101010101" pitchFamily="49" charset="-122"/>
              </a:rPr>
              <a:t>如何解决？</a:t>
            </a:r>
            <a:r>
              <a:rPr lang="en-US" altLang="zh-CN" b="1" dirty="0" smtClean="0">
                <a:solidFill>
                  <a:schemeClr val="tx1"/>
                </a:solidFill>
                <a:latin typeface="仿宋" panose="02010609060101010101" pitchFamily="49" charset="-122"/>
                <a:ea typeface="仿宋" panose="02010609060101010101" pitchFamily="49" charset="-122"/>
              </a:rPr>
              <a:t/>
            </a:r>
            <a:br>
              <a:rPr lang="en-US" altLang="zh-CN" b="1" dirty="0" smtClean="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33796710"/>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92667" y="357369"/>
            <a:ext cx="10189064" cy="6500631"/>
          </a:xfrm>
        </p:spPr>
        <p:txBody>
          <a:bodyPr/>
          <a:lstStyle/>
          <a:p>
            <a:pPr algn="l"/>
            <a:r>
              <a:rPr lang="zh-CN" altLang="en-US" dirty="0" smtClean="0"/>
              <a:t>什么是</a:t>
            </a:r>
            <a:r>
              <a:rPr lang="en-US" altLang="zh-CN" dirty="0" smtClean="0"/>
              <a:t>PKI</a:t>
            </a:r>
            <a:r>
              <a:rPr lang="zh-CN" altLang="en-US" dirty="0" smtClean="0"/>
              <a:t>？</a:t>
            </a:r>
            <a:r>
              <a:rPr lang="en-US" altLang="zh-CN" dirty="0" smtClean="0"/>
              <a:t/>
            </a:r>
            <a:br>
              <a:rPr lang="en-US" altLang="zh-CN" dirty="0" smtClean="0"/>
            </a:br>
            <a:r>
              <a:rPr lang="en-US" altLang="zh-CN" dirty="0">
                <a:solidFill>
                  <a:schemeClr val="tx1"/>
                </a:solidFill>
              </a:rPr>
              <a:t/>
            </a:r>
            <a:br>
              <a:rPr lang="en-US" altLang="zh-CN" dirty="0">
                <a:solidFill>
                  <a:schemeClr val="tx1"/>
                </a:solidFill>
              </a:rPr>
            </a:br>
            <a:r>
              <a:rPr lang="en-US" altLang="zh-CN" dirty="0" smtClean="0">
                <a:solidFill>
                  <a:schemeClr val="tx1"/>
                </a:solidFill>
              </a:rPr>
              <a:t/>
            </a:r>
            <a:br>
              <a:rPr lang="en-US" altLang="zh-CN" dirty="0" smtClean="0">
                <a:solidFill>
                  <a:schemeClr val="tx1"/>
                </a:solidFill>
              </a:rPr>
            </a:br>
            <a:r>
              <a:rPr lang="en-US" altLang="zh-CN" dirty="0"/>
              <a:t/>
            </a:r>
            <a:br>
              <a:rPr lang="en-US" altLang="zh-CN" dirty="0"/>
            </a:br>
            <a:endParaRPr lang="zh-CN" altLang="en-US" dirty="0"/>
          </a:p>
        </p:txBody>
      </p:sp>
    </p:spTree>
    <p:extLst>
      <p:ext uri="{BB962C8B-B14F-4D97-AF65-F5344CB8AC3E}">
        <p14:creationId xmlns:p14="http://schemas.microsoft.com/office/powerpoint/2010/main" val="3724355698"/>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51725" y="-1"/>
            <a:ext cx="10189064" cy="5920353"/>
          </a:xfrm>
        </p:spPr>
        <p:txBody>
          <a:bodyPr/>
          <a:lstStyle/>
          <a:p>
            <a:pPr algn="l"/>
            <a:r>
              <a:rPr lang="zh-CN" altLang="en-US" sz="4400" b="1" dirty="0" smtClean="0">
                <a:solidFill>
                  <a:schemeClr val="tx1"/>
                </a:solidFill>
                <a:latin typeface="仿宋" panose="02010609060101010101" pitchFamily="49" charset="-122"/>
                <a:ea typeface="仿宋" panose="02010609060101010101" pitchFamily="49" charset="-122"/>
              </a:rPr>
              <a:t>什么是</a:t>
            </a:r>
            <a:r>
              <a:rPr lang="en-US" altLang="zh-CN" sz="4400" b="1" dirty="0" smtClean="0">
                <a:solidFill>
                  <a:schemeClr val="tx1"/>
                </a:solidFill>
                <a:latin typeface="仿宋" panose="02010609060101010101" pitchFamily="49" charset="-122"/>
                <a:ea typeface="仿宋" panose="02010609060101010101" pitchFamily="49" charset="-122"/>
              </a:rPr>
              <a:t>PKI</a:t>
            </a:r>
            <a:r>
              <a:rPr lang="zh-CN" altLang="en-US" sz="4400" b="1" dirty="0" smtClean="0">
                <a:solidFill>
                  <a:schemeClr val="tx1"/>
                </a:solidFill>
                <a:latin typeface="仿宋" panose="02010609060101010101" pitchFamily="49" charset="-122"/>
                <a:ea typeface="仿宋" panose="02010609060101010101" pitchFamily="49" charset="-122"/>
              </a:rPr>
              <a:t>：</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基于公开密钥技术；</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采用数字证书进行用户公钥的管理；</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r>
              <a:rPr lang="zh-CN" altLang="en-US" sz="2800" b="1" dirty="0" smtClean="0">
                <a:solidFill>
                  <a:schemeClr val="tx1"/>
                </a:solidFill>
                <a:latin typeface="仿宋" panose="02010609060101010101" pitchFamily="49" charset="-122"/>
                <a:ea typeface="仿宋" panose="02010609060101010101" pitchFamily="49" charset="-122"/>
              </a:rPr>
              <a:t>通过可信的第三方认证机构（</a:t>
            </a:r>
            <a:r>
              <a:rPr lang="en-US" altLang="zh-CN" sz="2800" b="1" dirty="0" smtClean="0">
                <a:solidFill>
                  <a:schemeClr val="tx1"/>
                </a:solidFill>
                <a:latin typeface="仿宋" panose="02010609060101010101" pitchFamily="49" charset="-122"/>
                <a:ea typeface="仿宋" panose="02010609060101010101" pitchFamily="49" charset="-122"/>
              </a:rPr>
              <a:t>CA</a:t>
            </a:r>
            <a:r>
              <a:rPr lang="zh-CN" altLang="en-US" sz="2800" b="1" dirty="0" smtClean="0">
                <a:solidFill>
                  <a:schemeClr val="tx1"/>
                </a:solidFill>
                <a:latin typeface="仿宋" panose="02010609060101010101" pitchFamily="49" charset="-122"/>
                <a:ea typeface="仿宋" panose="02010609060101010101" pitchFamily="49" charset="-122"/>
              </a:rPr>
              <a:t>）把用户的公钥和用户的身份标识信息（用户名、域名、邮件地址等）绑定在一起并提供授信</a:t>
            </a:r>
            <a:r>
              <a:rPr lang="en-US" altLang="zh-CN" sz="2800" b="1" dirty="0" smtClean="0">
                <a:solidFill>
                  <a:schemeClr val="tx1"/>
                </a:solidFill>
                <a:latin typeface="仿宋" panose="02010609060101010101" pitchFamily="49" charset="-122"/>
                <a:ea typeface="仿宋" panose="02010609060101010101" pitchFamily="49" charset="-122"/>
              </a:rPr>
              <a:t/>
            </a:r>
            <a:br>
              <a:rPr lang="en-US" altLang="zh-CN" sz="2800" b="1" dirty="0" smtClean="0">
                <a:solidFill>
                  <a:schemeClr val="tx1"/>
                </a:solidFill>
                <a:latin typeface="仿宋" panose="02010609060101010101" pitchFamily="49" charset="-122"/>
                <a:ea typeface="仿宋" panose="02010609060101010101" pitchFamily="49" charset="-122"/>
              </a:rPr>
            </a:br>
            <a:endParaRPr lang="zh-CN" altLang="en-US" sz="2800" b="1" dirty="0">
              <a:solidFill>
                <a:schemeClr val="tx1"/>
              </a:solidFill>
              <a:latin typeface="仿宋" panose="02010609060101010101" pitchFamily="49" charset="-122"/>
              <a:ea typeface="仿宋" panose="02010609060101010101" pitchFamily="49" charset="-122"/>
            </a:endParaRPr>
          </a:p>
        </p:txBody>
      </p:sp>
      <p:sp>
        <p:nvSpPr>
          <p:cNvPr id="3" name="矩形 2"/>
          <p:cNvSpPr/>
          <p:nvPr/>
        </p:nvSpPr>
        <p:spPr>
          <a:xfrm>
            <a:off x="3381829" y="1015778"/>
            <a:ext cx="6096000" cy="646331"/>
          </a:xfrm>
          <a:prstGeom prst="rect">
            <a:avLst/>
          </a:prstGeom>
        </p:spPr>
        <p:txBody>
          <a:bodyPr>
            <a:spAutoFit/>
          </a:bodyPr>
          <a:lstStyle/>
          <a:p>
            <a:r>
              <a:rPr lang="en-US" altLang="zh-CN" dirty="0"/>
              <a:t>Public key </a:t>
            </a:r>
            <a:r>
              <a:rPr lang="en-US" altLang="zh-CN" dirty="0" err="1"/>
              <a:t>infrustructure</a:t>
            </a:r>
            <a:r>
              <a:rPr lang="zh-CN" altLang="en-US" dirty="0"/>
              <a:t>，</a:t>
            </a:r>
            <a:r>
              <a:rPr lang="zh-CN" altLang="en-US" dirty="0">
                <a:latin typeface="仿宋" panose="02010609060101010101" pitchFamily="49" charset="-122"/>
                <a:ea typeface="仿宋" panose="02010609060101010101" pitchFamily="49" charset="-122"/>
              </a:rPr>
              <a:t>公钥基础设施，基于公钥技术的用于互联网通信安全的一整套基础设施。</a:t>
            </a:r>
            <a:endParaRPr lang="zh-CN" altLang="en-US" dirty="0"/>
          </a:p>
        </p:txBody>
      </p:sp>
    </p:spTree>
    <p:extLst>
      <p:ext uri="{BB962C8B-B14F-4D97-AF65-F5344CB8AC3E}">
        <p14:creationId xmlns:p14="http://schemas.microsoft.com/office/powerpoint/2010/main" val="975111672"/>
      </p:ext>
    </p:extLst>
  </p:cSld>
  <p:clrMapOvr>
    <a:masterClrMapping/>
  </p:clrMapOvr>
  <mc:AlternateContent xmlns:mc="http://schemas.openxmlformats.org/markup-compatibility/2006" xmlns:p14="http://schemas.microsoft.com/office/powerpoint/2010/main">
    <mc:Choice Requires="p14">
      <p:transition spd="slow" p14:dur="2000" advTm="600000"/>
    </mc:Choice>
    <mc:Fallback xmlns="">
      <p:transition spd="slow" advTm="600000"/>
    </mc:Fallback>
  </mc:AlternateContent>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3184</TotalTime>
  <Words>1567</Words>
  <Application>Microsoft Office PowerPoint</Application>
  <PresentationFormat>宽屏</PresentationFormat>
  <Paragraphs>147</Paragraphs>
  <Slides>31</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方正姚体</vt:lpstr>
      <vt:lpstr>仿宋</vt:lpstr>
      <vt:lpstr>华文新魏</vt:lpstr>
      <vt:lpstr>楷体</vt:lpstr>
      <vt:lpstr>宋体</vt:lpstr>
      <vt:lpstr>Arial</vt:lpstr>
      <vt:lpstr>Calibri</vt:lpstr>
      <vt:lpstr>Trebuchet MS</vt:lpstr>
      <vt:lpstr>Wingdings 3</vt:lpstr>
      <vt:lpstr>平面</vt:lpstr>
      <vt:lpstr>PKI总结分享 </vt:lpstr>
      <vt:lpstr>PowerPoint 演示文稿</vt:lpstr>
      <vt:lpstr>1.PKI技术简介 </vt:lpstr>
      <vt:lpstr>为什么需要PKI？</vt:lpstr>
      <vt:lpstr>互联网通信面临的安全问题：</vt:lpstr>
      <vt:lpstr>PKI算法：            </vt:lpstr>
      <vt:lpstr>如何解决？ </vt:lpstr>
      <vt:lpstr>什么是PKI？    </vt:lpstr>
      <vt:lpstr>什么是PKI：  基于公开密钥技术；  采用数字证书进行用户公钥的管理；  通过可信的第三方认证机构（CA）把用户的公钥和用户的身份标识信息（用户名、域名、邮件地址等）绑定在一起并提供授信 </vt:lpstr>
      <vt:lpstr>PKI数字证书：  用来证明公开密钥拥有者的身份。包含了公钥信息、拥有者身份信息（主体）、颁发证书的CA信息，有效期，以及CA用自己的私钥对这份文件的数字签名        </vt:lpstr>
      <vt:lpstr>PKI数字证书——证书类型：   CA根证书：CA的公钥证书，由CA自签发，使用证书中的公钥即可验证签名，预置在可信证书列表中。  中间证书：中间CA证书。上级CA可以为下级CA签发证书（证书的扩展域中有对应标识来确定该证书是否可以用来进行其他证书的签发）  用户证书：CA签发，生成证书后发布到目录服务器（离线或在线获取）  </vt:lpstr>
      <vt:lpstr>PKI数字证书——证书生命周期 签发生成－＞过期－＞续订更新 　　　　－＞撤销进入ＣＲＬ／ＡＲＬ  撤销：证书在到期之前需要被废除 CRL、ARL：用户证书撤销列表、CA证书撤销列表 CA强制注销、用户申请注销 需要更新到目录服务上的CRL   证书更新：需要在过期前提交更新请求；原有证书作废并更新到CRL，ＣＡ会签发新的证书 </vt:lpstr>
      <vt:lpstr>PKI架构：           </vt:lpstr>
      <vt:lpstr>           </vt:lpstr>
      <vt:lpstr>             </vt:lpstr>
      <vt:lpstr>PKI数字证书——双证书:           </vt:lpstr>
      <vt:lpstr>PKI数字证书——双证书:           </vt:lpstr>
      <vt:lpstr>             图片来自https://blog.csdn.net/qq_23901487/article/details/72730376</vt:lpstr>
      <vt:lpstr>2.SSL过程</vt:lpstr>
      <vt:lpstr>SSL过程——证书验证：  证书验证：收到对方的公钥证书后，（1）找到对应的CA证书，验证对方公钥有效性（2）检查证书中的CN是否为需要访问的域名（3）检查证书的有效期（4）查询该证书是否在CRL中        证书认证路径：从用户证书查到签发者的证书，然后找到签发者的上级证书，重复执行直到找到一个预先确定的可信的CA证书（这个包含多个CA证书的证书列表即为证书的认证路径）</vt:lpstr>
      <vt:lpstr>SSL握手：            </vt:lpstr>
      <vt:lpstr>SSL会话恢复 ——sessionID           </vt:lpstr>
      <vt:lpstr>SSL会话恢复 ——sessionTicket           </vt:lpstr>
      <vt:lpstr>SSL握手——重建连接：            </vt:lpstr>
      <vt:lpstr>3.金龙项目中PKI应用</vt:lpstr>
      <vt:lpstr>PowerPoint 演示文稿</vt:lpstr>
      <vt:lpstr>功能需求：  hw3.1、安全工控机、安全网关、HMI Pad可以与百度物接入建立基于ssl/tls的mqtt连接（mqtt通信证书）  hw3.1、安全网关可以从百度云获取ota服务（ota证书）  车端设备可以在局域网内安全交互，包括OTA的分发，mqtt、ota证书的分发，设备间安全通信  车端设备的证书拉取（未知） </vt:lpstr>
      <vt:lpstr>对应的证书： mqtt ：server的证书：mqttsrv，对应的CA：root_cert 车端设备的证书：default(不同的车端设备签发的证书不同) 对应的CA：root_cert（第三方CA颁发）  ota：server的证书：otawebsrv，对应的CA:root_hub 车端设备的证书：ota（hw3.1和安全工控机的证书不同） 对应的CA:root_hub（iot.baidu.com自签发）  车端设备间的ota推送：client和server用的都是otawebsrv，对应的CA：otawebsrv_root  车端设备相间的安全通信：grpc_default（所有金龙车辆都用同一套证书IPC-client.*/IPC-server.*，由金龙根证书ApolloKingLong.cacert.pem签发）  车端设备间的证书推送：明文</vt:lpstr>
      <vt:lpstr>车端证书部署流程：                </vt:lpstr>
      <vt:lpstr>谢谢！     </vt:lpstr>
      <vt:lpstr>附录1—SSL秘钥的生成和使用       </vt:lpstr>
    </vt:vector>
  </TitlesOfParts>
  <Company>baidu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PKI技术简介 </dc:title>
  <dc:creator>Zhu,Shuanghe</dc:creator>
  <cp:lastModifiedBy>Zhu,Shuanghe</cp:lastModifiedBy>
  <cp:revision>84</cp:revision>
  <dcterms:created xsi:type="dcterms:W3CDTF">2018-10-10T02:35:54Z</dcterms:created>
  <dcterms:modified xsi:type="dcterms:W3CDTF">2018-10-15T06:05:33Z</dcterms:modified>
</cp:coreProperties>
</file>