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88" r:id="rId7"/>
    <p:sldId id="289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D27"/>
    <a:srgbClr val="CB7A09"/>
    <a:srgbClr val="0D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8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481" y="4179388"/>
            <a:ext cx="8645037" cy="23821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ANALISIS DE REGRESIÓN EN JULIA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accent4"/>
                </a:solidFill>
              </a:rPr>
              <a:t>PREDICCIÓN DE VENTAS PARA UN VIDEOJUEGO EN NORTE AMÉRICA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7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6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358871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A79F0-09AC-4260-AF59-54C9FBCE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98" y="265973"/>
            <a:ext cx="1187202" cy="7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44" name="Rectangle: Diagonal Corners Snipped 43">
            <a:extLst>
              <a:ext uri="{FF2B5EF4-FFF2-40B4-BE49-F238E27FC236}">
                <a16:creationId xmlns:a16="http://schemas.microsoft.com/office/drawing/2014/main" id="{5E80E43A-21D0-400E-91F4-14155B80D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4903" y="-2660726"/>
            <a:ext cx="1331136" cy="8905464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12000" y="522898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LA REGRESIÓN LINEAL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5810D-6974-4AFD-BCEA-CCFCCBABB082}"/>
              </a:ext>
            </a:extLst>
          </p:cNvPr>
          <p:cNvSpPr/>
          <p:nvPr/>
        </p:nvSpPr>
        <p:spPr>
          <a:xfrm>
            <a:off x="1982339" y="1330341"/>
            <a:ext cx="7856262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La regresión lineal busca encontrar una línea recta que se adapte lo mejor posible a los datos. Este modelo "aprenderá" de datos de entrenamiento, y podrá hacer predicciones de datos que no conozca</a:t>
            </a:r>
          </a:p>
        </p:txBody>
      </p:sp>
      <p:pic>
        <p:nvPicPr>
          <p:cNvPr id="2052" name="Picture 4" descr="Linear regression - Wikipedia">
            <a:extLst>
              <a:ext uri="{FF2B5EF4-FFF2-40B4-BE49-F238E27FC236}">
                <a16:creationId xmlns:a16="http://schemas.microsoft.com/office/drawing/2014/main" id="{90FAC48D-47BF-4A31-BAE3-CD56BA06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702" y="2769347"/>
            <a:ext cx="5662596" cy="374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200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MÉTODOS DE REGULARIZACIÓN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690B4938-18AE-4552-BEF9-05402896F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4903" y="-2660726"/>
            <a:ext cx="1331136" cy="8905464"/>
          </a:xfrm>
          <a:prstGeom prst="snip2DiagRect">
            <a:avLst/>
          </a:prstGeom>
          <a:solidFill>
            <a:srgbClr val="CB7A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E5810D-6974-4AFD-BCEA-CCFCCBABB082}"/>
              </a:ext>
            </a:extLst>
          </p:cNvPr>
          <p:cNvSpPr/>
          <p:nvPr/>
        </p:nvSpPr>
        <p:spPr>
          <a:xfrm>
            <a:off x="1998870" y="1330341"/>
            <a:ext cx="7856262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En ocasiones tenemos que regularizar los datos para evitar </a:t>
            </a:r>
            <a:r>
              <a:rPr lang="es-MX" sz="2000" b="1" dirty="0" err="1">
                <a:solidFill>
                  <a:schemeClr val="bg1"/>
                </a:solidFill>
              </a:rPr>
              <a:t>overfitting</a:t>
            </a:r>
            <a:r>
              <a:rPr lang="es-MX" sz="2000" b="1" dirty="0">
                <a:solidFill>
                  <a:schemeClr val="bg1"/>
                </a:solidFill>
              </a:rPr>
              <a:t>. </a:t>
            </a:r>
            <a:r>
              <a:rPr lang="es-MX" sz="2000" b="1" dirty="0" err="1">
                <a:solidFill>
                  <a:schemeClr val="bg1"/>
                </a:solidFill>
              </a:rPr>
              <a:t>Overfitting</a:t>
            </a:r>
            <a:r>
              <a:rPr lang="es-MX" sz="2000" b="1" dirty="0">
                <a:solidFill>
                  <a:schemeClr val="bg1"/>
                </a:solidFill>
              </a:rPr>
              <a:t> se puede interpretar como que el modelo "memoriza" los datos de entrenamiento en lugar de "generalizar" los patrones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A8384469-6F2D-40CD-8D13-CF07772F0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053" y="3005714"/>
            <a:ext cx="3313043" cy="3567363"/>
          </a:xfrm>
          <a:prstGeom prst="snip1Rect">
            <a:avLst/>
          </a:prstGeom>
          <a:solidFill>
            <a:srgbClr val="0D8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D829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C46F34-C08B-4B02-BD06-F771CF895130}"/>
              </a:ext>
            </a:extLst>
          </p:cNvPr>
          <p:cNvSpPr/>
          <p:nvPr/>
        </p:nvSpPr>
        <p:spPr>
          <a:xfrm>
            <a:off x="1426203" y="321711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+mj-lt"/>
              </a:rPr>
              <a:t>Ridge </a:t>
            </a:r>
            <a:r>
              <a:rPr lang="es-MX" b="1" dirty="0" err="1">
                <a:solidFill>
                  <a:schemeClr val="bg1"/>
                </a:solidFill>
                <a:latin typeface="+mj-lt"/>
              </a:rPr>
              <a:t>Regression</a:t>
            </a:r>
            <a:endParaRPr lang="es-MX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4CC24D-00A2-43F1-B0F7-4D5791E35E82}"/>
              </a:ext>
            </a:extLst>
          </p:cNvPr>
          <p:cNvSpPr/>
          <p:nvPr/>
        </p:nvSpPr>
        <p:spPr>
          <a:xfrm>
            <a:off x="1052586" y="5137563"/>
            <a:ext cx="2893979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Reduce el valor de las características poco relevantes.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40DEA1CA-F15E-410B-9D19-60DE16B24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4834" y="3005715"/>
            <a:ext cx="3313043" cy="3567363"/>
          </a:xfrm>
          <a:prstGeom prst="snip1Rect">
            <a:avLst/>
          </a:prstGeom>
          <a:solidFill>
            <a:srgbClr val="0D8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4061F-0029-4D67-9524-ED1971FDA131}"/>
              </a:ext>
            </a:extLst>
          </p:cNvPr>
          <p:cNvSpPr/>
          <p:nvPr/>
        </p:nvSpPr>
        <p:spPr>
          <a:xfrm>
            <a:off x="5076075" y="3217110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 (Headings)"/>
              </a:rPr>
              <a:t>Lasso </a:t>
            </a:r>
            <a:r>
              <a:rPr lang="es-MX" b="1" dirty="0" err="1">
                <a:solidFill>
                  <a:schemeClr val="bg1"/>
                </a:solidFill>
                <a:latin typeface="Century Gothic (Headings)"/>
              </a:rPr>
              <a:t>Regression</a:t>
            </a:r>
            <a:endParaRPr lang="es-MX" b="1" dirty="0">
              <a:solidFill>
                <a:schemeClr val="bg1"/>
              </a:solidFill>
              <a:latin typeface="Century Gothic (Headings)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2CA92-D881-4478-ABB0-AFD03D840913}"/>
              </a:ext>
            </a:extLst>
          </p:cNvPr>
          <p:cNvSpPr/>
          <p:nvPr/>
        </p:nvSpPr>
        <p:spPr>
          <a:xfrm>
            <a:off x="4654366" y="5137563"/>
            <a:ext cx="2893979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Elimina las características que no influyen mucho en el cálculo.</a:t>
            </a: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0BC1F047-EA97-4C06-BC75-E42CFB5FC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46614" y="3005714"/>
            <a:ext cx="3313043" cy="3567363"/>
          </a:xfrm>
          <a:prstGeom prst="snip1Rect">
            <a:avLst/>
          </a:prstGeom>
          <a:solidFill>
            <a:srgbClr val="0D82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5AA3A-C72E-4547-96F5-A6E95F1F2F85}"/>
              </a:ext>
            </a:extLst>
          </p:cNvPr>
          <p:cNvSpPr/>
          <p:nvPr/>
        </p:nvSpPr>
        <p:spPr>
          <a:xfrm>
            <a:off x="9020897" y="321711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  <a:latin typeface="Century Gothic (Headings)"/>
              </a:rPr>
              <a:t>Elastic</a:t>
            </a:r>
            <a:r>
              <a:rPr lang="es-MX" b="1" dirty="0">
                <a:solidFill>
                  <a:schemeClr val="bg1"/>
                </a:solidFill>
                <a:latin typeface="Century Gothic (Headings)"/>
              </a:rPr>
              <a:t> Net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74A1E-FF17-440D-995D-2438E83155D2}"/>
              </a:ext>
            </a:extLst>
          </p:cNvPr>
          <p:cNvSpPr/>
          <p:nvPr/>
        </p:nvSpPr>
        <p:spPr>
          <a:xfrm>
            <a:off x="8256145" y="5137563"/>
            <a:ext cx="2893979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Es una combinación de Ridge y Lasso.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5C3B3-C158-4FDF-AFE9-6B9E623B8300}"/>
                  </a:ext>
                </a:extLst>
              </p:cNvPr>
              <p:cNvSpPr txBox="1"/>
              <p:nvPr/>
            </p:nvSpPr>
            <p:spPr>
              <a:xfrm>
                <a:off x="1359390" y="4057467"/>
                <a:ext cx="22803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sSubSup>
                        <m:sSub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sSubSup>
                        <m:sSub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45C3B3-C158-4FDF-AFE9-6B9E623B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90" y="4057467"/>
                <a:ext cx="2280368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9E5713-C2F8-4FEB-BA72-771BE3CD6E64}"/>
                  </a:ext>
                </a:extLst>
              </p:cNvPr>
              <p:cNvSpPr/>
              <p:nvPr/>
            </p:nvSpPr>
            <p:spPr>
              <a:xfrm>
                <a:off x="4869640" y="4005252"/>
                <a:ext cx="246343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9E5713-C2F8-4FEB-BA72-771BE3CD6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640" y="4005252"/>
                <a:ext cx="246343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B23DE1-F8D5-4F49-B9B6-70CC3DB8DF36}"/>
                  </a:ext>
                </a:extLst>
              </p:cNvPr>
              <p:cNvSpPr/>
              <p:nvPr/>
            </p:nvSpPr>
            <p:spPr>
              <a:xfrm>
                <a:off x="8008791" y="4122944"/>
                <a:ext cx="338868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B23DE1-F8D5-4F49-B9B6-70CC3DB8D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91" y="4122944"/>
                <a:ext cx="3388685" cy="37555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9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200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b="1" dirty="0"/>
              <a:t>PREDICCIÓN DE VENTAS PARA UN </a:t>
            </a:r>
          </a:p>
          <a:p>
            <a:pPr algn="ctr"/>
            <a:r>
              <a:rPr lang="es-MX" sz="2800" b="1" dirty="0"/>
              <a:t>VIDEOJUEGO EN NORTE AMÉRICA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1EB56BE7-B336-44ED-812D-7D7B809BA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73758" y="-2789580"/>
            <a:ext cx="1073425" cy="8905464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708E7F-11D5-42A3-B2A9-33EAFA264981}"/>
              </a:ext>
            </a:extLst>
          </p:cNvPr>
          <p:cNvSpPr/>
          <p:nvPr/>
        </p:nvSpPr>
        <p:spPr>
          <a:xfrm>
            <a:off x="1982339" y="1330341"/>
            <a:ext cx="7856262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El objetivo es predecir las ventas de un videojuego en Norte América, según ciertas características.</a:t>
            </a:r>
          </a:p>
        </p:txBody>
      </p:sp>
      <p:pic>
        <p:nvPicPr>
          <p:cNvPr id="17" name="Picture 16" descr="Many booth next to a building&#10;&#10;Description automatically generated">
            <a:extLst>
              <a:ext uri="{FF2B5EF4-FFF2-40B4-BE49-F238E27FC236}">
                <a16:creationId xmlns:a16="http://schemas.microsoft.com/office/drawing/2014/main" id="{0CE1DC1F-82D6-4A9A-9D0B-71DD5E8FD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1" y="2934380"/>
            <a:ext cx="3670852" cy="35274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95C6394-B652-4C73-8AF1-5FB67B941110}"/>
              </a:ext>
            </a:extLst>
          </p:cNvPr>
          <p:cNvGrpSpPr/>
          <p:nvPr/>
        </p:nvGrpSpPr>
        <p:grpSpPr>
          <a:xfrm>
            <a:off x="1457738" y="2934382"/>
            <a:ext cx="3653787" cy="705677"/>
            <a:chOff x="1457738" y="2934382"/>
            <a:chExt cx="3653787" cy="705677"/>
          </a:xfrm>
        </p:grpSpPr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985AF18B-0567-42E1-B970-3DD92645F7FD}"/>
                </a:ext>
              </a:extLst>
            </p:cNvPr>
            <p:cNvSpPr/>
            <p:nvPr/>
          </p:nvSpPr>
          <p:spPr>
            <a:xfrm rot="5400000">
              <a:off x="2829925" y="1562195"/>
              <a:ext cx="705677" cy="3450051"/>
            </a:xfrm>
            <a:prstGeom prst="snip2DiagRect">
              <a:avLst/>
            </a:prstGeom>
            <a:solidFill>
              <a:srgbClr val="CB7A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C3E7DC-BB9B-4485-8775-52B9EFB9BBBF}"/>
                </a:ext>
              </a:extLst>
            </p:cNvPr>
            <p:cNvSpPr/>
            <p:nvPr/>
          </p:nvSpPr>
          <p:spPr>
            <a:xfrm>
              <a:off x="2451652" y="3102553"/>
              <a:ext cx="26598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MX" b="1" dirty="0" err="1">
                  <a:solidFill>
                    <a:schemeClr val="bg1"/>
                  </a:solidFill>
                </a:rPr>
                <a:t>EU_sales</a:t>
              </a:r>
              <a:r>
                <a:rPr lang="es-MX" b="1" dirty="0">
                  <a:solidFill>
                    <a:schemeClr val="bg1"/>
                  </a:solidFill>
                </a:rPr>
                <a:t> (</a:t>
              </a:r>
              <a:r>
                <a:rPr lang="es-MX" b="1" dirty="0" err="1">
                  <a:solidFill>
                    <a:schemeClr val="bg1"/>
                  </a:solidFill>
                </a:rPr>
                <a:t>Europe</a:t>
              </a:r>
              <a:r>
                <a:rPr lang="es-MX" b="1" dirty="0">
                  <a:solidFill>
                    <a:schemeClr val="bg1"/>
                  </a:solidFill>
                </a:rPr>
                <a:t>)</a:t>
              </a:r>
            </a:p>
          </p:txBody>
        </p:sp>
        <p:pic>
          <p:nvPicPr>
            <p:cNvPr id="35" name="Graphic 34" descr="Coins">
              <a:extLst>
                <a:ext uri="{FF2B5EF4-FFF2-40B4-BE49-F238E27FC236}">
                  <a16:creationId xmlns:a16="http://schemas.microsoft.com/office/drawing/2014/main" id="{4467F408-E1CD-4E1C-924F-3D59B090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440" y="3015190"/>
              <a:ext cx="540000" cy="540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77C902-3EF4-4A96-9AC9-118E301C9707}"/>
              </a:ext>
            </a:extLst>
          </p:cNvPr>
          <p:cNvGrpSpPr/>
          <p:nvPr/>
        </p:nvGrpSpPr>
        <p:grpSpPr>
          <a:xfrm>
            <a:off x="1457739" y="4281904"/>
            <a:ext cx="3653786" cy="705677"/>
            <a:chOff x="1457739" y="4731078"/>
            <a:chExt cx="3653786" cy="705677"/>
          </a:xfrm>
        </p:grpSpPr>
        <p:sp>
          <p:nvSpPr>
            <p:cNvPr id="29" name="Rectangle: Diagonal Corners Snipped 28">
              <a:extLst>
                <a:ext uri="{FF2B5EF4-FFF2-40B4-BE49-F238E27FC236}">
                  <a16:creationId xmlns:a16="http://schemas.microsoft.com/office/drawing/2014/main" id="{2891F31C-ECBC-4364-9BA0-6F5C58D319CA}"/>
                </a:ext>
              </a:extLst>
            </p:cNvPr>
            <p:cNvSpPr/>
            <p:nvPr/>
          </p:nvSpPr>
          <p:spPr>
            <a:xfrm rot="5400000">
              <a:off x="2829927" y="3358890"/>
              <a:ext cx="705677" cy="3450053"/>
            </a:xfrm>
            <a:prstGeom prst="snip2DiagRect">
              <a:avLst/>
            </a:prstGeom>
            <a:solidFill>
              <a:srgbClr val="CB7A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614D25-CF6B-4E55-B9DF-6E2825D880AA}"/>
                </a:ext>
              </a:extLst>
            </p:cNvPr>
            <p:cNvSpPr/>
            <p:nvPr/>
          </p:nvSpPr>
          <p:spPr>
            <a:xfrm>
              <a:off x="2451652" y="4899249"/>
              <a:ext cx="26598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MX" b="1" dirty="0" err="1">
                  <a:solidFill>
                    <a:schemeClr val="bg1"/>
                  </a:solidFill>
                </a:rPr>
                <a:t>User</a:t>
              </a:r>
              <a:r>
                <a:rPr lang="es-MX" b="1" dirty="0">
                  <a:solidFill>
                    <a:schemeClr val="bg1"/>
                  </a:solidFill>
                </a:rPr>
                <a:t> Score</a:t>
              </a:r>
            </a:p>
          </p:txBody>
        </p:sp>
        <p:pic>
          <p:nvPicPr>
            <p:cNvPr id="39" name="Graphic 38" descr="User">
              <a:extLst>
                <a:ext uri="{FF2B5EF4-FFF2-40B4-BE49-F238E27FC236}">
                  <a16:creationId xmlns:a16="http://schemas.microsoft.com/office/drawing/2014/main" id="{0BB5F2CB-F14E-4491-B70B-73BDB948F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71440" y="4813915"/>
              <a:ext cx="540000" cy="540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D1F2CF-35C9-460E-8B8E-45BADA01AB1D}"/>
              </a:ext>
            </a:extLst>
          </p:cNvPr>
          <p:cNvGrpSpPr/>
          <p:nvPr/>
        </p:nvGrpSpPr>
        <p:grpSpPr>
          <a:xfrm>
            <a:off x="1440000" y="5629427"/>
            <a:ext cx="3671525" cy="705677"/>
            <a:chOff x="1440000" y="5629427"/>
            <a:chExt cx="3671525" cy="705677"/>
          </a:xfrm>
        </p:grpSpPr>
        <p:sp>
          <p:nvSpPr>
            <p:cNvPr id="30" name="Rectangle: Diagonal Corners Snipped 29">
              <a:extLst>
                <a:ext uri="{FF2B5EF4-FFF2-40B4-BE49-F238E27FC236}">
                  <a16:creationId xmlns:a16="http://schemas.microsoft.com/office/drawing/2014/main" id="{6E06E6B9-8342-4915-ADB7-6ED04041FCBC}"/>
                </a:ext>
              </a:extLst>
            </p:cNvPr>
            <p:cNvSpPr/>
            <p:nvPr/>
          </p:nvSpPr>
          <p:spPr>
            <a:xfrm rot="5400000">
              <a:off x="2812188" y="4257239"/>
              <a:ext cx="705677" cy="3450053"/>
            </a:xfrm>
            <a:prstGeom prst="snip2DiagRect">
              <a:avLst/>
            </a:prstGeom>
            <a:solidFill>
              <a:srgbClr val="CB7A0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AA4AEBC-87FF-4D3A-AC75-EA21F1BD4FBA}"/>
                </a:ext>
              </a:extLst>
            </p:cNvPr>
            <p:cNvSpPr/>
            <p:nvPr/>
          </p:nvSpPr>
          <p:spPr>
            <a:xfrm>
              <a:off x="2451652" y="5797598"/>
              <a:ext cx="26598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s-MX" b="1" dirty="0" err="1">
                  <a:solidFill>
                    <a:schemeClr val="bg1"/>
                  </a:solidFill>
                </a:rPr>
                <a:t>Other</a:t>
              </a:r>
              <a:r>
                <a:rPr lang="es-MX" b="1" dirty="0">
                  <a:solidFill>
                    <a:schemeClr val="bg1"/>
                  </a:solidFill>
                </a:rPr>
                <a:t> sales</a:t>
              </a:r>
            </a:p>
          </p:txBody>
        </p:sp>
        <p:pic>
          <p:nvPicPr>
            <p:cNvPr id="41" name="Graphic 40" descr="Upward trend">
              <a:extLst>
                <a:ext uri="{FF2B5EF4-FFF2-40B4-BE49-F238E27FC236}">
                  <a16:creationId xmlns:a16="http://schemas.microsoft.com/office/drawing/2014/main" id="{F5052CD6-18C3-4E0B-AB68-1D8D88E7C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71440" y="5712264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81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200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b="1" dirty="0"/>
              <a:t>INGENIERÍA DE DATOS</a:t>
            </a:r>
            <a:endParaRPr lang="en-US" sz="2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1EB56BE7-B336-44ED-812D-7D7B809BA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23184" y="-2339007"/>
            <a:ext cx="1974574" cy="8905464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708E7F-11D5-42A3-B2A9-33EAFA264981}"/>
              </a:ext>
            </a:extLst>
          </p:cNvPr>
          <p:cNvSpPr/>
          <p:nvPr/>
        </p:nvSpPr>
        <p:spPr>
          <a:xfrm>
            <a:off x="1982339" y="1344284"/>
            <a:ext cx="7856262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s-MX" sz="2000" b="1" dirty="0">
                <a:solidFill>
                  <a:schemeClr val="bg1"/>
                </a:solidFill>
              </a:rPr>
              <a:t>Antes de alimentar nuestro algoritmo con datos, necesitamos que los datos estén en la forma que queremos. En el mundo real, existen campos faltantes, datos basura, instancias corruptas, </a:t>
            </a:r>
            <a:r>
              <a:rPr lang="es-MX" sz="2000" b="1" dirty="0" err="1">
                <a:solidFill>
                  <a:schemeClr val="bg1"/>
                </a:solidFill>
              </a:rPr>
              <a:t>outliers</a:t>
            </a:r>
            <a:r>
              <a:rPr lang="es-MX" sz="2000" b="1" dirty="0">
                <a:solidFill>
                  <a:schemeClr val="bg1"/>
                </a:solidFill>
              </a:rPr>
              <a:t>, etcétera.</a:t>
            </a:r>
          </a:p>
          <a:p>
            <a:pPr algn="just"/>
            <a:r>
              <a:rPr lang="es-MX" sz="2000" b="1" dirty="0">
                <a:solidFill>
                  <a:schemeClr val="bg1"/>
                </a:solidFill>
              </a:rPr>
              <a:t>La labor de la ingeniería de datos es organizar y limpiar los datos para que puedan ser usados por los algoritmos.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CD8E8-41DA-42C1-80CF-EBCC9289F0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9"/>
          <a:stretch/>
        </p:blipFill>
        <p:spPr>
          <a:xfrm>
            <a:off x="3247926" y="3318858"/>
            <a:ext cx="7115277" cy="3372321"/>
          </a:xfrm>
          <a:prstGeom prst="rect">
            <a:avLst/>
          </a:prstGeom>
        </p:spPr>
      </p:pic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7B6F75E6-5191-4E6D-99FE-75670FA6C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7739" y="3849093"/>
            <a:ext cx="1664623" cy="16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¡GRACIAS!</a:t>
            </a:r>
            <a:endParaRPr lang="en-US" sz="72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7C89DD-B64F-40FE-9E09-97C20AA36DDD}"/>
                  </a:ext>
                </a:extLst>
              </p:cNvPr>
              <p:cNvSpPr txBox="1"/>
              <p:nvPr/>
            </p:nvSpPr>
            <p:spPr>
              <a:xfrm>
                <a:off x="5071713" y="5725493"/>
                <a:ext cx="2048574" cy="334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𝑲𝑭𝑨𝑩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𝑺𝒐𝒍𝒖𝒕𝒊𝒐𝒏𝒔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s-MX" b="1">
                              <a:solidFill>
                                <a:schemeClr val="bg1"/>
                              </a:solidFill>
                            </a:rPr>
                            <m:t>®</m:t>
                          </m:r>
                        </m:sup>
                      </m:sSup>
                    </m:oMath>
                  </m:oMathPara>
                </a14:m>
                <a:endParaRPr lang="es-MX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7C89DD-B64F-40FE-9E09-97C20AA36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13" y="5725493"/>
                <a:ext cx="2048574" cy="334835"/>
              </a:xfrm>
              <a:prstGeom prst="rect">
                <a:avLst/>
              </a:prstGeom>
              <a:blipFill>
                <a:blip r:embed="rId3"/>
                <a:stretch>
                  <a:fillRect l="-2083" t="-3636" r="-2083" b="-109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268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Century Gothic (Headings)</vt:lpstr>
      <vt:lpstr>Segoe UI Light</vt:lpstr>
      <vt:lpstr>Office Theme</vt:lpstr>
      <vt:lpstr>ANALISIS DE REGRESIÓN EN JULIA PREDICCIÓN DE VENTAS PARA UN VIDEOJUEGO EN NORTE AMÉRICA</vt:lpstr>
      <vt:lpstr>Project analysis slide 2</vt:lpstr>
      <vt:lpstr>Project analysis slide 2</vt:lpstr>
      <vt:lpstr>Project analysis slide 2</vt:lpstr>
      <vt:lpstr>Project analysis slide 2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2020-04-28T23:08:49Z</dcterms:created>
  <dcterms:modified xsi:type="dcterms:W3CDTF">2020-04-29T06:31:46Z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