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C3893-C0C6-4923-9CEB-7B73752DA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Stage en entreprise</a:t>
            </a:r>
            <a:br>
              <a:rPr lang="fr-FR" dirty="0"/>
            </a:br>
            <a:r>
              <a:rPr lang="fr-FR" dirty="0"/>
              <a:t>AFPA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265F7E-659B-4D7A-A06A-B72F1C369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Du 21 Janvier au 16 avril 2021</a:t>
            </a:r>
          </a:p>
          <a:p>
            <a:endParaRPr lang="fr-FR" dirty="0"/>
          </a:p>
          <a:p>
            <a:r>
              <a:rPr lang="fr-FR" dirty="0"/>
              <a:t>DUMAS Clément</a:t>
            </a:r>
          </a:p>
          <a:p>
            <a:r>
              <a:rPr lang="fr-FR" dirty="0"/>
              <a:t>CDA 20100</a:t>
            </a:r>
          </a:p>
        </p:txBody>
      </p:sp>
    </p:spTree>
    <p:extLst>
      <p:ext uri="{BB962C8B-B14F-4D97-AF65-F5344CB8AC3E}">
        <p14:creationId xmlns:p14="http://schemas.microsoft.com/office/powerpoint/2010/main" val="60520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66FA-5F99-4FF9-AC6A-088D37C7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élaboration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6D603-2524-4550-9046-4BF1D45E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2576383" cy="1221030"/>
          </a:xfrm>
        </p:spPr>
        <p:txBody>
          <a:bodyPr/>
          <a:lstStyle/>
          <a:p>
            <a:r>
              <a:rPr lang="fr-FR" dirty="0"/>
              <a:t>Schéma Entité/Association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25D65A-17FC-4A94-8521-ACD9D8F47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1343" y="2561968"/>
            <a:ext cx="6465339" cy="38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1AB08-9851-4985-9944-0287129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élaboration de la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F25851-C11E-4AE6-AFA6-7AA6E8D49C34}"/>
              </a:ext>
            </a:extLst>
          </p:cNvPr>
          <p:cNvSpPr txBox="1"/>
          <p:nvPr/>
        </p:nvSpPr>
        <p:spPr>
          <a:xfrm>
            <a:off x="1993557" y="2430163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Script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F00AB5-69B8-4210-8179-4E82C6A4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7" y="3004989"/>
            <a:ext cx="5334708" cy="29869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7692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1AC75-2A58-4486-9E2C-C0090AA6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Élaboration de la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F71350-E33B-4A4B-8F63-4EADDE212230}"/>
              </a:ext>
            </a:extLst>
          </p:cNvPr>
          <p:cNvSpPr txBox="1"/>
          <p:nvPr/>
        </p:nvSpPr>
        <p:spPr>
          <a:xfrm>
            <a:off x="1219199" y="2311399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 concepteur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2FF8EA-4929-45E1-87E5-1074F272D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133" y="2065867"/>
            <a:ext cx="7484534" cy="42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20527-B173-47A5-9524-A06508D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et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F4318-3D23-4A0E-A676-CBF87D22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fr-FR" dirty="0"/>
              <a:t>Première étape : La page de connexion du graphiste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D7D3B0-4F19-4CF0-813D-36C9B598D3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1943" y="3183135"/>
            <a:ext cx="5760720" cy="28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7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516B-3258-44B2-A1FE-F9280E73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et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F2D73-3324-4DD4-8452-B904030C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L’accueil du graphiste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FDBBDD-9DD4-4F89-9927-AD71E6E260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479" y="3006811"/>
            <a:ext cx="6126068" cy="3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1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2CE84-D023-42C3-A80E-7E9A7BDE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et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83B04-DEAC-4508-B4E5-C355BFB1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tableaux de bord du graphiste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34C422-9CBD-45BE-A306-018F2BE5C5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512539"/>
            <a:ext cx="5138350" cy="22571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A2BA6A0-AE24-40EF-9EAD-D1A32D579D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4132" y="3995352"/>
            <a:ext cx="5562067" cy="23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3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6A162-70E5-44DD-841F-A28C6494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et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14ABE-A562-4702-BE6C-76268C35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formulaire de création de bons à tirer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1200" i="1" dirty="0"/>
              <a:t>Première esquisse du formulaire</a:t>
            </a:r>
          </a:p>
          <a:p>
            <a:endParaRPr lang="fr-FR" sz="10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1BF0A-606F-4E5F-986A-FF11DD9BA2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64" y="2353466"/>
            <a:ext cx="4865679" cy="235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9C6FEE-1FDB-48DC-9C1D-4110455F37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659" y="3646095"/>
            <a:ext cx="4948057" cy="25876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002AC4-B18F-49E0-9A92-53847147EC59}"/>
              </a:ext>
            </a:extLst>
          </p:cNvPr>
          <p:cNvSpPr txBox="1"/>
          <p:nvPr/>
        </p:nvSpPr>
        <p:spPr>
          <a:xfrm>
            <a:off x="7687626" y="3360006"/>
            <a:ext cx="222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Résultat non abouti à retravailler</a:t>
            </a:r>
          </a:p>
        </p:txBody>
      </p:sp>
    </p:spTree>
    <p:extLst>
      <p:ext uri="{BB962C8B-B14F-4D97-AF65-F5344CB8AC3E}">
        <p14:creationId xmlns:p14="http://schemas.microsoft.com/office/powerpoint/2010/main" val="150732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0FEEA-A59E-45A4-A777-44A77121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et programmation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597E88-B733-4F44-9BC4-C080CAC09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7" y="2353332"/>
            <a:ext cx="3937685" cy="14362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1D625F-F232-4CBF-9904-935EC3DF33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9" y="2353332"/>
            <a:ext cx="3937684" cy="14362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CF652B-C7EB-490F-8FD2-D896351D6D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68502" y="4000862"/>
            <a:ext cx="5760720" cy="27844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4BD91B-F388-4B15-A7D7-116B6E8D4163}"/>
              </a:ext>
            </a:extLst>
          </p:cNvPr>
          <p:cNvSpPr txBox="1"/>
          <p:nvPr/>
        </p:nvSpPr>
        <p:spPr>
          <a:xfrm>
            <a:off x="696774" y="1907800"/>
            <a:ext cx="242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Diverses intégrations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C6D7AB-71BC-47F1-A89A-09AEA5BBA633}"/>
              </a:ext>
            </a:extLst>
          </p:cNvPr>
          <p:cNvSpPr txBox="1"/>
          <p:nvPr/>
        </p:nvSpPr>
        <p:spPr>
          <a:xfrm>
            <a:off x="696774" y="2652002"/>
            <a:ext cx="1301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Bon à tirer envoyé avec succès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B05EE1-8EF2-4729-B1DE-43D98296F8BC}"/>
              </a:ext>
            </a:extLst>
          </p:cNvPr>
          <p:cNvSpPr txBox="1"/>
          <p:nvPr/>
        </p:nvSpPr>
        <p:spPr>
          <a:xfrm>
            <a:off x="10280823" y="2677296"/>
            <a:ext cx="1301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Bon à tirer non validé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BA454B-EDCB-482C-BD3A-F13E7E185BF3}"/>
              </a:ext>
            </a:extLst>
          </p:cNvPr>
          <p:cNvSpPr txBox="1"/>
          <p:nvPr/>
        </p:nvSpPr>
        <p:spPr>
          <a:xfrm>
            <a:off x="8750493" y="5177655"/>
            <a:ext cx="13015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Formulaire de validation pour le client</a:t>
            </a:r>
          </a:p>
        </p:txBody>
      </p:sp>
    </p:spTree>
    <p:extLst>
      <p:ext uri="{BB962C8B-B14F-4D97-AF65-F5344CB8AC3E}">
        <p14:creationId xmlns:p14="http://schemas.microsoft.com/office/powerpoint/2010/main" val="199492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5D518-3AD3-4266-8F81-3F0C393C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FFA3D-D3A0-4EED-90BB-E3A5A1F0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l’extension PDO (PHP Data Object) :</a:t>
            </a:r>
          </a:p>
          <a:p>
            <a:endParaRPr lang="fr-FR" dirty="0"/>
          </a:p>
          <a:p>
            <a:pPr lvl="1"/>
            <a:r>
              <a:rPr lang="fr-FR" dirty="0"/>
              <a:t>Création du dossier dans l’environnement de travail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Instauration du système d’« </a:t>
            </a:r>
            <a:r>
              <a:rPr lang="fr-FR" i="1" dirty="0" err="1"/>
              <a:t>include</a:t>
            </a:r>
            <a:r>
              <a:rPr lang="fr-FR" dirty="0"/>
              <a:t>»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F23040-B9E4-4260-A619-48B2587EE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1" y="3311869"/>
            <a:ext cx="2209800" cy="17335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0CA4C0-55B1-466A-B485-F148A91598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4173" y="5549728"/>
            <a:ext cx="3114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E7E96-47BE-4ACE-9054-3251878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22A6C-394F-4363-BF4F-4F77D5C0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L’instauration de la connexion à la base de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400" i="1" dirty="0"/>
              <a:t>	Trois variables importantes :</a:t>
            </a:r>
          </a:p>
          <a:p>
            <a:pPr marL="0" indent="0">
              <a:buNone/>
            </a:pPr>
            <a:endParaRPr lang="fr-FR" sz="1400" i="1" dirty="0"/>
          </a:p>
          <a:p>
            <a:pPr marL="0" indent="0">
              <a:buNone/>
            </a:pPr>
            <a:endParaRPr lang="fr-FR" sz="1400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7AEB2E-A155-43A6-9E8B-4AEA177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63" y="3776266"/>
            <a:ext cx="5748528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D4193-750C-41EE-8B2E-4BF762F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9F27730-2A17-4F2D-99B6-D05135B15CA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12" y="2726724"/>
            <a:ext cx="3346749" cy="1873521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658B36-C729-40BB-BF0C-4DEAEAB17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273873"/>
            <a:ext cx="4995332" cy="3649133"/>
          </a:xfrm>
        </p:spPr>
        <p:txBody>
          <a:bodyPr/>
          <a:lstStyle/>
          <a:p>
            <a:r>
              <a:rPr lang="fr-FR" dirty="0"/>
              <a:t>Agence de publicité</a:t>
            </a:r>
          </a:p>
          <a:p>
            <a:r>
              <a:rPr lang="fr-FR" dirty="0"/>
              <a:t>Clientèle diversifiée</a:t>
            </a:r>
          </a:p>
          <a:p>
            <a:r>
              <a:rPr lang="fr-FR" dirty="0"/>
              <a:t>Impressions sur textiles</a:t>
            </a:r>
          </a:p>
          <a:p>
            <a:r>
              <a:rPr lang="fr-FR" dirty="0"/>
              <a:t>Création de sites web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23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D367-E0CB-49C3-91B8-EA1FFBAD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85735-3AF4-44E1-B012-1B98439A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try</a:t>
            </a:r>
            <a:r>
              <a:rPr lang="fr-FR" dirty="0"/>
              <a:t>/catch pour l’authentification à la base de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0C0FC3-6ED6-4892-8AE1-04161D51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33" y="2983992"/>
            <a:ext cx="5748528" cy="28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97234-513D-4934-A29A-00B495DC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BD3FE-E09D-4520-B3D0-0C9A55EF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L’authentification du graphiste :</a:t>
            </a:r>
          </a:p>
          <a:p>
            <a:pPr marL="0" indent="0">
              <a:buNone/>
            </a:pPr>
            <a:r>
              <a:rPr lang="fr-FR" dirty="0"/>
              <a:t>	Comparaison entre les données saisies et celles présentes dans la base de données</a:t>
            </a:r>
          </a:p>
          <a:p>
            <a:pPr lvl="1"/>
            <a:r>
              <a:rPr lang="fr-FR" dirty="0"/>
              <a:t>Création d’un fichier contenant le script permettant cette comparaison :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620985-3F9D-48A0-AE30-10F4AC45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71" y="2978367"/>
            <a:ext cx="4341084" cy="38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BDA97-3BF4-41D5-AC0F-B23E009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932E3-D9A7-4C92-A9DF-56C0A659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2326"/>
            <a:ext cx="10131425" cy="451845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Quelques points de sécurité supplémentaires :</a:t>
            </a:r>
          </a:p>
          <a:p>
            <a:pPr lvl="1"/>
            <a:r>
              <a:rPr lang="fr-FR" dirty="0"/>
              <a:t>Vérification des champs vides ou non</a:t>
            </a:r>
          </a:p>
          <a:p>
            <a:pPr lvl="1"/>
            <a:r>
              <a:rPr lang="fr-FR" dirty="0"/>
              <a:t>Soumission d’une requête préparée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Les messages d’erreurs déclenchés :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</a:t>
            </a:r>
            <a:r>
              <a:rPr lang="fr-FR" dirty="0" err="1"/>
              <a:t>htmlspecialchars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7B2DD4-0BC0-41B4-9864-435A980D0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0293" y="2998352"/>
            <a:ext cx="2245171" cy="24637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A47612-B750-4047-BE46-154F8E1CC6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5240" y="2979920"/>
            <a:ext cx="2211705" cy="24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973CD-D284-4E0A-9C2D-E8EB165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22DF8-7108-44FC-8E42-1538B7B8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déconnexion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73C88-4092-46FE-8C8C-73C272F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55" y="2524929"/>
            <a:ext cx="5748528" cy="14417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5849F5-53A5-47E2-98F9-F1B4F4F675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3351" y="4599416"/>
            <a:ext cx="3239135" cy="90487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30C851F-9DEF-4A78-A4B9-4A2B7924747C}"/>
              </a:ext>
            </a:extLst>
          </p:cNvPr>
          <p:cNvSpPr/>
          <p:nvPr/>
        </p:nvSpPr>
        <p:spPr>
          <a:xfrm>
            <a:off x="6030097" y="4827373"/>
            <a:ext cx="1153298" cy="2965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91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76616"/>
            <a:ext cx="10131425" cy="3871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La vérification des champs remplis :</a:t>
            </a:r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A3ECC4-D4F7-49CA-B84A-3AD01CAE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70" y="4058766"/>
            <a:ext cx="5748528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1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7127"/>
            <a:ext cx="10131425" cy="43312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L’insertion et la sécurisation des données envoyées côté « </a:t>
            </a:r>
            <a:r>
              <a:rPr lang="fr-FR" sz="1600" dirty="0" err="1"/>
              <a:t>back-end</a:t>
            </a:r>
            <a:r>
              <a:rPr lang="fr-FR" sz="1600" dirty="0"/>
              <a:t> » :</a:t>
            </a:r>
          </a:p>
          <a:p>
            <a:pPr lvl="1"/>
            <a:r>
              <a:rPr lang="fr-FR" sz="1400" dirty="0"/>
              <a:t>	Stockage de la requête dans une variable :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endParaRPr lang="fr-FR" sz="2000" b="1" dirty="0"/>
          </a:p>
          <a:p>
            <a:pPr lvl="1"/>
            <a:r>
              <a:rPr lang="fr-FR" sz="1400" b="1" dirty="0"/>
              <a:t>	</a:t>
            </a:r>
            <a:r>
              <a:rPr lang="fr-FR" sz="1400" dirty="0"/>
              <a:t>Demande au système de préparer la requête sans l’exécuter :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lvl="1"/>
            <a:r>
              <a:rPr lang="fr-FR" sz="1000" b="1" dirty="0"/>
              <a:t>	</a:t>
            </a:r>
            <a:r>
              <a:rPr lang="fr-FR" sz="1400" dirty="0"/>
              <a:t>Initialisation d’un tableau d’erreurs</a:t>
            </a:r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C00DB7-137B-435A-BF88-14EDDFF2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366887"/>
            <a:ext cx="5748528" cy="8656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0324F8-687F-4D24-9FE6-153BDE5C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48" y="4998350"/>
            <a:ext cx="5748528" cy="1463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E4104-D6FB-48EB-9D07-88755290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48" y="6102096"/>
            <a:ext cx="574852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47429"/>
            <a:ext cx="10131425" cy="3893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L’insertion et la sécurisation des données envoyées côté « </a:t>
            </a:r>
            <a:r>
              <a:rPr lang="fr-FR" sz="1600" dirty="0" err="1"/>
              <a:t>back-end</a:t>
            </a:r>
            <a:r>
              <a:rPr lang="fr-FR" sz="1600" dirty="0"/>
              <a:t> » :</a:t>
            </a:r>
          </a:p>
          <a:p>
            <a:pPr lvl="1"/>
            <a:r>
              <a:rPr lang="fr-FR" sz="1400" dirty="0"/>
              <a:t>	La fonction </a:t>
            </a:r>
            <a:r>
              <a:rPr lang="fr-FR" sz="1400" dirty="0" err="1"/>
              <a:t>preg_match</a:t>
            </a:r>
            <a:r>
              <a:rPr lang="fr-FR" sz="1400" dirty="0"/>
              <a:t>() :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endParaRPr lang="fr-FR" sz="2000" b="1" dirty="0"/>
          </a:p>
          <a:p>
            <a:pPr lvl="1"/>
            <a:r>
              <a:rPr lang="fr-FR" sz="1400" b="1" dirty="0"/>
              <a:t>	</a:t>
            </a:r>
            <a:r>
              <a:rPr lang="fr-FR" sz="1400" dirty="0"/>
              <a:t>Utilisation des Regex (Expressions Régulières)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8C6B9B-FFB0-4F43-A9C7-5DA63B76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522134"/>
            <a:ext cx="5748528" cy="7223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CE285B-1765-42E7-AE90-BF0066EA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48" y="5423545"/>
            <a:ext cx="574852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3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47429"/>
            <a:ext cx="10131425" cy="3893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L’insertion et la sécurisation des données envoyées côté « </a:t>
            </a:r>
            <a:r>
              <a:rPr lang="fr-FR" sz="1600" dirty="0" err="1"/>
              <a:t>back-end</a:t>
            </a:r>
            <a:r>
              <a:rPr lang="fr-FR" sz="1600" dirty="0"/>
              <a:t> » :</a:t>
            </a:r>
          </a:p>
          <a:p>
            <a:pPr lvl="1"/>
            <a:r>
              <a:rPr lang="fr-FR" sz="1400" dirty="0"/>
              <a:t>Les conséquences d’une erreur détectée: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endParaRPr lang="fr-FR" sz="2000" b="1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Une attention particulière pour les numéros de téléphone</a:t>
            </a:r>
            <a:endParaRPr lang="fr-FR" sz="20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6B5C95-7821-499F-BC52-ACE24DEE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7" y="3403696"/>
            <a:ext cx="5748528" cy="12984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1400A6-5328-4A4F-A74B-847C1DD3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47" y="5613016"/>
            <a:ext cx="574852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L’insertion et la sécurisation des données envoyées côté « </a:t>
            </a:r>
            <a:r>
              <a:rPr lang="fr-FR" sz="1600" dirty="0" err="1"/>
              <a:t>front-end</a:t>
            </a:r>
            <a:r>
              <a:rPr lang="fr-FR" sz="1600" dirty="0"/>
              <a:t> » :</a:t>
            </a:r>
            <a:endParaRPr lang="fr-FR" sz="2000" dirty="0"/>
          </a:p>
          <a:p>
            <a:pPr lvl="1"/>
            <a:r>
              <a:rPr lang="fr-FR" sz="1400" dirty="0"/>
              <a:t>Les Regex initiées pour la vérification en JQuery :</a:t>
            </a:r>
            <a:endParaRPr lang="fr-FR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Les conditions (exemple du nom du produit) :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E1A9EB-C9BA-4835-8122-1C6556DF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28" y="3586168"/>
            <a:ext cx="5748528" cy="8412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9149FA-2260-4F67-BDBA-F53DEDFA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57" y="4948887"/>
            <a:ext cx="5444470" cy="18432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4179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L’insertion et la sécurisation des données envoyées côté « </a:t>
            </a:r>
            <a:r>
              <a:rPr lang="fr-FR" sz="1600" dirty="0" err="1"/>
              <a:t>front-end</a:t>
            </a:r>
            <a:r>
              <a:rPr lang="fr-FR" sz="1600" dirty="0"/>
              <a:t> » :</a:t>
            </a:r>
            <a:endParaRPr lang="fr-FR" sz="2000" dirty="0"/>
          </a:p>
          <a:p>
            <a:pPr lvl="1"/>
            <a:r>
              <a:rPr lang="fr-FR" sz="1400" dirty="0"/>
              <a:t>L’affichage de l’erreur côté utilisateur :</a:t>
            </a:r>
          </a:p>
          <a:p>
            <a:pPr lvl="1"/>
            <a:endParaRPr lang="fr-FR" sz="1400" dirty="0"/>
          </a:p>
          <a:p>
            <a:pPr lvl="2"/>
            <a:r>
              <a:rPr lang="fr-FR" sz="1200" dirty="0"/>
              <a:t>Utilisation de la balise « </a:t>
            </a:r>
            <a:r>
              <a:rPr lang="fr-FR" sz="1200" dirty="0" err="1"/>
              <a:t>small</a:t>
            </a:r>
            <a:r>
              <a:rPr lang="fr-FR" sz="1200" dirty="0"/>
              <a:t> »</a:t>
            </a:r>
          </a:p>
          <a:p>
            <a:pPr lvl="1"/>
            <a:endParaRPr lang="fr-FR" dirty="0"/>
          </a:p>
          <a:p>
            <a:pPr lvl="2"/>
            <a:r>
              <a:rPr lang="fr-FR" sz="1200" dirty="0"/>
              <a:t>	Conséquences :</a:t>
            </a:r>
            <a:r>
              <a:rPr lang="fr-FR" dirty="0"/>
              <a:t>	</a:t>
            </a:r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1E5239-77C6-4808-97E2-10F2DE32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4070554"/>
            <a:ext cx="5748528" cy="146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D8F1D4-BBC1-470D-AD11-26F6B614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49" y="5201864"/>
            <a:ext cx="4209841" cy="750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5C948C-9D40-4507-8974-A2A1FB45DE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5206655"/>
            <a:ext cx="4662616" cy="7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1659A8A-E38F-443F-AC7F-FE3D73DF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D54E44-8A9D-49E6-A428-13AB738C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32467"/>
            <a:ext cx="7313139" cy="3649133"/>
          </a:xfrm>
        </p:spPr>
        <p:txBody>
          <a:bodyPr/>
          <a:lstStyle/>
          <a:p>
            <a:r>
              <a:rPr lang="fr-FR" dirty="0"/>
              <a:t>Conception d’une application web pour la communication de l’entreprise</a:t>
            </a:r>
          </a:p>
          <a:p>
            <a:r>
              <a:rPr lang="fr-FR" dirty="0"/>
              <a:t>Elaboration d’un schéma</a:t>
            </a:r>
          </a:p>
          <a:p>
            <a:r>
              <a:rPr lang="fr-FR" dirty="0"/>
              <a:t>Création de la base de données</a:t>
            </a:r>
          </a:p>
          <a:p>
            <a:r>
              <a:rPr lang="fr-FR" dirty="0"/>
              <a:t>Intégration à l’aide de maquettes déjà conçues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AB49F3-D778-47C6-8F81-E414E87D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16" y="3017545"/>
            <a:ext cx="3057608" cy="36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0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L’enregistrement des clients:</a:t>
            </a:r>
            <a:endParaRPr lang="fr-FR" sz="2000" dirty="0"/>
          </a:p>
          <a:p>
            <a:pPr lvl="1"/>
            <a:r>
              <a:rPr lang="fr-FR" dirty="0"/>
              <a:t>	</a:t>
            </a:r>
            <a:r>
              <a:rPr lang="fr-FR" sz="1400" dirty="0"/>
              <a:t>Recherche de client(s) par rapport à leur nom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8327C-182B-497B-B57C-DF5428B6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684373"/>
            <a:ext cx="5748528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09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L’enregistrement des clients:</a:t>
            </a:r>
            <a:endParaRPr lang="fr-FR" sz="2000" dirty="0"/>
          </a:p>
          <a:p>
            <a:pPr lvl="1"/>
            <a:r>
              <a:rPr lang="fr-FR" dirty="0"/>
              <a:t>	</a:t>
            </a:r>
            <a:r>
              <a:rPr lang="fr-FR" sz="1400" dirty="0"/>
              <a:t>Compteur de résultat(s) trouvé(s)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FAE75B-C26E-4BAA-A87F-E23DD1D5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490846"/>
            <a:ext cx="5748528" cy="31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L’enregistrement des clients:</a:t>
            </a:r>
            <a:endParaRPr lang="fr-FR" sz="2000" dirty="0"/>
          </a:p>
          <a:p>
            <a:pPr lvl="1"/>
            <a:r>
              <a:rPr lang="fr-FR" dirty="0"/>
              <a:t>	</a:t>
            </a:r>
            <a:r>
              <a:rPr lang="fr-FR" sz="1400" dirty="0"/>
              <a:t>Association de </a:t>
            </a:r>
            <a:r>
              <a:rPr lang="fr-FR" sz="1400" dirty="0" err="1"/>
              <a:t>l’id</a:t>
            </a:r>
            <a:r>
              <a:rPr lang="fr-FR" sz="1400" dirty="0"/>
              <a:t> du client avec le bon à tirer correspondant si le client n’existe pas dans la base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04FB8D-D39C-4F81-AB6D-E5FC5BE0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629221"/>
            <a:ext cx="5748528" cy="2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2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L’enregistrement des clients:</a:t>
            </a:r>
            <a:endParaRPr lang="fr-FR" sz="2000" dirty="0"/>
          </a:p>
          <a:p>
            <a:pPr lvl="1"/>
            <a:r>
              <a:rPr lang="fr-FR" dirty="0"/>
              <a:t>	</a:t>
            </a:r>
            <a:r>
              <a:rPr lang="fr-FR" sz="1400" dirty="0"/>
              <a:t>Association de </a:t>
            </a:r>
            <a:r>
              <a:rPr lang="fr-FR" sz="1400" dirty="0" err="1"/>
              <a:t>l’id</a:t>
            </a:r>
            <a:r>
              <a:rPr lang="fr-FR" sz="1400" dirty="0"/>
              <a:t> du client avec le bon à tirer correspondant si le client existe dans la base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E6517-40CD-4178-8471-420F001F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4248335"/>
            <a:ext cx="5748528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1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2872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L’envoi d’e-mails:</a:t>
            </a:r>
            <a:endParaRPr lang="fr-FR" sz="2000" dirty="0"/>
          </a:p>
          <a:p>
            <a:pPr lvl="1"/>
            <a:r>
              <a:rPr lang="fr-FR" sz="1400" dirty="0"/>
              <a:t>Quatre paramètres nécessaires :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destinataire (</a:t>
            </a: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$to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le sujet (</a:t>
            </a: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fr-FR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le message (</a:t>
            </a: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$message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et les différentes options qui devront être visibles dans l’en-tête de l’email et répertoriées dans un tableau (</a:t>
            </a:r>
            <a:r>
              <a:rPr lang="fr-FR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pour l’occasion(</a:t>
            </a: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$headers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fr-FR" sz="1400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257300" lvl="3" indent="0">
              <a:buNone/>
            </a:pPr>
            <a:endParaRPr lang="fr-FR" sz="9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7A1DE7-4B33-4753-AF11-334B46D3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8" y="3917257"/>
            <a:ext cx="5748528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564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La sélection du produit:</a:t>
            </a:r>
            <a:endParaRPr lang="fr-FR" sz="2000" dirty="0"/>
          </a:p>
          <a:p>
            <a:pPr lvl="1"/>
            <a:r>
              <a:rPr lang="fr-FR" sz="1400" dirty="0"/>
              <a:t>Plusieurs outils élaborés :</a:t>
            </a:r>
          </a:p>
          <a:p>
            <a:pPr lvl="2"/>
            <a:r>
              <a:rPr lang="fr-FR" sz="1200" dirty="0"/>
              <a:t>Création d’une table dans la base de données nommée « Product »</a:t>
            </a:r>
          </a:p>
          <a:p>
            <a:pPr lvl="2"/>
            <a:r>
              <a:rPr lang="fr-FR" sz="1200" dirty="0"/>
              <a:t>Création d’un nouveau fichier contenant le script permettant d’interroger la base de données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085850" lvl="2"/>
            <a:r>
              <a:rPr lang="fr-FR" sz="1200" dirty="0"/>
              <a:t>Instauration d’une boucle « </a:t>
            </a:r>
            <a:r>
              <a:rPr lang="fr-FR" sz="1200" dirty="0" err="1"/>
              <a:t>foreach</a:t>
            </a:r>
            <a:r>
              <a:rPr lang="fr-FR" sz="1200" dirty="0"/>
              <a:t> »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26C4FA-413F-4289-9DF9-E59C7465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36" y="3926502"/>
            <a:ext cx="5748528" cy="8656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210E2D-4BBE-43D3-9010-E7364410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36" y="5271516"/>
            <a:ext cx="5748528" cy="1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87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8214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La sélection du produit:</a:t>
            </a:r>
            <a:endParaRPr lang="fr-FR" sz="2000" dirty="0"/>
          </a:p>
          <a:p>
            <a:pPr lvl="1"/>
            <a:r>
              <a:rPr lang="fr-FR" sz="1400" dirty="0"/>
              <a:t>Résultat:</a:t>
            </a:r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363AFB-5D84-4FED-8178-94AC5606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158" y="3776281"/>
            <a:ext cx="2930382" cy="22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4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486014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Le Drag and Drop :</a:t>
            </a:r>
          </a:p>
          <a:p>
            <a:pPr marL="0" indent="0">
              <a:buNone/>
            </a:pPr>
            <a:endParaRPr lang="fr-FR" sz="2000" dirty="0"/>
          </a:p>
          <a:p>
            <a:pPr lvl="1"/>
            <a:r>
              <a:rPr lang="fr-FR" sz="1400" dirty="0"/>
              <a:t>Intégration et résultat :</a:t>
            </a:r>
          </a:p>
          <a:p>
            <a:pPr lvl="1"/>
            <a:endParaRPr lang="fr-FR" sz="14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8BA544-6733-4762-9D86-4ECF048F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72" y="3849130"/>
            <a:ext cx="5748528" cy="11536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AEFDDB-3C01-4EC1-A68A-D2032FB4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52" y="3532799"/>
            <a:ext cx="2767824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9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486014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Le Drag and Drop :</a:t>
            </a:r>
          </a:p>
          <a:p>
            <a:pPr marL="0" indent="0">
              <a:buNone/>
            </a:pPr>
            <a:endParaRPr lang="fr-FR" sz="2000" dirty="0"/>
          </a:p>
          <a:p>
            <a:pPr lvl="1"/>
            <a:r>
              <a:rPr lang="fr-FR" sz="1800" dirty="0"/>
              <a:t>	</a:t>
            </a:r>
            <a:r>
              <a:rPr lang="fr-FR" sz="1200" dirty="0"/>
              <a:t>La sélection de tous les éléments requis</a:t>
            </a:r>
            <a:endParaRPr lang="fr-FR" sz="18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65F641-D8E4-48AE-BEFB-C0EFDBA9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51" y="4359318"/>
            <a:ext cx="5748528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79" y="1337733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Le Drag and Drop :</a:t>
            </a:r>
            <a:endParaRPr lang="fr-FR" sz="2000" dirty="0"/>
          </a:p>
          <a:p>
            <a:pPr lvl="1"/>
            <a:r>
              <a:rPr lang="fr-FR" sz="1800" dirty="0"/>
              <a:t>	</a:t>
            </a:r>
            <a:r>
              <a:rPr lang="fr-FR" sz="1200" dirty="0"/>
              <a:t>Les conséquences des actions de l’utilisateur sur le Drag and Drop</a:t>
            </a:r>
            <a:endParaRPr lang="fr-FR" sz="18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509A4A-57F8-4AD1-889A-9C03B9D3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36" y="3723502"/>
            <a:ext cx="5748528" cy="30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06CCB-0E4C-4D7A-8632-FBD7AB8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87B7-283C-4FD7-93C5-B9E79184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fr-FR" dirty="0"/>
              <a:t>Environnement général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8C4860-5494-4027-9685-3415B4AF87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27" y="2952750"/>
            <a:ext cx="1363345" cy="9525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F98BB14-61FE-4FF6-8B31-604C6E145A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38" y="2832100"/>
            <a:ext cx="1231900" cy="119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D0CDBF-A2A8-46C0-BF3A-A0E6A1FC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52" y="2820486"/>
            <a:ext cx="1268078" cy="1146147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976809-F116-401C-A048-069B30111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353" y="4570050"/>
            <a:ext cx="1243692" cy="12436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B07C22-48EA-4663-8CC2-DDE1E16B8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033" y="4570050"/>
            <a:ext cx="1914310" cy="841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0160D3-9023-4809-8B7E-9BA7D0B3F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042" y="4298202"/>
            <a:ext cx="176189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15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79" y="1337733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Le Drag and Drop :</a:t>
            </a:r>
            <a:endParaRPr lang="fr-FR" sz="2000" dirty="0"/>
          </a:p>
          <a:p>
            <a:pPr lvl="1"/>
            <a:r>
              <a:rPr lang="fr-FR" sz="1800" dirty="0"/>
              <a:t>	</a:t>
            </a:r>
            <a:r>
              <a:rPr lang="fr-FR" sz="1200" dirty="0"/>
              <a:t>Fonction </a:t>
            </a:r>
            <a:r>
              <a:rPr lang="fr-FR" sz="1200" dirty="0" err="1"/>
              <a:t>showFile</a:t>
            </a:r>
            <a:r>
              <a:rPr lang="fr-FR" sz="1200" dirty="0"/>
              <a:t>() créée pour afficher le document directement dans la zone</a:t>
            </a:r>
            <a:endParaRPr lang="fr-FR" sz="18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31D19-7478-47E1-8326-305AA483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9" y="3575221"/>
            <a:ext cx="5748528" cy="31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0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46A2-A065-45C7-8ED0-0F3726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69AE1-4F59-40F6-92AD-D36011BC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79" y="1337733"/>
            <a:ext cx="10131425" cy="4474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/>
              <a:t>Le formulaire de création de bon à tirer</a:t>
            </a:r>
          </a:p>
          <a:p>
            <a:pPr marL="0" indent="0" algn="ctr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1600" dirty="0"/>
              <a:t>Le Drag and Drop :</a:t>
            </a:r>
            <a:endParaRPr lang="fr-FR" sz="2000" dirty="0"/>
          </a:p>
          <a:p>
            <a:pPr lvl="1"/>
            <a:r>
              <a:rPr lang="fr-FR" sz="1800" dirty="0"/>
              <a:t>	</a:t>
            </a:r>
            <a:r>
              <a:rPr lang="fr-FR" sz="1200" dirty="0"/>
              <a:t>Fichier permettant le cheminement des </a:t>
            </a:r>
            <a:r>
              <a:rPr lang="fr-FR" sz="1200" dirty="0" err="1"/>
              <a:t>uploads</a:t>
            </a:r>
            <a:r>
              <a:rPr lang="fr-FR" sz="1200" dirty="0"/>
              <a:t> vers le dossier spécifié</a:t>
            </a:r>
            <a:endParaRPr lang="fr-FR" sz="1800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  <a:p>
            <a:pPr marL="0" indent="0" algn="ctr">
              <a:buNone/>
            </a:pPr>
            <a:endParaRPr lang="fr-FR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A33E5C-79C0-4F26-90B7-60591CFA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7" y="3737692"/>
            <a:ext cx="5748528" cy="25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F4893-FD24-4731-A3D1-4900F72F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9098-D61F-467A-9CC1-C6D4F12F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320117-8784-48EF-9DDB-461CBA23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72" y="2877108"/>
            <a:ext cx="1133954" cy="1207113"/>
          </a:xfrm>
          <a:prstGeom prst="rect">
            <a:avLst/>
          </a:prstGeom>
          <a:noFill/>
        </p:spPr>
      </p:pic>
      <p:pic>
        <p:nvPicPr>
          <p:cNvPr id="5" name="Image 4" descr="Feuilles de style en cascade — Wikipédia">
            <a:extLst>
              <a:ext uri="{FF2B5EF4-FFF2-40B4-BE49-F238E27FC236}">
                <a16:creationId xmlns:a16="http://schemas.microsoft.com/office/drawing/2014/main" id="{D0571EC0-ED44-4C35-BB0F-9017BB448A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7" y="2871383"/>
            <a:ext cx="863600" cy="121856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6" name="Image 5" descr="Épinglé sur icons Social Media">
            <a:extLst>
              <a:ext uri="{FF2B5EF4-FFF2-40B4-BE49-F238E27FC236}">
                <a16:creationId xmlns:a16="http://schemas.microsoft.com/office/drawing/2014/main" id="{8EA411C1-60B7-40EB-996F-7D2767D3EAC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68" y="2885166"/>
            <a:ext cx="863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818BDE-4563-4F94-AE91-7C0A515B430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9" y="4621624"/>
            <a:ext cx="1625600" cy="87693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" name="Image 7" descr="Microsoft Azure SQL Database Managed Instance PITR LRS Backup Storage Data  - AAD-33358 - Security - CDWG.com">
            <a:extLst>
              <a:ext uri="{FF2B5EF4-FFF2-40B4-BE49-F238E27FC236}">
                <a16:creationId xmlns:a16="http://schemas.microsoft.com/office/drawing/2014/main" id="{60881077-8006-4297-9799-DC81CCD3B1A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4621624"/>
            <a:ext cx="1313180" cy="93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0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C3F04-F251-458E-9D30-97D43B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FDF41-D1EF-459A-9E92-6FE56999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 projet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Divers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Jeudi du graphisme : draw.io - ALDIL">
            <a:extLst>
              <a:ext uri="{FF2B5EF4-FFF2-40B4-BE49-F238E27FC236}">
                <a16:creationId xmlns:a16="http://schemas.microsoft.com/office/drawing/2014/main" id="{B6BB67CC-3E03-496D-8A46-8C0D7763CA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19" y="2603259"/>
            <a:ext cx="2514600" cy="66294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Image 4" descr="Looping | Framalibre">
            <a:extLst>
              <a:ext uri="{FF2B5EF4-FFF2-40B4-BE49-F238E27FC236}">
                <a16:creationId xmlns:a16="http://schemas.microsoft.com/office/drawing/2014/main" id="{BA732D7F-6597-4D84-A693-B78829F591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36" y="2181936"/>
            <a:ext cx="2146300" cy="150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Font Awesome Icons | Drupal.org">
            <a:extLst>
              <a:ext uri="{FF2B5EF4-FFF2-40B4-BE49-F238E27FC236}">
                <a16:creationId xmlns:a16="http://schemas.microsoft.com/office/drawing/2014/main" id="{1508CAE3-ACAE-4C83-9DA7-8F83A94C0E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40" y="4481589"/>
            <a:ext cx="1079500" cy="105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Découvrez Undraw (Illustrations gratuites) sur Zetoolbox">
            <a:extLst>
              <a:ext uri="{FF2B5EF4-FFF2-40B4-BE49-F238E27FC236}">
                <a16:creationId xmlns:a16="http://schemas.microsoft.com/office/drawing/2014/main" id="{0CF88853-3C9E-41A5-BD55-8AE7D15A77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81" y="4537195"/>
            <a:ext cx="1184910" cy="88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0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6C4AA-0A5D-443A-8B7D-E8069DD0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du projet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B17ACF3-0B21-4161-AEA7-A6A0DD81FF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2" y="1713471"/>
            <a:ext cx="4333104" cy="49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225A0-A9F6-4E6E-A67C-BF30DB45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A6A36-F354-4F23-BFCE-F7ADB5E4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des maquettes préconçues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7FE0D8-7F21-41B1-9305-63A2AC47D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43" y="2430162"/>
            <a:ext cx="4948057" cy="27331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02EDD7-8BAC-4C9E-A7EB-A9764032E3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42" y="3618470"/>
            <a:ext cx="4522573" cy="2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22EA-3726-46C2-92A9-4DE1CA93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élaboration de la base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D388B6-EFDD-4438-A5FA-34531096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259" y="3552825"/>
            <a:ext cx="4714875" cy="269557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5B97A2-9C86-4E4B-A82E-9B7930176018}"/>
              </a:ext>
            </a:extLst>
          </p:cNvPr>
          <p:cNvSpPr txBox="1"/>
          <p:nvPr/>
        </p:nvSpPr>
        <p:spPr>
          <a:xfrm>
            <a:off x="1359243" y="2364259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dictionnaire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66637C-0ED8-4458-93C0-329031289D59}"/>
              </a:ext>
            </a:extLst>
          </p:cNvPr>
          <p:cNvSpPr txBox="1"/>
          <p:nvPr/>
        </p:nvSpPr>
        <p:spPr>
          <a:xfrm>
            <a:off x="2166551" y="3601190"/>
            <a:ext cx="283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Exemple de dictionnaire de données</a:t>
            </a:r>
          </a:p>
          <a:p>
            <a:r>
              <a:rPr lang="fr-FR" sz="1400" dirty="0"/>
              <a:t>pour la partie Utilisateur :</a:t>
            </a:r>
          </a:p>
        </p:txBody>
      </p:sp>
    </p:spTree>
    <p:extLst>
      <p:ext uri="{BB962C8B-B14F-4D97-AF65-F5344CB8AC3E}">
        <p14:creationId xmlns:p14="http://schemas.microsoft.com/office/powerpoint/2010/main" val="80417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{A44D3733-EEB7-46AA-86CB-8DF8A9019115}tf03457452</Template>
  <TotalTime>1109</TotalTime>
  <Words>948</Words>
  <Application>Microsoft Office PowerPoint</Application>
  <PresentationFormat>Grand écran</PresentationFormat>
  <Paragraphs>329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Céleste</vt:lpstr>
      <vt:lpstr>Stage en entreprise AFPA</vt:lpstr>
      <vt:lpstr>Présentation de l’entreprise</vt:lpstr>
      <vt:lpstr>Présentation du projet</vt:lpstr>
      <vt:lpstr>Outils</vt:lpstr>
      <vt:lpstr>outils</vt:lpstr>
      <vt:lpstr>OUTILS</vt:lpstr>
      <vt:lpstr>Initialisation du projet</vt:lpstr>
      <vt:lpstr>Initialisation du projet</vt:lpstr>
      <vt:lpstr>élaboration de la base de données</vt:lpstr>
      <vt:lpstr>élaboration de la Base de données</vt:lpstr>
      <vt:lpstr>élaboration de la base de données</vt:lpstr>
      <vt:lpstr>Élaboration de la base de données</vt:lpstr>
      <vt:lpstr>Développement et programmation</vt:lpstr>
      <vt:lpstr>Développement et programmation</vt:lpstr>
      <vt:lpstr>Développement et programmation</vt:lpstr>
      <vt:lpstr>Développement et programmation</vt:lpstr>
      <vt:lpstr>Développement et programmation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  <vt:lpstr>La gestion des informations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en entreprise AFPA</dc:title>
  <dc:creator>Clément Dumas</dc:creator>
  <cp:lastModifiedBy>Clément Dumas</cp:lastModifiedBy>
  <cp:revision>8</cp:revision>
  <dcterms:created xsi:type="dcterms:W3CDTF">2021-04-16T18:15:56Z</dcterms:created>
  <dcterms:modified xsi:type="dcterms:W3CDTF">2021-04-17T12:45:00Z</dcterms:modified>
</cp:coreProperties>
</file>