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6" r:id="rId3"/>
    <p:sldId id="257" r:id="rId4"/>
    <p:sldId id="261" r:id="rId5"/>
    <p:sldId id="282" r:id="rId6"/>
    <p:sldId id="265" r:id="rId7"/>
    <p:sldId id="262" r:id="rId8"/>
    <p:sldId id="283" r:id="rId9"/>
    <p:sldId id="266" r:id="rId10"/>
    <p:sldId id="263" r:id="rId11"/>
    <p:sldId id="284" r:id="rId12"/>
    <p:sldId id="267" r:id="rId13"/>
    <p:sldId id="264" r:id="rId14"/>
    <p:sldId id="285" r:id="rId15"/>
    <p:sldId id="268" r:id="rId16"/>
    <p:sldId id="258" r:id="rId17"/>
    <p:sldId id="276" r:id="rId18"/>
    <p:sldId id="275" r:id="rId19"/>
    <p:sldId id="277" r:id="rId20"/>
    <p:sldId id="278" r:id="rId21"/>
    <p:sldId id="279" r:id="rId22"/>
    <p:sldId id="280" r:id="rId23"/>
    <p:sldId id="281" r:id="rId24"/>
    <p:sldId id="259" r:id="rId25"/>
    <p:sldId id="260" r:id="rId26"/>
    <p:sldId id="269" r:id="rId27"/>
    <p:sldId id="270" r:id="rId28"/>
    <p:sldId id="271" r:id="rId29"/>
    <p:sldId id="272" r:id="rId30"/>
    <p:sldId id="273" r:id="rId31"/>
    <p:sldId id="274"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smtClean="0"/>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36C36D82-306E-4B00-9F8C-35E7ED316B30}" type="datetimeFigureOut">
              <a:rPr lang="fr-FR" smtClean="0"/>
              <a:t>22/10/2019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45608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6C36D82-306E-4B00-9F8C-35E7ED316B30}" type="datetimeFigureOut">
              <a:rPr lang="fr-FR" smtClean="0"/>
              <a:t>22/10/2019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4161534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6C36D82-306E-4B00-9F8C-35E7ED316B30}" type="datetimeFigureOut">
              <a:rPr lang="fr-FR" smtClean="0"/>
              <a:t>22/10/2019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336282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smtClean="0"/>
              <a:t>Modifier les styles du texte du masque</a:t>
            </a:r>
          </a:p>
        </p:txBody>
      </p:sp>
      <p:sp>
        <p:nvSpPr>
          <p:cNvPr id="4" name="Date Placeholder 3"/>
          <p:cNvSpPr>
            <a:spLocks noGrp="1"/>
          </p:cNvSpPr>
          <p:nvPr>
            <p:ph type="dt" sz="half" idx="10"/>
          </p:nvPr>
        </p:nvSpPr>
        <p:spPr/>
        <p:txBody>
          <a:bodyPr/>
          <a:lstStyle/>
          <a:p>
            <a:fld id="{36C36D82-306E-4B00-9F8C-35E7ED316B30}" type="datetimeFigureOut">
              <a:rPr lang="fr-FR" smtClean="0"/>
              <a:t>22/10/2019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2427740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smtClean="0"/>
              <a:t>Modifier les styles du texte du masque</a:t>
            </a:r>
          </a:p>
        </p:txBody>
      </p:sp>
      <p:sp>
        <p:nvSpPr>
          <p:cNvPr id="4" name="Date Placeholder 3"/>
          <p:cNvSpPr>
            <a:spLocks noGrp="1"/>
          </p:cNvSpPr>
          <p:nvPr>
            <p:ph type="dt" sz="half" idx="10"/>
          </p:nvPr>
        </p:nvSpPr>
        <p:spPr/>
        <p:txBody>
          <a:bodyPr/>
          <a:lstStyle/>
          <a:p>
            <a:fld id="{36C36D82-306E-4B00-9F8C-35E7ED316B30}" type="datetimeFigureOut">
              <a:rPr lang="fr-FR" smtClean="0"/>
              <a:t>22/10/2019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393183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6C36D82-306E-4B00-9F8C-35E7ED316B30}" type="datetimeFigureOut">
              <a:rPr lang="fr-FR" smtClean="0"/>
              <a:t>22/10/2019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1807042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6C36D82-306E-4B00-9F8C-35E7ED316B30}" type="datetimeFigureOut">
              <a:rPr lang="fr-FR" smtClean="0"/>
              <a:t>22/10/2019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3771516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6C36D82-306E-4B00-9F8C-35E7ED316B30}" type="datetimeFigureOut">
              <a:rPr lang="fr-FR" smtClean="0"/>
              <a:t>22/10/2019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2682881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6C36D82-306E-4B00-9F8C-35E7ED316B30}" type="datetimeFigureOut">
              <a:rPr lang="fr-FR" smtClean="0"/>
              <a:t>22/10/2019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297556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6C36D82-306E-4B00-9F8C-35E7ED316B30}" type="datetimeFigureOut">
              <a:rPr lang="fr-FR" smtClean="0"/>
              <a:t>22/10/2019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415826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smtClean="0"/>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6C36D82-306E-4B00-9F8C-35E7ED316B30}" type="datetimeFigureOut">
              <a:rPr lang="fr-FR" smtClean="0"/>
              <a:t>22/10/2019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423962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6C36D82-306E-4B00-9F8C-35E7ED316B30}" type="datetimeFigureOut">
              <a:rPr lang="fr-FR" smtClean="0"/>
              <a:t>22/10/2019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319199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6C36D82-306E-4B00-9F8C-35E7ED316B30}" type="datetimeFigureOut">
              <a:rPr lang="fr-FR" smtClean="0"/>
              <a:t>22/10/2019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252703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6C36D82-306E-4B00-9F8C-35E7ED316B30}" type="datetimeFigureOut">
              <a:rPr lang="fr-FR" smtClean="0"/>
              <a:t>22/10/2019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3784581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C36D82-306E-4B00-9F8C-35E7ED316B30}" type="datetimeFigureOut">
              <a:rPr lang="fr-FR" smtClean="0"/>
              <a:t>22/10/2019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388288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6C36D82-306E-4B00-9F8C-35E7ED316B30}" type="datetimeFigureOut">
              <a:rPr lang="fr-FR" smtClean="0"/>
              <a:t>22/10/2019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183124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36C36D82-306E-4B00-9F8C-35E7ED316B30}" type="datetimeFigureOut">
              <a:rPr lang="fr-FR" smtClean="0"/>
              <a:t>22/10/2019</a:t>
            </a:fld>
            <a:endParaRPr lang="fr-FR"/>
          </a:p>
        </p:txBody>
      </p:sp>
      <p:sp>
        <p:nvSpPr>
          <p:cNvPr id="6" name="Footer Placeholder 5"/>
          <p:cNvSpPr>
            <a:spLocks noGrp="1"/>
          </p:cNvSpPr>
          <p:nvPr>
            <p:ph type="ftr" sz="quarter" idx="11"/>
          </p:nvPr>
        </p:nvSpPr>
        <p:spPr>
          <a:xfrm>
            <a:off x="1141412" y="5883275"/>
            <a:ext cx="5105400" cy="365125"/>
          </a:xfrm>
        </p:spPr>
        <p:txBody>
          <a:bodyPr/>
          <a:lstStyle/>
          <a:p>
            <a:endParaRPr lang="fr-FR"/>
          </a:p>
        </p:txBody>
      </p:sp>
      <p:sp>
        <p:nvSpPr>
          <p:cNvPr id="7" name="Slide Number Placeholder 6"/>
          <p:cNvSpPr>
            <a:spLocks noGrp="1"/>
          </p:cNvSpPr>
          <p:nvPr>
            <p:ph type="sldNum" sz="quarter" idx="12"/>
          </p:nvPr>
        </p:nvSpPr>
        <p:spPr>
          <a:xfrm>
            <a:off x="10742612" y="5883275"/>
            <a:ext cx="322567" cy="365125"/>
          </a:xfrm>
        </p:spPr>
        <p:txBody>
          <a:bodyPr/>
          <a:lstStyle/>
          <a:p>
            <a:fld id="{1766C1F0-AEBB-4F29-9C1A-DBB00C018971}" type="slidenum">
              <a:rPr lang="fr-FR" smtClean="0"/>
              <a:t>‹N°›</a:t>
            </a:fld>
            <a:endParaRPr lang="fr-FR"/>
          </a:p>
        </p:txBody>
      </p:sp>
    </p:spTree>
    <p:extLst>
      <p:ext uri="{BB962C8B-B14F-4D97-AF65-F5344CB8AC3E}">
        <p14:creationId xmlns:p14="http://schemas.microsoft.com/office/powerpoint/2010/main" val="287828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6C36D82-306E-4B00-9F8C-35E7ED316B30}" type="datetimeFigureOut">
              <a:rPr lang="fr-FR" smtClean="0"/>
              <a:t>22/10/2019</a:t>
            </a:fld>
            <a:endParaRPr lang="fr-F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fr-F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766C1F0-AEBB-4F29-9C1A-DBB00C018971}" type="slidenum">
              <a:rPr lang="fr-FR" smtClean="0"/>
              <a:t>‹N°›</a:t>
            </a:fld>
            <a:endParaRPr lang="fr-FR"/>
          </a:p>
        </p:txBody>
      </p:sp>
    </p:spTree>
    <p:extLst>
      <p:ext uri="{BB962C8B-B14F-4D97-AF65-F5344CB8AC3E}">
        <p14:creationId xmlns:p14="http://schemas.microsoft.com/office/powerpoint/2010/main" val="10917775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51012" y="609601"/>
            <a:ext cx="8676222" cy="1684712"/>
          </a:xfrm>
        </p:spPr>
        <p:txBody>
          <a:bodyPr>
            <a:normAutofit/>
          </a:bodyPr>
          <a:lstStyle/>
          <a:p>
            <a:r>
              <a:rPr lang="fr-FR" dirty="0"/>
              <a:t>Les </a:t>
            </a:r>
            <a:r>
              <a:rPr lang="fr-FR" dirty="0" smtClean="0"/>
              <a:t>termes </a:t>
            </a:r>
            <a:r>
              <a:rPr lang="fr-FR" dirty="0"/>
              <a:t>liés au </a:t>
            </a:r>
            <a:r>
              <a:rPr lang="fr-FR" dirty="0" smtClean="0"/>
              <a:t>métier</a:t>
            </a:r>
            <a:endParaRPr lang="fr-FR" dirty="0"/>
          </a:p>
        </p:txBody>
      </p:sp>
      <p:sp>
        <p:nvSpPr>
          <p:cNvPr id="3" name="Sous-titre 2"/>
          <p:cNvSpPr>
            <a:spLocks noGrp="1"/>
          </p:cNvSpPr>
          <p:nvPr>
            <p:ph type="subTitle" idx="1"/>
          </p:nvPr>
        </p:nvSpPr>
        <p:spPr>
          <a:xfrm>
            <a:off x="637106" y="3532908"/>
            <a:ext cx="8676222" cy="2917767"/>
          </a:xfrm>
        </p:spPr>
        <p:txBody>
          <a:bodyPr>
            <a:normAutofit fontScale="92500" lnSpcReduction="20000"/>
          </a:bodyPr>
          <a:lstStyle/>
          <a:p>
            <a:pPr algn="l"/>
            <a:endParaRPr lang="fr-FR" dirty="0" smtClean="0"/>
          </a:p>
          <a:p>
            <a:pPr algn="l"/>
            <a:r>
              <a:rPr lang="fr-FR" dirty="0" smtClean="0"/>
              <a:t>Techniques de Bases en Développement Applications</a:t>
            </a:r>
          </a:p>
          <a:p>
            <a:pPr algn="l"/>
            <a:endParaRPr lang="fr-FR" dirty="0" smtClean="0"/>
          </a:p>
          <a:p>
            <a:pPr algn="l"/>
            <a:endParaRPr lang="fr-FR" dirty="0" smtClean="0"/>
          </a:p>
          <a:p>
            <a:pPr algn="l"/>
            <a:r>
              <a:rPr lang="fr-FR" sz="1600" dirty="0" smtClean="0"/>
              <a:t>ALHELOU </a:t>
            </a:r>
            <a:r>
              <a:rPr lang="fr-FR" sz="1600" dirty="0" err="1" smtClean="0"/>
              <a:t>Muhannad</a:t>
            </a:r>
            <a:endParaRPr lang="fr-FR" sz="1600" dirty="0" smtClean="0"/>
          </a:p>
          <a:p>
            <a:pPr algn="l"/>
            <a:r>
              <a:rPr lang="fr-FR" sz="1600" dirty="0" smtClean="0"/>
              <a:t>DUMAS Clément</a:t>
            </a:r>
          </a:p>
          <a:p>
            <a:pPr algn="l"/>
            <a:r>
              <a:rPr lang="fr-FR" sz="1600" dirty="0" smtClean="0"/>
              <a:t>POTELLE Caroline</a:t>
            </a:r>
          </a:p>
          <a:p>
            <a:pPr algn="l"/>
            <a:r>
              <a:rPr lang="fr-FR" sz="1600" dirty="0" smtClean="0"/>
              <a:t>WAQUET </a:t>
            </a:r>
            <a:r>
              <a:rPr lang="fr-FR" sz="1600" dirty="0" err="1" smtClean="0"/>
              <a:t>Theofane</a:t>
            </a:r>
            <a:endParaRPr lang="fr-FR" sz="1600" dirty="0"/>
          </a:p>
          <a:p>
            <a:pPr algn="l"/>
            <a:endParaRPr lang="fr-FR" dirty="0" smtClean="0"/>
          </a:p>
          <a:p>
            <a:pPr algn="l"/>
            <a:endParaRPr lang="fr-FR" dirty="0"/>
          </a:p>
          <a:p>
            <a:pPr algn="l"/>
            <a:endParaRPr lang="fr-FR" dirty="0" smtClean="0"/>
          </a:p>
          <a:p>
            <a:pPr algn="l"/>
            <a:endParaRPr lang="fr-FR" dirty="0"/>
          </a:p>
        </p:txBody>
      </p:sp>
    </p:spTree>
    <p:extLst>
      <p:ext uri="{BB962C8B-B14F-4D97-AF65-F5344CB8AC3E}">
        <p14:creationId xmlns:p14="http://schemas.microsoft.com/office/powerpoint/2010/main" val="3400151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VISUAL BASIC EXPRESS</a:t>
            </a:r>
            <a:endParaRPr lang="fr-FR" dirty="0"/>
          </a:p>
        </p:txBody>
      </p:sp>
      <p:pic>
        <p:nvPicPr>
          <p:cNvPr id="4" name="Espace réservé du contenu 3"/>
          <p:cNvPicPr>
            <a:picLocks noGrp="1" noChangeAspect="1"/>
          </p:cNvPicPr>
          <p:nvPr>
            <p:ph idx="1"/>
          </p:nvPr>
        </p:nvPicPr>
        <p:blipFill>
          <a:blip r:embed="rId2"/>
          <a:stretch>
            <a:fillRect/>
          </a:stretch>
        </p:blipFill>
        <p:spPr>
          <a:xfrm>
            <a:off x="3710353" y="2514600"/>
            <a:ext cx="4431323" cy="2668606"/>
          </a:xfrm>
          <a:prstGeom prst="rect">
            <a:avLst/>
          </a:prstGeom>
        </p:spPr>
      </p:pic>
    </p:spTree>
    <p:extLst>
      <p:ext uri="{BB962C8B-B14F-4D97-AF65-F5344CB8AC3E}">
        <p14:creationId xmlns:p14="http://schemas.microsoft.com/office/powerpoint/2010/main" val="212418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Virtual Basic Express</a:t>
            </a:r>
            <a:endParaRPr lang="fr-FR" dirty="0"/>
          </a:p>
        </p:txBody>
      </p:sp>
      <p:sp>
        <p:nvSpPr>
          <p:cNvPr id="3" name="Espace réservé du contenu 2"/>
          <p:cNvSpPr>
            <a:spLocks noGrp="1"/>
          </p:cNvSpPr>
          <p:nvPr>
            <p:ph idx="1"/>
          </p:nvPr>
        </p:nvSpPr>
        <p:spPr/>
        <p:txBody>
          <a:bodyPr/>
          <a:lstStyle/>
          <a:p>
            <a:r>
              <a:rPr lang="fr-FR" dirty="0" smtClean="0"/>
              <a:t>Générateur d’applications bureautiques et mobiles</a:t>
            </a:r>
          </a:p>
          <a:p>
            <a:r>
              <a:rPr lang="fr-FR" dirty="0" smtClean="0"/>
              <a:t>Un environnement de développement intégré (IDE) commun</a:t>
            </a:r>
          </a:p>
          <a:p>
            <a:r>
              <a:rPr lang="fr-FR" dirty="0" smtClean="0"/>
              <a:t>Création d’interfaces utilisateur graphiques</a:t>
            </a:r>
          </a:p>
          <a:p>
            <a:r>
              <a:rPr lang="fr-FR" dirty="0" smtClean="0"/>
              <a:t>Une édition simplifiée</a:t>
            </a:r>
          </a:p>
          <a:p>
            <a:r>
              <a:rPr lang="fr-FR" dirty="0" smtClean="0"/>
              <a:t>Programmation en C++ possible</a:t>
            </a:r>
          </a:p>
          <a:p>
            <a:r>
              <a:rPr lang="fr-FR" dirty="0" smtClean="0"/>
              <a:t>Débogage</a:t>
            </a:r>
            <a:endParaRPr lang="fr-FR" dirty="0"/>
          </a:p>
        </p:txBody>
      </p:sp>
    </p:spTree>
    <p:extLst>
      <p:ext uri="{BB962C8B-B14F-4D97-AF65-F5344CB8AC3E}">
        <p14:creationId xmlns:p14="http://schemas.microsoft.com/office/powerpoint/2010/main" val="2087501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stretch>
            <a:fillRect/>
          </a:stretch>
        </p:blipFill>
        <p:spPr>
          <a:xfrm>
            <a:off x="3165230" y="896816"/>
            <a:ext cx="5697415" cy="4173415"/>
          </a:xfrm>
          <a:prstGeom prst="rect">
            <a:avLst/>
          </a:prstGeom>
        </p:spPr>
      </p:pic>
      <p:sp>
        <p:nvSpPr>
          <p:cNvPr id="8" name="ZoneTexte 7"/>
          <p:cNvSpPr txBox="1"/>
          <p:nvPr/>
        </p:nvSpPr>
        <p:spPr>
          <a:xfrm>
            <a:off x="3604844" y="5070231"/>
            <a:ext cx="4712677" cy="646331"/>
          </a:xfrm>
          <a:prstGeom prst="rect">
            <a:avLst/>
          </a:prstGeom>
          <a:noFill/>
        </p:spPr>
        <p:txBody>
          <a:bodyPr wrap="square" rtlCol="0">
            <a:spAutoFit/>
          </a:bodyPr>
          <a:lstStyle/>
          <a:p>
            <a:pPr algn="ctr"/>
            <a:r>
              <a:rPr lang="fr-FR" dirty="0" smtClean="0"/>
              <a:t>Exemple d’interface de Visual Basic 2017 Express</a:t>
            </a:r>
            <a:endParaRPr lang="fr-FR" dirty="0"/>
          </a:p>
        </p:txBody>
      </p:sp>
    </p:spTree>
    <p:extLst>
      <p:ext uri="{BB962C8B-B14F-4D97-AF65-F5344CB8AC3E}">
        <p14:creationId xmlns:p14="http://schemas.microsoft.com/office/powerpoint/2010/main" val="1992920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CODE::BLOCKS</a:t>
            </a:r>
            <a:endParaRPr lang="fr-FR" dirty="0"/>
          </a:p>
        </p:txBody>
      </p:sp>
      <p:pic>
        <p:nvPicPr>
          <p:cNvPr id="4" name="Espace réservé du contenu 3"/>
          <p:cNvPicPr>
            <a:picLocks noGrp="1" noChangeAspect="1"/>
          </p:cNvPicPr>
          <p:nvPr>
            <p:ph idx="1"/>
          </p:nvPr>
        </p:nvPicPr>
        <p:blipFill>
          <a:blip r:embed="rId2"/>
          <a:stretch>
            <a:fillRect/>
          </a:stretch>
        </p:blipFill>
        <p:spPr>
          <a:xfrm>
            <a:off x="4097215" y="2321169"/>
            <a:ext cx="3376247" cy="2840700"/>
          </a:xfrm>
          <a:prstGeom prst="rect">
            <a:avLst/>
          </a:prstGeom>
        </p:spPr>
      </p:pic>
    </p:spTree>
    <p:extLst>
      <p:ext uri="{BB962C8B-B14F-4D97-AF65-F5344CB8AC3E}">
        <p14:creationId xmlns:p14="http://schemas.microsoft.com/office/powerpoint/2010/main" val="663251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CODE::BLOCKS</a:t>
            </a:r>
            <a:endParaRPr lang="fr-FR" dirty="0"/>
          </a:p>
        </p:txBody>
      </p:sp>
      <p:sp>
        <p:nvSpPr>
          <p:cNvPr id="3" name="Espace réservé du contenu 2"/>
          <p:cNvSpPr>
            <a:spLocks noGrp="1"/>
          </p:cNvSpPr>
          <p:nvPr>
            <p:ph idx="1"/>
          </p:nvPr>
        </p:nvSpPr>
        <p:spPr/>
        <p:txBody>
          <a:bodyPr/>
          <a:lstStyle/>
          <a:p>
            <a:r>
              <a:rPr lang="fr-FR" dirty="0" smtClean="0"/>
              <a:t>Bonne connaissance en programmation requise</a:t>
            </a:r>
          </a:p>
          <a:p>
            <a:r>
              <a:rPr lang="fr-FR" dirty="0" smtClean="0"/>
              <a:t>Possibilité de l’utiliser sur n’importe quelle plateforme</a:t>
            </a:r>
          </a:p>
          <a:p>
            <a:r>
              <a:rPr lang="fr-FR" dirty="0" smtClean="0"/>
              <a:t>Supporte </a:t>
            </a:r>
            <a:r>
              <a:rPr lang="fr-FR" smtClean="0"/>
              <a:t>plusieurs compilateurs</a:t>
            </a:r>
            <a:endParaRPr lang="fr-FR"/>
          </a:p>
        </p:txBody>
      </p:sp>
    </p:spTree>
    <p:extLst>
      <p:ext uri="{BB962C8B-B14F-4D97-AF65-F5344CB8AC3E}">
        <p14:creationId xmlns:p14="http://schemas.microsoft.com/office/powerpoint/2010/main" val="367950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stretch>
            <a:fillRect/>
          </a:stretch>
        </p:blipFill>
        <p:spPr>
          <a:xfrm>
            <a:off x="3130062" y="1301262"/>
            <a:ext cx="6348046" cy="4489938"/>
          </a:xfrm>
          <a:prstGeom prst="rect">
            <a:avLst/>
          </a:prstGeom>
        </p:spPr>
      </p:pic>
      <p:sp>
        <p:nvSpPr>
          <p:cNvPr id="7" name="ZoneTexte 6"/>
          <p:cNvSpPr txBox="1"/>
          <p:nvPr/>
        </p:nvSpPr>
        <p:spPr>
          <a:xfrm>
            <a:off x="3789485" y="5943600"/>
            <a:ext cx="5029200" cy="369332"/>
          </a:xfrm>
          <a:prstGeom prst="rect">
            <a:avLst/>
          </a:prstGeom>
          <a:noFill/>
        </p:spPr>
        <p:txBody>
          <a:bodyPr wrap="square" rtlCol="0">
            <a:spAutoFit/>
          </a:bodyPr>
          <a:lstStyle/>
          <a:p>
            <a:r>
              <a:rPr lang="fr-FR" dirty="0" smtClean="0"/>
              <a:t>Exemple d’interface de Code::Blocks</a:t>
            </a:r>
            <a:endParaRPr lang="fr-FR" dirty="0"/>
          </a:p>
        </p:txBody>
      </p:sp>
    </p:spTree>
    <p:extLst>
      <p:ext uri="{BB962C8B-B14F-4D97-AF65-F5344CB8AC3E}">
        <p14:creationId xmlns:p14="http://schemas.microsoft.com/office/powerpoint/2010/main" val="1936959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Systemes</a:t>
            </a:r>
            <a:r>
              <a:rPr lang="fr-FR" dirty="0" smtClean="0"/>
              <a:t> D’Exploitation</a:t>
            </a:r>
            <a:endParaRPr lang="fr-FR" dirty="0"/>
          </a:p>
        </p:txBody>
      </p:sp>
      <p:sp>
        <p:nvSpPr>
          <p:cNvPr id="3" name="Espace réservé du contenu 2"/>
          <p:cNvSpPr>
            <a:spLocks noGrp="1"/>
          </p:cNvSpPr>
          <p:nvPr>
            <p:ph idx="1"/>
          </p:nvPr>
        </p:nvSpPr>
        <p:spPr>
          <a:xfrm>
            <a:off x="1141413" y="1968730"/>
            <a:ext cx="9905998" cy="3124201"/>
          </a:xfrm>
        </p:spPr>
        <p:txBody>
          <a:bodyPr/>
          <a:lstStyle/>
          <a:p>
            <a:r>
              <a:rPr lang="fr-FR" dirty="0" smtClean="0"/>
              <a:t>Windows</a:t>
            </a:r>
          </a:p>
          <a:p>
            <a:r>
              <a:rPr lang="fr-FR" dirty="0" smtClean="0"/>
              <a:t>MacOs</a:t>
            </a:r>
          </a:p>
          <a:p>
            <a:r>
              <a:rPr lang="fr-FR" dirty="0" smtClean="0"/>
              <a:t>Linux</a:t>
            </a:r>
          </a:p>
          <a:p>
            <a:r>
              <a:rPr lang="fr-FR" dirty="0" smtClean="0"/>
              <a:t>Android</a:t>
            </a:r>
          </a:p>
          <a:p>
            <a:r>
              <a:rPr lang="fr-FR" dirty="0" err="1" smtClean="0"/>
              <a:t>Hongmeng</a:t>
            </a:r>
            <a:r>
              <a:rPr lang="fr-FR" dirty="0" smtClean="0"/>
              <a:t> OS</a:t>
            </a:r>
            <a:endParaRPr lang="fr-FR" dirty="0"/>
          </a:p>
        </p:txBody>
      </p:sp>
    </p:spTree>
    <p:extLst>
      <p:ext uri="{BB962C8B-B14F-4D97-AF65-F5344CB8AC3E}">
        <p14:creationId xmlns:p14="http://schemas.microsoft.com/office/powerpoint/2010/main" val="1813563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effectLst/>
              </a:rPr>
              <a:t>            LES </a:t>
            </a:r>
            <a:r>
              <a:rPr lang="fr-FR" b="1" dirty="0">
                <a:effectLst/>
              </a:rPr>
              <a:t>SYSTEMES D’EXPLOITATION</a:t>
            </a:r>
            <a:r>
              <a:rPr lang="fr-FR" dirty="0">
                <a:effectLst/>
              </a:rPr>
              <a:t/>
            </a:r>
            <a:br>
              <a:rPr lang="fr-FR" dirty="0">
                <a:effectLst/>
              </a:rPr>
            </a:br>
            <a:endParaRPr lang="fr-FR" dirty="0"/>
          </a:p>
        </p:txBody>
      </p:sp>
      <p:sp>
        <p:nvSpPr>
          <p:cNvPr id="3" name="Espace réservé du contenu 2"/>
          <p:cNvSpPr>
            <a:spLocks noGrp="1"/>
          </p:cNvSpPr>
          <p:nvPr>
            <p:ph idx="1"/>
          </p:nvPr>
        </p:nvSpPr>
        <p:spPr/>
        <p:txBody>
          <a:bodyPr/>
          <a:lstStyle/>
          <a:p>
            <a:r>
              <a:rPr lang="fr-FR" dirty="0">
                <a:effectLst/>
              </a:rPr>
              <a:t>Un </a:t>
            </a:r>
            <a:r>
              <a:rPr lang="fr-FR" b="1" dirty="0">
                <a:effectLst/>
              </a:rPr>
              <a:t>système d'exploitation</a:t>
            </a:r>
            <a:r>
              <a:rPr lang="fr-FR" dirty="0">
                <a:effectLst/>
              </a:rPr>
              <a:t> (Operating System ou OS) est un ensemble de programmes spécialisés qui permet l'utilisation des ressources matérielles d'un ou plusieurs ordinateurs. Il assure le démarrage (Boot) de l'ordinateur et l'exécution des logiciels applicatifs</a:t>
            </a:r>
            <a:r>
              <a:rPr lang="fr-FR" dirty="0" smtClean="0">
                <a:effectLst/>
              </a:rPr>
              <a:t>.</a:t>
            </a:r>
          </a:p>
          <a:p>
            <a:r>
              <a:rPr lang="fr-FR" dirty="0">
                <a:effectLst/>
              </a:rPr>
              <a:t>En informatique, les 3 principaux systèmes d’exploitation sont : </a:t>
            </a:r>
            <a:r>
              <a:rPr lang="fr-FR" b="1" dirty="0">
                <a:effectLst/>
              </a:rPr>
              <a:t>Windows</a:t>
            </a:r>
            <a:r>
              <a:rPr lang="fr-FR" dirty="0">
                <a:effectLst/>
              </a:rPr>
              <a:t>, </a:t>
            </a:r>
            <a:r>
              <a:rPr lang="fr-FR" b="1" dirty="0" err="1">
                <a:effectLst/>
              </a:rPr>
              <a:t>macOS</a:t>
            </a:r>
            <a:r>
              <a:rPr lang="fr-FR" b="1" dirty="0">
                <a:effectLst/>
              </a:rPr>
              <a:t> </a:t>
            </a:r>
            <a:r>
              <a:rPr lang="fr-FR" dirty="0">
                <a:effectLst/>
              </a:rPr>
              <a:t> et </a:t>
            </a:r>
            <a:r>
              <a:rPr lang="fr-FR" b="1" dirty="0">
                <a:effectLst/>
              </a:rPr>
              <a:t>Linux.</a:t>
            </a:r>
            <a:r>
              <a:rPr lang="fr-FR" dirty="0">
                <a:effectLst/>
              </a:rPr>
              <a:t> Ces systèmes d’exploitation ont évolué avec le temps, il en existe donc plusieurs versions.</a:t>
            </a:r>
          </a:p>
          <a:p>
            <a:endParaRPr lang="fr-FR" dirty="0"/>
          </a:p>
        </p:txBody>
      </p:sp>
    </p:spTree>
    <p:extLst>
      <p:ext uri="{BB962C8B-B14F-4D97-AF65-F5344CB8AC3E}">
        <p14:creationId xmlns:p14="http://schemas.microsoft.com/office/powerpoint/2010/main" val="2161657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r>
              <a:rPr lang="fr-FR" dirty="0" err="1" smtClean="0"/>
              <a:t>windows</a:t>
            </a:r>
            <a:endParaRPr lang="fr-FR" dirty="0"/>
          </a:p>
        </p:txBody>
      </p:sp>
      <p:sp>
        <p:nvSpPr>
          <p:cNvPr id="3" name="Espace réservé du contenu 2"/>
          <p:cNvSpPr>
            <a:spLocks noGrp="1"/>
          </p:cNvSpPr>
          <p:nvPr>
            <p:ph idx="1"/>
          </p:nvPr>
        </p:nvSpPr>
        <p:spPr/>
        <p:txBody>
          <a:bodyPr/>
          <a:lstStyle/>
          <a:p>
            <a:pPr lvl="0"/>
            <a:r>
              <a:rPr lang="fr-FR" b="1" dirty="0">
                <a:effectLst/>
              </a:rPr>
              <a:t>Windows</a:t>
            </a:r>
            <a:r>
              <a:rPr lang="fr-FR" dirty="0">
                <a:effectLst/>
              </a:rPr>
              <a:t> a été créé par Microsoft, il est actuellement le plus répandu des 3. La version vendue actuellement est Windows 10 mais </a:t>
            </a:r>
            <a:r>
              <a:rPr lang="fr-FR" dirty="0" smtClean="0">
                <a:effectLst/>
              </a:rPr>
              <a:t>on peut </a:t>
            </a:r>
            <a:r>
              <a:rPr lang="fr-FR" dirty="0">
                <a:effectLst/>
              </a:rPr>
              <a:t>rencontrer d’anciennes versions : Windows 8, Windows 7, Windows Vista ou encore Windows XP. </a:t>
            </a:r>
            <a:endParaRPr lang="fr-FR" dirty="0" smtClean="0">
              <a:effectLst/>
            </a:endParaRPr>
          </a:p>
          <a:p>
            <a:pPr lvl="0"/>
            <a:r>
              <a:rPr lang="fr-FR" dirty="0" smtClean="0">
                <a:effectLst/>
              </a:rPr>
              <a:t>Ce </a:t>
            </a:r>
            <a:r>
              <a:rPr lang="fr-FR" dirty="0">
                <a:effectLst/>
              </a:rPr>
              <a:t>système est vendu sur différentes marques d’ordinateurs (Acer, Asus, Dell, HP, Sony, Toshiba</a:t>
            </a:r>
            <a:r>
              <a:rPr lang="fr-FR" dirty="0" smtClean="0">
                <a:effectLst/>
              </a:rPr>
              <a:t>...)</a:t>
            </a:r>
            <a:endParaRPr lang="fr-FR" dirty="0">
              <a:effectLst/>
            </a:endParaRPr>
          </a:p>
        </p:txBody>
      </p:sp>
      <p:pic>
        <p:nvPicPr>
          <p:cNvPr id="4" name="Image 3" descr="Microsoft"/>
          <p:cNvPicPr/>
          <p:nvPr/>
        </p:nvPicPr>
        <p:blipFill>
          <a:blip r:embed="rId2">
            <a:extLst>
              <a:ext uri="{28A0092B-C50C-407E-A947-70E740481C1C}">
                <a14:useLocalDpi xmlns:a14="http://schemas.microsoft.com/office/drawing/2010/main" val="0"/>
              </a:ext>
            </a:extLst>
          </a:blip>
          <a:srcRect/>
          <a:stretch>
            <a:fillRect/>
          </a:stretch>
        </p:blipFill>
        <p:spPr bwMode="auto">
          <a:xfrm>
            <a:off x="1311442" y="1046747"/>
            <a:ext cx="2935705" cy="782053"/>
          </a:xfrm>
          <a:prstGeom prst="rect">
            <a:avLst/>
          </a:prstGeom>
          <a:noFill/>
          <a:ln>
            <a:noFill/>
          </a:ln>
        </p:spPr>
      </p:pic>
    </p:spTree>
    <p:extLst>
      <p:ext uri="{BB962C8B-B14F-4D97-AF65-F5344CB8AC3E}">
        <p14:creationId xmlns:p14="http://schemas.microsoft.com/office/powerpoint/2010/main" val="2350738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effectLst/>
              </a:rPr>
              <a:t>                       mac OS</a:t>
            </a:r>
            <a:r>
              <a:rPr lang="fr-FR" b="1" dirty="0">
                <a:effectLst/>
              </a:rPr>
              <a:t> </a:t>
            </a:r>
            <a:endParaRPr lang="fr-FR" dirty="0"/>
          </a:p>
        </p:txBody>
      </p:sp>
      <p:sp>
        <p:nvSpPr>
          <p:cNvPr id="3" name="Espace réservé du contenu 2"/>
          <p:cNvSpPr>
            <a:spLocks noGrp="1"/>
          </p:cNvSpPr>
          <p:nvPr>
            <p:ph idx="1"/>
          </p:nvPr>
        </p:nvSpPr>
        <p:spPr/>
        <p:txBody>
          <a:bodyPr/>
          <a:lstStyle/>
          <a:p>
            <a:pPr lvl="0"/>
            <a:r>
              <a:rPr lang="fr-FR" dirty="0">
                <a:effectLst/>
              </a:rPr>
              <a:t>(anciennement OS X) a été développé par la société Apple. </a:t>
            </a:r>
            <a:endParaRPr lang="fr-FR" dirty="0" smtClean="0">
              <a:effectLst/>
            </a:endParaRPr>
          </a:p>
          <a:p>
            <a:pPr lvl="0"/>
            <a:r>
              <a:rPr lang="fr-FR" dirty="0" smtClean="0">
                <a:effectLst/>
              </a:rPr>
              <a:t>Ce </a:t>
            </a:r>
            <a:r>
              <a:rPr lang="fr-FR" dirty="0">
                <a:effectLst/>
              </a:rPr>
              <a:t>système d’exploitation n’est présent que sur les ordinateurs de la marque Apple (Macintosh).  </a:t>
            </a:r>
            <a:endParaRPr lang="fr-FR" dirty="0" smtClean="0">
              <a:effectLst/>
            </a:endParaRPr>
          </a:p>
          <a:p>
            <a:pPr lvl="0"/>
            <a:r>
              <a:rPr lang="fr-FR" dirty="0" smtClean="0">
                <a:effectLst/>
              </a:rPr>
              <a:t>Ils</a:t>
            </a:r>
            <a:r>
              <a:rPr lang="fr-FR" dirty="0" smtClean="0">
                <a:effectLst/>
              </a:rPr>
              <a:t> </a:t>
            </a:r>
            <a:r>
              <a:rPr lang="fr-FR" dirty="0">
                <a:effectLst/>
              </a:rPr>
              <a:t>sont facilement reconnaissables grâce au logo représentant une pomme. </a:t>
            </a:r>
            <a:endParaRPr lang="fr-FR" dirty="0" smtClean="0">
              <a:effectLst/>
            </a:endParaRPr>
          </a:p>
          <a:p>
            <a:pPr lvl="0"/>
            <a:r>
              <a:rPr lang="fr-FR" dirty="0" smtClean="0">
                <a:effectLst/>
              </a:rPr>
              <a:t>La </a:t>
            </a:r>
            <a:r>
              <a:rPr lang="fr-FR" dirty="0">
                <a:effectLst/>
              </a:rPr>
              <a:t>version </a:t>
            </a:r>
            <a:r>
              <a:rPr lang="fr-FR" dirty="0" smtClean="0">
                <a:effectLst/>
              </a:rPr>
              <a:t>actuelle est </a:t>
            </a:r>
            <a:r>
              <a:rPr lang="fr-FR" dirty="0" err="1">
                <a:effectLst/>
              </a:rPr>
              <a:t>macOS</a:t>
            </a:r>
            <a:r>
              <a:rPr lang="fr-FR" dirty="0">
                <a:effectLst/>
              </a:rPr>
              <a:t> </a:t>
            </a:r>
            <a:r>
              <a:rPr lang="fr-FR" dirty="0" err="1">
                <a:effectLst/>
              </a:rPr>
              <a:t>mojave</a:t>
            </a:r>
            <a:r>
              <a:rPr lang="fr-FR" dirty="0" smtClean="0">
                <a:effectLst/>
              </a:rPr>
              <a:t>.</a:t>
            </a:r>
            <a:endParaRPr lang="fr-FR" dirty="0">
              <a:effectLst/>
            </a:endParaRPr>
          </a:p>
        </p:txBody>
      </p:sp>
      <p:pic>
        <p:nvPicPr>
          <p:cNvPr id="4" name="Image 3" descr="Apple"/>
          <p:cNvPicPr/>
          <p:nvPr/>
        </p:nvPicPr>
        <p:blipFill>
          <a:blip r:embed="rId2">
            <a:extLst>
              <a:ext uri="{28A0092B-C50C-407E-A947-70E740481C1C}">
                <a14:useLocalDpi xmlns:a14="http://schemas.microsoft.com/office/drawing/2010/main" val="0"/>
              </a:ext>
            </a:extLst>
          </a:blip>
          <a:srcRect/>
          <a:stretch>
            <a:fillRect/>
          </a:stretch>
        </p:blipFill>
        <p:spPr bwMode="auto">
          <a:xfrm>
            <a:off x="2021305" y="926431"/>
            <a:ext cx="1359568" cy="1271337"/>
          </a:xfrm>
          <a:prstGeom prst="rect">
            <a:avLst/>
          </a:prstGeom>
          <a:noFill/>
          <a:ln>
            <a:noFill/>
          </a:ln>
        </p:spPr>
      </p:pic>
    </p:spTree>
    <p:extLst>
      <p:ext uri="{BB962C8B-B14F-4D97-AF65-F5344CB8AC3E}">
        <p14:creationId xmlns:p14="http://schemas.microsoft.com/office/powerpoint/2010/main" val="398198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a:t>
            </a:r>
            <a:endParaRPr lang="fr-FR" dirty="0"/>
          </a:p>
        </p:txBody>
      </p:sp>
      <p:sp>
        <p:nvSpPr>
          <p:cNvPr id="3" name="Espace réservé du contenu 2"/>
          <p:cNvSpPr>
            <a:spLocks noGrp="1"/>
          </p:cNvSpPr>
          <p:nvPr>
            <p:ph idx="1"/>
          </p:nvPr>
        </p:nvSpPr>
        <p:spPr>
          <a:xfrm>
            <a:off x="1141413" y="2931695"/>
            <a:ext cx="9905998" cy="2614864"/>
          </a:xfrm>
        </p:spPr>
        <p:txBody>
          <a:bodyPr/>
          <a:lstStyle/>
          <a:p>
            <a:r>
              <a:rPr lang="fr-FR" dirty="0" smtClean="0"/>
              <a:t>Les logiciels</a:t>
            </a:r>
          </a:p>
          <a:p>
            <a:r>
              <a:rPr lang="fr-FR" dirty="0" smtClean="0"/>
              <a:t>Les Systèmes d’exploitation</a:t>
            </a:r>
          </a:p>
          <a:p>
            <a:r>
              <a:rPr lang="fr-FR" dirty="0" smtClean="0"/>
              <a:t>Les Langages</a:t>
            </a:r>
          </a:p>
          <a:p>
            <a:r>
              <a:rPr lang="fr-FR" dirty="0" smtClean="0"/>
              <a:t>Le Matériel</a:t>
            </a:r>
          </a:p>
          <a:p>
            <a:endParaRPr lang="fr-FR" dirty="0" smtClean="0"/>
          </a:p>
          <a:p>
            <a:endParaRPr lang="fr-FR" dirty="0"/>
          </a:p>
        </p:txBody>
      </p:sp>
    </p:spTree>
    <p:extLst>
      <p:ext uri="{BB962C8B-B14F-4D97-AF65-F5344CB8AC3E}">
        <p14:creationId xmlns:p14="http://schemas.microsoft.com/office/powerpoint/2010/main" val="2570022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effectLst/>
              </a:rPr>
              <a:t>                     Linux</a:t>
            </a:r>
            <a:endParaRPr lang="fr-FR" dirty="0"/>
          </a:p>
        </p:txBody>
      </p:sp>
      <p:sp>
        <p:nvSpPr>
          <p:cNvPr id="3" name="Espace réservé du contenu 2"/>
          <p:cNvSpPr>
            <a:spLocks noGrp="1"/>
          </p:cNvSpPr>
          <p:nvPr>
            <p:ph idx="1"/>
          </p:nvPr>
        </p:nvSpPr>
        <p:spPr/>
        <p:txBody>
          <a:bodyPr/>
          <a:lstStyle/>
          <a:p>
            <a:pPr lvl="0"/>
            <a:r>
              <a:rPr lang="fr-FR" b="1" dirty="0">
                <a:effectLst/>
              </a:rPr>
              <a:t>Linux</a:t>
            </a:r>
            <a:r>
              <a:rPr lang="fr-FR" dirty="0">
                <a:effectLst/>
              </a:rPr>
              <a:t> est le moins connu des 3 systèmes d’exploitation. </a:t>
            </a:r>
            <a:endParaRPr lang="fr-FR" dirty="0" smtClean="0">
              <a:effectLst/>
            </a:endParaRPr>
          </a:p>
          <a:p>
            <a:pPr lvl="0"/>
            <a:r>
              <a:rPr lang="fr-FR" dirty="0" smtClean="0">
                <a:effectLst/>
              </a:rPr>
              <a:t>Il </a:t>
            </a:r>
            <a:r>
              <a:rPr lang="fr-FR" dirty="0">
                <a:effectLst/>
              </a:rPr>
              <a:t>est rarement installé par défaut sur un ordinateur. </a:t>
            </a:r>
            <a:endParaRPr lang="fr-FR" dirty="0" smtClean="0">
              <a:effectLst/>
            </a:endParaRPr>
          </a:p>
          <a:p>
            <a:pPr lvl="0"/>
            <a:r>
              <a:rPr lang="fr-FR" dirty="0" smtClean="0">
                <a:effectLst/>
              </a:rPr>
              <a:t>Gratuit </a:t>
            </a:r>
            <a:r>
              <a:rPr lang="fr-FR" dirty="0">
                <a:effectLst/>
              </a:rPr>
              <a:t>et libre, il est surtout utilisé par ceux qui ont de bonnes connaissances en informatique</a:t>
            </a:r>
            <a:r>
              <a:rPr lang="fr-FR" dirty="0" smtClean="0">
                <a:effectLst/>
              </a:rPr>
              <a:t>.</a:t>
            </a:r>
          </a:p>
          <a:p>
            <a:pPr marL="0" lvl="0" indent="0">
              <a:buNone/>
            </a:pPr>
            <a:endParaRPr lang="fr-FR" dirty="0">
              <a:effectLst/>
            </a:endParaRPr>
          </a:p>
        </p:txBody>
      </p:sp>
      <p:pic>
        <p:nvPicPr>
          <p:cNvPr id="4" name="Image 3" descr="Linux"/>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9905" y="978568"/>
            <a:ext cx="1155031" cy="1167063"/>
          </a:xfrm>
          <a:prstGeom prst="rect">
            <a:avLst/>
          </a:prstGeom>
          <a:noFill/>
          <a:ln>
            <a:noFill/>
          </a:ln>
        </p:spPr>
      </p:pic>
    </p:spTree>
    <p:extLst>
      <p:ext uri="{BB962C8B-B14F-4D97-AF65-F5344CB8AC3E}">
        <p14:creationId xmlns:p14="http://schemas.microsoft.com/office/powerpoint/2010/main" val="2889690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Android</a:t>
            </a:r>
            <a:endParaRPr lang="fr-FR" dirty="0"/>
          </a:p>
        </p:txBody>
      </p:sp>
      <p:sp>
        <p:nvSpPr>
          <p:cNvPr id="3" name="Espace réservé du contenu 2"/>
          <p:cNvSpPr>
            <a:spLocks noGrp="1"/>
          </p:cNvSpPr>
          <p:nvPr>
            <p:ph idx="1"/>
          </p:nvPr>
        </p:nvSpPr>
        <p:spPr>
          <a:xfrm>
            <a:off x="1141413" y="3064041"/>
            <a:ext cx="9905998" cy="3124201"/>
          </a:xfrm>
        </p:spPr>
        <p:txBody>
          <a:bodyPr/>
          <a:lstStyle/>
          <a:p>
            <a:r>
              <a:rPr lang="fr-FR" dirty="0">
                <a:effectLst/>
              </a:rPr>
              <a:t>système d'exploitation open source avec un noyau Linux destiné aux </a:t>
            </a:r>
            <a:r>
              <a:rPr lang="fr-FR" dirty="0" smtClean="0">
                <a:effectLst/>
              </a:rPr>
              <a:t>tablettes</a:t>
            </a:r>
            <a:r>
              <a:rPr lang="fr-FR" dirty="0">
                <a:effectLst/>
              </a:rPr>
              <a:t> et aux </a:t>
            </a:r>
            <a:r>
              <a:rPr lang="fr-FR" dirty="0" smtClean="0">
                <a:solidFill>
                  <a:schemeClr val="tx1">
                    <a:lumMod val="75000"/>
                  </a:schemeClr>
                </a:solidFill>
                <a:effectLst/>
              </a:rPr>
              <a:t>Smartphones</a:t>
            </a:r>
            <a:r>
              <a:rPr lang="fr-FR" dirty="0" smtClean="0">
                <a:effectLst/>
              </a:rPr>
              <a:t>, </a:t>
            </a:r>
            <a:r>
              <a:rPr lang="fr-FR" dirty="0">
                <a:effectLst/>
              </a:rPr>
              <a:t>ainsi que Android x86 pour ordinateur.</a:t>
            </a:r>
            <a:endParaRPr lang="fr-FR" dirty="0"/>
          </a:p>
        </p:txBody>
      </p:sp>
      <p:pic>
        <p:nvPicPr>
          <p:cNvPr id="2050" name="Picture 2" descr="Résultat de recherche d'images pour &quot;android logo&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398" y="826168"/>
            <a:ext cx="1286543" cy="147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02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effectLst/>
              </a:rPr>
              <a:t>(ou </a:t>
            </a:r>
            <a:r>
              <a:rPr lang="fr-FR" dirty="0" err="1">
                <a:effectLst/>
              </a:rPr>
              <a:t>Harmony</a:t>
            </a:r>
            <a:r>
              <a:rPr lang="fr-FR" dirty="0">
                <a:effectLst/>
              </a:rPr>
              <a:t> OS), le système d'exploitation développé par </a:t>
            </a:r>
            <a:r>
              <a:rPr lang="fr-FR" dirty="0" err="1" smtClean="0">
                <a:solidFill>
                  <a:schemeClr val="tx1">
                    <a:lumMod val="75000"/>
                  </a:schemeClr>
                </a:solidFill>
                <a:effectLst/>
              </a:rPr>
              <a:t>Huawei</a:t>
            </a:r>
            <a:r>
              <a:rPr lang="fr-FR" dirty="0">
                <a:effectLst/>
              </a:rPr>
              <a:t> pour ses futurs produits</a:t>
            </a:r>
            <a:r>
              <a:rPr lang="fr-FR" dirty="0" smtClean="0">
                <a:effectLst/>
              </a:rPr>
              <a:t>.</a:t>
            </a:r>
          </a:p>
          <a:p>
            <a:pPr marL="0" indent="0">
              <a:buNone/>
            </a:pPr>
            <a:endParaRPr lang="fr-FR" dirty="0" smtClean="0">
              <a:effectLst/>
            </a:endParaRPr>
          </a:p>
        </p:txBody>
      </p:sp>
      <p:sp>
        <p:nvSpPr>
          <p:cNvPr id="6" name="AutoShape 6" descr="Résultat de recherche d'images pour &quot;hongmeng os logo&quot;"/>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fr-FR" dirty="0" smtClean="0">
                <a:effectLst/>
              </a:rPr>
              <a:t>                 </a:t>
            </a:r>
            <a:br>
              <a:rPr lang="fr-FR" dirty="0" smtClean="0">
                <a:effectLst/>
              </a:rPr>
            </a:br>
            <a:r>
              <a:rPr lang="fr-FR" dirty="0">
                <a:effectLst/>
              </a:rPr>
              <a:t> </a:t>
            </a:r>
            <a:r>
              <a:rPr lang="fr-FR" dirty="0" smtClean="0">
                <a:effectLst/>
              </a:rPr>
              <a:t>                  </a:t>
            </a:r>
            <a:r>
              <a:rPr lang="fr-FR" dirty="0" err="1" smtClean="0">
                <a:effectLst/>
              </a:rPr>
              <a:t>hongmeng</a:t>
            </a:r>
            <a:r>
              <a:rPr lang="fr-FR" dirty="0" smtClean="0">
                <a:effectLst/>
              </a:rPr>
              <a:t> os</a:t>
            </a:r>
            <a:endParaRPr lang="fr-FR" dirty="0"/>
          </a:p>
        </p:txBody>
      </p:sp>
      <p:pic>
        <p:nvPicPr>
          <p:cNvPr id="4104" name="Picture 8" descr="Résultat de recherche d'images pour &quot;hongmeng os logo&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8011" y="757990"/>
            <a:ext cx="1696452" cy="100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499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rPr>
              <a:t>Et il y a beaucoup d’autres systèmes d’exploitation </a:t>
            </a:r>
            <a:r>
              <a:rPr lang="fr-FR" dirty="0" smtClean="0">
                <a:effectLst/>
              </a:rPr>
              <a:t>comme:</a:t>
            </a:r>
            <a:endParaRPr lang="fr-FR" dirty="0"/>
          </a:p>
        </p:txBody>
      </p:sp>
      <p:pic>
        <p:nvPicPr>
          <p:cNvPr id="7170" name="Picture 2" descr="Résultat de recherche d'images pour &quot;amiga os logo&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1666" y="2580774"/>
            <a:ext cx="1540042" cy="143175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ésultat de recherche d'images pour &quot;phoenix os log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608" y="2775118"/>
            <a:ext cx="1443789" cy="123741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Résultat de recherche d'images pour &quot;bada os log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4819" y="2780214"/>
            <a:ext cx="1432593" cy="123741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Résultat de recherche d'images pour &quot;sky os logo&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5312" y="2780214"/>
            <a:ext cx="1431758" cy="1237414"/>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1430171" y="4572000"/>
            <a:ext cx="8146966" cy="1200329"/>
          </a:xfrm>
          <a:prstGeom prst="rect">
            <a:avLst/>
          </a:prstGeom>
          <a:noFill/>
        </p:spPr>
        <p:txBody>
          <a:bodyPr wrap="square" rtlCol="0">
            <a:spAutoFit/>
          </a:bodyPr>
          <a:lstStyle/>
          <a:p>
            <a:r>
              <a:rPr lang="fr-FR" dirty="0"/>
              <a:t>Chaque système d’exploitation a sa propre présentation et son ergonomie mais surtout, cela a un impact sur l’utilisation des logiciels. En effet, certains logiciels ne peuvent être utilisés que sur </a:t>
            </a:r>
            <a:r>
              <a:rPr lang="fr-FR" dirty="0" err="1"/>
              <a:t>macOS</a:t>
            </a:r>
            <a:r>
              <a:rPr lang="fr-FR" dirty="0"/>
              <a:t> </a:t>
            </a:r>
            <a:r>
              <a:rPr lang="fr-FR"/>
              <a:t>ou </a:t>
            </a:r>
            <a:r>
              <a:rPr lang="fr-FR" smtClean="0"/>
              <a:t>Windows.</a:t>
            </a:r>
            <a:endParaRPr lang="fr-FR" dirty="0"/>
          </a:p>
        </p:txBody>
      </p:sp>
    </p:spTree>
    <p:extLst>
      <p:ext uri="{BB962C8B-B14F-4D97-AF65-F5344CB8AC3E}">
        <p14:creationId xmlns:p14="http://schemas.microsoft.com/office/powerpoint/2010/main" val="1399184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Matériels</a:t>
            </a:r>
            <a:endParaRPr lang="fr-FR" dirty="0"/>
          </a:p>
        </p:txBody>
      </p:sp>
      <p:sp>
        <p:nvSpPr>
          <p:cNvPr id="3" name="Espace réservé du contenu 2"/>
          <p:cNvSpPr>
            <a:spLocks noGrp="1"/>
          </p:cNvSpPr>
          <p:nvPr>
            <p:ph idx="1"/>
          </p:nvPr>
        </p:nvSpPr>
        <p:spPr>
          <a:xfrm>
            <a:off x="1141413" y="1985356"/>
            <a:ext cx="9905998" cy="3124201"/>
          </a:xfrm>
        </p:spPr>
        <p:txBody>
          <a:bodyPr/>
          <a:lstStyle/>
          <a:p>
            <a:r>
              <a:rPr lang="fr-FR" dirty="0" smtClean="0"/>
              <a:t>Ecran/ Clavier/Souris</a:t>
            </a:r>
          </a:p>
          <a:p>
            <a:r>
              <a:rPr lang="fr-FR" dirty="0" smtClean="0"/>
              <a:t>Périphériques Audio / Stockage</a:t>
            </a:r>
          </a:p>
          <a:p>
            <a:r>
              <a:rPr lang="fr-FR" dirty="0" smtClean="0"/>
              <a:t>Tour</a:t>
            </a:r>
            <a:endParaRPr lang="fr-FR" dirty="0"/>
          </a:p>
        </p:txBody>
      </p:sp>
      <p:pic>
        <p:nvPicPr>
          <p:cNvPr id="4" name="Image 3" descr="Composants reliés à la carte mère"/>
          <p:cNvPicPr/>
          <p:nvPr/>
        </p:nvPicPr>
        <p:blipFill>
          <a:blip r:embed="rId2">
            <a:extLst>
              <a:ext uri="{28A0092B-C50C-407E-A947-70E740481C1C}">
                <a14:useLocalDpi xmlns:a14="http://schemas.microsoft.com/office/drawing/2010/main" val="0"/>
              </a:ext>
            </a:extLst>
          </a:blip>
          <a:srcRect/>
          <a:stretch>
            <a:fillRect/>
          </a:stretch>
        </p:blipFill>
        <p:spPr bwMode="auto">
          <a:xfrm>
            <a:off x="6302229" y="3325090"/>
            <a:ext cx="4745182" cy="3245371"/>
          </a:xfrm>
          <a:prstGeom prst="rect">
            <a:avLst/>
          </a:prstGeom>
          <a:noFill/>
          <a:ln>
            <a:noFill/>
          </a:ln>
        </p:spPr>
      </p:pic>
      <p:pic>
        <p:nvPicPr>
          <p:cNvPr id="1026" name="Picture 2" descr="Résultat de recherche d'images pour &quot;ordinateur develope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1332" y="1227194"/>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643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Langages</a:t>
            </a:r>
            <a:endParaRPr lang="fr-FR" dirty="0"/>
          </a:p>
        </p:txBody>
      </p:sp>
      <p:sp>
        <p:nvSpPr>
          <p:cNvPr id="3" name="Espace réservé du contenu 2"/>
          <p:cNvSpPr>
            <a:spLocks noGrp="1"/>
          </p:cNvSpPr>
          <p:nvPr>
            <p:ph idx="1"/>
          </p:nvPr>
        </p:nvSpPr>
        <p:spPr>
          <a:xfrm>
            <a:off x="1141413" y="2384366"/>
            <a:ext cx="9905998" cy="3124201"/>
          </a:xfrm>
        </p:spPr>
        <p:txBody>
          <a:bodyPr/>
          <a:lstStyle/>
          <a:p>
            <a:r>
              <a:rPr lang="fr-FR" dirty="0" smtClean="0"/>
              <a:t>HTML</a:t>
            </a:r>
          </a:p>
          <a:p>
            <a:r>
              <a:rPr lang="fr-FR" dirty="0" smtClean="0"/>
              <a:t>CSS</a:t>
            </a:r>
          </a:p>
          <a:p>
            <a:r>
              <a:rPr lang="fr-FR" dirty="0" smtClean="0"/>
              <a:t>JavaScript</a:t>
            </a:r>
          </a:p>
          <a:p>
            <a:r>
              <a:rPr lang="fr-FR" dirty="0" smtClean="0"/>
              <a:t>PHP</a:t>
            </a:r>
          </a:p>
          <a:p>
            <a:r>
              <a:rPr lang="fr-FR" dirty="0" smtClean="0"/>
              <a:t>MySQL</a:t>
            </a:r>
            <a:endParaRPr lang="fr-FR" dirty="0"/>
          </a:p>
        </p:txBody>
      </p:sp>
    </p:spTree>
    <p:extLst>
      <p:ext uri="{BB962C8B-B14F-4D97-AF65-F5344CB8AC3E}">
        <p14:creationId xmlns:p14="http://schemas.microsoft.com/office/powerpoint/2010/main" val="189885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HTML</a:t>
            </a:r>
          </a:p>
        </p:txBody>
      </p:sp>
      <p:sp>
        <p:nvSpPr>
          <p:cNvPr id="3" name="Espace réservé du contenu 2"/>
          <p:cNvSpPr>
            <a:spLocks noGrp="1"/>
          </p:cNvSpPr>
          <p:nvPr>
            <p:ph idx="1"/>
          </p:nvPr>
        </p:nvSpPr>
        <p:spPr/>
        <p:txBody>
          <a:bodyPr/>
          <a:lstStyle/>
          <a:p>
            <a:r>
              <a:rPr lang="fr-FR" dirty="0"/>
              <a:t>HyperText Mark-Up </a:t>
            </a:r>
            <a:r>
              <a:rPr lang="fr-FR" dirty="0" err="1"/>
              <a:t>Language</a:t>
            </a:r>
            <a:endParaRPr lang="fr-FR" dirty="0"/>
          </a:p>
          <a:p>
            <a:r>
              <a:rPr lang="fr-FR" dirty="0"/>
              <a:t>Mis au point par Tim </a:t>
            </a:r>
            <a:r>
              <a:rPr lang="fr-FR" dirty="0" err="1"/>
              <a:t>Berners</a:t>
            </a:r>
            <a:r>
              <a:rPr lang="fr-FR" dirty="0"/>
              <a:t>-Lee en 1992</a:t>
            </a:r>
          </a:p>
          <a:p>
            <a:r>
              <a:rPr lang="fr-FR" dirty="0"/>
              <a:t>Architecture d’une page HTML</a:t>
            </a:r>
          </a:p>
          <a:p>
            <a:r>
              <a:rPr lang="fr-FR" dirty="0"/>
              <a:t>Actuellement version HTML 5.0</a:t>
            </a:r>
          </a:p>
          <a:p>
            <a:pPr marL="0" indent="0">
              <a:buNone/>
            </a:pPr>
            <a:endParaRPr lang="fr-FR" dirty="0"/>
          </a:p>
        </p:txBody>
      </p:sp>
      <p:pic>
        <p:nvPicPr>
          <p:cNvPr id="4" name="Image 3" descr="Les éléments header et footer"/>
          <p:cNvPicPr/>
          <p:nvPr/>
        </p:nvPicPr>
        <p:blipFill>
          <a:blip r:embed="rId2">
            <a:extLst>
              <a:ext uri="{28A0092B-C50C-407E-A947-70E740481C1C}">
                <a14:useLocalDpi xmlns:a14="http://schemas.microsoft.com/office/drawing/2010/main" val="0"/>
              </a:ext>
            </a:extLst>
          </a:blip>
          <a:srcRect/>
          <a:stretch>
            <a:fillRect/>
          </a:stretch>
        </p:blipFill>
        <p:spPr bwMode="auto">
          <a:xfrm>
            <a:off x="7682340" y="1627300"/>
            <a:ext cx="3810000" cy="3819525"/>
          </a:xfrm>
          <a:prstGeom prst="rect">
            <a:avLst/>
          </a:prstGeom>
          <a:noFill/>
          <a:ln>
            <a:noFill/>
          </a:ln>
        </p:spPr>
      </p:pic>
      <p:pic>
        <p:nvPicPr>
          <p:cNvPr id="5" name="Image 4"/>
          <p:cNvPicPr>
            <a:picLocks noChangeAspect="1"/>
          </p:cNvPicPr>
          <p:nvPr/>
        </p:nvPicPr>
        <p:blipFill>
          <a:blip r:embed="rId3"/>
          <a:stretch>
            <a:fillRect/>
          </a:stretch>
        </p:blipFill>
        <p:spPr>
          <a:xfrm>
            <a:off x="3682406" y="897829"/>
            <a:ext cx="1458941" cy="1458941"/>
          </a:xfrm>
          <a:prstGeom prst="rect">
            <a:avLst/>
          </a:prstGeom>
        </p:spPr>
      </p:pic>
    </p:spTree>
    <p:extLst>
      <p:ext uri="{BB962C8B-B14F-4D97-AF65-F5344CB8AC3E}">
        <p14:creationId xmlns:p14="http://schemas.microsoft.com/office/powerpoint/2010/main" val="2390900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HTML</a:t>
            </a:r>
          </a:p>
        </p:txBody>
      </p:sp>
      <p:sp>
        <p:nvSpPr>
          <p:cNvPr id="3" name="Espace réservé du contenu 2"/>
          <p:cNvSpPr>
            <a:spLocks noGrp="1"/>
          </p:cNvSpPr>
          <p:nvPr>
            <p:ph idx="1"/>
          </p:nvPr>
        </p:nvSpPr>
        <p:spPr/>
        <p:txBody>
          <a:bodyPr/>
          <a:lstStyle/>
          <a:p>
            <a:r>
              <a:rPr lang="fr-FR" dirty="0"/>
              <a:t>Les pages web sont composées de texte brut (lisible avec un éditeur de texte) dans lequel on retrouvera des balises</a:t>
            </a:r>
          </a:p>
          <a:p>
            <a:r>
              <a:rPr lang="fr-FR" dirty="0"/>
              <a:t>Les balises fonctionnent par paire (balise ouvrante et balise fermante) et elles servent à encadrer un élément</a:t>
            </a:r>
          </a:p>
          <a:p>
            <a:pPr lvl="1"/>
            <a:r>
              <a:rPr lang="fr-FR" dirty="0"/>
              <a:t>Exemple de balises : &lt;p&gt; (balise ouvrante d’un paragraphe)                                       			      </a:t>
            </a:r>
            <a:r>
              <a:rPr lang="fr-FR" dirty="0" smtClean="0"/>
              <a:t>               </a:t>
            </a:r>
            <a:r>
              <a:rPr lang="fr-FR" dirty="0"/>
              <a:t>&lt;/p&gt; (balise fermante du même paragraphe)</a:t>
            </a:r>
          </a:p>
          <a:p>
            <a:endParaRPr lang="fr-FR" dirty="0"/>
          </a:p>
        </p:txBody>
      </p:sp>
    </p:spTree>
    <p:extLst>
      <p:ext uri="{BB962C8B-B14F-4D97-AF65-F5344CB8AC3E}">
        <p14:creationId xmlns:p14="http://schemas.microsoft.com/office/powerpoint/2010/main" val="4039361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CSS</a:t>
            </a:r>
          </a:p>
        </p:txBody>
      </p:sp>
      <p:sp>
        <p:nvSpPr>
          <p:cNvPr id="3" name="Espace réservé du contenu 2"/>
          <p:cNvSpPr>
            <a:spLocks noGrp="1"/>
          </p:cNvSpPr>
          <p:nvPr>
            <p:ph idx="1"/>
          </p:nvPr>
        </p:nvSpPr>
        <p:spPr/>
        <p:txBody>
          <a:bodyPr>
            <a:normAutofit fontScale="92500" lnSpcReduction="10000"/>
          </a:bodyPr>
          <a:lstStyle/>
          <a:p>
            <a:r>
              <a:rPr lang="fr-FR" dirty="0" err="1"/>
              <a:t>Cascadind</a:t>
            </a:r>
            <a:r>
              <a:rPr lang="fr-FR" dirty="0"/>
              <a:t> Style </a:t>
            </a:r>
            <a:r>
              <a:rPr lang="fr-FR" dirty="0" err="1"/>
              <a:t>Sheets</a:t>
            </a:r>
            <a:r>
              <a:rPr lang="fr-FR" dirty="0"/>
              <a:t> (Feuille de style en cascade)</a:t>
            </a:r>
          </a:p>
          <a:p>
            <a:r>
              <a:rPr lang="fr-FR" dirty="0"/>
              <a:t>Une bonne page HTML est composé d’un code qui utilise au mieux toutes les balises HTML disponibles et d’un autre code concernant le style de éléments qui constitue le code CSS</a:t>
            </a:r>
          </a:p>
          <a:p>
            <a:r>
              <a:rPr lang="fr-FR" dirty="0"/>
              <a:t>S’applique aux éléments HTML. Il permet de transformer le contenu brut du fichier HTML en page agréable à regarder ou à imprimer</a:t>
            </a:r>
          </a:p>
          <a:p>
            <a:r>
              <a:rPr lang="fr-FR" dirty="0"/>
              <a:t>Les propriétés attribuées à un élément de la page web seront transmises (ou non) aux éléments qu’il peut lui-même contenir</a:t>
            </a:r>
          </a:p>
          <a:p>
            <a:r>
              <a:rPr lang="fr-FR" dirty="0"/>
              <a:t>Actuellement version CSS </a:t>
            </a:r>
            <a:r>
              <a:rPr lang="fr-FR" dirty="0" smtClean="0"/>
              <a:t>3.0</a:t>
            </a:r>
            <a:endParaRPr lang="fr-FR" dirty="0"/>
          </a:p>
        </p:txBody>
      </p:sp>
      <p:pic>
        <p:nvPicPr>
          <p:cNvPr id="4" name="Image 3"/>
          <p:cNvPicPr>
            <a:picLocks noChangeAspect="1"/>
          </p:cNvPicPr>
          <p:nvPr/>
        </p:nvPicPr>
        <p:blipFill>
          <a:blip r:embed="rId2"/>
          <a:stretch>
            <a:fillRect/>
          </a:stretch>
        </p:blipFill>
        <p:spPr>
          <a:xfrm>
            <a:off x="8380519" y="769995"/>
            <a:ext cx="1778499" cy="1584209"/>
          </a:xfrm>
          <a:prstGeom prst="rect">
            <a:avLst/>
          </a:prstGeom>
        </p:spPr>
      </p:pic>
    </p:spTree>
    <p:extLst>
      <p:ext uri="{BB962C8B-B14F-4D97-AF65-F5344CB8AC3E}">
        <p14:creationId xmlns:p14="http://schemas.microsoft.com/office/powerpoint/2010/main" val="2626172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JAVASCRIPT</a:t>
            </a:r>
          </a:p>
        </p:txBody>
      </p:sp>
      <p:sp>
        <p:nvSpPr>
          <p:cNvPr id="3" name="Espace réservé du contenu 2"/>
          <p:cNvSpPr>
            <a:spLocks noGrp="1"/>
          </p:cNvSpPr>
          <p:nvPr>
            <p:ph idx="1"/>
          </p:nvPr>
        </p:nvSpPr>
        <p:spPr/>
        <p:txBody>
          <a:bodyPr>
            <a:normAutofit fontScale="92500" lnSpcReduction="10000"/>
          </a:bodyPr>
          <a:lstStyle/>
          <a:p>
            <a:r>
              <a:rPr lang="fr-FR" dirty="0"/>
              <a:t>A ne pas confondre avec Java</a:t>
            </a:r>
          </a:p>
          <a:p>
            <a:r>
              <a:rPr lang="fr-FR" dirty="0"/>
              <a:t>Créé par Brendan Eich en 1995</a:t>
            </a:r>
          </a:p>
          <a:p>
            <a:r>
              <a:rPr lang="fr-FR" dirty="0"/>
              <a:t>C’est un langage de programmation inventé pour le web</a:t>
            </a:r>
          </a:p>
          <a:p>
            <a:r>
              <a:rPr lang="fr-FR" dirty="0"/>
              <a:t>Son utilité : apporter tout ce que le HTML n’apporte pas, c’est-à-dire l’interactivité de l’utilisateur avec la page</a:t>
            </a:r>
          </a:p>
          <a:p>
            <a:r>
              <a:rPr lang="fr-FR" dirty="0"/>
              <a:t>Avantage : possibilité d’exécuter un code sans devoir recharger une page web</a:t>
            </a:r>
          </a:p>
          <a:p>
            <a:r>
              <a:rPr lang="fr-FR" dirty="0" err="1"/>
              <a:t>Frameworks</a:t>
            </a:r>
            <a:r>
              <a:rPr lang="fr-FR" dirty="0"/>
              <a:t> JavaScript : jQuery, </a:t>
            </a:r>
            <a:r>
              <a:rPr lang="fr-FR" dirty="0" err="1"/>
              <a:t>AngularJS</a:t>
            </a:r>
            <a:r>
              <a:rPr lang="fr-FR" dirty="0"/>
              <a:t> et </a:t>
            </a:r>
            <a:r>
              <a:rPr lang="fr-FR" dirty="0" err="1"/>
              <a:t>React</a:t>
            </a:r>
            <a:endParaRPr lang="fr-FR" dirty="0"/>
          </a:p>
          <a:p>
            <a:r>
              <a:rPr lang="fr-FR" dirty="0"/>
              <a:t>Actuellement version JS 1.8.5</a:t>
            </a:r>
          </a:p>
          <a:p>
            <a:endParaRPr lang="fr-FR" dirty="0"/>
          </a:p>
        </p:txBody>
      </p:sp>
      <p:pic>
        <p:nvPicPr>
          <p:cNvPr id="4" name="Image 3"/>
          <p:cNvPicPr>
            <a:picLocks noChangeAspect="1"/>
          </p:cNvPicPr>
          <p:nvPr/>
        </p:nvPicPr>
        <p:blipFill>
          <a:blip r:embed="rId2"/>
          <a:stretch>
            <a:fillRect/>
          </a:stretch>
        </p:blipFill>
        <p:spPr>
          <a:xfrm>
            <a:off x="7264400" y="728662"/>
            <a:ext cx="2733675" cy="1666875"/>
          </a:xfrm>
          <a:prstGeom prst="rect">
            <a:avLst/>
          </a:prstGeom>
        </p:spPr>
      </p:pic>
    </p:spTree>
    <p:extLst>
      <p:ext uri="{BB962C8B-B14F-4D97-AF65-F5344CB8AC3E}">
        <p14:creationId xmlns:p14="http://schemas.microsoft.com/office/powerpoint/2010/main" val="325256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Logiciels</a:t>
            </a:r>
            <a:endParaRPr lang="fr-FR" sz="4000" dirty="0"/>
          </a:p>
        </p:txBody>
      </p:sp>
      <p:sp>
        <p:nvSpPr>
          <p:cNvPr id="3" name="Espace réservé du contenu 2"/>
          <p:cNvSpPr>
            <a:spLocks noGrp="1"/>
          </p:cNvSpPr>
          <p:nvPr>
            <p:ph idx="1"/>
          </p:nvPr>
        </p:nvSpPr>
        <p:spPr>
          <a:xfrm>
            <a:off x="1141413" y="3739128"/>
            <a:ext cx="9905998" cy="1820487"/>
          </a:xfrm>
        </p:spPr>
        <p:txBody>
          <a:bodyPr>
            <a:noAutofit/>
          </a:bodyPr>
          <a:lstStyle/>
          <a:p>
            <a:r>
              <a:rPr lang="fr-FR" sz="2800" dirty="0" smtClean="0"/>
              <a:t>Sublime </a:t>
            </a:r>
            <a:r>
              <a:rPr lang="fr-FR" sz="2800" dirty="0" err="1" smtClean="0"/>
              <a:t>Text</a:t>
            </a:r>
            <a:endParaRPr lang="fr-FR" sz="2800" dirty="0" smtClean="0"/>
          </a:p>
          <a:p>
            <a:r>
              <a:rPr lang="fr-FR" sz="2800" dirty="0" err="1" smtClean="0"/>
              <a:t>NotePad</a:t>
            </a:r>
            <a:r>
              <a:rPr lang="fr-FR" sz="2800" dirty="0" smtClean="0"/>
              <a:t>++</a:t>
            </a:r>
          </a:p>
          <a:p>
            <a:r>
              <a:rPr lang="fr-FR" sz="2800" dirty="0" smtClean="0"/>
              <a:t>Visual Basic Express</a:t>
            </a:r>
          </a:p>
          <a:p>
            <a:r>
              <a:rPr lang="fr-FR" sz="2800" dirty="0" smtClean="0"/>
              <a:t>Code :: Blocks</a:t>
            </a:r>
          </a:p>
          <a:p>
            <a:endParaRPr lang="fr-FR" sz="2800" dirty="0"/>
          </a:p>
          <a:p>
            <a:pPr marL="0" indent="0">
              <a:buNone/>
            </a:pPr>
            <a:r>
              <a:rPr lang="fr-FR" sz="1400" dirty="0" smtClean="0"/>
              <a:t>Source : </a:t>
            </a:r>
            <a:r>
              <a:rPr lang="fr-FR" sz="1400" dirty="0" err="1" smtClean="0"/>
              <a:t>commentcamarche.net,wikipédia</a:t>
            </a:r>
            <a:endParaRPr lang="fr-FR" sz="1400" dirty="0" smtClean="0"/>
          </a:p>
          <a:p>
            <a:endParaRPr lang="fr-FR" sz="2800" dirty="0"/>
          </a:p>
        </p:txBody>
      </p:sp>
    </p:spTree>
    <p:extLst>
      <p:ext uri="{BB962C8B-B14F-4D97-AF65-F5344CB8AC3E}">
        <p14:creationId xmlns:p14="http://schemas.microsoft.com/office/powerpoint/2010/main" val="3963487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PHP</a:t>
            </a:r>
          </a:p>
        </p:txBody>
      </p:sp>
      <p:sp>
        <p:nvSpPr>
          <p:cNvPr id="3" name="Espace réservé du contenu 2"/>
          <p:cNvSpPr>
            <a:spLocks noGrp="1"/>
          </p:cNvSpPr>
          <p:nvPr>
            <p:ph idx="1"/>
          </p:nvPr>
        </p:nvSpPr>
        <p:spPr/>
        <p:txBody>
          <a:bodyPr/>
          <a:lstStyle/>
          <a:p>
            <a:r>
              <a:rPr lang="fr-FR" dirty="0" err="1"/>
              <a:t>Hypertext</a:t>
            </a:r>
            <a:r>
              <a:rPr lang="fr-FR" dirty="0"/>
              <a:t> </a:t>
            </a:r>
            <a:r>
              <a:rPr lang="fr-FR" dirty="0" err="1"/>
              <a:t>Preprocessor</a:t>
            </a:r>
            <a:endParaRPr lang="fr-FR" dirty="0"/>
          </a:p>
          <a:p>
            <a:r>
              <a:rPr lang="fr-FR" dirty="0"/>
              <a:t>Créé au début des années 1990 par </a:t>
            </a:r>
            <a:r>
              <a:rPr lang="fr-FR" dirty="0" err="1"/>
              <a:t>Rasmus</a:t>
            </a:r>
            <a:r>
              <a:rPr lang="fr-FR" dirty="0"/>
              <a:t> </a:t>
            </a:r>
            <a:r>
              <a:rPr lang="fr-FR" dirty="0" err="1"/>
              <a:t>Lerdordf</a:t>
            </a:r>
            <a:endParaRPr lang="fr-FR" dirty="0"/>
          </a:p>
          <a:p>
            <a:r>
              <a:rPr lang="fr-FR" dirty="0"/>
              <a:t>Souvent associé au serveur de base de données MySQL et au serveur Apache</a:t>
            </a:r>
          </a:p>
          <a:p>
            <a:r>
              <a:rPr lang="fr-FR" dirty="0"/>
              <a:t>Les pages PHP contiennent des fragments HTML</a:t>
            </a:r>
          </a:p>
          <a:p>
            <a:r>
              <a:rPr lang="fr-FR" dirty="0"/>
              <a:t>Inclus dans entre une balise de début </a:t>
            </a:r>
            <a:r>
              <a:rPr lang="fr-FR" b="1" dirty="0"/>
              <a:t>&lt;?</a:t>
            </a:r>
            <a:r>
              <a:rPr lang="fr-FR" b="1" dirty="0" err="1"/>
              <a:t>php</a:t>
            </a:r>
            <a:r>
              <a:rPr lang="fr-FR" b="1" dirty="0"/>
              <a:t> </a:t>
            </a:r>
            <a:r>
              <a:rPr lang="fr-FR" dirty="0"/>
              <a:t>et une balise de fin </a:t>
            </a:r>
            <a:r>
              <a:rPr lang="fr-FR" b="1" dirty="0"/>
              <a:t>?&gt;</a:t>
            </a:r>
          </a:p>
          <a:p>
            <a:r>
              <a:rPr lang="fr-FR" dirty="0"/>
              <a:t>Actuellement version 7.0</a:t>
            </a:r>
          </a:p>
          <a:p>
            <a:endParaRPr lang="fr-FR" dirty="0"/>
          </a:p>
        </p:txBody>
      </p:sp>
      <p:pic>
        <p:nvPicPr>
          <p:cNvPr id="4" name="Image 3"/>
          <p:cNvPicPr>
            <a:picLocks noChangeAspect="1"/>
          </p:cNvPicPr>
          <p:nvPr/>
        </p:nvPicPr>
        <p:blipFill>
          <a:blip r:embed="rId2"/>
          <a:stretch>
            <a:fillRect/>
          </a:stretch>
        </p:blipFill>
        <p:spPr>
          <a:xfrm>
            <a:off x="8720744" y="609600"/>
            <a:ext cx="2175249" cy="2175249"/>
          </a:xfrm>
          <a:prstGeom prst="rect">
            <a:avLst/>
          </a:prstGeom>
        </p:spPr>
      </p:pic>
    </p:spTree>
    <p:extLst>
      <p:ext uri="{BB962C8B-B14F-4D97-AF65-F5344CB8AC3E}">
        <p14:creationId xmlns:p14="http://schemas.microsoft.com/office/powerpoint/2010/main" val="3121023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MySQL</a:t>
            </a:r>
          </a:p>
        </p:txBody>
      </p:sp>
      <p:sp>
        <p:nvSpPr>
          <p:cNvPr id="3" name="Espace réservé du contenu 2"/>
          <p:cNvSpPr>
            <a:spLocks noGrp="1"/>
          </p:cNvSpPr>
          <p:nvPr>
            <p:ph idx="1"/>
          </p:nvPr>
        </p:nvSpPr>
        <p:spPr/>
        <p:txBody>
          <a:bodyPr/>
          <a:lstStyle/>
          <a:p>
            <a:r>
              <a:rPr lang="fr-FR" dirty="0" err="1"/>
              <a:t>My</a:t>
            </a:r>
            <a:r>
              <a:rPr lang="fr-FR" dirty="0"/>
              <a:t> </a:t>
            </a:r>
            <a:r>
              <a:rPr lang="fr-FR" dirty="0" err="1"/>
              <a:t>Structured</a:t>
            </a:r>
            <a:r>
              <a:rPr lang="fr-FR" dirty="0"/>
              <a:t> </a:t>
            </a:r>
            <a:r>
              <a:rPr lang="fr-FR" dirty="0" err="1"/>
              <a:t>Query</a:t>
            </a:r>
            <a:r>
              <a:rPr lang="fr-FR" dirty="0"/>
              <a:t> </a:t>
            </a:r>
            <a:r>
              <a:rPr lang="fr-FR" dirty="0" err="1"/>
              <a:t>Language</a:t>
            </a:r>
            <a:endParaRPr lang="fr-FR" dirty="0"/>
          </a:p>
          <a:p>
            <a:r>
              <a:rPr lang="fr-FR" dirty="0"/>
              <a:t>Œuvre d’une société suédoise MySQL AB en 1995</a:t>
            </a:r>
          </a:p>
          <a:p>
            <a:r>
              <a:rPr lang="fr-FR" dirty="0"/>
              <a:t>Permet de gérer des bases de données (donc de grandes quantités d’informations)</a:t>
            </a:r>
          </a:p>
          <a:p>
            <a:r>
              <a:rPr lang="fr-FR" dirty="0"/>
              <a:t>Données stockées dans des tables séparées</a:t>
            </a:r>
          </a:p>
          <a:p>
            <a:r>
              <a:rPr lang="fr-FR" dirty="0"/>
              <a:t>Il utilise le langage SQL</a:t>
            </a:r>
          </a:p>
          <a:p>
            <a:r>
              <a:rPr lang="fr-FR" dirty="0"/>
              <a:t>Combiné la plupart du temps à une autre langage de programmation (PHP)</a:t>
            </a:r>
          </a:p>
          <a:p>
            <a:r>
              <a:rPr lang="fr-FR" dirty="0"/>
              <a:t>Actuellement version 8.0</a:t>
            </a:r>
          </a:p>
          <a:p>
            <a:endParaRPr lang="fr-FR" dirty="0"/>
          </a:p>
        </p:txBody>
      </p:sp>
      <p:pic>
        <p:nvPicPr>
          <p:cNvPr id="4" name="Image 3"/>
          <p:cNvPicPr>
            <a:picLocks noChangeAspect="1"/>
          </p:cNvPicPr>
          <p:nvPr/>
        </p:nvPicPr>
        <p:blipFill>
          <a:blip r:embed="rId2"/>
          <a:stretch>
            <a:fillRect/>
          </a:stretch>
        </p:blipFill>
        <p:spPr>
          <a:xfrm>
            <a:off x="6618778" y="609600"/>
            <a:ext cx="3638550" cy="1519630"/>
          </a:xfrm>
          <a:prstGeom prst="rect">
            <a:avLst/>
          </a:prstGeom>
        </p:spPr>
      </p:pic>
    </p:spTree>
    <p:extLst>
      <p:ext uri="{BB962C8B-B14F-4D97-AF65-F5344CB8AC3E}">
        <p14:creationId xmlns:p14="http://schemas.microsoft.com/office/powerpoint/2010/main" val="370826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SUBLIME TEXT</a:t>
            </a:r>
            <a:endParaRPr lang="fr-FR" dirty="0"/>
          </a:p>
        </p:txBody>
      </p:sp>
      <p:pic>
        <p:nvPicPr>
          <p:cNvPr id="4" name="Espace réservé du contenu 3"/>
          <p:cNvPicPr>
            <a:picLocks noGrp="1" noChangeAspect="1"/>
          </p:cNvPicPr>
          <p:nvPr>
            <p:ph idx="1"/>
          </p:nvPr>
        </p:nvPicPr>
        <p:blipFill>
          <a:blip r:embed="rId2"/>
          <a:stretch>
            <a:fillRect/>
          </a:stretch>
        </p:blipFill>
        <p:spPr>
          <a:xfrm>
            <a:off x="4114801" y="2303585"/>
            <a:ext cx="3112476" cy="3147646"/>
          </a:xfrm>
          <a:prstGeom prst="rect">
            <a:avLst/>
          </a:prstGeom>
        </p:spPr>
      </p:pic>
    </p:spTree>
    <p:extLst>
      <p:ext uri="{BB962C8B-B14F-4D97-AF65-F5344CB8AC3E}">
        <p14:creationId xmlns:p14="http://schemas.microsoft.com/office/powerpoint/2010/main" val="240105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SUBLIME TEXT</a:t>
            </a:r>
            <a:endParaRPr lang="fr-FR" dirty="0"/>
          </a:p>
        </p:txBody>
      </p:sp>
      <p:sp>
        <p:nvSpPr>
          <p:cNvPr id="3" name="Espace réservé du contenu 2"/>
          <p:cNvSpPr>
            <a:spLocks noGrp="1"/>
          </p:cNvSpPr>
          <p:nvPr>
            <p:ph idx="1"/>
          </p:nvPr>
        </p:nvSpPr>
        <p:spPr/>
        <p:txBody>
          <a:bodyPr/>
          <a:lstStyle/>
          <a:p>
            <a:r>
              <a:rPr lang="fr-FR" dirty="0" smtClean="0"/>
              <a:t>Interface Simple mais en anglais</a:t>
            </a:r>
          </a:p>
          <a:p>
            <a:r>
              <a:rPr lang="fr-FR" dirty="0" smtClean="0"/>
              <a:t>Fonctions plus avancées : </a:t>
            </a:r>
            <a:r>
              <a:rPr lang="fr-FR" dirty="0" err="1" smtClean="0"/>
              <a:t>Minimap</a:t>
            </a:r>
            <a:r>
              <a:rPr lang="fr-FR" dirty="0" smtClean="0"/>
              <a:t>, Marque-Page, Sauvegarde Automatique…</a:t>
            </a:r>
          </a:p>
          <a:p>
            <a:r>
              <a:rPr lang="fr-FR" dirty="0" smtClean="0"/>
              <a:t>44 langages de programmation</a:t>
            </a:r>
            <a:endParaRPr lang="fr-FR" dirty="0"/>
          </a:p>
        </p:txBody>
      </p:sp>
    </p:spTree>
    <p:extLst>
      <p:ext uri="{BB962C8B-B14F-4D97-AF65-F5344CB8AC3E}">
        <p14:creationId xmlns:p14="http://schemas.microsoft.com/office/powerpoint/2010/main" val="409967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Description de cette image, également commentée ci-aprè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0767" y="791308"/>
            <a:ext cx="8627291" cy="5011615"/>
          </a:xfrm>
          <a:prstGeom prst="rect">
            <a:avLst/>
          </a:prstGeom>
          <a:noFill/>
          <a:ln>
            <a:noFill/>
          </a:ln>
        </p:spPr>
      </p:pic>
      <p:sp>
        <p:nvSpPr>
          <p:cNvPr id="5" name="ZoneTexte 4"/>
          <p:cNvSpPr txBox="1"/>
          <p:nvPr/>
        </p:nvSpPr>
        <p:spPr>
          <a:xfrm>
            <a:off x="2568697" y="5926016"/>
            <a:ext cx="7051430" cy="369332"/>
          </a:xfrm>
          <a:prstGeom prst="rect">
            <a:avLst/>
          </a:prstGeom>
          <a:noFill/>
        </p:spPr>
        <p:txBody>
          <a:bodyPr wrap="square" rtlCol="0">
            <a:spAutoFit/>
          </a:bodyPr>
          <a:lstStyle/>
          <a:p>
            <a:pPr algn="ctr"/>
            <a:r>
              <a:rPr lang="fr-FR" dirty="0" smtClean="0"/>
              <a:t>Exemple d’interface de Sublime </a:t>
            </a:r>
            <a:r>
              <a:rPr lang="fr-FR" dirty="0" err="1" smtClean="0"/>
              <a:t>Text</a:t>
            </a:r>
            <a:endParaRPr lang="fr-FR" dirty="0"/>
          </a:p>
        </p:txBody>
      </p:sp>
    </p:spTree>
    <p:extLst>
      <p:ext uri="{BB962C8B-B14F-4D97-AF65-F5344CB8AC3E}">
        <p14:creationId xmlns:p14="http://schemas.microsoft.com/office/powerpoint/2010/main" val="343703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NotePAD</a:t>
            </a:r>
            <a:r>
              <a:rPr lang="fr-FR" dirty="0" smtClean="0"/>
              <a:t>++</a:t>
            </a:r>
            <a:endParaRPr lang="fr-FR" dirty="0"/>
          </a:p>
        </p:txBody>
      </p:sp>
      <p:sp>
        <p:nvSpPr>
          <p:cNvPr id="5" name="Rectangle 4"/>
          <p:cNvSpPr/>
          <p:nvPr/>
        </p:nvSpPr>
        <p:spPr>
          <a:xfrm>
            <a:off x="3745524" y="2233247"/>
            <a:ext cx="4343400" cy="2883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4" name="Espace réservé du contenu 3"/>
          <p:cNvPicPr>
            <a:picLocks noGrp="1" noChangeAspect="1"/>
          </p:cNvPicPr>
          <p:nvPr>
            <p:ph idx="1"/>
          </p:nvPr>
        </p:nvPicPr>
        <p:blipFill>
          <a:blip r:embed="rId2"/>
          <a:stretch>
            <a:fillRect/>
          </a:stretch>
        </p:blipFill>
        <p:spPr>
          <a:xfrm>
            <a:off x="3949885" y="2417885"/>
            <a:ext cx="3745522" cy="2514600"/>
          </a:xfrm>
          <a:prstGeom prst="rect">
            <a:avLst/>
          </a:prstGeom>
        </p:spPr>
      </p:pic>
    </p:spTree>
    <p:extLst>
      <p:ext uri="{BB962C8B-B14F-4D97-AF65-F5344CB8AC3E}">
        <p14:creationId xmlns:p14="http://schemas.microsoft.com/office/powerpoint/2010/main" val="225167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NOTEPAD ++</a:t>
            </a:r>
            <a:endParaRPr lang="fr-FR" dirty="0"/>
          </a:p>
        </p:txBody>
      </p:sp>
      <p:sp>
        <p:nvSpPr>
          <p:cNvPr id="3" name="Espace réservé du contenu 2"/>
          <p:cNvSpPr>
            <a:spLocks noGrp="1"/>
          </p:cNvSpPr>
          <p:nvPr>
            <p:ph idx="1"/>
          </p:nvPr>
        </p:nvSpPr>
        <p:spPr/>
        <p:txBody>
          <a:bodyPr/>
          <a:lstStyle/>
          <a:p>
            <a:r>
              <a:rPr lang="fr-FR" dirty="0" smtClean="0"/>
              <a:t>Edition de code source</a:t>
            </a:r>
          </a:p>
          <a:p>
            <a:r>
              <a:rPr lang="fr-FR" dirty="0" smtClean="0"/>
              <a:t>Colorations syntaxiques</a:t>
            </a:r>
          </a:p>
          <a:p>
            <a:r>
              <a:rPr lang="fr-FR" dirty="0" smtClean="0"/>
              <a:t>PCRE (Perl Compatible Regular Expression)</a:t>
            </a:r>
          </a:p>
          <a:p>
            <a:r>
              <a:rPr lang="fr-FR" dirty="0" smtClean="0"/>
              <a:t>Vue d’ensemble</a:t>
            </a:r>
          </a:p>
          <a:p>
            <a:r>
              <a:rPr lang="fr-FR" dirty="0" smtClean="0"/>
              <a:t>Onglets</a:t>
            </a:r>
          </a:p>
          <a:p>
            <a:r>
              <a:rPr lang="fr-FR" dirty="0" smtClean="0"/>
              <a:t>WYSIWYG</a:t>
            </a:r>
            <a:endParaRPr lang="fr-FR" dirty="0"/>
          </a:p>
        </p:txBody>
      </p:sp>
    </p:spTree>
    <p:extLst>
      <p:ext uri="{BB962C8B-B14F-4D97-AF65-F5344CB8AC3E}">
        <p14:creationId xmlns:p14="http://schemas.microsoft.com/office/powerpoint/2010/main" val="273826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stretch>
            <a:fillRect/>
          </a:stretch>
        </p:blipFill>
        <p:spPr>
          <a:xfrm>
            <a:off x="2655277" y="1107831"/>
            <a:ext cx="6523892" cy="4976446"/>
          </a:xfrm>
          <a:prstGeom prst="rect">
            <a:avLst/>
          </a:prstGeom>
        </p:spPr>
      </p:pic>
      <p:sp>
        <p:nvSpPr>
          <p:cNvPr id="7" name="ZoneTexte 6"/>
          <p:cNvSpPr txBox="1"/>
          <p:nvPr/>
        </p:nvSpPr>
        <p:spPr>
          <a:xfrm>
            <a:off x="2839915" y="6207369"/>
            <a:ext cx="6154615" cy="369332"/>
          </a:xfrm>
          <a:prstGeom prst="rect">
            <a:avLst/>
          </a:prstGeom>
          <a:noFill/>
        </p:spPr>
        <p:txBody>
          <a:bodyPr wrap="square" rtlCol="0">
            <a:spAutoFit/>
          </a:bodyPr>
          <a:lstStyle/>
          <a:p>
            <a:pPr algn="ctr"/>
            <a:r>
              <a:rPr lang="fr-FR" dirty="0" smtClean="0"/>
              <a:t>Exemple d’interface de </a:t>
            </a:r>
            <a:r>
              <a:rPr lang="fr-FR" dirty="0" err="1" smtClean="0"/>
              <a:t>NotePad</a:t>
            </a:r>
            <a:r>
              <a:rPr lang="fr-FR" dirty="0" smtClean="0"/>
              <a:t>++</a:t>
            </a:r>
            <a:endParaRPr lang="fr-FR" dirty="0"/>
          </a:p>
        </p:txBody>
      </p:sp>
    </p:spTree>
    <p:extLst>
      <p:ext uri="{BB962C8B-B14F-4D97-AF65-F5344CB8AC3E}">
        <p14:creationId xmlns:p14="http://schemas.microsoft.com/office/powerpoint/2010/main" val="3406762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aillag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TM03457485[[fn=Maillage]]</Template>
  <TotalTime>192</TotalTime>
  <Words>637</Words>
  <Application>Microsoft Office PowerPoint</Application>
  <PresentationFormat>Grand écran</PresentationFormat>
  <Paragraphs>128</Paragraphs>
  <Slides>31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31</vt:i4>
      </vt:variant>
    </vt:vector>
  </HeadingPairs>
  <TitlesOfParts>
    <vt:vector size="34" baseType="lpstr">
      <vt:lpstr>Arial</vt:lpstr>
      <vt:lpstr>Century Gothic</vt:lpstr>
      <vt:lpstr>Maillage</vt:lpstr>
      <vt:lpstr>Les termes liés au métier</vt:lpstr>
      <vt:lpstr>Présentation</vt:lpstr>
      <vt:lpstr>Logiciels</vt:lpstr>
      <vt:lpstr>SUBLIME TEXT</vt:lpstr>
      <vt:lpstr>SUBLIME TEXT</vt:lpstr>
      <vt:lpstr>Présentation PowerPoint</vt:lpstr>
      <vt:lpstr>NotePAD++</vt:lpstr>
      <vt:lpstr>NOTEPAD ++</vt:lpstr>
      <vt:lpstr>Présentation PowerPoint</vt:lpstr>
      <vt:lpstr>VISUAL BASIC EXPRESS</vt:lpstr>
      <vt:lpstr>Virtual Basic Express</vt:lpstr>
      <vt:lpstr>Présentation PowerPoint</vt:lpstr>
      <vt:lpstr>CODE::BLOCKS</vt:lpstr>
      <vt:lpstr>CODE::BLOCKS</vt:lpstr>
      <vt:lpstr>Présentation PowerPoint</vt:lpstr>
      <vt:lpstr>Systemes D’Exploitation</vt:lpstr>
      <vt:lpstr>            LES SYSTEMES D’EXPLOITATION </vt:lpstr>
      <vt:lpstr>                           windows</vt:lpstr>
      <vt:lpstr>                       mac OS </vt:lpstr>
      <vt:lpstr>                     Linux</vt:lpstr>
      <vt:lpstr>                    Android</vt:lpstr>
      <vt:lpstr>                                     hongmeng os</vt:lpstr>
      <vt:lpstr>Et il y a beaucoup d’autres systèmes d’exploitation comme:</vt:lpstr>
      <vt:lpstr>Matériels</vt:lpstr>
      <vt:lpstr>Langages</vt:lpstr>
      <vt:lpstr>HTML</vt:lpstr>
      <vt:lpstr>HTML</vt:lpstr>
      <vt:lpstr>CSS</vt:lpstr>
      <vt:lpstr>JAVASCRIPT</vt:lpstr>
      <vt:lpstr>PHP</vt:lpstr>
      <vt:lpstr>MySQL</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termes liés au métier</dc:title>
  <dc:creator>80010-91-10</dc:creator>
  <cp:lastModifiedBy>80010-91-10</cp:lastModifiedBy>
  <cp:revision>25</cp:revision>
  <dcterms:created xsi:type="dcterms:W3CDTF">2019-10-21T13:38:12Z</dcterms:created>
  <dcterms:modified xsi:type="dcterms:W3CDTF">2019-10-22T09:41:49Z</dcterms:modified>
</cp:coreProperties>
</file>