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6" d="100"/>
          <a:sy n="66" d="100"/>
        </p:scale>
        <p:origin x="1330" y="317"/>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4D419D-7A78-4EB6-B1B0-C7F4D125C09E}" type="datetime1">
              <a:rPr lang="fr-FR" smtClean="0"/>
              <a:t>29/09/2024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7CDAC-C694-4EDB-9D9B-30A18B0B1F5D}" type="slidenum">
              <a:rPr lang="fr-FR" smtClean="0"/>
              <a:t>‹N°›</a:t>
            </a:fld>
            <a:endParaRPr lang="fr-FR" dirty="0"/>
          </a:p>
        </p:txBody>
      </p:sp>
    </p:spTree>
    <p:extLst>
      <p:ext uri="{BB962C8B-B14F-4D97-AF65-F5344CB8AC3E}">
        <p14:creationId xmlns:p14="http://schemas.microsoft.com/office/powerpoint/2010/main" val="216904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04D1DB3-262B-4CAB-9798-16AA7AD26B79}" type="datetime1">
              <a:rPr lang="fr-FR" noProof="0" smtClean="0"/>
              <a:t>29/09/2024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fr-FR" noProof="0" smtClean="0"/>
              <a:t>‹N°›</a:t>
            </a:fld>
            <a:endParaRPr lang="fr-F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2E6DE88F-1F85-4A27-9D34-D74A50E7B0DA}" type="slidenum">
              <a:rPr lang="fr-FR" smtClean="0"/>
              <a:t>1</a:t>
            </a:fld>
            <a:endParaRPr lang="fr-FR" dirty="0"/>
          </a:p>
        </p:txBody>
      </p:sp>
    </p:spTree>
    <p:extLst>
      <p:ext uri="{BB962C8B-B14F-4D97-AF65-F5344CB8AC3E}">
        <p14:creationId xmlns:p14="http://schemas.microsoft.com/office/powerpoint/2010/main" val="9619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p>
            <a:pPr rtl="0"/>
            <a:fld id="{95220AFC-4747-4500-A8C7-A10B7DCF6892}" type="datetime1">
              <a:rPr lang="fr-FR" noProof="0" smtClean="0"/>
              <a:t>29/09/2024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Imag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r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E6A0542B-C18D-4D58-B9F4-F1C967D21EB7}"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8437"/>
            <a:ext cx="10353762" cy="3534344"/>
          </a:xfrm>
        </p:spPr>
        <p:txBody>
          <a:bodyPr rtlCol="0" anchor="ctr">
            <a:normAutofit/>
          </a:bodyPr>
          <a:lstStyle>
            <a:lvl1pPr>
              <a:defRPr sz="40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9584237C-71E1-407D-8A95-5D0DA132D162}"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600"/>
            <a:ext cx="9302752" cy="2992904"/>
          </a:xfrm>
        </p:spPr>
        <p:txBody>
          <a:bodyPr rtlCol="0" anchor="ctr">
            <a:normAutofit/>
          </a:bodyPr>
          <a:lstStyle>
            <a:lvl1pPr>
              <a:defRPr sz="3600"/>
            </a:lvl1pPr>
          </a:lstStyle>
          <a:p>
            <a:pPr rtl="0"/>
            <a:r>
              <a:rPr lang="fr-FR" noProof="0"/>
              <a:t>Modifiez le style du titre</a:t>
            </a:r>
            <a:endParaRPr lang="fr-FR" noProof="0" dirty="0"/>
          </a:p>
        </p:txBody>
      </p:sp>
      <p:sp>
        <p:nvSpPr>
          <p:cNvPr id="12" name="Espace réservé du texte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4" name="Espace réservé du texte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B597CC64-7194-4D10-B1B7-D418C059154B}"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1" name="Zone de texte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dirty="0">
                <a:solidFill>
                  <a:schemeClr val="tx1"/>
                </a:solidFill>
                <a:effectLst/>
              </a:rPr>
              <a:t>“</a:t>
            </a:r>
          </a:p>
        </p:txBody>
      </p:sp>
      <p:sp>
        <p:nvSpPr>
          <p:cNvPr id="13" name="Zone de texte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913794" y="2126942"/>
            <a:ext cx="10353763" cy="2511835"/>
          </a:xfrm>
        </p:spPr>
        <p:txBody>
          <a:bodyPr rtlCol="0" anchor="b"/>
          <a:lstStyle>
            <a:lvl1pPr>
              <a:defRPr sz="32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4B258E07-2681-4DDC-9761-F27D26D96DD2}"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913795" y="609600"/>
            <a:ext cx="10353762" cy="970450"/>
          </a:xfrm>
        </p:spPr>
        <p:txBody>
          <a:bodyPr rtlCol="0"/>
          <a:lstStyle/>
          <a:p>
            <a:pPr rtl="0"/>
            <a:r>
              <a:rPr lang="fr-FR" noProof="0"/>
              <a:t>Modifiez le style du titre</a:t>
            </a:r>
            <a:endParaRPr lang="fr-FR" noProof="0" dirty="0"/>
          </a:p>
        </p:txBody>
      </p:sp>
      <p:sp>
        <p:nvSpPr>
          <p:cNvPr id="7" name="Espace réservé du texte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8" name="Espace réservé du texte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9" name="Espace réservé du texte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0" name="Espace réservé du texte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11" name="Espace réservé du texte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2" name="Espace réservé du texte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1A782C4C-DCAC-4DF2-B481-A8A61F7BCD4E}" type="datetime1">
              <a:rPr lang="fr-FR" noProof="0" smtClean="0"/>
              <a:t>29/09/2024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pic>
        <p:nvPicPr>
          <p:cNvPr id="2" name="Imag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re 1"/>
          <p:cNvSpPr>
            <a:spLocks noGrp="1"/>
          </p:cNvSpPr>
          <p:nvPr>
            <p:ph type="title"/>
          </p:nvPr>
        </p:nvSpPr>
        <p:spPr>
          <a:xfrm>
            <a:off x="913794" y="609600"/>
            <a:ext cx="10353763" cy="970450"/>
          </a:xfrm>
        </p:spPr>
        <p:txBody>
          <a:bodyPr rtlCol="0"/>
          <a:lstStyle/>
          <a:p>
            <a:pPr rtl="0"/>
            <a:r>
              <a:rPr lang="fr-FR" noProof="0"/>
              <a:t>Modifiez le style du titre</a:t>
            </a:r>
            <a:endParaRPr lang="fr-FR" noProof="0" dirty="0"/>
          </a:p>
        </p:txBody>
      </p:sp>
      <p:sp>
        <p:nvSpPr>
          <p:cNvPr id="19" name="Espace réservé du texte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0" name="Espace réservé d’imag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1" name="Espace réservé du texte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2" name="Espace réservé du texte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3" name="Espace réservé d’imag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4" name="Espace réservé du texte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5" name="Espace réservé du texte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6" name="Espace réservé d’imag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7" name="Espace réservé du texte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789ECA3B-6A37-4E6A-BC7F-3768BC7915C0}" type="datetime1">
              <a:rPr lang="fr-FR" noProof="0" smtClean="0"/>
              <a:t>29/09/2024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61D8E831-8378-4BAB-BCBD-A7C304698550}" type="datetime1">
              <a:rPr lang="fr-FR" noProof="0" smtClean="0"/>
              <a:t>29/09/2024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95401" y="1761067"/>
            <a:ext cx="9590550" cy="1828813"/>
          </a:xfrm>
        </p:spPr>
        <p:txBody>
          <a:bodyPr rtlCol="0" anchor="b"/>
          <a:lstStyle>
            <a:lvl1pPr algn="ctr">
              <a:defRPr sz="4000" b="0" cap="none"/>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p:txBody>
          <a:bodyPr rtlCol="0"/>
          <a:lstStyle/>
          <a:p>
            <a:pPr rtl="0"/>
            <a:fld id="{C0DB5431-7B28-41AD-AA99-418F5276FE32}" type="datetime1">
              <a:rPr lang="fr-FR" noProof="0" smtClean="0"/>
              <a:t>29/09/2024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1261872"/>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913795" y="2076450"/>
            <a:ext cx="4856841" cy="3622671"/>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10716" y="2076451"/>
            <a:ext cx="4856841" cy="3622672"/>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38322A63-6AB9-4C19-B727-7468EB6EEF12}"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Imag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re 1"/>
          <p:cNvSpPr>
            <a:spLocks noGrp="1"/>
          </p:cNvSpPr>
          <p:nvPr>
            <p:ph type="title"/>
          </p:nvPr>
        </p:nvSpPr>
        <p:spPr>
          <a:xfrm>
            <a:off x="913795" y="609600"/>
            <a:ext cx="10353762" cy="97045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0F6ED83E-2F3C-4802-B3FE-A9F66A10C59C}" type="datetime1">
              <a:rPr lang="fr-FR" noProof="0" smtClean="0"/>
              <a:t>29/09/2024</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2F4ECA66-1FE5-4FCF-969D-2E5E7C29642C}" type="datetime1">
              <a:rPr lang="fr-FR" noProof="0" smtClean="0"/>
              <a:t>29/09/2024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57EFBA03-FEEE-4037-AB6D-57576DBA45E2}" type="datetime1">
              <a:rPr lang="fr-FR" noProof="0" smtClean="0"/>
              <a:t>29/09/2024</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55633" y="609600"/>
            <a:ext cx="6411924" cy="5080001"/>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756F92A-D426-4C37-897E-08EB77489816}"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Imag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r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F130987-7283-4366-815B-537B34C5E13D}" type="datetime1">
              <a:rPr lang="fr-FR" noProof="0" smtClean="0"/>
              <a:t>29/09/2024</a:t>
            </a:fld>
            <a:endParaRPr lang="fr-FR" noProof="0" dirty="0"/>
          </a:p>
        </p:txBody>
      </p:sp>
      <p:sp>
        <p:nvSpPr>
          <p:cNvPr id="6" name="Espace réservé du pied de page 5"/>
          <p:cNvSpPr>
            <a:spLocks noGrp="1"/>
          </p:cNvSpPr>
          <p:nvPr>
            <p:ph type="ftr" sz="quarter" idx="11"/>
          </p:nvPr>
        </p:nvSpPr>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CD2D8CC8-312B-4BBB-8CFE-96DDDB0B6288}" type="datetime1">
              <a:rPr lang="fr-FR" noProof="0" smtClean="0"/>
              <a:t>29/09/2024</a:t>
            </a:fld>
            <a:endParaRPr lang="fr-FR" noProof="0" dirty="0"/>
          </a:p>
        </p:txBody>
      </p:sp>
      <p:sp>
        <p:nvSpPr>
          <p:cNvPr id="5" name="Espace réservé du pied de page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fr-FR" noProof="0" dirty="0"/>
          </a:p>
        </p:txBody>
      </p:sp>
      <p:sp>
        <p:nvSpPr>
          <p:cNvPr id="6" name="Espace réservé du numéro de diapositiv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e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re 1">
            <a:extLst>
              <a:ext uri="{FF2B5EF4-FFF2-40B4-BE49-F238E27FC236}">
                <a16:creationId xmlns:a16="http://schemas.microsoft.com/office/drawing/2014/main" id="{0D1F047C-C727-42A7-85C5-68C5AA1B1A93}"/>
              </a:ext>
            </a:extLst>
          </p:cNvPr>
          <p:cNvSpPr>
            <a:spLocks noGrp="1"/>
          </p:cNvSpPr>
          <p:nvPr>
            <p:ph type="ctrTitle"/>
          </p:nvPr>
        </p:nvSpPr>
        <p:spPr>
          <a:xfrm>
            <a:off x="7922092" y="1907880"/>
            <a:ext cx="2952945" cy="1026544"/>
          </a:xfrm>
        </p:spPr>
        <p:txBody>
          <a:bodyPr rtlCol="0">
            <a:normAutofit/>
          </a:bodyPr>
          <a:lstStyle/>
          <a:p>
            <a:pPr algn="l"/>
            <a:r>
              <a:rPr lang="fr-FR" sz="4000" dirty="0">
                <a:latin typeface="Harrington" panose="04040505050A02020702" pitchFamily="82" charset="0"/>
              </a:rPr>
              <a:t>Portfolio</a:t>
            </a:r>
          </a:p>
        </p:txBody>
      </p:sp>
      <p:sp>
        <p:nvSpPr>
          <p:cNvPr id="3" name="Sous-titre 2">
            <a:extLst>
              <a:ext uri="{FF2B5EF4-FFF2-40B4-BE49-F238E27FC236}">
                <a16:creationId xmlns:a16="http://schemas.microsoft.com/office/drawing/2014/main" id="{DB93FB3F-A8D4-46D3-A1C6-C79C64563729}"/>
              </a:ext>
            </a:extLst>
          </p:cNvPr>
          <p:cNvSpPr>
            <a:spLocks noGrp="1"/>
          </p:cNvSpPr>
          <p:nvPr>
            <p:ph type="subTitle" idx="1"/>
          </p:nvPr>
        </p:nvSpPr>
        <p:spPr>
          <a:xfrm>
            <a:off x="7461530" y="3841626"/>
            <a:ext cx="3485072" cy="1026544"/>
          </a:xfrm>
        </p:spPr>
        <p:txBody>
          <a:bodyPr rtlCol="0">
            <a:normAutofit/>
          </a:bodyPr>
          <a:lstStyle/>
          <a:p>
            <a:pPr algn="l" rtl="0"/>
            <a:r>
              <a:rPr lang="fr-FR" dirty="0" err="1">
                <a:latin typeface="Agency FB" panose="020B0503020202020204" pitchFamily="34" charset="0"/>
              </a:rPr>
              <a:t>Qays</a:t>
            </a:r>
            <a:r>
              <a:rPr lang="fr-FR" dirty="0">
                <a:latin typeface="Agency FB" panose="020B0503020202020204" pitchFamily="34" charset="0"/>
              </a:rPr>
              <a:t>, Mathis, Jemima, </a:t>
            </a:r>
            <a:r>
              <a:rPr lang="fr-FR" dirty="0" err="1">
                <a:latin typeface="Agency FB" panose="020B0503020202020204" pitchFamily="34" charset="0"/>
              </a:rPr>
              <a:t>Khalidou</a:t>
            </a:r>
            <a:r>
              <a:rPr lang="fr-FR" dirty="0">
                <a:latin typeface="Agency FB" panose="020B0503020202020204" pitchFamily="34" charset="0"/>
              </a:rPr>
              <a:t>, Hamed</a:t>
            </a:r>
            <a:endParaRPr lang="fr-FR" sz="2300" dirty="0">
              <a:latin typeface="Agency FB" panose="020B0503020202020204" pitchFamily="34" charset="0"/>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fr-FR" sz="4000" dirty="0"/>
              <a:t>Introduction</a:t>
            </a:r>
          </a:p>
        </p:txBody>
      </p:sp>
      <p:sp>
        <p:nvSpPr>
          <p:cNvPr id="24" name="Espace réservé du contenu 2">
            <a:extLst>
              <a:ext uri="{FF2B5EF4-FFF2-40B4-BE49-F238E27FC236}">
                <a16:creationId xmlns:a16="http://schemas.microsoft.com/office/drawing/2014/main" id="{F260476B-CCA6-412B-A9C5-399C34AE6F05}"/>
              </a:ext>
            </a:extLst>
          </p:cNvPr>
          <p:cNvSpPr>
            <a:spLocks noGrp="1"/>
          </p:cNvSpPr>
          <p:nvPr>
            <p:ph idx="1"/>
          </p:nvPr>
        </p:nvSpPr>
        <p:spPr>
          <a:xfrm>
            <a:off x="6900492" y="1732449"/>
            <a:ext cx="5028271" cy="4896951"/>
          </a:xfrm>
        </p:spPr>
        <p:txBody>
          <a:bodyPr rtlCol="0" anchor="t">
            <a:normAutofit/>
          </a:bodyPr>
          <a:lstStyle/>
          <a:p>
            <a:pPr rtl="0"/>
            <a:r>
              <a:rPr lang="fr-FR" sz="2000" b="0" i="0" dirty="0">
                <a:effectLst/>
                <a:latin typeface="gg sans"/>
              </a:rPr>
              <a:t>Le projet de création d'un portfolio en ligne vise à fournir une plateforme dynamique permettant de présenter les compétences, expériences, projets, et autres informations personnelles de manière organisée et accessible. Le site inclut plusieurs sections, telles que la page d'accueil, une page "À propos de moi", une section pour l'éducation, les projets réalisés, les expériences professionnelles, les compétences techniques, ainsi qu'une page de contact. De plus, une section admin permet la gestion du contenu dynamique. </a:t>
            </a:r>
            <a:endParaRPr lang="fr-FR"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5D8C3-2CE9-6F82-A5E1-07B02C4B20FF}"/>
              </a:ext>
            </a:extLst>
          </p:cNvPr>
          <p:cNvSpPr>
            <a:spLocks noGrp="1"/>
          </p:cNvSpPr>
          <p:nvPr>
            <p:ph type="title"/>
          </p:nvPr>
        </p:nvSpPr>
        <p:spPr>
          <a:xfrm>
            <a:off x="-2627455" y="182881"/>
            <a:ext cx="9334585" cy="871477"/>
          </a:xfrm>
        </p:spPr>
        <p:txBody>
          <a:bodyPr/>
          <a:lstStyle/>
          <a:p>
            <a:r>
              <a:rPr lang="fr-FR" dirty="0"/>
              <a:t>Premièrement</a:t>
            </a:r>
          </a:p>
        </p:txBody>
      </p:sp>
      <p:sp>
        <p:nvSpPr>
          <p:cNvPr id="3" name="Espace réservé du contenu 2">
            <a:extLst>
              <a:ext uri="{FF2B5EF4-FFF2-40B4-BE49-F238E27FC236}">
                <a16:creationId xmlns:a16="http://schemas.microsoft.com/office/drawing/2014/main" id="{2421FF26-A7DC-D5C0-C2C0-6A3C5396D878}"/>
              </a:ext>
            </a:extLst>
          </p:cNvPr>
          <p:cNvSpPr>
            <a:spLocks noGrp="1"/>
          </p:cNvSpPr>
          <p:nvPr>
            <p:ph idx="1"/>
          </p:nvPr>
        </p:nvSpPr>
        <p:spPr>
          <a:xfrm>
            <a:off x="315507" y="1170105"/>
            <a:ext cx="11876493" cy="5323292"/>
          </a:xfrm>
        </p:spPr>
        <p:txBody>
          <a:bodyPr>
            <a:normAutofit fontScale="25000" lnSpcReduction="20000"/>
          </a:bodyPr>
          <a:lstStyle/>
          <a:p>
            <a:r>
              <a:rPr lang="fr-FR" sz="7200" b="0" i="0" dirty="0">
                <a:effectLst/>
                <a:latin typeface="Garamond" panose="02020404030301010803" pitchFamily="18" charset="0"/>
              </a:rPr>
              <a:t>Le portfolio est divisé en deux grandes parties : le </a:t>
            </a:r>
            <a:r>
              <a:rPr lang="fr-FR" sz="7200" b="1" i="0" dirty="0">
                <a:effectLst/>
                <a:latin typeface="Garamond" panose="02020404030301010803" pitchFamily="18" charset="0"/>
              </a:rPr>
              <a:t>frontend</a:t>
            </a:r>
            <a:r>
              <a:rPr lang="fr-FR" sz="7200" b="0" i="0" dirty="0">
                <a:effectLst/>
                <a:latin typeface="Garamond" panose="02020404030301010803" pitchFamily="18" charset="0"/>
              </a:rPr>
              <a:t> (interface utilisateur) et le </a:t>
            </a:r>
            <a:r>
              <a:rPr lang="fr-FR" sz="7200" b="1" i="0" dirty="0">
                <a:effectLst/>
                <a:latin typeface="Garamond" panose="02020404030301010803" pitchFamily="18" charset="0"/>
              </a:rPr>
              <a:t>backend</a:t>
            </a:r>
            <a:r>
              <a:rPr lang="fr-FR" sz="7200" b="0" i="0" dirty="0">
                <a:effectLst/>
                <a:latin typeface="Garamond" panose="02020404030301010803" pitchFamily="18" charset="0"/>
              </a:rPr>
              <a:t> (gestion des données).</a:t>
            </a:r>
          </a:p>
          <a:p>
            <a:pPr marL="36900" indent="0" algn="l" fontAlgn="base">
              <a:buNone/>
            </a:pPr>
            <a:r>
              <a:rPr lang="fr-FR" sz="7200" b="1" i="0" dirty="0">
                <a:solidFill>
                  <a:schemeClr val="tx1"/>
                </a:solidFill>
                <a:effectLst/>
                <a:latin typeface="Garamond" panose="02020404030301010803" pitchFamily="18" charset="0"/>
              </a:rPr>
              <a:t>Technologies utilisées pour le Frontend </a:t>
            </a:r>
            <a:r>
              <a:rPr lang="fr-FR" sz="7200" b="0" i="0" dirty="0">
                <a:solidFill>
                  <a:schemeClr val="tx1"/>
                </a:solidFill>
                <a:effectLst/>
                <a:latin typeface="Garamond" panose="02020404030301010803" pitchFamily="18" charset="0"/>
              </a:rPr>
              <a:t>: React.js, CSS</a:t>
            </a:r>
          </a:p>
          <a:p>
            <a:pPr algn="l" fontAlgn="base">
              <a:buFont typeface="+mj-lt"/>
              <a:buAutoNum type="arabicPeriod"/>
            </a:pPr>
            <a:r>
              <a:rPr lang="fr-FR" sz="7200" b="0" i="0" dirty="0">
                <a:solidFill>
                  <a:schemeClr val="tx1"/>
                </a:solidFill>
                <a:effectLst/>
                <a:latin typeface="Garamond" panose="02020404030301010803" pitchFamily="18" charset="0"/>
              </a:rPr>
              <a:t>Le frontend affiche les différentes pages : Accueil, À propos, Éducation, Projets, Expériences, Compétences, et Contact.</a:t>
            </a:r>
          </a:p>
          <a:p>
            <a:pPr algn="l" fontAlgn="base">
              <a:buFont typeface="+mj-lt"/>
              <a:buAutoNum type="arabicPeriod"/>
            </a:pPr>
            <a:r>
              <a:rPr lang="fr-FR" sz="7200" b="0" i="0" dirty="0">
                <a:solidFill>
                  <a:schemeClr val="tx1"/>
                </a:solidFill>
                <a:effectLst/>
                <a:latin typeface="Garamond" panose="02020404030301010803" pitchFamily="18" charset="0"/>
              </a:rPr>
              <a:t>Le contenu est rendu dynamique à l'aide de requêtes HTTP envoyées vers le backend pour récupérer les informations de la base de données.</a:t>
            </a:r>
          </a:p>
          <a:p>
            <a:pPr algn="l" fontAlgn="base">
              <a:buFont typeface="+mj-lt"/>
              <a:buAutoNum type="arabicPeriod"/>
            </a:pPr>
            <a:r>
              <a:rPr lang="fr-FR" sz="7200" b="0" i="0" dirty="0">
                <a:solidFill>
                  <a:schemeClr val="tx1"/>
                </a:solidFill>
                <a:effectLst/>
                <a:latin typeface="Garamond" panose="02020404030301010803" pitchFamily="18" charset="0"/>
              </a:rPr>
              <a:t>Chaque page est stylisée pour assurer une bonne expérience utilisateur. Un menu de navigation permet de basculer facilement entre les différentes sections.</a:t>
            </a:r>
          </a:p>
          <a:p>
            <a:pPr algn="l" fontAlgn="base">
              <a:buFont typeface="+mj-lt"/>
              <a:buAutoNum type="arabicPeriod"/>
            </a:pPr>
            <a:r>
              <a:rPr lang="fr-FR" sz="7200" b="0" i="0" dirty="0">
                <a:solidFill>
                  <a:schemeClr val="tx1"/>
                </a:solidFill>
                <a:effectLst/>
                <a:latin typeface="Garamond" panose="02020404030301010803" pitchFamily="18" charset="0"/>
              </a:rPr>
              <a:t>Une page d'administration est également accessible pour les utilisateurs ayant les droits, leur permettant de modifier les informations affichées sur le site via un formulaire intégré.</a:t>
            </a:r>
          </a:p>
          <a:p>
            <a:pPr marL="36900" indent="0" algn="l" fontAlgn="base">
              <a:buNone/>
            </a:pPr>
            <a:r>
              <a:rPr lang="fr-FR" sz="7200" b="0" i="0" dirty="0">
                <a:solidFill>
                  <a:schemeClr val="tx1"/>
                </a:solidFill>
                <a:effectLst/>
                <a:latin typeface="Garamond" panose="02020404030301010803" pitchFamily="18" charset="0"/>
              </a:rPr>
              <a:t> </a:t>
            </a:r>
            <a:r>
              <a:rPr lang="fr-FR" sz="7200" b="1" i="0" dirty="0">
                <a:solidFill>
                  <a:schemeClr val="tx1"/>
                </a:solidFill>
                <a:effectLst/>
                <a:latin typeface="Garamond" panose="02020404030301010803" pitchFamily="18" charset="0"/>
              </a:rPr>
              <a:t>Technologies utilisées pour le Backend </a:t>
            </a:r>
            <a:r>
              <a:rPr lang="fr-FR" sz="7200" b="0" i="0" dirty="0">
                <a:solidFill>
                  <a:schemeClr val="tx1"/>
                </a:solidFill>
                <a:effectLst/>
                <a:latin typeface="Garamond" panose="02020404030301010803" pitchFamily="18" charset="0"/>
              </a:rPr>
              <a:t> : Go (Gin </a:t>
            </a:r>
            <a:r>
              <a:rPr lang="fr-FR" sz="7200" b="0" i="0" dirty="0" err="1">
                <a:solidFill>
                  <a:schemeClr val="tx1"/>
                </a:solidFill>
                <a:effectLst/>
                <a:latin typeface="Garamond" panose="02020404030301010803" pitchFamily="18" charset="0"/>
              </a:rPr>
              <a:t>Gonic</a:t>
            </a:r>
            <a:r>
              <a:rPr lang="fr-FR" sz="7200" b="0" i="0" dirty="0">
                <a:solidFill>
                  <a:schemeClr val="tx1"/>
                </a:solidFill>
                <a:effectLst/>
                <a:latin typeface="Garamond" panose="02020404030301010803" pitchFamily="18" charset="0"/>
              </a:rPr>
              <a:t> </a:t>
            </a:r>
            <a:r>
              <a:rPr lang="fr-FR" sz="7200" b="0" i="0" dirty="0" err="1">
                <a:solidFill>
                  <a:schemeClr val="tx1"/>
                </a:solidFill>
                <a:effectLst/>
                <a:latin typeface="Garamond" panose="02020404030301010803" pitchFamily="18" charset="0"/>
              </a:rPr>
              <a:t>framework</a:t>
            </a:r>
            <a:r>
              <a:rPr lang="fr-FR" sz="7200" b="0" i="0" dirty="0">
                <a:solidFill>
                  <a:schemeClr val="tx1"/>
                </a:solidFill>
                <a:effectLst/>
                <a:latin typeface="Garamond" panose="02020404030301010803" pitchFamily="18" charset="0"/>
              </a:rPr>
              <a:t>), GORM (gestion de la base de données), SQLite.</a:t>
            </a:r>
          </a:p>
          <a:p>
            <a:pPr algn="l" fontAlgn="base">
              <a:buFont typeface="+mj-lt"/>
              <a:buAutoNum type="arabicPeriod"/>
            </a:pPr>
            <a:r>
              <a:rPr lang="fr-FR" sz="7200" b="0" i="0" dirty="0">
                <a:solidFill>
                  <a:schemeClr val="tx1"/>
                </a:solidFill>
                <a:effectLst/>
                <a:latin typeface="Garamond" panose="02020404030301010803" pitchFamily="18" charset="0"/>
              </a:rPr>
              <a:t>Le backend expose une API REST qui gère les opérations CRUD (</a:t>
            </a:r>
            <a:r>
              <a:rPr lang="fr-FR" sz="7200" b="0" i="0" dirty="0" err="1">
                <a:solidFill>
                  <a:schemeClr val="tx1"/>
                </a:solidFill>
                <a:effectLst/>
                <a:latin typeface="Garamond" panose="02020404030301010803" pitchFamily="18" charset="0"/>
              </a:rPr>
              <a:t>Create</a:t>
            </a:r>
            <a:r>
              <a:rPr lang="fr-FR" sz="7200" b="0" i="0" dirty="0">
                <a:solidFill>
                  <a:schemeClr val="tx1"/>
                </a:solidFill>
                <a:effectLst/>
                <a:latin typeface="Garamond" panose="02020404030301010803" pitchFamily="18" charset="0"/>
              </a:rPr>
              <a:t>, Read, Update, </a:t>
            </a:r>
            <a:r>
              <a:rPr lang="fr-FR" sz="7200" b="0" i="0" dirty="0" err="1">
                <a:solidFill>
                  <a:schemeClr val="tx1"/>
                </a:solidFill>
                <a:effectLst/>
                <a:latin typeface="Garamond" panose="02020404030301010803" pitchFamily="18" charset="0"/>
              </a:rPr>
              <a:t>Delete</a:t>
            </a:r>
            <a:r>
              <a:rPr lang="fr-FR" sz="7200" b="0" i="0" dirty="0">
                <a:solidFill>
                  <a:schemeClr val="tx1"/>
                </a:solidFill>
                <a:effectLst/>
                <a:latin typeface="Garamond" panose="02020404030301010803" pitchFamily="18" charset="0"/>
              </a:rPr>
              <a:t>) pour les différentes entités du site : Contacts, Éducation, Projets, Expériences, Compétences et Informations personnelles.</a:t>
            </a:r>
          </a:p>
          <a:p>
            <a:pPr algn="l" fontAlgn="base">
              <a:buFont typeface="+mj-lt"/>
              <a:buAutoNum type="arabicPeriod"/>
            </a:pPr>
            <a:r>
              <a:rPr lang="fr-FR" sz="7200" b="0" i="0" dirty="0">
                <a:solidFill>
                  <a:schemeClr val="tx1"/>
                </a:solidFill>
                <a:effectLst/>
                <a:latin typeface="Garamond" panose="02020404030301010803" pitchFamily="18" charset="0"/>
              </a:rPr>
              <a:t>Les requêtes sont envoyées par le frontend pour récupérer, ajouter ou modifier des données dans la base de données.</a:t>
            </a:r>
          </a:p>
          <a:p>
            <a:pPr algn="l" fontAlgn="base">
              <a:buFont typeface="+mj-lt"/>
              <a:buAutoNum type="arabicPeriod"/>
            </a:pPr>
            <a:r>
              <a:rPr lang="fr-FR" sz="7200" b="0" i="0" dirty="0">
                <a:solidFill>
                  <a:schemeClr val="tx1"/>
                </a:solidFill>
                <a:effectLst/>
                <a:latin typeface="Garamond" panose="02020404030301010803" pitchFamily="18" charset="0"/>
              </a:rPr>
              <a:t>Le backend assure également la gestion de l'authentification des administrateurs avec des sessions sécurisées.</a:t>
            </a:r>
          </a:p>
          <a:p>
            <a:pPr algn="l" fontAlgn="base">
              <a:buFont typeface="+mj-lt"/>
              <a:buAutoNum type="arabicPeriod"/>
            </a:pPr>
            <a:r>
              <a:rPr lang="fr-FR" sz="7200" b="0" i="0" dirty="0">
                <a:solidFill>
                  <a:schemeClr val="tx1"/>
                </a:solidFill>
                <a:effectLst/>
                <a:latin typeface="Garamond" panose="02020404030301010803" pitchFamily="18" charset="0"/>
              </a:rPr>
              <a:t>La base de données SQLite stocke toutes les informations sous forme de tables, avec des relations adaptées entre les différentes entités</a:t>
            </a:r>
          </a:p>
          <a:p>
            <a:endParaRPr lang="fr-FR" dirty="0"/>
          </a:p>
        </p:txBody>
      </p:sp>
    </p:spTree>
    <p:extLst>
      <p:ext uri="{BB962C8B-B14F-4D97-AF65-F5344CB8AC3E}">
        <p14:creationId xmlns:p14="http://schemas.microsoft.com/office/powerpoint/2010/main" val="367945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C030A-9813-0C33-3B6B-DB822CBF181B}"/>
              </a:ext>
            </a:extLst>
          </p:cNvPr>
          <p:cNvSpPr>
            <a:spLocks noGrp="1"/>
          </p:cNvSpPr>
          <p:nvPr>
            <p:ph type="title"/>
          </p:nvPr>
        </p:nvSpPr>
        <p:spPr>
          <a:xfrm>
            <a:off x="-277794" y="115747"/>
            <a:ext cx="5572813" cy="1045097"/>
          </a:xfrm>
        </p:spPr>
        <p:txBody>
          <a:bodyPr/>
          <a:lstStyle/>
          <a:p>
            <a:r>
              <a:rPr lang="fr-FR" dirty="0">
                <a:latin typeface="Aharoni" panose="02010803020104030203" pitchFamily="2" charset="-79"/>
                <a:cs typeface="Aharoni" panose="02010803020104030203" pitchFamily="2" charset="-79"/>
              </a:rPr>
              <a:t>Fonctionnement</a:t>
            </a:r>
          </a:p>
        </p:txBody>
      </p:sp>
      <p:sp>
        <p:nvSpPr>
          <p:cNvPr id="3" name="Espace réservé du contenu 2">
            <a:extLst>
              <a:ext uri="{FF2B5EF4-FFF2-40B4-BE49-F238E27FC236}">
                <a16:creationId xmlns:a16="http://schemas.microsoft.com/office/drawing/2014/main" id="{E2461496-745A-B4A5-C8E5-196CFF9363E7}"/>
              </a:ext>
            </a:extLst>
          </p:cNvPr>
          <p:cNvSpPr>
            <a:spLocks noGrp="1"/>
          </p:cNvSpPr>
          <p:nvPr>
            <p:ph idx="1"/>
          </p:nvPr>
        </p:nvSpPr>
        <p:spPr>
          <a:xfrm>
            <a:off x="393539" y="1250066"/>
            <a:ext cx="11798461" cy="5492188"/>
          </a:xfrm>
        </p:spPr>
        <p:txBody>
          <a:bodyPr>
            <a:normAutofit fontScale="40000" lnSpcReduction="20000"/>
          </a:bodyPr>
          <a:lstStyle/>
          <a:p>
            <a:pPr algn="l" fontAlgn="base">
              <a:buFont typeface="+mj-lt"/>
              <a:buAutoNum type="arabicPeriod"/>
            </a:pPr>
            <a:r>
              <a:rPr lang="fr-FR" sz="4000" b="1" i="0" dirty="0">
                <a:solidFill>
                  <a:schemeClr val="tx1"/>
                </a:solidFill>
                <a:effectLst/>
                <a:latin typeface="Garamond" panose="02020404030301010803" pitchFamily="18" charset="0"/>
              </a:rPr>
              <a:t>Page d’accueil</a:t>
            </a:r>
            <a:r>
              <a:rPr lang="fr-FR" sz="4000" b="0" i="0" dirty="0">
                <a:solidFill>
                  <a:schemeClr val="tx1"/>
                </a:solidFill>
                <a:effectLst/>
                <a:latin typeface="Garamond" panose="02020404030301010803" pitchFamily="18" charset="0"/>
              </a:rPr>
              <a:t> : Présente un résumé du site et de l'utilisateur.</a:t>
            </a:r>
          </a:p>
          <a:p>
            <a:pPr algn="l" fontAlgn="base">
              <a:buFont typeface="+mj-lt"/>
              <a:buAutoNum type="arabicPeriod"/>
            </a:pPr>
            <a:r>
              <a:rPr lang="fr-FR" sz="4000" b="1" i="0" dirty="0">
                <a:solidFill>
                  <a:schemeClr val="tx1"/>
                </a:solidFill>
                <a:effectLst/>
                <a:latin typeface="Garamond" panose="02020404030301010803" pitchFamily="18" charset="0"/>
              </a:rPr>
              <a:t>À propos de moi</a:t>
            </a:r>
            <a:r>
              <a:rPr lang="fr-FR" sz="4000" b="0" i="0" dirty="0">
                <a:solidFill>
                  <a:schemeClr val="tx1"/>
                </a:solidFill>
                <a:effectLst/>
                <a:latin typeface="Garamond" panose="02020404030301010803" pitchFamily="18" charset="0"/>
              </a:rPr>
              <a:t> : Affiche une description personnelle, ainsi qu'une image, le nom, le prénom, l'email et le numéro de téléphone.</a:t>
            </a:r>
          </a:p>
          <a:p>
            <a:pPr algn="l" fontAlgn="base">
              <a:buFont typeface="+mj-lt"/>
              <a:buAutoNum type="arabicPeriod"/>
            </a:pPr>
            <a:r>
              <a:rPr lang="fr-FR" sz="4000" b="1" i="0" dirty="0">
                <a:solidFill>
                  <a:schemeClr val="tx1"/>
                </a:solidFill>
                <a:effectLst/>
                <a:latin typeface="Garamond" panose="02020404030301010803" pitchFamily="18" charset="0"/>
              </a:rPr>
              <a:t>Éducation</a:t>
            </a:r>
            <a:r>
              <a:rPr lang="fr-FR" sz="4000" b="0" i="0" dirty="0">
                <a:solidFill>
                  <a:schemeClr val="tx1"/>
                </a:solidFill>
                <a:effectLst/>
                <a:latin typeface="Garamond" panose="02020404030301010803" pitchFamily="18" charset="0"/>
              </a:rPr>
              <a:t> : Présente les diplômes obtenus par l'utilisateur.</a:t>
            </a:r>
          </a:p>
          <a:p>
            <a:pPr algn="l" fontAlgn="base">
              <a:buFont typeface="+mj-lt"/>
              <a:buAutoNum type="arabicPeriod"/>
            </a:pPr>
            <a:r>
              <a:rPr lang="fr-FR" sz="4000" b="1" i="0" dirty="0">
                <a:solidFill>
                  <a:schemeClr val="tx1"/>
                </a:solidFill>
                <a:effectLst/>
                <a:latin typeface="Garamond" panose="02020404030301010803" pitchFamily="18" charset="0"/>
              </a:rPr>
              <a:t>Projets</a:t>
            </a:r>
            <a:r>
              <a:rPr lang="fr-FR" sz="4000" b="0" i="0" dirty="0">
                <a:solidFill>
                  <a:schemeClr val="tx1"/>
                </a:solidFill>
                <a:effectLst/>
                <a:latin typeface="Garamond" panose="02020404030301010803" pitchFamily="18" charset="0"/>
              </a:rPr>
              <a:t> : Détaille les projets réalisés par l'utilisateur, avec des descriptions et des liens vers les projets pertinents.</a:t>
            </a:r>
          </a:p>
          <a:p>
            <a:pPr algn="l" fontAlgn="base">
              <a:buFont typeface="+mj-lt"/>
              <a:buAutoNum type="arabicPeriod"/>
            </a:pPr>
            <a:r>
              <a:rPr lang="fr-FR" sz="4000" b="1" i="0" dirty="0">
                <a:solidFill>
                  <a:schemeClr val="tx1"/>
                </a:solidFill>
                <a:effectLst/>
                <a:latin typeface="Garamond" panose="02020404030301010803" pitchFamily="18" charset="0"/>
              </a:rPr>
              <a:t>Expériences</a:t>
            </a:r>
            <a:r>
              <a:rPr lang="fr-FR" sz="4000" b="0" i="0" dirty="0">
                <a:solidFill>
                  <a:schemeClr val="tx1"/>
                </a:solidFill>
                <a:effectLst/>
                <a:latin typeface="Garamond" panose="02020404030301010803" pitchFamily="18" charset="0"/>
              </a:rPr>
              <a:t> : Présente l'expérience professionnelle, avec les postes occupés et les périodes correspondantes.</a:t>
            </a:r>
          </a:p>
          <a:p>
            <a:pPr algn="l" fontAlgn="base">
              <a:buFont typeface="+mj-lt"/>
              <a:buAutoNum type="arabicPeriod"/>
            </a:pPr>
            <a:r>
              <a:rPr lang="fr-FR" sz="4000" b="1" i="0" dirty="0">
                <a:solidFill>
                  <a:schemeClr val="tx1"/>
                </a:solidFill>
                <a:effectLst/>
                <a:latin typeface="Garamond" panose="02020404030301010803" pitchFamily="18" charset="0"/>
              </a:rPr>
              <a:t>Compétences</a:t>
            </a:r>
            <a:r>
              <a:rPr lang="fr-FR" sz="4000" b="0" i="0" dirty="0">
                <a:solidFill>
                  <a:schemeClr val="tx1"/>
                </a:solidFill>
                <a:effectLst/>
                <a:latin typeface="Garamond" panose="02020404030301010803" pitchFamily="18" charset="0"/>
              </a:rPr>
              <a:t> : Liste des compétences techniques, avec le niveau de maîtrise.</a:t>
            </a:r>
          </a:p>
          <a:p>
            <a:pPr algn="l" fontAlgn="base">
              <a:buFont typeface="+mj-lt"/>
              <a:buAutoNum type="arabicPeriod"/>
            </a:pPr>
            <a:r>
              <a:rPr lang="fr-FR" sz="4000" b="1" i="0" dirty="0">
                <a:solidFill>
                  <a:schemeClr val="tx1"/>
                </a:solidFill>
                <a:effectLst/>
                <a:latin typeface="Garamond" panose="02020404030301010803" pitchFamily="18" charset="0"/>
              </a:rPr>
              <a:t>Contact</a:t>
            </a:r>
            <a:r>
              <a:rPr lang="fr-FR" sz="4000" b="0" i="0" dirty="0">
                <a:solidFill>
                  <a:schemeClr val="tx1"/>
                </a:solidFill>
                <a:effectLst/>
                <a:latin typeface="Garamond" panose="02020404030301010803" pitchFamily="18" charset="0"/>
              </a:rPr>
              <a:t> : Permet de visualiser les informations de contact et d'envoyer un message (système à développer).</a:t>
            </a:r>
          </a:p>
          <a:p>
            <a:pPr algn="l" fontAlgn="base">
              <a:buFont typeface="+mj-lt"/>
              <a:buAutoNum type="arabicPeriod"/>
            </a:pPr>
            <a:r>
              <a:rPr lang="fr-FR" sz="4000" b="1" i="0" dirty="0">
                <a:solidFill>
                  <a:schemeClr val="tx1"/>
                </a:solidFill>
                <a:effectLst/>
                <a:latin typeface="Garamond" panose="02020404030301010803" pitchFamily="18" charset="0"/>
              </a:rPr>
              <a:t>Admin Page</a:t>
            </a:r>
            <a:r>
              <a:rPr lang="fr-FR" sz="4000" b="0" i="0" dirty="0">
                <a:solidFill>
                  <a:schemeClr val="tx1"/>
                </a:solidFill>
                <a:effectLst/>
                <a:latin typeface="Garamond" panose="02020404030301010803" pitchFamily="18" charset="0"/>
              </a:rPr>
              <a:t> : Permet aux administrateurs de modifier les informations affichées sur chaque section du site via des formulaires.</a:t>
            </a:r>
          </a:p>
          <a:p>
            <a:pPr algn="l" fontAlgn="base">
              <a:buFont typeface="+mj-lt"/>
              <a:buAutoNum type="arabicPeriod"/>
            </a:pPr>
            <a:r>
              <a:rPr lang="fr-FR" sz="4000" b="0" i="0" dirty="0">
                <a:solidFill>
                  <a:schemeClr val="tx1"/>
                </a:solidFill>
                <a:effectLst/>
                <a:latin typeface="Garamond" panose="02020404030301010803" pitchFamily="18" charset="0"/>
              </a:rPr>
              <a:t>[17:34]#### Ressources Utilisées </a:t>
            </a:r>
            <a:r>
              <a:rPr lang="fr-FR" sz="4000" b="1" i="0" dirty="0">
                <a:solidFill>
                  <a:schemeClr val="tx1"/>
                </a:solidFill>
                <a:effectLst/>
                <a:latin typeface="Garamond" panose="02020404030301010803" pitchFamily="18" charset="0"/>
              </a:rPr>
              <a:t>React.js</a:t>
            </a:r>
            <a:r>
              <a:rPr lang="fr-FR" sz="4000" b="0" i="0" dirty="0">
                <a:solidFill>
                  <a:schemeClr val="tx1"/>
                </a:solidFill>
                <a:effectLst/>
                <a:latin typeface="Garamond" panose="02020404030301010803" pitchFamily="18" charset="0"/>
              </a:rPr>
              <a:t> : Pour le frontend, en créant des composants réutilisables pour chaque section du site.</a:t>
            </a:r>
          </a:p>
          <a:p>
            <a:pPr algn="l" fontAlgn="base">
              <a:buFont typeface="+mj-lt"/>
              <a:buAutoNum type="arabicPeriod"/>
            </a:pPr>
            <a:r>
              <a:rPr lang="fr-FR" sz="4000" b="1" i="0" dirty="0">
                <a:solidFill>
                  <a:schemeClr val="tx1"/>
                </a:solidFill>
                <a:effectLst/>
                <a:latin typeface="Garamond" panose="02020404030301010803" pitchFamily="18" charset="0"/>
              </a:rPr>
              <a:t>Go (Gin </a:t>
            </a:r>
            <a:r>
              <a:rPr lang="fr-FR" sz="4000" b="1" i="0" dirty="0" err="1">
                <a:solidFill>
                  <a:schemeClr val="tx1"/>
                </a:solidFill>
                <a:effectLst/>
                <a:latin typeface="Garamond" panose="02020404030301010803" pitchFamily="18" charset="0"/>
              </a:rPr>
              <a:t>Gonic</a:t>
            </a:r>
            <a:r>
              <a:rPr lang="fr-FR" sz="4000" b="1" i="0" dirty="0">
                <a:solidFill>
                  <a:schemeClr val="tx1"/>
                </a:solidFill>
                <a:effectLst/>
                <a:latin typeface="Garamond" panose="02020404030301010803" pitchFamily="18" charset="0"/>
              </a:rPr>
              <a:t>)</a:t>
            </a:r>
            <a:r>
              <a:rPr lang="fr-FR" sz="4000" b="0" i="0" dirty="0">
                <a:solidFill>
                  <a:schemeClr val="tx1"/>
                </a:solidFill>
                <a:effectLst/>
                <a:latin typeface="Garamond" panose="02020404030301010803" pitchFamily="18" charset="0"/>
              </a:rPr>
              <a:t> : Pour la gestion du backend et des requêtes API, avec des </a:t>
            </a:r>
            <a:r>
              <a:rPr lang="fr-FR" sz="4000" b="0" i="0" dirty="0" err="1">
                <a:solidFill>
                  <a:schemeClr val="tx1"/>
                </a:solidFill>
                <a:effectLst/>
                <a:latin typeface="Garamond" panose="02020404030301010803" pitchFamily="18" charset="0"/>
              </a:rPr>
              <a:t>endpoints</a:t>
            </a:r>
            <a:r>
              <a:rPr lang="fr-FR" sz="4000" b="0" i="0" dirty="0">
                <a:solidFill>
                  <a:schemeClr val="tx1"/>
                </a:solidFill>
                <a:effectLst/>
                <a:latin typeface="Garamond" panose="02020404030301010803" pitchFamily="18" charset="0"/>
              </a:rPr>
              <a:t> pour chaque entité.</a:t>
            </a:r>
          </a:p>
          <a:p>
            <a:pPr algn="l" fontAlgn="base">
              <a:buFont typeface="+mj-lt"/>
              <a:buAutoNum type="arabicPeriod"/>
            </a:pPr>
            <a:r>
              <a:rPr lang="fr-FR" sz="4000" b="1" i="0" dirty="0">
                <a:solidFill>
                  <a:schemeClr val="tx1"/>
                </a:solidFill>
                <a:effectLst/>
                <a:latin typeface="Garamond" panose="02020404030301010803" pitchFamily="18" charset="0"/>
              </a:rPr>
              <a:t>SQLite</a:t>
            </a:r>
            <a:r>
              <a:rPr lang="fr-FR" sz="4000" b="0" i="0" dirty="0">
                <a:solidFill>
                  <a:schemeClr val="tx1"/>
                </a:solidFill>
                <a:effectLst/>
                <a:latin typeface="Garamond" panose="02020404030301010803" pitchFamily="18" charset="0"/>
              </a:rPr>
              <a:t> : Pour la base de données légère et embarquée.</a:t>
            </a:r>
          </a:p>
          <a:p>
            <a:pPr algn="l" fontAlgn="base">
              <a:buFont typeface="+mj-lt"/>
              <a:buAutoNum type="arabicPeriod"/>
            </a:pPr>
            <a:r>
              <a:rPr lang="fr-FR" sz="4000" b="1" i="0" dirty="0">
                <a:solidFill>
                  <a:schemeClr val="tx1"/>
                </a:solidFill>
                <a:effectLst/>
                <a:latin typeface="Garamond" panose="02020404030301010803" pitchFamily="18" charset="0"/>
              </a:rPr>
              <a:t>Axios</a:t>
            </a:r>
            <a:r>
              <a:rPr lang="fr-FR" sz="4000" b="0" i="0" dirty="0">
                <a:solidFill>
                  <a:schemeClr val="tx1"/>
                </a:solidFill>
                <a:effectLst/>
                <a:latin typeface="Garamond" panose="02020404030301010803" pitchFamily="18" charset="0"/>
              </a:rPr>
              <a:t> : Pour les requêtes HTTP entre le frontend et le backend.</a:t>
            </a:r>
          </a:p>
          <a:p>
            <a:pPr algn="l" fontAlgn="base">
              <a:buFont typeface="+mj-lt"/>
              <a:buAutoNum type="arabicPeriod"/>
            </a:pPr>
            <a:r>
              <a:rPr lang="fr-FR" sz="4000" b="1" i="0" dirty="0">
                <a:solidFill>
                  <a:schemeClr val="tx1"/>
                </a:solidFill>
                <a:effectLst/>
                <a:latin typeface="Garamond" panose="02020404030301010803" pitchFamily="18" charset="0"/>
              </a:rPr>
              <a:t>CSS</a:t>
            </a:r>
            <a:r>
              <a:rPr lang="fr-FR" sz="4000" b="0" i="0" dirty="0">
                <a:solidFill>
                  <a:schemeClr val="tx1"/>
                </a:solidFill>
                <a:effectLst/>
                <a:latin typeface="Garamond" panose="02020404030301010803" pitchFamily="18" charset="0"/>
              </a:rPr>
              <a:t> : Pour le style des pages et une mise en page fluide et responsive.</a:t>
            </a:r>
          </a:p>
          <a:p>
            <a:endParaRPr lang="fr-FR" dirty="0"/>
          </a:p>
        </p:txBody>
      </p:sp>
    </p:spTree>
    <p:extLst>
      <p:ext uri="{BB962C8B-B14F-4D97-AF65-F5344CB8AC3E}">
        <p14:creationId xmlns:p14="http://schemas.microsoft.com/office/powerpoint/2010/main" val="25056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8FB35-AC19-7CA4-4AAB-EFF40CCFB0DB}"/>
              </a:ext>
            </a:extLst>
          </p:cNvPr>
          <p:cNvSpPr>
            <a:spLocks noGrp="1"/>
          </p:cNvSpPr>
          <p:nvPr>
            <p:ph type="title"/>
          </p:nvPr>
        </p:nvSpPr>
        <p:spPr>
          <a:xfrm>
            <a:off x="-579339" y="295154"/>
            <a:ext cx="10353762" cy="1257300"/>
          </a:xfrm>
        </p:spPr>
        <p:txBody>
          <a:bodyPr/>
          <a:lstStyle/>
          <a:p>
            <a:r>
              <a:rPr lang="fr-FR" dirty="0">
                <a:latin typeface="Aharoni" panose="02010803020104030203" pitchFamily="2" charset="-79"/>
                <a:cs typeface="Aharoni" panose="02010803020104030203" pitchFamily="2" charset="-79"/>
              </a:rPr>
              <a:t>Les Problèmes rencontrés </a:t>
            </a:r>
          </a:p>
        </p:txBody>
      </p:sp>
      <p:sp>
        <p:nvSpPr>
          <p:cNvPr id="3" name="Espace réservé du contenu 2">
            <a:extLst>
              <a:ext uri="{FF2B5EF4-FFF2-40B4-BE49-F238E27FC236}">
                <a16:creationId xmlns:a16="http://schemas.microsoft.com/office/drawing/2014/main" id="{BA942B82-956B-A145-4B01-A5268CE91FC6}"/>
              </a:ext>
            </a:extLst>
          </p:cNvPr>
          <p:cNvSpPr>
            <a:spLocks noGrp="1"/>
          </p:cNvSpPr>
          <p:nvPr>
            <p:ph idx="1"/>
          </p:nvPr>
        </p:nvSpPr>
        <p:spPr>
          <a:xfrm>
            <a:off x="1747778" y="1724628"/>
            <a:ext cx="9762848" cy="4838218"/>
          </a:xfrm>
        </p:spPr>
        <p:txBody>
          <a:bodyPr>
            <a:normAutofit fontScale="85000" lnSpcReduction="20000"/>
          </a:bodyPr>
          <a:lstStyle/>
          <a:p>
            <a:endParaRPr lang="fr-FR" dirty="0"/>
          </a:p>
          <a:p>
            <a:pPr marL="0" marR="0" lvl="0" indent="0" algn="l" defTabSz="914400" rtl="0" eaLnBrk="0" fontAlgn="base" latinLnBrk="0" hangingPunct="0">
              <a:lnSpc>
                <a:spcPct val="100000"/>
              </a:lnSpc>
              <a:spcBef>
                <a:spcPct val="0"/>
              </a:spcBef>
              <a:spcAft>
                <a:spcPct val="0"/>
              </a:spcAft>
              <a:buClrTx/>
              <a:buSzTx/>
              <a:buNone/>
              <a:tabLst/>
            </a:pPr>
            <a:br>
              <a:rPr kumimoji="0" lang="fr-FR" altLang="fr-FR" sz="2400" b="1" i="0" u="none" strike="noStrike" cap="none" normalizeH="0" baseline="0" dirty="0">
                <a:ln>
                  <a:noFill/>
                </a:ln>
                <a:solidFill>
                  <a:schemeClr val="tx1"/>
                </a:solidFill>
                <a:effectLst/>
                <a:latin typeface="inherit"/>
              </a:rPr>
            </a:br>
            <a:r>
              <a:rPr kumimoji="0" lang="fr-FR" altLang="fr-FR" sz="2400" b="1" i="0" u="none" strike="noStrike" cap="none" normalizeH="0" baseline="0" dirty="0">
                <a:ln>
                  <a:noFill/>
                </a:ln>
                <a:solidFill>
                  <a:schemeClr val="tx1"/>
                </a:solidFill>
                <a:effectLst/>
                <a:latin typeface="Garamond" panose="02020404030301010803" pitchFamily="18" charset="0"/>
              </a:rPr>
              <a:t>Gestion des relations dans la base de données</a:t>
            </a:r>
            <a:r>
              <a:rPr kumimoji="0" lang="fr-FR" altLang="fr-FR" sz="2400" b="0" i="0" u="none" strike="noStrike" cap="none" normalizeH="0" baseline="0" dirty="0">
                <a:ln>
                  <a:noFill/>
                </a:ln>
                <a:solidFill>
                  <a:schemeClr val="tx1"/>
                </a:solidFill>
                <a:effectLst/>
                <a:latin typeface="Garamond" panose="02020404030301010803" pitchFamily="18" charset="0"/>
              </a:rPr>
              <a:t> : Lors de la modélisation des différentes entités, des ajustements ont été nécessaires pour s'assurer que les tables soient bien reliées.</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Garamond" panose="02020404030301010803" pitchFamily="18" charset="0"/>
              </a:rPr>
              <a:t>Authentification</a:t>
            </a:r>
            <a:r>
              <a:rPr kumimoji="0" lang="fr-FR" altLang="fr-FR" sz="2400" b="0" i="0" u="none" strike="noStrike" cap="none" normalizeH="0" baseline="0" dirty="0">
                <a:ln>
                  <a:noFill/>
                </a:ln>
                <a:solidFill>
                  <a:schemeClr val="tx1"/>
                </a:solidFill>
                <a:effectLst/>
                <a:latin typeface="Garamond" panose="02020404030301010803" pitchFamily="18" charset="0"/>
              </a:rPr>
              <a:t> : Implémenter un système d'authentification sécurisé pour l'accès à la page d'administration a été complexe, surtout en assurant que les sessions soient bien gérées et sécurisées.</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Garamond" panose="02020404030301010803" pitchFamily="18" charset="0"/>
              </a:rPr>
              <a:t>Récupération d’images</a:t>
            </a:r>
            <a:r>
              <a:rPr kumimoji="0" lang="fr-FR" altLang="fr-FR" sz="2400" b="0" i="0" u="none" strike="noStrike" cap="none" normalizeH="0" baseline="0" dirty="0">
                <a:ln>
                  <a:noFill/>
                </a:ln>
                <a:solidFill>
                  <a:schemeClr val="tx1"/>
                </a:solidFill>
                <a:effectLst/>
                <a:latin typeface="Garamond" panose="02020404030301010803" pitchFamily="18" charset="0"/>
              </a:rPr>
              <a:t> : Gérer le type </a:t>
            </a:r>
            <a:r>
              <a:rPr kumimoji="0" lang="fr-FR" altLang="fr-FR" sz="1400" b="0" i="0" u="none" strike="noStrike" cap="none" normalizeH="0" baseline="0" dirty="0">
                <a:ln>
                  <a:noFill/>
                </a:ln>
                <a:solidFill>
                  <a:schemeClr val="tx1"/>
                </a:solidFill>
                <a:effectLst/>
                <a:latin typeface="Garamond" panose="02020404030301010803" pitchFamily="18" charset="0"/>
              </a:rPr>
              <a:t>BLOB</a:t>
            </a:r>
            <a:r>
              <a:rPr kumimoji="0" lang="fr-FR" altLang="fr-FR" sz="2400" b="0" i="0" u="none" strike="noStrike" cap="none" normalizeH="0" baseline="0" dirty="0">
                <a:ln>
                  <a:noFill/>
                </a:ln>
                <a:solidFill>
                  <a:schemeClr val="tx1"/>
                </a:solidFill>
                <a:effectLst/>
                <a:latin typeface="Garamond" panose="02020404030301010803" pitchFamily="18" charset="0"/>
              </a:rPr>
              <a:t> dans SQLite pour stocker et afficher des images a posé des défis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Garamond" panose="02020404030301010803" pitchFamily="18" charset="0"/>
              </a:rPr>
              <a:t>Design responsive</a:t>
            </a:r>
            <a:r>
              <a:rPr kumimoji="0" lang="fr-FR" altLang="fr-FR" sz="2400" b="0" i="0" u="none" strike="noStrike" cap="none" normalizeH="0" baseline="0" dirty="0">
                <a:ln>
                  <a:noFill/>
                </a:ln>
                <a:solidFill>
                  <a:schemeClr val="tx1"/>
                </a:solidFill>
                <a:effectLst/>
                <a:latin typeface="Garamond" panose="02020404030301010803" pitchFamily="18" charset="0"/>
              </a:rPr>
              <a:t> : Adapter les pages pour qu'elles soient bien affichées sur les écrans de différentes tailles a nécessité un ajustement CSS supplémentaire.</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Garamond" panose="02020404030301010803" pitchFamily="18" charset="0"/>
              </a:rPr>
              <a:t>Coordination frontend/backend</a:t>
            </a:r>
            <a:r>
              <a:rPr kumimoji="0" lang="fr-FR" altLang="fr-FR" sz="2400" b="0" i="0" u="none" strike="noStrike" cap="none" normalizeH="0" baseline="0" dirty="0">
                <a:ln>
                  <a:noFill/>
                </a:ln>
                <a:solidFill>
                  <a:schemeClr val="tx1"/>
                </a:solidFill>
                <a:effectLst/>
                <a:latin typeface="Garamond" panose="02020404030301010803" pitchFamily="18" charset="0"/>
              </a:rPr>
              <a:t> : Assurer une bonne communication entre le frontend et le backend a demandé plusieurs tests et ajustements, notamment pour s’assurer que les données récupérées soient bien rendues sur les pages.</a:t>
            </a:r>
            <a:r>
              <a:rPr kumimoji="0" lang="fr-FR" altLang="fr-FR" sz="1200" b="0" i="0" u="none" strike="noStrike" cap="none" normalizeH="0" baseline="0" dirty="0">
                <a:ln>
                  <a:noFill/>
                </a:ln>
                <a:solidFill>
                  <a:schemeClr val="tx1"/>
                </a:solidFill>
                <a:effectLst/>
                <a:latin typeface="Garamond" panose="02020404030301010803" pitchFamily="18" charset="0"/>
              </a:rPr>
              <a:t> </a:t>
            </a:r>
            <a:endParaRPr kumimoji="0" lang="fr-FR" altLang="fr-FR" sz="3600" b="0" i="0" u="none" strike="noStrike" cap="none" normalizeH="0" baseline="0" dirty="0">
              <a:ln>
                <a:noFill/>
              </a:ln>
              <a:solidFill>
                <a:schemeClr val="tx1"/>
              </a:solidFill>
              <a:effectLst/>
              <a:latin typeface="Garamond" panose="02020404030301010803" pitchFamily="18" charset="0"/>
            </a:endParaRPr>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22852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A1EAE-CA22-9B7E-FCA5-357FAA0F37A6}"/>
              </a:ext>
            </a:extLst>
          </p:cNvPr>
          <p:cNvSpPr>
            <a:spLocks noGrp="1"/>
          </p:cNvSpPr>
          <p:nvPr>
            <p:ph type="title"/>
          </p:nvPr>
        </p:nvSpPr>
        <p:spPr>
          <a:xfrm>
            <a:off x="0" y="0"/>
            <a:ext cx="10353762" cy="1257300"/>
          </a:xfrm>
        </p:spPr>
        <p:txBody>
          <a:bodyPr/>
          <a:lstStyle/>
          <a:p>
            <a:r>
              <a:rPr lang="fr-FR" dirty="0">
                <a:latin typeface="Aharoni" panose="02010803020104030203" pitchFamily="2" charset="-79"/>
                <a:cs typeface="Aharoni" panose="02010803020104030203" pitchFamily="2" charset="-79"/>
              </a:rPr>
              <a:t>Répartition des tâches </a:t>
            </a:r>
          </a:p>
        </p:txBody>
      </p:sp>
      <p:sp>
        <p:nvSpPr>
          <p:cNvPr id="3" name="Espace réservé du contenu 2">
            <a:extLst>
              <a:ext uri="{FF2B5EF4-FFF2-40B4-BE49-F238E27FC236}">
                <a16:creationId xmlns:a16="http://schemas.microsoft.com/office/drawing/2014/main" id="{D6EA3D80-D183-FB27-060C-5CC16896D8CF}"/>
              </a:ext>
            </a:extLst>
          </p:cNvPr>
          <p:cNvSpPr>
            <a:spLocks noGrp="1"/>
          </p:cNvSpPr>
          <p:nvPr>
            <p:ph idx="1"/>
          </p:nvPr>
        </p:nvSpPr>
        <p:spPr>
          <a:xfrm>
            <a:off x="416688" y="1516284"/>
            <a:ext cx="11227443" cy="4896091"/>
          </a:xfrm>
        </p:spPr>
        <p:txBody>
          <a:bodyPr>
            <a:normAutofit lnSpcReduction="10000"/>
          </a:bodyPr>
          <a:lstStyle/>
          <a:p>
            <a:r>
              <a:rPr lang="fr-FR" b="1" i="0" dirty="0">
                <a:effectLst/>
                <a:latin typeface="Arial Nova Light" panose="020B0304020202020204" pitchFamily="34" charset="0"/>
              </a:rPr>
              <a:t>Backend (API et gestion des données)</a:t>
            </a:r>
            <a:r>
              <a:rPr lang="fr-FR" b="0" i="0" dirty="0">
                <a:effectLst/>
                <a:latin typeface="Arial Nova Light" panose="020B0304020202020204" pitchFamily="34" charset="0"/>
              </a:rPr>
              <a:t> : </a:t>
            </a:r>
            <a:r>
              <a:rPr lang="fr-FR" b="0" i="0" dirty="0" err="1">
                <a:effectLst/>
                <a:latin typeface="Arial Nova Light" panose="020B0304020202020204" pitchFamily="34" charset="0"/>
              </a:rPr>
              <a:t>Qays</a:t>
            </a:r>
            <a:r>
              <a:rPr lang="fr-FR" b="0" i="0" dirty="0">
                <a:effectLst/>
                <a:latin typeface="Arial Nova Light" panose="020B0304020202020204" pitchFamily="34" charset="0"/>
              </a:rPr>
              <a:t> et </a:t>
            </a:r>
            <a:r>
              <a:rPr lang="fr-FR" b="0" i="0" dirty="0" err="1">
                <a:effectLst/>
                <a:latin typeface="Arial Nova Light" panose="020B0304020202020204" pitchFamily="34" charset="0"/>
              </a:rPr>
              <a:t>Khalidou</a:t>
            </a:r>
            <a:r>
              <a:rPr lang="fr-FR" b="0" i="0" dirty="0">
                <a:effectLst/>
                <a:latin typeface="Arial Nova Light" panose="020B0304020202020204" pitchFamily="34" charset="0"/>
              </a:rPr>
              <a:t> se sont concentrés sur la mise en place du backend, en configurant les routes et en implémentant les opérations CRUD pour chaque table.</a:t>
            </a:r>
          </a:p>
          <a:p>
            <a:pPr algn="l" fontAlgn="base">
              <a:buFont typeface="Arial" panose="020B0604020202020204" pitchFamily="34" charset="0"/>
              <a:buChar char="•"/>
            </a:pPr>
            <a:r>
              <a:rPr lang="fr-FR" b="1" i="0" dirty="0">
                <a:effectLst/>
                <a:latin typeface="Arial Nova Light" panose="020B0304020202020204" pitchFamily="34" charset="0"/>
              </a:rPr>
              <a:t>Frontend (Affichage et interactions)</a:t>
            </a:r>
            <a:r>
              <a:rPr lang="fr-FR" b="0" i="0" dirty="0">
                <a:effectLst/>
                <a:latin typeface="Arial Nova Light" panose="020B0304020202020204" pitchFamily="34" charset="0"/>
              </a:rPr>
              <a:t> : Matthis et Jemima ont pris en charge la création de l’interface utilisateur en </a:t>
            </a:r>
            <a:r>
              <a:rPr lang="fr-FR" b="0" i="0" dirty="0" err="1">
                <a:effectLst/>
                <a:latin typeface="Arial Nova Light" panose="020B0304020202020204" pitchFamily="34" charset="0"/>
              </a:rPr>
              <a:t>React</a:t>
            </a:r>
            <a:r>
              <a:rPr lang="fr-FR" b="0" i="0" dirty="0">
                <a:effectLst/>
                <a:latin typeface="Arial Nova Light" panose="020B0304020202020204" pitchFamily="34" charset="0"/>
              </a:rPr>
              <a:t>, assurant le rendu correct des données et l’intégration des différentes pages.</a:t>
            </a:r>
            <a:br>
              <a:rPr lang="fr-FR" dirty="0">
                <a:latin typeface="Arial Nova Light" panose="020B0304020202020204" pitchFamily="34" charset="0"/>
              </a:rPr>
            </a:br>
            <a:endParaRPr lang="fr-FR" b="0" i="0" dirty="0">
              <a:effectLst/>
              <a:latin typeface="Arial Nova Light" panose="020B0304020202020204" pitchFamily="34" charset="0"/>
            </a:endParaRPr>
          </a:p>
          <a:p>
            <a:pPr algn="l" fontAlgn="base">
              <a:buFont typeface="Arial" panose="020B0604020202020204" pitchFamily="34" charset="0"/>
              <a:buChar char="•"/>
            </a:pPr>
            <a:r>
              <a:rPr lang="fr-FR" b="1" i="0" dirty="0">
                <a:effectLst/>
                <a:latin typeface="Arial Nova Light" panose="020B0304020202020204" pitchFamily="34" charset="0"/>
              </a:rPr>
              <a:t>Commentaires et compte rendu</a:t>
            </a:r>
            <a:r>
              <a:rPr lang="fr-FR" b="0" i="0" dirty="0">
                <a:effectLst/>
                <a:latin typeface="Arial Nova Light" panose="020B0304020202020204" pitchFamily="34" charset="0"/>
              </a:rPr>
              <a:t> : Hamed et Jemima ont eu pour rôle de rédiger le compte rendu du projet, de suivre son avancement, et de commenter le code pour garantir sa clarté et sa lisibilité.</a:t>
            </a:r>
          </a:p>
          <a:p>
            <a:pPr marL="36900" indent="0">
              <a:buNone/>
            </a:pPr>
            <a:br>
              <a:rPr lang="fr-FR" b="0" i="0" dirty="0">
                <a:effectLst/>
                <a:latin typeface="gg sans"/>
              </a:rPr>
            </a:br>
            <a:endParaRPr lang="fr-FR" b="0" i="0" dirty="0">
              <a:effectLst/>
              <a:latin typeface="inherit"/>
            </a:endParaRPr>
          </a:p>
          <a:p>
            <a:endParaRPr lang="fr-FR" dirty="0"/>
          </a:p>
        </p:txBody>
      </p:sp>
    </p:spTree>
    <p:extLst>
      <p:ext uri="{BB962C8B-B14F-4D97-AF65-F5344CB8AC3E}">
        <p14:creationId xmlns:p14="http://schemas.microsoft.com/office/powerpoint/2010/main" val="19800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1B531-D4D4-E92F-54EC-FCD87ED813A1}"/>
              </a:ext>
            </a:extLst>
          </p:cNvPr>
          <p:cNvSpPr>
            <a:spLocks noGrp="1"/>
          </p:cNvSpPr>
          <p:nvPr>
            <p:ph type="title"/>
          </p:nvPr>
        </p:nvSpPr>
        <p:spPr>
          <a:xfrm>
            <a:off x="92597" y="115747"/>
            <a:ext cx="9647102" cy="1417658"/>
          </a:xfrm>
        </p:spPr>
        <p:txBody>
          <a:bodyPr/>
          <a:lstStyle/>
          <a:p>
            <a:r>
              <a:rPr lang="fr-FR" dirty="0">
                <a:latin typeface="ADLaM Display" panose="02010000000000000000" pitchFamily="2" charset="0"/>
                <a:ea typeface="ADLaM Display" panose="02010000000000000000" pitchFamily="2" charset="0"/>
                <a:cs typeface="ADLaM Display" panose="02010000000000000000" pitchFamily="2" charset="0"/>
              </a:rPr>
              <a:t>Améliorations Possibles</a:t>
            </a:r>
          </a:p>
        </p:txBody>
      </p:sp>
      <p:sp>
        <p:nvSpPr>
          <p:cNvPr id="3" name="Espace réservé du contenu 2">
            <a:extLst>
              <a:ext uri="{FF2B5EF4-FFF2-40B4-BE49-F238E27FC236}">
                <a16:creationId xmlns:a16="http://schemas.microsoft.com/office/drawing/2014/main" id="{F9A37876-F08D-D59E-5312-ABEFA0A19B66}"/>
              </a:ext>
            </a:extLst>
          </p:cNvPr>
          <p:cNvSpPr>
            <a:spLocks noGrp="1"/>
          </p:cNvSpPr>
          <p:nvPr>
            <p:ph idx="1"/>
          </p:nvPr>
        </p:nvSpPr>
        <p:spPr>
          <a:xfrm>
            <a:off x="659756" y="1660728"/>
            <a:ext cx="8998919" cy="4705348"/>
          </a:xfrm>
        </p:spPr>
        <p:txBody>
          <a:bodyPr>
            <a:normAutofit/>
          </a:bodyPr>
          <a:lstStyle/>
          <a:p>
            <a:pPr algn="l" fontAlgn="base">
              <a:buFont typeface="+mj-lt"/>
              <a:buAutoNum type="arabicPeriod"/>
            </a:pPr>
            <a:r>
              <a:rPr lang="fr-FR" b="1" i="0" dirty="0">
                <a:effectLst/>
                <a:latin typeface="Arial Nova Light" panose="020B0304020202020204" pitchFamily="34" charset="0"/>
                <a:cs typeface="Aharoni" panose="02010803020104030203" pitchFamily="2" charset="-79"/>
              </a:rPr>
              <a:t>Validation des formulaires</a:t>
            </a:r>
            <a:r>
              <a:rPr lang="fr-FR" b="0" i="0" dirty="0">
                <a:effectLst/>
                <a:latin typeface="Arial Nova Light" panose="020B0304020202020204" pitchFamily="34" charset="0"/>
                <a:cs typeface="Aharoni" panose="02010803020104030203" pitchFamily="2" charset="-79"/>
              </a:rPr>
              <a:t> : Ajouter une validation des données sur les formulaires pour éviter les erreurs de soumission.</a:t>
            </a:r>
          </a:p>
          <a:p>
            <a:pPr algn="l" fontAlgn="base">
              <a:buFont typeface="+mj-lt"/>
              <a:buAutoNum type="arabicPeriod"/>
            </a:pPr>
            <a:r>
              <a:rPr lang="fr-FR" b="1" i="0" dirty="0">
                <a:effectLst/>
                <a:latin typeface="Arial Nova Light" panose="020B0304020202020204" pitchFamily="34" charset="0"/>
                <a:cs typeface="Aharoni" panose="02010803020104030203" pitchFamily="2" charset="-79"/>
              </a:rPr>
              <a:t>Déploiement</a:t>
            </a:r>
            <a:r>
              <a:rPr lang="fr-FR" b="0" i="0" dirty="0">
                <a:effectLst/>
                <a:latin typeface="Arial Nova Light" panose="020B0304020202020204" pitchFamily="34" charset="0"/>
                <a:cs typeface="Aharoni" panose="02010803020104030203" pitchFamily="2" charset="-79"/>
              </a:rPr>
              <a:t> : Déployer l'application sur une plateforme telle que </a:t>
            </a:r>
            <a:r>
              <a:rPr lang="fr-FR" b="0" i="0" dirty="0" err="1">
                <a:effectLst/>
                <a:latin typeface="Arial Nova Light" panose="020B0304020202020204" pitchFamily="34" charset="0"/>
                <a:cs typeface="Aharoni" panose="02010803020104030203" pitchFamily="2" charset="-79"/>
              </a:rPr>
              <a:t>Netlify</a:t>
            </a:r>
            <a:r>
              <a:rPr lang="fr-FR" b="0" i="0" dirty="0">
                <a:effectLst/>
                <a:latin typeface="Arial Nova Light" panose="020B0304020202020204" pitchFamily="34" charset="0"/>
                <a:cs typeface="Aharoni" panose="02010803020104030203" pitchFamily="2" charset="-79"/>
              </a:rPr>
              <a:t> pour la rendre accessible en ligne.</a:t>
            </a:r>
          </a:p>
          <a:p>
            <a:pPr algn="l" fontAlgn="base">
              <a:buFont typeface="+mj-lt"/>
              <a:buAutoNum type="arabicPeriod"/>
            </a:pPr>
            <a:r>
              <a:rPr lang="fr-FR" b="1" i="0" dirty="0">
                <a:effectLst/>
                <a:latin typeface="Arial Nova Light" panose="020B0304020202020204" pitchFamily="34" charset="0"/>
                <a:cs typeface="Aharoni" panose="02010803020104030203" pitchFamily="2" charset="-79"/>
              </a:rPr>
              <a:t>Sécurité renforcée</a:t>
            </a:r>
            <a:r>
              <a:rPr lang="fr-FR" b="0" i="0" dirty="0">
                <a:effectLst/>
                <a:latin typeface="Arial Nova Light" panose="020B0304020202020204" pitchFamily="34" charset="0"/>
                <a:cs typeface="Aharoni" panose="02010803020104030203" pitchFamily="2" charset="-79"/>
              </a:rPr>
              <a:t> : Ajouter des mesures de sécurité supplémentaires pour l'authentification et la gestion des données sensibles.</a:t>
            </a:r>
          </a:p>
          <a:p>
            <a:pPr algn="l" fontAlgn="base">
              <a:buFont typeface="+mj-lt"/>
              <a:buAutoNum type="arabicPeriod"/>
            </a:pPr>
            <a:r>
              <a:rPr lang="fr-FR" b="1" i="0" dirty="0">
                <a:effectLst/>
                <a:latin typeface="Arial Nova Light" panose="020B0304020202020204" pitchFamily="34" charset="0"/>
                <a:cs typeface="Aharoni" panose="02010803020104030203" pitchFamily="2" charset="-79"/>
              </a:rPr>
              <a:t>Tests automatisés</a:t>
            </a:r>
            <a:r>
              <a:rPr lang="fr-FR" b="0" i="0" dirty="0">
                <a:effectLst/>
                <a:latin typeface="Arial Nova Light" panose="020B0304020202020204" pitchFamily="34" charset="0"/>
                <a:cs typeface="Aharoni" panose="02010803020104030203" pitchFamily="2" charset="-79"/>
              </a:rPr>
              <a:t> : Intégrer des tests unitaires pour les routes backend ainsi que des tests d'intégration pour les interactions frontend-backend.</a:t>
            </a:r>
          </a:p>
          <a:p>
            <a:endParaRPr lang="fr-FR" dirty="0"/>
          </a:p>
        </p:txBody>
      </p:sp>
    </p:spTree>
    <p:extLst>
      <p:ext uri="{BB962C8B-B14F-4D97-AF65-F5344CB8AC3E}">
        <p14:creationId xmlns:p14="http://schemas.microsoft.com/office/powerpoint/2010/main" val="106526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CE163-DBBA-3A83-C3E1-5DF5BB6E6C4F}"/>
              </a:ext>
            </a:extLst>
          </p:cNvPr>
          <p:cNvSpPr>
            <a:spLocks noGrp="1"/>
          </p:cNvSpPr>
          <p:nvPr>
            <p:ph type="ctrTitle"/>
          </p:nvPr>
        </p:nvSpPr>
        <p:spPr>
          <a:xfrm>
            <a:off x="0" y="503499"/>
            <a:ext cx="9440034" cy="1302153"/>
          </a:xfrm>
        </p:spPr>
        <p:txBody>
          <a:bodyPr/>
          <a:lstStyle/>
          <a:p>
            <a:r>
              <a:rPr lang="fr-FR" dirty="0">
                <a:latin typeface="ADLaM Display" panose="020F0502020204030204" pitchFamily="2" charset="0"/>
                <a:ea typeface="ADLaM Display" panose="020F0502020204030204" pitchFamily="2" charset="0"/>
                <a:cs typeface="ADLaM Display" panose="020F0502020204030204" pitchFamily="2" charset="0"/>
              </a:rPr>
              <a:t>Pour Conclure</a:t>
            </a:r>
          </a:p>
        </p:txBody>
      </p:sp>
      <p:sp>
        <p:nvSpPr>
          <p:cNvPr id="3" name="Sous-titre 2">
            <a:extLst>
              <a:ext uri="{FF2B5EF4-FFF2-40B4-BE49-F238E27FC236}">
                <a16:creationId xmlns:a16="http://schemas.microsoft.com/office/drawing/2014/main" id="{EE5369B8-E802-07D4-A565-400A60FF7C1C}"/>
              </a:ext>
            </a:extLst>
          </p:cNvPr>
          <p:cNvSpPr>
            <a:spLocks noGrp="1"/>
          </p:cNvSpPr>
          <p:nvPr>
            <p:ph type="subTitle" idx="1"/>
          </p:nvPr>
        </p:nvSpPr>
        <p:spPr>
          <a:xfrm>
            <a:off x="2847372" y="2662177"/>
            <a:ext cx="8079129" cy="3356658"/>
          </a:xfrm>
        </p:spPr>
        <p:txBody>
          <a:bodyPr>
            <a:normAutofit/>
          </a:bodyPr>
          <a:lstStyle/>
          <a:p>
            <a:r>
              <a:rPr lang="fr-FR" b="0" i="0" dirty="0">
                <a:effectLst/>
                <a:latin typeface="Arial Nova Light" panose="020F0502020204030204" pitchFamily="34" charset="0"/>
              </a:rPr>
              <a:t>Le projet de portfolio a permis de créer une plateforme fonctionnelle et dynamique, permettant de présenter un CV numérique tout en étant personnalisable via une interface d'administration. Malgré quelques défis techniques, l’équipe a réussi à mettre en place une solution complète répondant aux attentes. Les améliorations futures viseront à renforcer la sécurité, améliorer l'expérience utilisateur et éventuellement déployer le site en production.</a:t>
            </a:r>
            <a:endParaRPr lang="fr-FR" dirty="0">
              <a:latin typeface="Arial Nova Light" panose="020F0502020204030204" pitchFamily="34" charset="0"/>
            </a:endParaRPr>
          </a:p>
        </p:txBody>
      </p:sp>
    </p:spTree>
    <p:extLst>
      <p:ext uri="{BB962C8B-B14F-4D97-AF65-F5344CB8AC3E}">
        <p14:creationId xmlns:p14="http://schemas.microsoft.com/office/powerpoint/2010/main" val="219971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10_TF55705232.potx" id="{02AF44FE-3C0F-483E-AB42-A62B4B49395F}" vid="{F23FCEBA-AEA9-4629-922F-EE14B03EEF7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71af3243-3dd4-4a8d-8c0d-dd76da1f02a5"/>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{A5C18414-0B25-47BC-B043-3500880DCFAF}tf55705232_win32</Template>
  <TotalTime>59</TotalTime>
  <Words>987</Words>
  <Application>Microsoft Office PowerPoint</Application>
  <PresentationFormat>Grand écran</PresentationFormat>
  <Paragraphs>60</Paragraphs>
  <Slides>8</Slides>
  <Notes>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8</vt:i4>
      </vt:variant>
    </vt:vector>
  </HeadingPairs>
  <TitlesOfParts>
    <vt:vector size="21" baseType="lpstr">
      <vt:lpstr>ADLaM Display</vt:lpstr>
      <vt:lpstr>Agency FB</vt:lpstr>
      <vt:lpstr>Aharoni</vt:lpstr>
      <vt:lpstr>Arial</vt:lpstr>
      <vt:lpstr>Arial Nova Light</vt:lpstr>
      <vt:lpstr>Calibri</vt:lpstr>
      <vt:lpstr>Garamond</vt:lpstr>
      <vt:lpstr>gg sans</vt:lpstr>
      <vt:lpstr>Goudy Old Style</vt:lpstr>
      <vt:lpstr>Harrington</vt:lpstr>
      <vt:lpstr>inherit</vt:lpstr>
      <vt:lpstr>Wingdings 2</vt:lpstr>
      <vt:lpstr>SlateVTI</vt:lpstr>
      <vt:lpstr>Portfolio</vt:lpstr>
      <vt:lpstr>Introduction</vt:lpstr>
      <vt:lpstr>Premièrement</vt:lpstr>
      <vt:lpstr>Fonctionnement</vt:lpstr>
      <vt:lpstr>Les Problèmes rencontrés </vt:lpstr>
      <vt:lpstr>Répartition des tâches </vt:lpstr>
      <vt:lpstr>Améliorations Possibles</vt:lpstr>
      <vt:lpstr>Pour Conclure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jemima kisolokelo</dc:creator>
  <cp:lastModifiedBy>jemima kisolokelo</cp:lastModifiedBy>
  <cp:revision>1</cp:revision>
  <dcterms:created xsi:type="dcterms:W3CDTF">2024-09-29T16:36:25Z</dcterms:created>
  <dcterms:modified xsi:type="dcterms:W3CDTF">2024-09-29T17:35:36Z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