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  <p:sldMasterId id="2147483690" r:id="rId3"/>
    <p:sldMasterId id="2147483703" r:id="rId4"/>
    <p:sldMasterId id="2147483716" r:id="rId5"/>
    <p:sldMasterId id="2147483801" r:id="rId6"/>
  </p:sldMasterIdLst>
  <p:notesMasterIdLst>
    <p:notesMasterId r:id="rId22"/>
  </p:notesMasterIdLst>
  <p:handoutMasterIdLst>
    <p:handoutMasterId r:id="rId23"/>
  </p:handoutMasterIdLst>
  <p:sldIdLst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9966FF"/>
    <a:srgbClr val="660066"/>
    <a:srgbClr val="993366"/>
    <a:srgbClr val="CCCC00"/>
    <a:srgbClr val="872D5A"/>
    <a:srgbClr val="800080"/>
    <a:srgbClr val="660033"/>
    <a:srgbClr val="CC33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404" autoAdjust="0"/>
  </p:normalViewPr>
  <p:slideViewPr>
    <p:cSldViewPr snapToGrid="0">
      <p:cViewPr varScale="1">
        <p:scale>
          <a:sx n="75" d="100"/>
          <a:sy n="75" d="100"/>
        </p:scale>
        <p:origin x="456" y="72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err="1"/>
              <a:t>Autor</a:t>
            </a:r>
            <a:r>
              <a:rPr lang="en-US" altLang="ja-JP" dirty="0"/>
              <a:t> o </a:t>
            </a:r>
            <a:r>
              <a:rPr lang="en-US" altLang="ja-JP" dirty="0" err="1"/>
              <a:t>Subtítulo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BFFA1233-3C66-4A99-B42D-E792E4559FA4}"/>
              </a:ext>
            </a:extLst>
          </p:cNvPr>
          <p:cNvSpPr txBox="1"/>
          <p:nvPr userDrawn="1"/>
        </p:nvSpPr>
        <p:spPr>
          <a:xfrm>
            <a:off x="638417" y="9477991"/>
            <a:ext cx="1097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Instituto </a:t>
            </a:r>
          </a:p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Politécnico </a:t>
            </a:r>
          </a:p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Nacional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1845-48C4-402D-B237-A5787F20BFAB}"/>
              </a:ext>
            </a:extLst>
          </p:cNvPr>
          <p:cNvSpPr txBox="1"/>
          <p:nvPr userDrawn="1"/>
        </p:nvSpPr>
        <p:spPr>
          <a:xfrm>
            <a:off x="4021917" y="9454073"/>
            <a:ext cx="16471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Laboratorio de </a:t>
            </a:r>
          </a:p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Microtecnología y </a:t>
            </a:r>
          </a:p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Sistemas Embebidos</a:t>
            </a:r>
          </a:p>
        </p:txBody>
      </p:sp>
      <p:pic>
        <p:nvPicPr>
          <p:cNvPr id="9" name="12 Imagen">
            <a:extLst>
              <a:ext uri="{FF2B5EF4-FFF2-40B4-BE49-F238E27FC236}">
                <a16:creationId xmlns:a16="http://schemas.microsoft.com/office/drawing/2014/main" id="{CC9EEB0A-CAB9-4FB1-BD74-59385E01C9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93" y="9508072"/>
            <a:ext cx="724486" cy="540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7DD488-164B-4D3A-9E85-C3403A44744D}"/>
              </a:ext>
            </a:extLst>
          </p:cNvPr>
          <p:cNvSpPr txBox="1"/>
          <p:nvPr userDrawn="1"/>
        </p:nvSpPr>
        <p:spPr>
          <a:xfrm>
            <a:off x="2247897" y="9477991"/>
            <a:ext cx="1332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Centro de </a:t>
            </a:r>
          </a:p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Investigación en  </a:t>
            </a:r>
          </a:p>
          <a:p>
            <a:r>
              <a:rPr lang="es-MX" sz="1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Computación</a:t>
            </a:r>
          </a:p>
        </p:txBody>
      </p:sp>
      <p:pic>
        <p:nvPicPr>
          <p:cNvPr id="11" name="13 Imagen">
            <a:extLst>
              <a:ext uri="{FF2B5EF4-FFF2-40B4-BE49-F238E27FC236}">
                <a16:creationId xmlns:a16="http://schemas.microsoft.com/office/drawing/2014/main" id="{6DC435A6-92E7-4359-A1AE-B0149C848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3"/>
          <a:stretch/>
        </p:blipFill>
        <p:spPr>
          <a:xfrm>
            <a:off x="3463306" y="9490072"/>
            <a:ext cx="558611" cy="5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Picture 2" descr="Resultado de imagen para logo ipn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54073"/>
            <a:ext cx="912676" cy="64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9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1943100"/>
            <a:ext cx="15825168" cy="732719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s-ES" dirty="0"/>
              <a:t>Texto</a:t>
            </a:r>
            <a:endParaRPr lang="en-U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0" y="9721516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2374900"/>
            <a:ext cx="15825168" cy="6895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Courier" panose="02060409020205020404" pitchFamily="49" charset="0"/>
              </a:defRPr>
            </a:lvl1pPr>
          </a:lstStyle>
          <a:p>
            <a:pPr lvl="0"/>
            <a:r>
              <a:rPr lang="es-MX" noProof="0" dirty="0"/>
              <a:t>Código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0" y="9721516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43632" y="1730026"/>
            <a:ext cx="15646400" cy="517874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22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2374900"/>
            <a:ext cx="7519368" cy="6895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Courier" panose="02060409020205020404" pitchFamily="49" charset="0"/>
              </a:defRPr>
            </a:lvl1pPr>
          </a:lstStyle>
          <a:p>
            <a:pPr lvl="0"/>
            <a:r>
              <a:rPr lang="es-MX" noProof="0" dirty="0"/>
              <a:t>Código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0" y="9721516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43632" y="1730026"/>
            <a:ext cx="15646400" cy="517874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s-ES" dirty="0"/>
              <a:t>Título</a:t>
            </a:r>
            <a:endParaRPr lang="es-MX" dirty="0"/>
          </a:p>
        </p:txBody>
      </p:sp>
      <p:sp>
        <p:nvSpPr>
          <p:cNvPr id="8" name="Marcador de contenido 10"/>
          <p:cNvSpPr>
            <a:spLocks noGrp="1"/>
          </p:cNvSpPr>
          <p:nvPr>
            <p:ph sz="quarter" idx="15" hasCustomPrompt="1"/>
          </p:nvPr>
        </p:nvSpPr>
        <p:spPr>
          <a:xfrm>
            <a:off x="9257816" y="2374900"/>
            <a:ext cx="7519368" cy="6895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Courier" panose="02060409020205020404" pitchFamily="49" charset="0"/>
              </a:defRPr>
            </a:lvl1pPr>
          </a:lstStyle>
          <a:p>
            <a:pPr lvl="0"/>
            <a:r>
              <a:rPr lang="es-MX" noProof="0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5585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1943100"/>
            <a:ext cx="12967668" cy="7327194"/>
          </a:xfrm>
        </p:spPr>
        <p:txBody>
          <a:bodyPr/>
          <a:lstStyle>
            <a:lvl1pPr>
              <a:lnSpc>
                <a:spcPct val="15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s-MX" noProof="0" dirty="0"/>
              <a:t>Texto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0" y="9721516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Marcador de gráfico 3"/>
          <p:cNvSpPr>
            <a:spLocks noGrp="1"/>
          </p:cNvSpPr>
          <p:nvPr>
            <p:ph type="chart" sz="quarter" idx="15" hasCustomPrompt="1"/>
          </p:nvPr>
        </p:nvSpPr>
        <p:spPr>
          <a:xfrm>
            <a:off x="14640242" y="1943100"/>
            <a:ext cx="2377440" cy="3200400"/>
          </a:xfrm>
        </p:spPr>
        <p:txBody>
          <a:bodyPr>
            <a:normAutofit/>
          </a:bodyPr>
          <a:lstStyle>
            <a:lvl1pPr>
              <a:defRPr lang="en-US" sz="20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14640241" y="5308600"/>
            <a:ext cx="3043601" cy="3961694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defRPr sz="1300" baseline="0"/>
            </a:lvl1pPr>
          </a:lstStyle>
          <a:p>
            <a:pPr lvl="0"/>
            <a:r>
              <a:rPr lang="es-ES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Condensed" panose="020B0606020202030204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94169"/>
            <a:ext cx="6481482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9809315" cy="57753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5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500" kern="1200" baseline="0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315200" y="2430381"/>
            <a:ext cx="9601200" cy="598054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5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3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500" kern="1200" baseline="0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98093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9809315" cy="529120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5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97840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98093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9809315" cy="210116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97840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98093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9809315" cy="210116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97840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20" name="Marcador de tex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35" name="Marcador de tex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37" name="Marcador de texto 14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9721516"/>
            <a:ext cx="8242300" cy="547688"/>
          </a:xfrm>
        </p:spPr>
        <p:txBody>
          <a:bodyPr anchor="ctr"/>
          <a:lstStyle>
            <a:lvl1pPr>
              <a:defRPr lang="en-US" sz="1800" kern="1200" baseline="0" dirty="0" err="1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Institución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2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30" name="Marcador de tex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en-US" altLang="ja-JP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24" name="Marcador de tex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4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6" name="Marcador de texto 1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9721516"/>
            <a:ext cx="8242300" cy="547688"/>
          </a:xfrm>
        </p:spPr>
        <p:txBody>
          <a:bodyPr anchor="ctr"/>
          <a:lstStyle>
            <a:lvl1pPr>
              <a:defRPr lang="en-US" sz="1800" kern="1200" baseline="0" dirty="0" err="1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Institución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50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endParaRPr lang="en-US" dirty="0"/>
          </a:p>
        </p:txBody>
      </p:sp>
      <p:sp>
        <p:nvSpPr>
          <p:cNvPr id="18" name="Marcador de tex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2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10" name="Marcador de tex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6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9" y="2019300"/>
            <a:ext cx="17217189" cy="72509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Helvetica Condensed" panose="020B0606020202030204" pitchFamily="34" charset="0"/>
              </a:defRPr>
            </a:lvl1pPr>
          </a:lstStyle>
          <a:p>
            <a:pPr lvl="0"/>
            <a:r>
              <a:rPr lang="es-ES" dirty="0"/>
              <a:t>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6543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761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1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err="1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37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7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75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92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8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9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27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0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08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1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76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0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56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9" y="2019300"/>
            <a:ext cx="17217189" cy="72509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Helvetica Condensed" panose="020B0606020202030204" pitchFamily="34" charset="0"/>
              </a:defRPr>
            </a:lvl1pPr>
          </a:lstStyle>
          <a:p>
            <a:pPr lvl="0"/>
            <a:r>
              <a:rPr lang="es-ES" dirty="0"/>
              <a:t>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11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err="1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289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83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933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30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073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3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40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9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383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0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228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1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/>
              <a:t>TEXTO</a:t>
            </a: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chemeClr val="bg1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err="1"/>
              <a:t>Texto</a:t>
            </a:r>
            <a:endParaRPr lang="en-US" altLang="ja-JP" dirty="0"/>
          </a:p>
          <a:p>
            <a:r>
              <a:rPr lang="en-US" dirty="0" err="1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0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17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9" y="2019300"/>
            <a:ext cx="17217189" cy="72509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Helvetica Condensed" panose="020B0606020202030204" pitchFamily="34" charset="0"/>
              </a:defRPr>
            </a:lvl1pPr>
          </a:lstStyle>
          <a:p>
            <a:pPr lvl="0"/>
            <a:r>
              <a:rPr lang="es-ES" dirty="0"/>
              <a:t>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92553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6821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4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Caption1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Caption2 Here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936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86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145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669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926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9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1943100"/>
            <a:ext cx="15825168" cy="732719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s-ES" dirty="0"/>
              <a:t>Texto</a:t>
            </a:r>
            <a:endParaRPr lang="en-U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0" y="9721516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picture here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solidFill>
                <a:prstClr val="white"/>
              </a:solidFill>
              <a:latin typeface="Bebas Neue Regular"/>
            </a:endParaRPr>
          </a:p>
        </p:txBody>
      </p:sp>
      <p:sp>
        <p:nvSpPr>
          <p:cNvPr id="10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202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18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61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10" name="フッター プレースホルダー 2"/>
          <p:cNvSpPr txBox="1">
            <a:spLocks/>
          </p:cNvSpPr>
          <p:nvPr userDrawn="1"/>
        </p:nvSpPr>
        <p:spPr>
          <a:xfrm>
            <a:off x="0" y="9739312"/>
            <a:ext cx="9156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71600" rtl="0" eaLnBrk="1" latinLnBrk="0" hangingPunct="1">
              <a:defRPr sz="28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Laboratorio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de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Microtenología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y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Sistemas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sz="1600" dirty="0" err="1">
                <a:solidFill>
                  <a:prstClr val="white">
                    <a:lumMod val="95000"/>
                  </a:prstClr>
                </a:solidFill>
              </a:rPr>
              <a:t>Embebidos</a:t>
            </a:r>
            <a:endParaRPr lang="en-US" sz="16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114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2532823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s-MX" noProof="0"/>
              <a:t>Título</a:t>
            </a: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21166"/>
            <a:ext cx="12532823" cy="445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66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A-OTF Shin Go Pro L" panose="020B0300000000000000" pitchFamily="34" charset="-128"/>
                <a:cs typeface="+mj-cs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s-MX" altLang="ja-JP" noProof="0" dirty="0"/>
              <a:t>Breve descripción</a:t>
            </a:r>
            <a:endParaRPr lang="es-MX" noProof="0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484676" y="1734671"/>
            <a:ext cx="17426807" cy="75356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3000" kern="1200" baseline="0" dirty="0">
                <a:solidFill>
                  <a:srgbClr val="00B0F0"/>
                </a:solidFill>
                <a:latin typeface="+mj-lt"/>
                <a:ea typeface="A-OTF Shin Go Pro L" panose="020B0300000000000000" pitchFamily="34" charset="-128"/>
                <a:cs typeface="+mj-cs"/>
              </a:defRPr>
            </a:lvl1pPr>
          </a:lstStyle>
          <a:p>
            <a:pPr lvl="0"/>
            <a:r>
              <a:rPr lang="es-ES" dirty="0"/>
              <a:t>Texto</a:t>
            </a:r>
            <a:endParaRPr lang="en-U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>
            <a:noAutofit/>
          </a:bodyPr>
          <a:lstStyle>
            <a:lvl1pPr marL="0" indent="0" algn="l" defTabSz="1371669" rtl="0" eaLnBrk="1" latinLnBrk="0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 lang="en-US" sz="2400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A-OTF Shin Go Pro L" panose="020B0300000000000000" pitchFamily="34" charset="-128"/>
                <a:cs typeface="+mj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2" y="9721517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s-MX" sz="2400" kern="1200" baseline="0" smtClean="0">
                <a:solidFill>
                  <a:schemeClr val="bg1">
                    <a:lumMod val="95000"/>
                  </a:schemeClr>
                </a:solidFill>
                <a:latin typeface="+mj-lt"/>
                <a:ea typeface="A-OTF Shin Go Pro L" panose="020B0300000000000000" pitchFamily="34" charset="-128"/>
                <a:cs typeface="+mj-cs"/>
              </a:defRPr>
            </a:lvl1pPr>
          </a:lstStyle>
          <a:p>
            <a:pPr algn="l" defTabSz="1371669">
              <a:lnSpc>
                <a:spcPct val="90000"/>
              </a:lnSpc>
              <a:spcBef>
                <a:spcPct val="0"/>
              </a:spcBef>
            </a:pPr>
            <a:fld id="{DAEF4D36-AE85-49C9-90DE-66D02B257272}" type="slidenum">
              <a:rPr lang="es-MX" smtClean="0"/>
              <a:pPr algn="l" defTabSz="1371669">
                <a:lnSpc>
                  <a:spcPct val="90000"/>
                </a:lnSpc>
                <a:spcBef>
                  <a:spcPct val="0"/>
                </a:spcBef>
              </a:pPr>
              <a:t>‹Nº›</a:t>
            </a:fld>
            <a:endParaRPr lang="es-MX" dirty="0"/>
          </a:p>
        </p:txBody>
      </p:sp>
      <p:pic>
        <p:nvPicPr>
          <p:cNvPr id="7" name="Picture 40" descr="alligator_1">
            <a:extLst>
              <a:ext uri="{FF2B5EF4-FFF2-40B4-BE49-F238E27FC236}">
                <a16:creationId xmlns:a16="http://schemas.microsoft.com/office/drawing/2014/main" id="{6EB7D0CB-3E00-4347-B6F5-E1308417AF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48" y="9738186"/>
            <a:ext cx="742950" cy="54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13D312-9AE7-2A52-9AAD-DB2B08567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17499" y="113704"/>
            <a:ext cx="3711389" cy="12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2374901"/>
            <a:ext cx="15825168" cy="6895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Courier" panose="02060409020205020404" pitchFamily="49" charset="0"/>
              </a:defRPr>
            </a:lvl1pPr>
          </a:lstStyle>
          <a:p>
            <a:pPr lvl="0"/>
            <a:r>
              <a:rPr lang="es-MX" noProof="0" dirty="0"/>
              <a:t>Código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2" y="9721517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43633" y="1730027"/>
            <a:ext cx="15646400" cy="517874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68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2374901"/>
            <a:ext cx="7519368" cy="6895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Courier" panose="02060409020205020404" pitchFamily="49" charset="0"/>
              </a:defRPr>
            </a:lvl1pPr>
          </a:lstStyle>
          <a:p>
            <a:pPr lvl="0"/>
            <a:r>
              <a:rPr lang="es-MX" noProof="0" dirty="0"/>
              <a:t>Código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2" y="9721517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1243633" y="1730027"/>
            <a:ext cx="15646400" cy="517874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s-ES" dirty="0"/>
              <a:t>Título</a:t>
            </a:r>
            <a:endParaRPr lang="es-MX" dirty="0"/>
          </a:p>
        </p:txBody>
      </p:sp>
      <p:sp>
        <p:nvSpPr>
          <p:cNvPr id="8" name="Marcador de contenido 10"/>
          <p:cNvSpPr>
            <a:spLocks noGrp="1"/>
          </p:cNvSpPr>
          <p:nvPr>
            <p:ph sz="quarter" idx="15" hasCustomPrompt="1"/>
          </p:nvPr>
        </p:nvSpPr>
        <p:spPr>
          <a:xfrm>
            <a:off x="9257816" y="2374901"/>
            <a:ext cx="7519368" cy="6895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Courier" panose="02060409020205020404" pitchFamily="49" charset="0"/>
              </a:defRPr>
            </a:lvl1pPr>
          </a:lstStyle>
          <a:p>
            <a:pPr lvl="0"/>
            <a:r>
              <a:rPr lang="es-MX" noProof="0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411446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1243632" y="1943100"/>
            <a:ext cx="12967668" cy="7327194"/>
          </a:xfrm>
        </p:spPr>
        <p:txBody>
          <a:bodyPr/>
          <a:lstStyle>
            <a:lvl1pPr>
              <a:lnSpc>
                <a:spcPct val="15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s-MX" noProof="0" dirty="0"/>
              <a:t>Texto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2" y="9721517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Marcador de gráfico 3"/>
          <p:cNvSpPr>
            <a:spLocks noGrp="1"/>
          </p:cNvSpPr>
          <p:nvPr>
            <p:ph type="chart" sz="quarter" idx="15" hasCustomPrompt="1"/>
          </p:nvPr>
        </p:nvSpPr>
        <p:spPr>
          <a:xfrm>
            <a:off x="14640242" y="1943100"/>
            <a:ext cx="2377440" cy="3200400"/>
          </a:xfrm>
        </p:spPr>
        <p:txBody>
          <a:bodyPr>
            <a:normAutofit/>
          </a:bodyPr>
          <a:lstStyle>
            <a:lvl1pPr>
              <a:defRPr lang="en-US" sz="20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6" hasCustomPrompt="1"/>
          </p:nvPr>
        </p:nvSpPr>
        <p:spPr>
          <a:xfrm>
            <a:off x="14640242" y="5308601"/>
            <a:ext cx="3043601" cy="3961694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defRPr sz="1301" baseline="0"/>
            </a:lvl1pPr>
          </a:lstStyle>
          <a:p>
            <a:pPr lvl="0"/>
            <a:r>
              <a:rPr lang="es-ES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Condensed" panose="020B0606020202030204" pitchFamily="34" charset="0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94171"/>
            <a:ext cx="6481482" cy="928688"/>
          </a:xfrm>
          <a:prstGeom prst="rect">
            <a:avLst/>
          </a:prstGeom>
        </p:spPr>
        <p:txBody>
          <a:bodyPr/>
          <a:lstStyle>
            <a:lvl1pPr algn="r">
              <a:defRPr sz="8001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4" cy="1473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6" y="2635627"/>
            <a:ext cx="9809315" cy="57753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5" name="Marcador de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1" y="2430380"/>
            <a:ext cx="5979026" cy="5980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501" kern="1200" baseline="0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6" y="2430382"/>
            <a:ext cx="98093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6" y="3119717"/>
            <a:ext cx="9809315" cy="529121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5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6" y="3012141"/>
            <a:ext cx="97840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1" y="2430380"/>
            <a:ext cx="5979026" cy="5980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6" y="2430382"/>
            <a:ext cx="98093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6" y="3119719"/>
            <a:ext cx="9809315" cy="210116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6" y="3012141"/>
            <a:ext cx="97840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6" y="5478617"/>
            <a:ext cx="9809315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6" y="6167954"/>
            <a:ext cx="9809315" cy="210116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6" y="6060377"/>
            <a:ext cx="97840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20" name="Marcador de tex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0" y="9716878"/>
            <a:ext cx="902368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10" name="Marcador de tex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017500" y="9721516"/>
            <a:ext cx="4356100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5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4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4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8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7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10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7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80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9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2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9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1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3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3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35" name="Marcador de tex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37" name="Marcador de texto 14"/>
          <p:cNvSpPr>
            <a:spLocks noGrp="1"/>
          </p:cNvSpPr>
          <p:nvPr>
            <p:ph type="body" sz="quarter" idx="25" hasCustomPrompt="1"/>
          </p:nvPr>
        </p:nvSpPr>
        <p:spPr>
          <a:xfrm>
            <a:off x="1" y="9721517"/>
            <a:ext cx="8242301" cy="547688"/>
          </a:xfrm>
        </p:spPr>
        <p:txBody>
          <a:bodyPr anchor="ctr"/>
          <a:lstStyle>
            <a:lvl1pPr>
              <a:defRPr lang="en-US" sz="1800" kern="1200" baseline="0" dirty="0" err="1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Institución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9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8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8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2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1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1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5"/>
            <a:ext cx="3794645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Agreagar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9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70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70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2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30" name="Marcador de tex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5" y="2105048"/>
            <a:ext cx="5037261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1"/>
            <a:ext cx="5046330" cy="632310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5" y="2693324"/>
            <a:ext cx="50372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8" y="2105048"/>
            <a:ext cx="5037261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en-US" altLang="ja-JP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1"/>
            <a:ext cx="5046330" cy="632310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8" y="2693324"/>
            <a:ext cx="50372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8"/>
            <a:ext cx="5037261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30" y="2791871"/>
            <a:ext cx="5046330" cy="632310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4"/>
            <a:ext cx="50372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8"/>
            <a:ext cx="7427243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8" y="2791871"/>
            <a:ext cx="7440614" cy="632310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4"/>
            <a:ext cx="742724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8"/>
            <a:ext cx="7427243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1371669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69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1" y="2791871"/>
            <a:ext cx="7440614" cy="632310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4"/>
            <a:ext cx="742724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7" name="Marcador de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8"/>
            <a:ext cx="6893573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6905984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68935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10" y="5994878"/>
            <a:ext cx="6893573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3" y="6681699"/>
            <a:ext cx="6905984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10" y="6583152"/>
            <a:ext cx="68935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9" y="2094205"/>
            <a:ext cx="6746400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16:9</a:t>
            </a: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5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7"/>
            <a:ext cx="6746400" cy="3795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16:9</a:t>
            </a: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3" y="2095657"/>
            <a:ext cx="180000" cy="37956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24" name="Marcador de tex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461677"/>
            <a:ext cx="18289652" cy="45724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– 1:1</a:t>
            </a: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5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7" y="6322835"/>
            <a:ext cx="11088914" cy="306791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1" y="6958384"/>
            <a:ext cx="6481484" cy="1473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sp>
        <p:nvSpPr>
          <p:cNvPr id="14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6" name="Marcador de texto 14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9721517"/>
            <a:ext cx="8242301" cy="547688"/>
          </a:xfrm>
        </p:spPr>
        <p:txBody>
          <a:bodyPr anchor="ctr"/>
          <a:lstStyle>
            <a:lvl1pPr>
              <a:defRPr lang="en-US" sz="1800" kern="1200" baseline="0" dirty="0" err="1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Institución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8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8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1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1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70" y="5994878"/>
            <a:ext cx="3941816" cy="6355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Título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spcBef>
                <a:spcPts val="0"/>
              </a:spcBef>
              <a:defRPr sz="220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70" y="6583152"/>
            <a:ext cx="394181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6" y="1927450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 sz="2501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7" y="1927450"/>
            <a:ext cx="3965349" cy="396534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371669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501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70" y="1924690"/>
            <a:ext cx="3965349" cy="396534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371669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endParaRPr lang="en-US" dirty="0"/>
          </a:p>
        </p:txBody>
      </p:sp>
      <p:sp>
        <p:nvSpPr>
          <p:cNvPr id="18" name="Marcador de tex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2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3601" y="9716879"/>
            <a:ext cx="902369" cy="5523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4" y="2862604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6" y="3549427"/>
            <a:ext cx="8333822" cy="454184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err="1"/>
              <a:t>Texto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4" y="3450878"/>
            <a:ext cx="8318843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1"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</p:txBody>
      </p:sp>
      <p:sp>
        <p:nvSpPr>
          <p:cNvPr id="10" name="Marcador de tex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017500" y="9721517"/>
            <a:ext cx="4356101" cy="547688"/>
          </a:xfrm>
        </p:spPr>
        <p:txBody>
          <a:bodyPr anchor="ctr"/>
          <a:lstStyle>
            <a:lvl1pPr>
              <a:lnSpc>
                <a:spcPct val="100000"/>
              </a:lnSpc>
              <a:defRPr lang="en-US" sz="1800" kern="1200" baseline="0" dirty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Tema</a:t>
            </a:r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9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3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Breve </a:t>
            </a:r>
            <a:r>
              <a:rPr lang="en-US" altLang="ja-JP" dirty="0" err="1"/>
              <a:t>descripción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0" descr="alligator_1">
            <a:extLst>
              <a:ext uri="{FF2B5EF4-FFF2-40B4-BE49-F238E27FC236}">
                <a16:creationId xmlns:a16="http://schemas.microsoft.com/office/drawing/2014/main" id="{5CAA7D9C-59E1-4769-80C1-8A504A62B5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747" y="9738186"/>
            <a:ext cx="742950" cy="54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6A850C-A5C2-2C58-A00B-4E5005B9EE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68454" y="96371"/>
            <a:ext cx="3926925" cy="13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6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2115801" y="9721517"/>
            <a:ext cx="5245100" cy="547688"/>
          </a:xfrm>
        </p:spPr>
        <p:txBody>
          <a:bodyPr/>
          <a:lstStyle>
            <a:lvl1pPr>
              <a:defRPr>
                <a:latin typeface="Helvetica Condensed" panose="020B0606020202030204" pitchFamily="34" charset="0"/>
              </a:defRPr>
            </a:lvl1pPr>
          </a:lstStyle>
          <a:p>
            <a:r>
              <a:rPr lang="en-US" dirty="0" err="1"/>
              <a:t>Lagarto</a:t>
            </a:r>
            <a:r>
              <a:rPr lang="en-US" dirty="0"/>
              <a:t> I Processor Microarchitecture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60900" y="9721517"/>
            <a:ext cx="927101" cy="565484"/>
          </a:xfrm>
        </p:spPr>
        <p:txBody>
          <a:bodyPr/>
          <a:lstStyle>
            <a:lvl1pPr algn="ctr">
              <a:defRPr lang="en-US" sz="1800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6" y="908366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35" indent="0" algn="ctr">
              <a:buNone/>
              <a:defRPr sz="3000"/>
            </a:lvl2pPr>
            <a:lvl3pPr marL="1371669" indent="0" algn="ctr">
              <a:buNone/>
              <a:defRPr sz="2700"/>
            </a:lvl3pPr>
            <a:lvl4pPr marL="2057504" indent="0" algn="ctr">
              <a:buNone/>
              <a:defRPr sz="2400"/>
            </a:lvl4pPr>
            <a:lvl5pPr marL="2743337" indent="0" algn="ctr">
              <a:buNone/>
              <a:defRPr sz="2400"/>
            </a:lvl5pPr>
            <a:lvl6pPr marL="3429171" indent="0" algn="ctr">
              <a:buNone/>
              <a:defRPr sz="2400"/>
            </a:lvl6pPr>
            <a:lvl7pPr marL="4115006" indent="0" algn="ctr">
              <a:buNone/>
              <a:defRPr sz="2400"/>
            </a:lvl7pPr>
            <a:lvl8pPr marL="4800840" indent="0" algn="ctr">
              <a:buNone/>
              <a:defRPr sz="2400"/>
            </a:lvl8pPr>
            <a:lvl9pPr marL="5486675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8" y="5994878"/>
            <a:ext cx="3941816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1"/>
              </a:lnSpc>
              <a:defRPr sz="220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8" y="6583152"/>
            <a:ext cx="394181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1" y="5994878"/>
            <a:ext cx="3941816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1"/>
              </a:lnSpc>
              <a:defRPr sz="220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1" y="6583152"/>
            <a:ext cx="394181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70" y="5994878"/>
            <a:ext cx="3941816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chemeClr val="accent2">
                    <a:lumMod val="7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Caption Here</a:t>
            </a:r>
            <a:endParaRPr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700"/>
            <a:ext cx="3948912" cy="252953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1"/>
              </a:lnSpc>
              <a:defRPr sz="220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70" y="6583152"/>
            <a:ext cx="394181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6" y="1927450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7" y="1927450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69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70" y="1924690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69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Graph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9" y="2019300"/>
            <a:ext cx="17217189" cy="72509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Helvetica Condensed" panose="020B0606020202030204" pitchFamily="34" charset="0"/>
              </a:defRPr>
            </a:lvl1pPr>
          </a:lstStyle>
          <a:p>
            <a:pPr lvl="0"/>
            <a:r>
              <a:rPr lang="es-ES" dirty="0"/>
              <a:t>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626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77CEEF"/>
                </a:solidFill>
                <a:latin typeface="Helvetica Condensed" panose="020B0606020202030204" pitchFamily="34" charset="0"/>
                <a:ea typeface="A-OTF Gothic BBB Pro Medium" panose="020B0400000000000000" pitchFamily="34" charset="-128"/>
                <a:cs typeface="Helvetica Condensed" panose="020B060602020203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 brief description here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9" y="2019300"/>
            <a:ext cx="17217189" cy="72509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Helvetica Condensed" panose="020B0606020202030204" pitchFamily="34" charset="0"/>
              </a:defRPr>
            </a:lvl1pPr>
          </a:lstStyle>
          <a:p>
            <a:pPr lvl="0"/>
            <a:r>
              <a:rPr lang="es-ES" dirty="0"/>
              <a:t>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94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8" r:id="rId5"/>
    <p:sldLayoutId id="2147483741" r:id="rId6"/>
    <p:sldLayoutId id="2147483742" r:id="rId7"/>
    <p:sldLayoutId id="2147483743" r:id="rId8"/>
    <p:sldLayoutId id="2147483784" r:id="rId9"/>
  </p:sldLayoutIdLst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" name="Rectángulo 8"/>
          <p:cNvSpPr/>
          <p:nvPr userDrawn="1"/>
        </p:nvSpPr>
        <p:spPr>
          <a:xfrm>
            <a:off x="16883999" y="0"/>
            <a:ext cx="1404000" cy="1458000"/>
          </a:xfrm>
          <a:prstGeom prst="rect">
            <a:avLst/>
          </a:prstGeom>
          <a:blipFill dpi="0" rotWithShape="1">
            <a:blip r:embed="rId19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257300" y="1943100"/>
            <a:ext cx="15773400" cy="732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0" y="9721516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Marcador de texto 14"/>
          <p:cNvSpPr txBox="1">
            <a:spLocks/>
          </p:cNvSpPr>
          <p:nvPr userDrawn="1"/>
        </p:nvSpPr>
        <p:spPr>
          <a:xfrm>
            <a:off x="0" y="9721516"/>
            <a:ext cx="8242300" cy="547688"/>
          </a:xfrm>
          <a:prstGeom prst="rect">
            <a:avLst/>
          </a:prstGeom>
        </p:spPr>
        <p:txBody>
          <a:bodyPr anchor="ctr"/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800" kern="1200" baseline="0" dirty="0" err="1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  <a:lvl2pPr marL="4572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00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Instituto Politécnico Nacional, Centro de Investigación</a:t>
            </a:r>
            <a:r>
              <a:rPr lang="es-MX" baseline="0" dirty="0"/>
              <a:t> en Computación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4" r:id="rId3"/>
    <p:sldLayoutId id="2147483685" r:id="rId4"/>
    <p:sldLayoutId id="2147483662" r:id="rId5"/>
    <p:sldLayoutId id="2147483688" r:id="rId6"/>
    <p:sldLayoutId id="2147483663" r:id="rId7"/>
    <p:sldLayoutId id="2147483664" r:id="rId8"/>
    <p:sldLayoutId id="2147483665" r:id="rId9"/>
    <p:sldLayoutId id="2147483666" r:id="rId10"/>
    <p:sldLayoutId id="2147483671" r:id="rId11"/>
    <p:sldLayoutId id="2147483676" r:id="rId12"/>
    <p:sldLayoutId id="2147483677" r:id="rId13"/>
    <p:sldLayoutId id="2147483670" r:id="rId14"/>
    <p:sldLayoutId id="2147483674" r:id="rId15"/>
    <p:sldLayoutId id="2147483675" r:id="rId16"/>
    <p:sldLayoutId id="2147483687" r:id="rId17"/>
  </p:sldLayoutIdLst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57200" indent="-228600" algn="l" defTabSz="1371600" rtl="0" eaLnBrk="1" latinLnBrk="0" hangingPunct="1">
        <a:lnSpc>
          <a:spcPct val="100000"/>
        </a:lnSpc>
        <a:spcBef>
          <a:spcPts val="0"/>
        </a:spcBef>
        <a:buClr>
          <a:srgbClr val="0099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685800" indent="-228600" algn="l" defTabSz="1371600" rtl="0" eaLnBrk="1" latinLnBrk="0" hangingPunct="1">
        <a:lnSpc>
          <a:spcPct val="100000"/>
        </a:lnSpc>
        <a:spcBef>
          <a:spcPts val="0"/>
        </a:spcBef>
        <a:buClr>
          <a:srgbClr val="0066CC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914400" indent="-228600" algn="l" defTabSz="1371600" rtl="0" eaLnBrk="1" latinLnBrk="0" hangingPunct="1">
        <a:lnSpc>
          <a:spcPct val="100000"/>
        </a:lnSpc>
        <a:spcBef>
          <a:spcPts val="0"/>
        </a:spcBef>
        <a:buClr>
          <a:srgbClr val="0033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4pPr>
      <a:lvl5pPr marL="1143000" indent="-228600" algn="l" defTabSz="1371600" rtl="0" eaLnBrk="1" latinLnBrk="0" hangingPunct="1">
        <a:lnSpc>
          <a:spcPct val="100000"/>
        </a:lnSpc>
        <a:spcBef>
          <a:spcPts val="0"/>
        </a:spcBef>
        <a:buClr>
          <a:srgbClr val="003399"/>
        </a:buClr>
        <a:buFont typeface="Arial" panose="020B0604020202020204" pitchFamily="34" charset="0"/>
        <a:buChar char="•"/>
        <a:tabLst>
          <a:tab pos="1143000" algn="l"/>
        </a:tabLst>
        <a:defRPr sz="20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1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prstClr val="white"/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Presentation Title Here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0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7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9" y="9721517"/>
            <a:ext cx="5269832" cy="5654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2" y="0"/>
            <a:ext cx="388418" cy="14626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9" name="Rectángulo 8"/>
          <p:cNvSpPr/>
          <p:nvPr userDrawn="1"/>
        </p:nvSpPr>
        <p:spPr>
          <a:xfrm>
            <a:off x="16883999" y="0"/>
            <a:ext cx="1404000" cy="1458000"/>
          </a:xfrm>
          <a:prstGeom prst="rect">
            <a:avLst/>
          </a:prstGeom>
          <a:blipFill dpi="0" rotWithShape="1">
            <a:blip r:embed="rId19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257300" y="1943100"/>
            <a:ext cx="15773400" cy="732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0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7373602" y="9721517"/>
            <a:ext cx="914399" cy="547688"/>
          </a:xfrm>
          <a:prstGeom prst="rect">
            <a:avLst/>
          </a:prstGeom>
        </p:spPr>
        <p:txBody>
          <a:bodyPr anchor="ctr"/>
          <a:lstStyle>
            <a:lvl1pPr algn="ctr">
              <a:defRPr lang="en-US" sz="1800" b="1" kern="1200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</a:lstStyle>
          <a:p>
            <a:fld id="{DAEF4D36-AE85-49C9-90DE-66D02B25727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Marcador de texto 14"/>
          <p:cNvSpPr txBox="1">
            <a:spLocks/>
          </p:cNvSpPr>
          <p:nvPr userDrawn="1"/>
        </p:nvSpPr>
        <p:spPr>
          <a:xfrm>
            <a:off x="1" y="9721517"/>
            <a:ext cx="8242301" cy="547688"/>
          </a:xfrm>
          <a:prstGeom prst="rect">
            <a:avLst/>
          </a:prstGeom>
        </p:spPr>
        <p:txBody>
          <a:bodyPr anchor="ctr"/>
          <a:lstStyle>
            <a:lvl1pPr marL="0" indent="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800" kern="1200" baseline="0" dirty="0" err="1" smtClean="0">
                <a:solidFill>
                  <a:schemeClr val="bg1">
                    <a:lumMod val="95000"/>
                  </a:schemeClr>
                </a:solidFill>
                <a:latin typeface="Helvetica Condensed" panose="020B0606020202030204" pitchFamily="34" charset="0"/>
                <a:ea typeface="+mn-ea"/>
                <a:cs typeface="+mn-cs"/>
              </a:defRPr>
            </a:lvl1pPr>
            <a:lvl2pPr marL="4572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00" indent="-228600" algn="l" defTabSz="13716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00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Instituto Politécnico Nacional, Centro de Investigación</a:t>
            </a:r>
            <a:r>
              <a:rPr lang="es-MX" sz="1800" baseline="0" dirty="0"/>
              <a:t> en Computación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1094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hdr="0" dt="0"/>
  <p:txStyles>
    <p:titleStyle>
      <a:lvl1pPr algn="l" defTabSz="1371669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69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None/>
        <a:defRPr sz="3000" kern="1200"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57223" indent="-228612" algn="l" defTabSz="1371669" rtl="0" eaLnBrk="1" latinLnBrk="0" hangingPunct="1">
        <a:lnSpc>
          <a:spcPct val="100000"/>
        </a:lnSpc>
        <a:spcBef>
          <a:spcPts val="0"/>
        </a:spcBef>
        <a:buClr>
          <a:srgbClr val="0099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685835" indent="-228612" algn="l" defTabSz="1371669" rtl="0" eaLnBrk="1" latinLnBrk="0" hangingPunct="1">
        <a:lnSpc>
          <a:spcPct val="100000"/>
        </a:lnSpc>
        <a:spcBef>
          <a:spcPts val="0"/>
        </a:spcBef>
        <a:buClr>
          <a:srgbClr val="0066CC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914445" indent="-228612" algn="l" defTabSz="1371669" rtl="0" eaLnBrk="1" latinLnBrk="0" hangingPunct="1">
        <a:lnSpc>
          <a:spcPct val="100000"/>
        </a:lnSpc>
        <a:spcBef>
          <a:spcPts val="0"/>
        </a:spcBef>
        <a:buClr>
          <a:srgbClr val="0033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4pPr>
      <a:lvl5pPr marL="1143057" indent="-228612" algn="l" defTabSz="1371669" rtl="0" eaLnBrk="1" latinLnBrk="0" hangingPunct="1">
        <a:lnSpc>
          <a:spcPct val="100000"/>
        </a:lnSpc>
        <a:spcBef>
          <a:spcPts val="0"/>
        </a:spcBef>
        <a:buClr>
          <a:srgbClr val="003399"/>
        </a:buClr>
        <a:buFont typeface="Arial" panose="020B0604020202020204" pitchFamily="34" charset="0"/>
        <a:buChar char="•"/>
        <a:tabLst>
          <a:tab pos="1143057" algn="l"/>
        </a:tabLst>
        <a:defRPr sz="2000" kern="1200">
          <a:solidFill>
            <a:schemeClr val="tx1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5pPr>
      <a:lvl6pPr marL="3772089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4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57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69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4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7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1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06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7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ctrTitle"/>
          </p:nvPr>
        </p:nvSpPr>
        <p:spPr>
          <a:xfrm>
            <a:off x="5401558" y="4047906"/>
            <a:ext cx="11902985" cy="1745964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6000" dirty="0">
                <a:solidFill>
                  <a:srgbClr val="0070C0"/>
                </a:solidFill>
                <a:ea typeface="A-OTF Shin Go Pro L" panose="020B0300000000000000" pitchFamily="34" charset="-128"/>
                <a:cs typeface="+mj-cs"/>
              </a:rPr>
              <a:t>ARITMÉTICA BOOLEANA</a:t>
            </a:r>
            <a:endParaRPr lang="es-MX" sz="6000" dirty="0">
              <a:solidFill>
                <a:srgbClr val="C00000"/>
              </a:solidFill>
              <a:ea typeface="A-OTF Shin Go Pro L" panose="020B0300000000000000" pitchFamily="34" charset="-128"/>
              <a:cs typeface="+mj-cs"/>
            </a:endParaRPr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6023728" y="7911794"/>
            <a:ext cx="12252134" cy="954117"/>
          </a:xfrm>
        </p:spPr>
        <p:txBody>
          <a:bodyPr>
            <a:normAutofit fontScale="32500" lnSpcReduction="20000"/>
          </a:bodyPr>
          <a:lstStyle/>
          <a:p>
            <a:r>
              <a:rPr lang="es-MX" sz="6000" dirty="0">
                <a:solidFill>
                  <a:srgbClr val="0070C0"/>
                </a:solidFill>
                <a:ea typeface="A-OTF Shin Go Pro L" panose="020B0300000000000000" pitchFamily="34" charset="-128"/>
                <a:cs typeface="+mj-cs"/>
              </a:rPr>
              <a:t>Dr. Luis A. Villa Vargas</a:t>
            </a:r>
          </a:p>
          <a:p>
            <a:r>
              <a:rPr lang="es-MX" sz="6000" dirty="0">
                <a:solidFill>
                  <a:srgbClr val="0070C0"/>
                </a:solidFill>
                <a:ea typeface="A-OTF Shin Go Pro L" panose="020B0300000000000000" pitchFamily="34" charset="-128"/>
                <a:cs typeface="+mj-cs"/>
              </a:rPr>
              <a:t>Dr. Marco A. Ramírez Salinas</a:t>
            </a:r>
          </a:p>
          <a:p>
            <a:r>
              <a:rPr lang="es-MX" sz="6000" dirty="0">
                <a:solidFill>
                  <a:srgbClr val="0070C0"/>
                </a:solidFill>
                <a:ea typeface="A-OTF Shin Go Pro L" panose="020B0300000000000000" pitchFamily="34" charset="-128"/>
                <a:cs typeface="+mj-cs"/>
              </a:rPr>
              <a:t>M. En C. José A. Flores Escobar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16321088" y="9689308"/>
            <a:ext cx="1966913" cy="547688"/>
          </a:xfrm>
        </p:spPr>
        <p:txBody>
          <a:bodyPr/>
          <a:lstStyle/>
          <a:p>
            <a:fld id="{0910068A-FE07-4B3F-84AA-889A876D93F7}" type="slidenum">
              <a:rPr lang="es-MX">
                <a:solidFill>
                  <a:prstClr val="white">
                    <a:lumMod val="95000"/>
                  </a:prstClr>
                </a:solidFill>
              </a:rPr>
              <a:pPr/>
              <a:t>1</a:t>
            </a:fld>
            <a:endParaRPr lang="es-MX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Subtítulo 8">
            <a:extLst>
              <a:ext uri="{FF2B5EF4-FFF2-40B4-BE49-F238E27FC236}">
                <a16:creationId xmlns:a16="http://schemas.microsoft.com/office/drawing/2014/main" id="{E03D7016-287F-4A68-8FFA-BD0F5C75C77B}"/>
              </a:ext>
            </a:extLst>
          </p:cNvPr>
          <p:cNvSpPr txBox="1">
            <a:spLocks/>
          </p:cNvSpPr>
          <p:nvPr/>
        </p:nvSpPr>
        <p:spPr>
          <a:xfrm>
            <a:off x="459596" y="229046"/>
            <a:ext cx="17646914" cy="445226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000" kern="1200" baseline="0">
                <a:solidFill>
                  <a:schemeClr val="bg2">
                    <a:lumMod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457223" indent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914446" indent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371669" indent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828891" indent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None/>
              <a:tabLst>
                <a:tab pos="762038" algn="l"/>
              </a:tabLst>
              <a:defRPr sz="16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2286114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ctr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69"/>
            <a:r>
              <a:rPr lang="es-MX" sz="5400" dirty="0">
                <a:solidFill>
                  <a:srgbClr val="00B0F0"/>
                </a:solidFill>
                <a:ea typeface="A-OTF Shin Go Pro L" panose="020B0300000000000000" pitchFamily="34" charset="-128"/>
                <a:cs typeface="+mj-cs"/>
              </a:rPr>
              <a:t>Aritmética booleana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17B83-9ED1-4B6F-9DCD-B5D04AA7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26663" y="3016241"/>
            <a:ext cx="7114479" cy="4941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6E0CEE-43CB-4DD6-86DD-A7903134280F}"/>
              </a:ext>
            </a:extLst>
          </p:cNvPr>
          <p:cNvSpPr txBox="1"/>
          <p:nvPr/>
        </p:nvSpPr>
        <p:spPr>
          <a:xfrm>
            <a:off x="1925907" y="9259375"/>
            <a:ext cx="13116876" cy="3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69">
              <a:lnSpc>
                <a:spcPct val="80000"/>
              </a:lnSpc>
            </a:pPr>
            <a:r>
              <a:rPr lang="es-MX" sz="1950" dirty="0">
                <a:solidFill>
                  <a:srgbClr val="0070C0"/>
                </a:solidFill>
                <a:latin typeface="Bebas Neue Regular"/>
                <a:ea typeface="A-OTF Shin Go Pro L" panose="020B0300000000000000" pitchFamily="34" charset="-128"/>
              </a:rPr>
              <a:t>Sargantana, </a:t>
            </a:r>
            <a:r>
              <a:rPr lang="es-MX" sz="1950" dirty="0">
                <a:solidFill>
                  <a:srgbClr val="00B0F0"/>
                </a:solidFill>
                <a:latin typeface="Bebas Neue Regular"/>
                <a:ea typeface="A-OTF Shin Go Pro L" panose="020B0300000000000000" pitchFamily="34" charset="-128"/>
              </a:rPr>
              <a:t>3ra generación de procesadores Lagarto, fabricado </a:t>
            </a:r>
            <a:r>
              <a:rPr lang="es-MX" sz="1950" dirty="0" err="1">
                <a:solidFill>
                  <a:srgbClr val="00B0F0"/>
                </a:solidFill>
                <a:latin typeface="Bebas Neue Regular"/>
                <a:ea typeface="A-OTF Shin Go Pro L" panose="020B0300000000000000" pitchFamily="34" charset="-128"/>
              </a:rPr>
              <a:t>via</a:t>
            </a:r>
            <a:r>
              <a:rPr lang="es-MX" sz="1950" dirty="0">
                <a:solidFill>
                  <a:srgbClr val="00B0F0"/>
                </a:solidFill>
                <a:latin typeface="Bebas Neue Regular"/>
                <a:ea typeface="A-OTF Shin Go Pro L" panose="020B0300000000000000" pitchFamily="34" charset="-128"/>
              </a:rPr>
              <a:t> </a:t>
            </a:r>
            <a:r>
              <a:rPr lang="es-MX" sz="1950" dirty="0" err="1">
                <a:solidFill>
                  <a:srgbClr val="00B0F0"/>
                </a:solidFill>
                <a:latin typeface="Bebas Neue Regular"/>
                <a:ea typeface="A-OTF Shin Go Pro L" panose="020B0300000000000000" pitchFamily="34" charset="-128"/>
              </a:rPr>
              <a:t>Europractice</a:t>
            </a:r>
            <a:r>
              <a:rPr lang="es-MX" sz="1950" dirty="0">
                <a:solidFill>
                  <a:srgbClr val="00B0F0"/>
                </a:solidFill>
                <a:latin typeface="Bebas Neue Regular"/>
                <a:ea typeface="A-OTF Shin Go Pro L" panose="020B03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42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booleanas generales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4F12E8D-A057-CD42-D2D7-F37B1EE56122}"/>
              </a:ext>
            </a:extLst>
          </p:cNvPr>
          <p:cNvSpPr txBox="1">
            <a:spLocks noChangeArrowheads="1"/>
          </p:cNvSpPr>
          <p:nvPr/>
        </p:nvSpPr>
        <p:spPr>
          <a:xfrm>
            <a:off x="684212" y="1628774"/>
            <a:ext cx="17121187" cy="783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69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30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23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3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4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57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57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2089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924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757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591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altLang="es-MX" dirty="0">
              <a:latin typeface="+mj-lt"/>
            </a:endParaRPr>
          </a:p>
          <a:p>
            <a:endParaRPr lang="es-MX" altLang="es-MX" dirty="0">
              <a:latin typeface="+mj-lt"/>
            </a:endParaRPr>
          </a:p>
          <a:p>
            <a:r>
              <a:rPr lang="es-MX" altLang="es-MX" dirty="0">
                <a:latin typeface="+mj-lt"/>
              </a:rPr>
              <a:t>Operaciones sobre vectores de bits</a:t>
            </a:r>
          </a:p>
          <a:p>
            <a:pPr lvl="1"/>
            <a:r>
              <a:rPr lang="es-MX" altLang="es-MX" sz="3000" dirty="0">
                <a:latin typeface="+mj-lt"/>
              </a:rPr>
              <a:t>Las operaciones son aplicadas bit por bit</a:t>
            </a:r>
          </a:p>
          <a:p>
            <a:pPr lvl="1"/>
            <a:endParaRPr lang="es-MX" altLang="es-MX" sz="3000" dirty="0">
              <a:latin typeface="+mj-lt"/>
            </a:endParaRPr>
          </a:p>
          <a:p>
            <a:pPr lvl="1"/>
            <a:endParaRPr lang="es-MX" altLang="es-MX" sz="3000" dirty="0">
              <a:latin typeface="+mj-lt"/>
            </a:endParaRPr>
          </a:p>
          <a:p>
            <a:pPr lvl="1"/>
            <a:endParaRPr lang="es-MX" altLang="es-MX" sz="30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endParaRPr lang="es-MX" altLang="es-MX" sz="3000" dirty="0">
              <a:latin typeface="+mj-lt"/>
            </a:endParaRPr>
          </a:p>
          <a:p>
            <a:pPr lvl="1"/>
            <a:endParaRPr lang="es-MX" altLang="es-MX" sz="30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endParaRPr lang="es-MX" altLang="es-MX" sz="3000" dirty="0">
              <a:latin typeface="+mj-lt"/>
            </a:endParaRPr>
          </a:p>
          <a:p>
            <a:endParaRPr lang="es-MX" altLang="es-MX" dirty="0">
              <a:latin typeface="+mj-lt"/>
            </a:endParaRPr>
          </a:p>
          <a:p>
            <a:endParaRPr lang="es-MX" altLang="es-MX" dirty="0">
              <a:latin typeface="+mj-lt"/>
            </a:endParaRPr>
          </a:p>
          <a:p>
            <a:r>
              <a:rPr lang="es-MX" altLang="es-MX" dirty="0">
                <a:latin typeface="+mj-lt"/>
              </a:rPr>
              <a:t>Todas las propiedades del álgebra </a:t>
            </a:r>
            <a:r>
              <a:rPr lang="es-MX" altLang="es-MX" dirty="0" err="1">
                <a:latin typeface="+mj-lt"/>
              </a:rPr>
              <a:t>Boolena</a:t>
            </a:r>
            <a:r>
              <a:rPr lang="es-MX" altLang="es-MX" dirty="0">
                <a:latin typeface="+mj-lt"/>
              </a:rPr>
              <a:t> se aplican</a:t>
            </a:r>
          </a:p>
          <a:p>
            <a:pPr lvl="1">
              <a:buFont typeface="Wingdings" panose="05000000000000000000" pitchFamily="2" charset="2"/>
              <a:buNone/>
            </a:pPr>
            <a:endParaRPr lang="es-MX" altLang="es-MX" sz="3000" dirty="0">
              <a:latin typeface="+mj-lt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9EC6CFC-3205-2D98-5ABE-B71FA9E5F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349750"/>
            <a:ext cx="21082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01101001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01010101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FF0000"/>
                </a:solidFill>
                <a:latin typeface="Courier New" panose="02070309020205020404" pitchFamily="49" charset="0"/>
              </a:rPr>
              <a:t>  01000001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F0FCC401-1D48-A0BD-1681-70E1CDC05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515" y="4360554"/>
            <a:ext cx="21082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01101001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| 01010101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FF0000"/>
                </a:solidFill>
                <a:latin typeface="Courier New" panose="02070309020205020404" pitchFamily="49" charset="0"/>
              </a:rPr>
              <a:t>  01111101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06517A8C-3E2D-D8FE-06F1-C97754D0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792" y="4358327"/>
            <a:ext cx="21082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01101001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^ 01010101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FF0000"/>
                </a:solidFill>
                <a:latin typeface="Courier New" panose="02070309020205020404" pitchFamily="49" charset="0"/>
              </a:rPr>
              <a:t>  00111100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5B27E17-C90E-D74E-9304-C75B7A76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69" y="4349750"/>
            <a:ext cx="21082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000000"/>
                </a:solidFill>
                <a:latin typeface="Courier New" panose="02070309020205020404" pitchFamily="49" charset="0"/>
              </a:rPr>
              <a:t>~ 01010101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s-MX" sz="2500" b="1" dirty="0">
                <a:solidFill>
                  <a:srgbClr val="FF0000"/>
                </a:solidFill>
                <a:latin typeface="Courier New" panose="02070309020205020404" pitchFamily="49" charset="0"/>
              </a:rPr>
              <a:t>  10101010</a:t>
            </a: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844C645A-16B3-112C-BE64-C3B48F63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518477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7A5CE9B1-DCCE-C59C-F4AF-7CFC2AD98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4500" y="515937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CD5C2562-24D7-7672-462F-54CBE6EC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15937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7FA31F52-91F1-66BC-E193-D8E343EFF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2200" y="5159375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00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Representación y manipulación de conjuntos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5AA6D-C1C5-9D30-103A-C4621653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62138"/>
            <a:ext cx="16282987" cy="770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Representación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El vector de bits con ancho w representa un subconjunto {0, …,w-1}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a</a:t>
            </a:r>
            <a:r>
              <a:rPr kumimoji="0" lang="es-MX" altLang="es-MX" sz="3000" b="0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j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 = 1 si j 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 A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01101001		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7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65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4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3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21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0                         {0, 3, 5, 6}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altLang="es-MX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sym typeface="Symbol" panose="05050102010706020507" pitchFamily="18" charset="2"/>
              </a:rPr>
              <a:t>01010101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7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6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5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4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3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2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1</a:t>
            </a: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0		{0, 2, 4, 6}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altLang="es-MX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Operaciones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&amp;	 Intersección			01000001	{0, 6}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| Unión				01111101	{0, 2, 3, 4, 5, 6}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^ Diferencia simétrica		00111100	{2, 3, 4, 5}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altLang="es-MX" sz="3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</a:rPr>
              <a:t>~ Complemento			10101010	{1, 3, 5, 7}</a:t>
            </a:r>
          </a:p>
        </p:txBody>
      </p:sp>
      <p:sp>
        <p:nvSpPr>
          <p:cNvPr id="7" name="Flecha a la derecha con bandas 1">
            <a:extLst>
              <a:ext uri="{FF2B5EF4-FFF2-40B4-BE49-F238E27FC236}">
                <a16:creationId xmlns:a16="http://schemas.microsoft.com/office/drawing/2014/main" id="{A492B09B-38EE-0067-E340-C9BDA1D05E07}"/>
              </a:ext>
            </a:extLst>
          </p:cNvPr>
          <p:cNvSpPr/>
          <p:nvPr/>
        </p:nvSpPr>
        <p:spPr bwMode="auto">
          <a:xfrm>
            <a:off x="3084513" y="5283200"/>
            <a:ext cx="1152525" cy="73025"/>
          </a:xfrm>
          <a:prstGeom prst="striped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457200" indent="-457200" algn="just">
              <a:defRPr/>
            </a:pPr>
            <a:endParaRPr lang="es-MX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lecha a la derecha con bandas 4">
            <a:extLst>
              <a:ext uri="{FF2B5EF4-FFF2-40B4-BE49-F238E27FC236}">
                <a16:creationId xmlns:a16="http://schemas.microsoft.com/office/drawing/2014/main" id="{89B37DC6-CB3F-BC1C-6F2F-30BC06E009E9}"/>
              </a:ext>
            </a:extLst>
          </p:cNvPr>
          <p:cNvSpPr/>
          <p:nvPr/>
        </p:nvSpPr>
        <p:spPr bwMode="auto">
          <a:xfrm>
            <a:off x="3084513" y="3729038"/>
            <a:ext cx="1152525" cy="73025"/>
          </a:xfrm>
          <a:prstGeom prst="stripedRightArrow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marL="457200" indent="-457200" algn="just">
              <a:defRPr/>
            </a:pPr>
            <a:endParaRPr lang="es-MX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Operaciones en c a nivel de bit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37EF2A-8443-6492-CE4F-597AA189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27188"/>
            <a:ext cx="16916401" cy="763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s-MX" altLang="es-MX" sz="3000" kern="0">
                <a:latin typeface="+mj-lt"/>
              </a:rPr>
              <a:t>Las operaciones &amp;, |, ~ y ^ están disponibles en C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>
                <a:latin typeface="+mj-lt"/>
              </a:rPr>
              <a:t>Se aplica a cualquier tipo de dato “entero”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b="1" kern="0">
                <a:latin typeface="+mj-lt"/>
              </a:rPr>
              <a:t>long, int, short, char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>
                <a:latin typeface="+mj-lt"/>
              </a:rPr>
              <a:t>Se ven los argumentos como vectores de bits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>
                <a:latin typeface="+mj-lt"/>
              </a:rPr>
              <a:t>Los argumentos se aplican bit a bit</a:t>
            </a:r>
          </a:p>
          <a:p>
            <a:pPr defTabSz="914400">
              <a:lnSpc>
                <a:spcPct val="80000"/>
              </a:lnSpc>
            </a:pPr>
            <a:r>
              <a:rPr lang="es-MX" altLang="es-MX" sz="3000" kern="0">
                <a:latin typeface="+mj-lt"/>
              </a:rPr>
              <a:t>Ejemplos (dato tipo </a:t>
            </a:r>
            <a:r>
              <a:rPr lang="es-MX" altLang="es-MX" sz="3000" b="1" kern="0">
                <a:latin typeface="+mj-lt"/>
              </a:rPr>
              <a:t>char</a:t>
            </a:r>
            <a:r>
              <a:rPr lang="es-MX" altLang="es-MX" sz="3000" kern="0">
                <a:latin typeface="+mj-lt"/>
              </a:rPr>
              <a:t>)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</a:rPr>
              <a:t>	~0x41 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 0xBE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~01000001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  10111110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MX" sz="3000" kern="0">
              <a:latin typeface="+mj-lt"/>
              <a:sym typeface="Symbol" panose="05050102010706020507" pitchFamily="18" charset="2"/>
            </a:endParaRP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~0x00  0xFF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~00000000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  11111111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endParaRPr lang="es-MX" altLang="es-MX" sz="3000" kern="0">
              <a:latin typeface="+mj-lt"/>
              <a:sym typeface="Symbol" panose="05050102010706020507" pitchFamily="18" charset="2"/>
            </a:endParaRP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MX" sz="3000" kern="0">
              <a:latin typeface="+mj-lt"/>
              <a:sym typeface="Symbol" panose="05050102010706020507" pitchFamily="18" charset="2"/>
            </a:endParaRP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0x69 &amp; 0x55  0x41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01101001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 &amp; 01010101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  1000001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MX" sz="3000" kern="0">
              <a:latin typeface="+mj-lt"/>
              <a:sym typeface="Symbol" panose="05050102010706020507" pitchFamily="18" charset="2"/>
            </a:endParaRP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0x69 | 0x55  0x7D</a:t>
            </a:r>
          </a:p>
          <a:p>
            <a:pPr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	01101001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 | 01010101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r>
              <a:rPr lang="es-MX" altLang="es-MX" sz="3000" kern="0">
                <a:latin typeface="+mj-lt"/>
                <a:sym typeface="Symbol" panose="05050102010706020507" pitchFamily="18" charset="2"/>
              </a:rPr>
              <a:t>  01111101</a:t>
            </a:r>
            <a:r>
              <a:rPr lang="es-MX" altLang="es-MX" sz="3000" kern="0" baseline="-25000">
                <a:latin typeface="+mj-lt"/>
                <a:sym typeface="Symbol" panose="05050102010706020507" pitchFamily="18" charset="2"/>
              </a:rPr>
              <a:t>2</a:t>
            </a:r>
            <a:endParaRPr lang="es-MX" altLang="es-MX" sz="3000" kern="0">
              <a:latin typeface="+mj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20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Contraste: operaciones lógicas en c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4CE04C-FA76-9E96-D96B-57DC9B0CF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905000"/>
            <a:ext cx="15114587" cy="781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</a:rPr>
              <a:t>Contraste para operadores lógicos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</a:rPr>
              <a:t>&amp;&amp;, ||, !</a:t>
            </a:r>
          </a:p>
          <a:p>
            <a:pPr lvl="2" defTabSz="914400">
              <a:lnSpc>
                <a:spcPct val="90000"/>
              </a:lnSpc>
            </a:pPr>
            <a:r>
              <a:rPr lang="es-MX" altLang="es-MX" sz="3000" kern="0" dirty="0">
                <a:solidFill>
                  <a:srgbClr val="C00000"/>
                </a:solidFill>
                <a:latin typeface="+mj-lt"/>
              </a:rPr>
              <a:t>El 0 se ve como “falso”</a:t>
            </a:r>
          </a:p>
          <a:p>
            <a:pPr lvl="2" defTabSz="914400">
              <a:lnSpc>
                <a:spcPct val="90000"/>
              </a:lnSpc>
            </a:pPr>
            <a:r>
              <a:rPr lang="es-MX" altLang="es-MX" sz="3000" kern="0" dirty="0">
                <a:solidFill>
                  <a:srgbClr val="C00000"/>
                </a:solidFill>
                <a:latin typeface="+mj-lt"/>
              </a:rPr>
              <a:t>Cualquier cosa no cero es “verdadero”</a:t>
            </a:r>
          </a:p>
          <a:p>
            <a:pPr lvl="2" defTabSz="914400">
              <a:lnSpc>
                <a:spcPct val="90000"/>
              </a:lnSpc>
            </a:pPr>
            <a:r>
              <a:rPr lang="es-MX" altLang="es-MX" sz="3000" kern="0" dirty="0">
                <a:solidFill>
                  <a:srgbClr val="C00000"/>
                </a:solidFill>
                <a:latin typeface="+mj-lt"/>
              </a:rPr>
              <a:t>Siempre regresa 0 </a:t>
            </a:r>
            <a:r>
              <a:rPr lang="es-MX" altLang="es-MX" sz="3000" kern="0" dirty="0" err="1">
                <a:solidFill>
                  <a:srgbClr val="C00000"/>
                </a:solidFill>
                <a:latin typeface="+mj-lt"/>
              </a:rPr>
              <a:t>ó</a:t>
            </a:r>
            <a:r>
              <a:rPr lang="es-MX" altLang="es-MX" sz="3000" kern="0" dirty="0">
                <a:solidFill>
                  <a:srgbClr val="C00000"/>
                </a:solidFill>
                <a:latin typeface="+mj-lt"/>
              </a:rPr>
              <a:t> 1</a:t>
            </a:r>
          </a:p>
          <a:p>
            <a:pPr lvl="2" defTabSz="914400">
              <a:lnSpc>
                <a:spcPct val="90000"/>
              </a:lnSpc>
            </a:pPr>
            <a:r>
              <a:rPr lang="es-MX" altLang="es-MX" sz="3000" kern="0" dirty="0">
                <a:solidFill>
                  <a:srgbClr val="C00000"/>
                </a:solidFill>
                <a:latin typeface="+mj-lt"/>
              </a:rPr>
              <a:t>Terminación temprana</a:t>
            </a:r>
          </a:p>
          <a:p>
            <a:pPr lvl="2" defTabSz="914400">
              <a:lnSpc>
                <a:spcPct val="90000"/>
              </a:lnSpc>
            </a:pPr>
            <a:endParaRPr lang="es-MX" altLang="es-MX" sz="3000" kern="0" dirty="0">
              <a:solidFill>
                <a:srgbClr val="C00000"/>
              </a:solidFill>
              <a:latin typeface="+mj-lt"/>
            </a:endParaRPr>
          </a:p>
          <a:p>
            <a:pPr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</a:rPr>
              <a:t>Ejemplos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</a:rPr>
              <a:t>!0x41 </a:t>
            </a: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 0x00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!0x00  0x01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!!0x41  0x01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0x69 &amp;&amp; 0x55  0x01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0x69 || 0x55  0x01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p &amp;&amp; *p (evita el acceso a apuntador nulo)</a:t>
            </a:r>
          </a:p>
        </p:txBody>
      </p:sp>
    </p:spTree>
    <p:extLst>
      <p:ext uri="{BB962C8B-B14F-4D97-AF65-F5344CB8AC3E}">
        <p14:creationId xmlns:p14="http://schemas.microsoft.com/office/powerpoint/2010/main" val="35334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Operaciones de desplazamiento de bits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38D3EB-4389-BE37-E963-16BEBF1D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22500"/>
            <a:ext cx="17324387" cy="73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Desplazamiento a la izquierda x &lt;&lt; y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Desplaza un vector x de bits y posiciones a la izquierda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Elimina los bits extras de la izquierda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Llena con 0’s a la derecha</a:t>
            </a:r>
          </a:p>
          <a:p>
            <a:pPr lvl="2" defTabSz="914400">
              <a:lnSpc>
                <a:spcPct val="80000"/>
              </a:lnSpc>
            </a:pPr>
            <a:endParaRPr lang="es-MX" altLang="es-MX" sz="3000" kern="0" dirty="0">
              <a:latin typeface="+mj-lt"/>
            </a:endParaRPr>
          </a:p>
          <a:p>
            <a:pPr lvl="2" defTabSz="914400">
              <a:lnSpc>
                <a:spcPct val="80000"/>
              </a:lnSpc>
            </a:pPr>
            <a:endParaRPr lang="es-MX" altLang="es-MX" sz="3000" kern="0" dirty="0">
              <a:latin typeface="+mj-lt"/>
            </a:endParaRPr>
          </a:p>
          <a:p>
            <a:pPr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Desplazamiento a la derecha x &gt;&gt; y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Desplaza un vector x de bits y posiciones a la derecha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Elimina los bits extras a la derecha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Desplazamiento lógico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Llena con 0’s a la izquierda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Desplazamiento aritmético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Replica el bit más significativo a la derecha</a:t>
            </a:r>
          </a:p>
          <a:p>
            <a:pPr lvl="2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Es útil en la representación de enteros con complemento a 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85322D-2FA2-FF3D-DD7E-D286487BB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42" t="26115" r="11805" b="50000"/>
          <a:stretch/>
        </p:blipFill>
        <p:spPr>
          <a:xfrm>
            <a:off x="12344400" y="2248843"/>
            <a:ext cx="3594100" cy="24569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C21D70-848C-5093-0BDB-3E04AB6E8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42" t="55746" r="11805" b="20369"/>
          <a:stretch/>
        </p:blipFill>
        <p:spPr>
          <a:xfrm>
            <a:off x="12344400" y="5886921"/>
            <a:ext cx="3594100" cy="24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resumen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F2A532-FDBB-39E6-3A3C-99922BA2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06600"/>
            <a:ext cx="166497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s-MX" altLang="es-MX" sz="3000" kern="0">
                <a:latin typeface="+mj-lt"/>
              </a:rPr>
              <a:t>Algebra Booleana es la base de matemática computacional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>
                <a:latin typeface="+mj-lt"/>
              </a:rPr>
              <a:t>La forma básica codifica “falso” como 0 y “verdadero” como 1</a:t>
            </a:r>
          </a:p>
          <a:p>
            <a:pPr lvl="1" defTabSz="914400">
              <a:lnSpc>
                <a:spcPct val="90000"/>
              </a:lnSpc>
            </a:pPr>
            <a:r>
              <a:rPr lang="es-MX" altLang="es-MX" sz="3000" kern="0">
                <a:latin typeface="+mj-lt"/>
              </a:rPr>
              <a:t>Forma general como operaciones bit a bit en C</a:t>
            </a:r>
          </a:p>
          <a:p>
            <a:pPr lvl="2" defTabSz="914400">
              <a:lnSpc>
                <a:spcPct val="90000"/>
              </a:lnSpc>
            </a:pPr>
            <a:r>
              <a:rPr lang="es-MX" altLang="es-MX" sz="3000" b="1" kern="0">
                <a:solidFill>
                  <a:srgbClr val="C00000"/>
                </a:solidFill>
                <a:latin typeface="+mj-lt"/>
              </a:rPr>
              <a:t>Buena para representación y manipulación de conjuntos</a:t>
            </a:r>
          </a:p>
        </p:txBody>
      </p:sp>
    </p:spTree>
    <p:extLst>
      <p:ext uri="{BB962C8B-B14F-4D97-AF65-F5344CB8AC3E}">
        <p14:creationId xmlns:p14="http://schemas.microsoft.com/office/powerpoint/2010/main" val="11197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BOOLEANA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Repaso al álgebra de </a:t>
            </a:r>
            <a:r>
              <a:rPr lang="es-MX" dirty="0" err="1"/>
              <a:t>bool</a:t>
            </a:r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249E9C-06F5-BC6E-EF64-44F763F58C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4312"/>
            <a:ext cx="16459200" cy="753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69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30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23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3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4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57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57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2089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924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757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591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+mj-lt"/>
              </a:rPr>
              <a:t>Fue desarrollada por George Boole en el siglo 19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solidFill>
                  <a:srgbClr val="3366FF"/>
                </a:solidFill>
                <a:latin typeface="+mj-lt"/>
              </a:rPr>
              <a:t>- Es una representación </a:t>
            </a:r>
            <a:r>
              <a:rPr lang="es-MX" altLang="es-MX" b="1" dirty="0" err="1">
                <a:solidFill>
                  <a:srgbClr val="3366FF"/>
                </a:solidFill>
                <a:latin typeface="+mj-lt"/>
              </a:rPr>
              <a:t>algebráica</a:t>
            </a:r>
            <a:r>
              <a:rPr lang="es-MX" altLang="es-MX" b="1" dirty="0">
                <a:solidFill>
                  <a:srgbClr val="3366FF"/>
                </a:solidFill>
                <a:latin typeface="+mj-lt"/>
              </a:rPr>
              <a:t> de la lógica binaria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solidFill>
                  <a:srgbClr val="3366FF"/>
                </a:solidFill>
                <a:latin typeface="+mj-lt"/>
              </a:rPr>
              <a:t>- Codifica “verdadero” como 1 y “falso” como 0</a:t>
            </a:r>
          </a:p>
          <a:p>
            <a:pPr>
              <a:lnSpc>
                <a:spcPct val="90000"/>
              </a:lnSpc>
            </a:pPr>
            <a:endParaRPr lang="es-MX" altLang="es-MX" b="1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s-MX" altLang="es-MX" b="1" dirty="0">
                <a:solidFill>
                  <a:srgbClr val="C00000"/>
                </a:solidFill>
                <a:latin typeface="+mj-lt"/>
              </a:rPr>
              <a:t>AND						</a:t>
            </a:r>
            <a:r>
              <a:rPr lang="es-MX" altLang="es-MX" b="1" dirty="0" err="1">
                <a:solidFill>
                  <a:srgbClr val="0000CC"/>
                </a:solidFill>
                <a:latin typeface="+mj-lt"/>
              </a:rPr>
              <a:t>oR</a:t>
            </a:r>
            <a:endParaRPr lang="es-MX" altLang="es-MX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s-MX" altLang="es-MX" b="1" dirty="0">
                <a:solidFill>
                  <a:srgbClr val="C00000"/>
                </a:solidFill>
                <a:latin typeface="+mj-lt"/>
              </a:rPr>
              <a:t>A&amp;B = 1 cuando  A = 1 y b = 1				</a:t>
            </a:r>
            <a:r>
              <a:rPr lang="es-MX" altLang="es-MX" b="1" dirty="0">
                <a:solidFill>
                  <a:srgbClr val="0000CC"/>
                </a:solidFill>
                <a:latin typeface="+mj-lt"/>
              </a:rPr>
              <a:t>A|B = 1 cuando A = 1 o B= 1 </a:t>
            </a:r>
          </a:p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s-MX" altLang="es-MX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+mj-lt"/>
              </a:rPr>
              <a:t>NOT					</a:t>
            </a:r>
            <a:r>
              <a:rPr lang="es-MX" altLang="es-MX" b="1" dirty="0">
                <a:solidFill>
                  <a:schemeClr val="tx1"/>
                </a:solidFill>
                <a:latin typeface="+mj-lt"/>
              </a:rPr>
              <a:t>XOR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+mj-lt"/>
              </a:rPr>
              <a:t>~A = 1 cuando A = 0				</a:t>
            </a:r>
            <a:r>
              <a:rPr lang="es-MX" altLang="es-MX" b="1" dirty="0">
                <a:solidFill>
                  <a:schemeClr val="tx1"/>
                </a:solidFill>
                <a:latin typeface="+mj-lt"/>
              </a:rPr>
              <a:t>A^B = 1 cuando A = 1 o B = 1, pero no ambos</a:t>
            </a:r>
          </a:p>
          <a:p>
            <a:pPr>
              <a:lnSpc>
                <a:spcPct val="90000"/>
              </a:lnSpc>
            </a:pPr>
            <a:r>
              <a:rPr lang="es-MX" altLang="es-MX" b="1" dirty="0">
                <a:latin typeface="+mj-lt"/>
              </a:rPr>
              <a:t>      	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194180-192C-22F2-4BDE-E5EF2FA58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1" t="30371" r="54514" b="44568"/>
          <a:stretch/>
        </p:blipFill>
        <p:spPr>
          <a:xfrm>
            <a:off x="4368800" y="3632873"/>
            <a:ext cx="1485900" cy="2578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610FC3-E070-01A6-24DD-1E1B5B75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6" t="29130" r="24758" b="46179"/>
          <a:stretch/>
        </p:blipFill>
        <p:spPr>
          <a:xfrm>
            <a:off x="12852400" y="3632873"/>
            <a:ext cx="1460500" cy="254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78CF5F-54AA-ED9B-E880-F177686DC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1" t="66429" r="54723" b="18337"/>
          <a:stretch/>
        </p:blipFill>
        <p:spPr>
          <a:xfrm>
            <a:off x="4368800" y="7028706"/>
            <a:ext cx="1447800" cy="15671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F228E6C-588B-061A-1762-6B68DD6B5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5" t="57200" r="14100" b="18110"/>
          <a:stretch/>
        </p:blipFill>
        <p:spPr>
          <a:xfrm>
            <a:off x="12852400" y="7028706"/>
            <a:ext cx="1485900" cy="2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BOOLEANA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Repaso al álgebra de </a:t>
            </a:r>
            <a:r>
              <a:rPr lang="es-MX" dirty="0" err="1"/>
              <a:t>bool</a:t>
            </a:r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A2EC569B-8409-0E97-0E6B-19CE6C74AA90}"/>
              </a:ext>
            </a:extLst>
          </p:cNvPr>
          <p:cNvGrpSpPr/>
          <p:nvPr/>
        </p:nvGrpSpPr>
        <p:grpSpPr>
          <a:xfrm>
            <a:off x="3063874" y="4584700"/>
            <a:ext cx="4518025" cy="3479800"/>
            <a:chOff x="1755775" y="3860800"/>
            <a:chExt cx="3048000" cy="2168525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5B8055F4-74DD-F0B0-5A07-19C1457EA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5775" y="4346575"/>
              <a:ext cx="3048000" cy="1143000"/>
              <a:chOff x="1008" y="3072"/>
              <a:chExt cx="1920" cy="720"/>
            </a:xfrm>
          </p:grpSpPr>
          <p:sp>
            <p:nvSpPr>
              <p:cNvPr id="7" name="Line 5">
                <a:extLst>
                  <a:ext uri="{FF2B5EF4-FFF2-40B4-BE49-F238E27FC236}">
                    <a16:creationId xmlns:a16="http://schemas.microsoft.com/office/drawing/2014/main" id="{132EED2E-408A-8048-BC36-61FD347CC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3072"/>
                <a:ext cx="672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25A4B60D-1EB9-5DC6-94E3-5DC5CB8C9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672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Line 7">
                <a:extLst>
                  <a:ext uri="{FF2B5EF4-FFF2-40B4-BE49-F238E27FC236}">
                    <a16:creationId xmlns:a16="http://schemas.microsoft.com/office/drawing/2014/main" id="{F4376100-8230-93D8-D60E-BE1E078E3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672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53A7AFFD-4A73-FD40-C44F-CC75116DD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3408"/>
                <a:ext cx="672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7D53CDAB-B39A-FB68-8995-1DECFB4EA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3102"/>
                <a:ext cx="29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s-MX" sz="180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02B1905A-5E2A-77C1-E294-880015C59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29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s-MX" sz="180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~A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43E7095D-3F6F-B4A5-8ABF-14B8AB887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102"/>
                <a:ext cx="29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s-MX" sz="180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~B</a:t>
                </a: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250BE465-5686-AA59-5F78-49C5BDAD2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4" y="3552"/>
                <a:ext cx="29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s-MX" sz="180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840A26F9-70BD-6466-3055-280BD9862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B4140E45-5F68-CAB9-D305-25424290D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CDC14468-01AA-987A-C15E-815969DB2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4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s-ES" altLang="es-MX" sz="16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140DD0D4-0DD5-3826-4960-8E4E940D6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s-ES" altLang="es-MX" sz="16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ED83F1A7-19EA-8A3D-1D27-DF4C6FA62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300" y="3860800"/>
              <a:ext cx="2819400" cy="838200"/>
              <a:chOff x="1056" y="1728"/>
              <a:chExt cx="1776" cy="528"/>
            </a:xfrm>
          </p:grpSpPr>
          <p:sp>
            <p:nvSpPr>
              <p:cNvPr id="26" name="Freeform 19">
                <a:extLst>
                  <a:ext uri="{FF2B5EF4-FFF2-40B4-BE49-F238E27FC236}">
                    <a16:creationId xmlns:a16="http://schemas.microsoft.com/office/drawing/2014/main" id="{387B5E71-0456-EDC9-B5C5-D95A11A3E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1968"/>
                <a:ext cx="1776" cy="288"/>
              </a:xfrm>
              <a:custGeom>
                <a:avLst/>
                <a:gdLst>
                  <a:gd name="T0" fmla="*/ 0 w 1776"/>
                  <a:gd name="T1" fmla="*/ 288 h 288"/>
                  <a:gd name="T2" fmla="*/ 288 w 1776"/>
                  <a:gd name="T3" fmla="*/ 288 h 288"/>
                  <a:gd name="T4" fmla="*/ 912 w 1776"/>
                  <a:gd name="T5" fmla="*/ 0 h 288"/>
                  <a:gd name="T6" fmla="*/ 1536 w 1776"/>
                  <a:gd name="T7" fmla="*/ 240 h 288"/>
                  <a:gd name="T8" fmla="*/ 1776 w 1776"/>
                  <a:gd name="T9" fmla="*/ 24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6"/>
                  <a:gd name="T16" fmla="*/ 0 h 288"/>
                  <a:gd name="T17" fmla="*/ 1776 w 177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6" h="288">
                    <a:moveTo>
                      <a:pt x="0" y="288"/>
                    </a:moveTo>
                    <a:lnTo>
                      <a:pt x="288" y="288"/>
                    </a:lnTo>
                    <a:cubicBezTo>
                      <a:pt x="440" y="240"/>
                      <a:pt x="731" y="0"/>
                      <a:pt x="912" y="0"/>
                    </a:cubicBezTo>
                    <a:cubicBezTo>
                      <a:pt x="1093" y="0"/>
                      <a:pt x="1392" y="200"/>
                      <a:pt x="1536" y="240"/>
                    </a:cubicBezTo>
                    <a:lnTo>
                      <a:pt x="1776" y="240"/>
                    </a:lnTo>
                  </a:path>
                </a:pathLst>
              </a:custGeom>
              <a:noFill/>
              <a:ln w="28575">
                <a:solidFill>
                  <a:srgbClr val="FF5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48F5B4C6-2D81-B0E4-467C-A3471DD45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28"/>
                <a:ext cx="45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s-MX" sz="1800" b="1">
                    <a:solidFill>
                      <a:srgbClr val="CC0000"/>
                    </a:solidFill>
                    <a:latin typeface="Helvetica" panose="020B0604020202020204" pitchFamily="34" charset="0"/>
                  </a:rPr>
                  <a:t>A&amp;~B</a:t>
                </a:r>
              </a:p>
            </p:txBody>
          </p:sp>
        </p:grpSp>
        <p:grpSp>
          <p:nvGrpSpPr>
            <p:cNvPr id="28" name="Group 21">
              <a:extLst>
                <a:ext uri="{FF2B5EF4-FFF2-40B4-BE49-F238E27FC236}">
                  <a16:creationId xmlns:a16="http://schemas.microsoft.com/office/drawing/2014/main" id="{CEE7054B-3887-1837-330D-3546F476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6100" y="5156200"/>
              <a:ext cx="2819400" cy="873125"/>
              <a:chOff x="1008" y="2544"/>
              <a:chExt cx="1776" cy="550"/>
            </a:xfrm>
          </p:grpSpPr>
          <p:sp>
            <p:nvSpPr>
              <p:cNvPr id="29" name="Freeform 22">
                <a:extLst>
                  <a:ext uri="{FF2B5EF4-FFF2-40B4-BE49-F238E27FC236}">
                    <a16:creationId xmlns:a16="http://schemas.microsoft.com/office/drawing/2014/main" id="{7A52710F-EA07-5E01-C12F-08F0E19F4F7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08" y="2544"/>
                <a:ext cx="1776" cy="288"/>
              </a:xfrm>
              <a:custGeom>
                <a:avLst/>
                <a:gdLst>
                  <a:gd name="T0" fmla="*/ 0 w 1776"/>
                  <a:gd name="T1" fmla="*/ 288 h 288"/>
                  <a:gd name="T2" fmla="*/ 288 w 1776"/>
                  <a:gd name="T3" fmla="*/ 288 h 288"/>
                  <a:gd name="T4" fmla="*/ 912 w 1776"/>
                  <a:gd name="T5" fmla="*/ 0 h 288"/>
                  <a:gd name="T6" fmla="*/ 1536 w 1776"/>
                  <a:gd name="T7" fmla="*/ 240 h 288"/>
                  <a:gd name="T8" fmla="*/ 1776 w 1776"/>
                  <a:gd name="T9" fmla="*/ 24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76"/>
                  <a:gd name="T16" fmla="*/ 0 h 288"/>
                  <a:gd name="T17" fmla="*/ 1776 w 1776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76" h="288">
                    <a:moveTo>
                      <a:pt x="0" y="288"/>
                    </a:moveTo>
                    <a:lnTo>
                      <a:pt x="288" y="288"/>
                    </a:lnTo>
                    <a:cubicBezTo>
                      <a:pt x="440" y="240"/>
                      <a:pt x="731" y="0"/>
                      <a:pt x="912" y="0"/>
                    </a:cubicBezTo>
                    <a:cubicBezTo>
                      <a:pt x="1093" y="0"/>
                      <a:pt x="1392" y="200"/>
                      <a:pt x="1536" y="240"/>
                    </a:cubicBezTo>
                    <a:lnTo>
                      <a:pt x="1776" y="240"/>
                    </a:lnTo>
                  </a:path>
                </a:pathLst>
              </a:custGeom>
              <a:noFill/>
              <a:ln w="28575">
                <a:solidFill>
                  <a:srgbClr val="FF5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s-MX"/>
              </a:p>
            </p:txBody>
          </p:sp>
          <p:sp>
            <p:nvSpPr>
              <p:cNvPr id="30" name="Rectangle 23">
                <a:extLst>
                  <a:ext uri="{FF2B5EF4-FFF2-40B4-BE49-F238E27FC236}">
                    <a16:creationId xmlns:a16="http://schemas.microsoft.com/office/drawing/2014/main" id="{B9CDF06D-55AF-A1A2-2B0B-923AA1315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2880"/>
                <a:ext cx="45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spcBef>
                    <a:spcPct val="20000"/>
                  </a:spcBef>
                  <a:buSzPct val="75000"/>
                  <a:buFont typeface="Wingdings" panose="05000000000000000000" pitchFamily="2" charset="2"/>
                  <a:buChar char="q"/>
                  <a:defRPr sz="2400">
                    <a:solidFill>
                      <a:srgbClr val="008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ü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400">
                    <a:solidFill>
                      <a:srgbClr val="FF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s-MX" sz="1800" b="1">
                    <a:solidFill>
                      <a:srgbClr val="CC0000"/>
                    </a:solidFill>
                    <a:latin typeface="Helvetica" panose="020B0604020202020204" pitchFamily="34" charset="0"/>
                  </a:rPr>
                  <a:t>~A&amp;B</a:t>
                </a:r>
              </a:p>
            </p:txBody>
          </p:sp>
        </p:grpSp>
      </p:grpSp>
      <p:sp>
        <p:nvSpPr>
          <p:cNvPr id="31" name="Text Box 17">
            <a:extLst>
              <a:ext uri="{FF2B5EF4-FFF2-40B4-BE49-F238E27FC236}">
                <a16:creationId xmlns:a16="http://schemas.microsoft.com/office/drawing/2014/main" id="{FFFF39B2-FBB5-2E4A-4514-F2C21DA86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5478739"/>
            <a:ext cx="379571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s-MX" altLang="es-MX" sz="3000" b="1" dirty="0">
                <a:solidFill>
                  <a:schemeClr val="tx1"/>
                </a:solidFill>
                <a:latin typeface="+mj-lt"/>
              </a:rPr>
              <a:t>Se conecta cuando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s-MX" sz="30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s-MX" sz="3000" b="1" dirty="0">
                <a:solidFill>
                  <a:schemeClr val="tx1"/>
                </a:solidFill>
                <a:latin typeface="+mj-lt"/>
              </a:rPr>
              <a:t> A&amp;~B | ~A&amp;B = A^B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s-MX" sz="3000" b="1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s-MX" sz="3000" b="1" dirty="0">
                <a:solidFill>
                  <a:schemeClr val="tx1"/>
                </a:solidFill>
                <a:latin typeface="+mj-lt"/>
              </a:rPr>
              <a:t> 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4F3102E-F4F9-0C9C-0E07-8A13F85A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628775"/>
            <a:ext cx="17298987" cy="263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MX" altLang="es-MX" sz="3000" kern="0">
                <a:latin typeface="+mj-lt"/>
              </a:rPr>
              <a:t>Fue aplicado a sistemas por Claude Shannon</a:t>
            </a:r>
          </a:p>
          <a:p>
            <a:pPr lvl="1" defTabSz="914400"/>
            <a:r>
              <a:rPr lang="es-MX" altLang="es-MX" sz="3000" kern="0">
                <a:latin typeface="+mj-lt"/>
              </a:rPr>
              <a:t>En su tesis de Mestría del MIT en 1937</a:t>
            </a:r>
          </a:p>
          <a:p>
            <a:pPr lvl="1" defTabSz="914400"/>
            <a:r>
              <a:rPr lang="es-MX" altLang="es-MX" sz="3000" kern="0">
                <a:latin typeface="+mj-lt"/>
              </a:rPr>
              <a:t>Razonó acerca de redes de relevadores con interruptores</a:t>
            </a:r>
          </a:p>
          <a:p>
            <a:pPr lvl="2" defTabSz="914400"/>
            <a:r>
              <a:rPr lang="es-MX" altLang="es-MX" sz="3000" kern="0">
                <a:latin typeface="+mj-lt"/>
              </a:rPr>
              <a:t>Se codificaron los interruptores cerrados como 1 y los interruptores abiertos como 0</a:t>
            </a:r>
          </a:p>
          <a:p>
            <a:pPr lvl="2" defTabSz="914400">
              <a:buFont typeface="Wingdings" panose="05000000000000000000" pitchFamily="2" charset="2"/>
              <a:buNone/>
            </a:pPr>
            <a:endParaRPr lang="es-MX" altLang="es-MX" sz="3000" ker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de enteros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Aritmética de enteros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6CC270-5320-673C-B486-8FCC968F1BB6}"/>
              </a:ext>
            </a:extLst>
          </p:cNvPr>
          <p:cNvSpPr txBox="1">
            <a:spLocks noChangeArrowheads="1"/>
          </p:cNvSpPr>
          <p:nvPr/>
        </p:nvSpPr>
        <p:spPr>
          <a:xfrm>
            <a:off x="684212" y="1628774"/>
            <a:ext cx="13933487" cy="77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69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30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23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3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4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57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57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2089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924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757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591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altLang="es-MX" sz="4000" dirty="0">
                <a:latin typeface="+mj-lt"/>
              </a:rPr>
              <a:t>Aritmética de enteros</a:t>
            </a:r>
          </a:p>
          <a:p>
            <a:endParaRPr lang="es-MX" altLang="es-MX" dirty="0">
              <a:latin typeface="+mj-lt"/>
            </a:endParaRPr>
          </a:p>
          <a:p>
            <a:pPr lvl="1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Z, +, *, -, 0, 1 forma un anillo</a:t>
            </a:r>
          </a:p>
          <a:p>
            <a:pPr lvl="1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La adición es la operación de “suma”</a:t>
            </a:r>
          </a:p>
          <a:p>
            <a:pPr lvl="1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La multiplicación es la operación de “producto”</a:t>
            </a:r>
          </a:p>
          <a:p>
            <a:pPr lvl="1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- Es inverso aditivo</a:t>
            </a:r>
          </a:p>
          <a:p>
            <a:pPr lvl="1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0 Es la identidad de la suma</a:t>
            </a:r>
          </a:p>
          <a:p>
            <a:pPr lvl="1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1 Es la identidad del producto</a:t>
            </a:r>
          </a:p>
        </p:txBody>
      </p:sp>
    </p:spTree>
    <p:extLst>
      <p:ext uri="{BB962C8B-B14F-4D97-AF65-F5344CB8AC3E}">
        <p14:creationId xmlns:p14="http://schemas.microsoft.com/office/powerpoint/2010/main" val="31726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booleana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F621EA6-7E5A-3997-EC31-BDF0BE53C05D}"/>
              </a:ext>
            </a:extLst>
          </p:cNvPr>
          <p:cNvSpPr txBox="1">
            <a:spLocks noChangeArrowheads="1"/>
          </p:cNvSpPr>
          <p:nvPr/>
        </p:nvSpPr>
        <p:spPr>
          <a:xfrm>
            <a:off x="684212" y="1581150"/>
            <a:ext cx="16041687" cy="727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69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30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23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3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4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57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57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2089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924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757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591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Álgebra booleana</a:t>
            </a:r>
          </a:p>
          <a:p>
            <a:endParaRPr lang="es-MX" altLang="es-MX" sz="4000" dirty="0">
              <a:latin typeface="+mj-lt"/>
              <a:sym typeface="Symbol" panose="05050102010706020507" pitchFamily="18" charset="2"/>
            </a:endParaRPr>
          </a:p>
          <a:p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{0, 1}, |, &amp;, ~, 0, 1 forma un “álgebra de Boole”</a:t>
            </a:r>
          </a:p>
          <a:p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OR es la operación de “suma”</a:t>
            </a:r>
          </a:p>
          <a:p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AND es la operación de “producto”</a:t>
            </a:r>
          </a:p>
          <a:p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~ Es la operación de complemento (inverso no aditivo)</a:t>
            </a:r>
          </a:p>
          <a:p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0 Es la identidad de la suma</a:t>
            </a:r>
          </a:p>
          <a:p>
            <a:r>
              <a:rPr lang="es-MX" altLang="es-MX" sz="4000" dirty="0">
                <a:latin typeface="+mj-lt"/>
                <a:sym typeface="Symbol" panose="05050102010706020507" pitchFamily="18" charset="2"/>
              </a:rPr>
              <a:t>1 Es la identidad del producto</a:t>
            </a:r>
          </a:p>
        </p:txBody>
      </p:sp>
    </p:spTree>
    <p:extLst>
      <p:ext uri="{BB962C8B-B14F-4D97-AF65-F5344CB8AC3E}">
        <p14:creationId xmlns:p14="http://schemas.microsoft.com/office/powerpoint/2010/main" val="24188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booleana </a:t>
            </a:r>
            <a:r>
              <a:rPr lang="es-MX" altLang="es-MX" sz="5400" dirty="0">
                <a:solidFill>
                  <a:schemeClr val="accent1"/>
                </a:solidFill>
                <a:effectLst/>
                <a:sym typeface="Symbol" panose="05050102010706020507" pitchFamily="18" charset="2"/>
              </a:rPr>
              <a:t></a:t>
            </a:r>
            <a:r>
              <a:rPr lang="es-MX" altLang="es-MX" sz="5400" dirty="0">
                <a:solidFill>
                  <a:srgbClr val="3366FF"/>
                </a:solidFill>
                <a:effectLst/>
                <a:sym typeface="Symbol" panose="05050102010706020507" pitchFamily="18" charset="2"/>
              </a:rPr>
              <a:t> </a:t>
            </a:r>
            <a:r>
              <a:rPr lang="es-MX" sz="5400" dirty="0">
                <a:solidFill>
                  <a:srgbClr val="00B0F0"/>
                </a:solidFill>
              </a:rPr>
              <a:t>anillo entero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73B3E3-76DC-E1AF-555D-274563EE81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41500"/>
            <a:ext cx="17322800" cy="752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69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30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23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3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4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57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57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2089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924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757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591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i="1" dirty="0">
                <a:solidFill>
                  <a:srgbClr val="0000CC"/>
                </a:solidFill>
                <a:latin typeface="+mj-lt"/>
              </a:rPr>
              <a:t>Conmutatividad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C00000"/>
                </a:solidFill>
                <a:latin typeface="+mj-lt"/>
              </a:rPr>
              <a:t>		A | B    =  B | A	                           	A + B  =  B + 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C00000"/>
                </a:solidFill>
                <a:latin typeface="+mj-lt"/>
              </a:rPr>
              <a:t>		A &amp; B    =  B &amp; A	                           	A * B  =  B * 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s-MX" altLang="es-MX" sz="3000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i="1" dirty="0">
                <a:latin typeface="+mj-lt"/>
              </a:rPr>
              <a:t>Asociatividad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latin typeface="+mj-lt"/>
              </a:rPr>
              <a:t>		</a:t>
            </a:r>
            <a:r>
              <a:rPr lang="es-MX" altLang="es-MX" sz="3000" dirty="0">
                <a:solidFill>
                  <a:srgbClr val="008000"/>
                </a:solidFill>
                <a:latin typeface="+mj-lt"/>
              </a:rPr>
              <a:t>(A |  B)  | C    =  A | (B | C)	        	(A + B) + C  =  A + (B + C)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008000"/>
                </a:solidFill>
                <a:latin typeface="+mj-lt"/>
              </a:rPr>
              <a:t>		(A &amp; B) &amp; C    =  A &amp; (B &amp; C)	        	(A * B) * C  =  A * (B * C)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s-MX" altLang="es-MX" sz="3000" dirty="0">
              <a:solidFill>
                <a:srgbClr val="008000"/>
              </a:solidFill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i="1" dirty="0">
                <a:latin typeface="+mj-lt"/>
              </a:rPr>
              <a:t>Producto distribuido sobre la suma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latin typeface="+mj-lt"/>
              </a:rPr>
              <a:t>		A &amp; (B | C)  =  (A &amp; B) | (A &amp; C) 		A * (B + C)  =  A * B + B * C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s-MX" altLang="es-MX" sz="3000" dirty="0"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i="1" dirty="0">
                <a:latin typeface="+mj-lt"/>
              </a:rPr>
              <a:t>Identidades de suma y producto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FF0000"/>
                </a:solidFill>
                <a:latin typeface="+mj-lt"/>
              </a:rPr>
              <a:t>		A | 0  =  A		               	          	A + 0  =  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FF0000"/>
                </a:solidFill>
                <a:latin typeface="+mj-lt"/>
              </a:rPr>
              <a:t>		A &amp; 1  =  A		           		A * 1  =  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i="1" dirty="0">
                <a:latin typeface="+mj-lt"/>
              </a:rPr>
              <a:t>Cero es un producto aniquilador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solidFill>
                  <a:srgbClr val="CC0000"/>
                </a:solidFill>
                <a:latin typeface="+mj-lt"/>
              </a:rPr>
              <a:t>		A &amp; 0  =  0		              		A * 0  =  0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s-MX" altLang="es-MX" sz="3000" dirty="0">
              <a:solidFill>
                <a:srgbClr val="CC0000"/>
              </a:solidFill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i="1" dirty="0">
                <a:latin typeface="+mj-lt"/>
              </a:rPr>
              <a:t>Cancelación de la negación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s-MX" altLang="es-MX" sz="3000" dirty="0">
                <a:latin typeface="+mj-lt"/>
              </a:rPr>
              <a:t>		~ (~ A) =  A		             		– (– A)  =  A</a:t>
            </a:r>
          </a:p>
          <a:p>
            <a:pPr>
              <a:lnSpc>
                <a:spcPct val="80000"/>
              </a:lnSpc>
            </a:pPr>
            <a:endParaRPr lang="es-MX" altLang="es-MX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ÁLGEBRA booleana </a:t>
            </a:r>
            <a:r>
              <a:rPr lang="es-MX" altLang="es-MX" sz="5400" dirty="0">
                <a:solidFill>
                  <a:schemeClr val="accent1"/>
                </a:solidFill>
                <a:effectLst/>
                <a:sym typeface="Symbol" panose="05050102010706020507" pitchFamily="18" charset="2"/>
              </a:rPr>
              <a:t></a:t>
            </a:r>
            <a:r>
              <a:rPr lang="es-MX" altLang="es-MX" sz="5400" dirty="0">
                <a:solidFill>
                  <a:srgbClr val="3366FF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s-MX" sz="5400" dirty="0">
                <a:solidFill>
                  <a:srgbClr val="00B0F0"/>
                </a:solidFill>
              </a:rPr>
              <a:t>anillo entero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777E4B-80ED-3B24-7D8A-3A5D2A92ED54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1863725"/>
            <a:ext cx="16868775" cy="778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71669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30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23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99F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68583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6CC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914445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4pPr>
            <a:lvl5pPr marL="1143057" indent="-228612" algn="l" defTabSz="1371669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tabLst>
                <a:tab pos="1143057" algn="l"/>
              </a:tabLst>
              <a:defRPr sz="2000" kern="12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5pPr>
            <a:lvl6pPr marL="3772089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924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757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591" indent="-342917" algn="l" defTabSz="137166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r>
              <a:rPr lang="es-MX" altLang="es-MX" sz="3000" dirty="0">
                <a:latin typeface="+mj-lt"/>
              </a:rPr>
              <a:t>Booleana: </a:t>
            </a:r>
            <a:r>
              <a:rPr lang="es-MX" altLang="es-MX" sz="3000" i="1" dirty="0">
                <a:latin typeface="+mj-lt"/>
              </a:rPr>
              <a:t>Suma distribuida sobre el producto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A | (B &amp; C)  =  (A | B) &amp; (A | C)	                         		A + (B * C) 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 (A + B) * (A + C)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s-MX" altLang="es-MX" sz="3000" dirty="0"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dirty="0">
                <a:latin typeface="+mj-lt"/>
              </a:rPr>
              <a:t>Booleana: </a:t>
            </a:r>
            <a:r>
              <a:rPr lang="es-MX" altLang="es-MX" sz="3000" i="1" dirty="0">
                <a:latin typeface="+mj-lt"/>
              </a:rPr>
              <a:t>Idempotencia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		A | A  =  A		       		A  + A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A</a:t>
            </a:r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es-MX" altLang="es-MX" sz="3000" b="1" dirty="0">
                <a:solidFill>
                  <a:srgbClr val="C00000"/>
                </a:solidFill>
                <a:latin typeface="+mj-lt"/>
              </a:rPr>
              <a:t>“A es verdadero” o “A es verdadero” = “A es verdadero”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		A &amp; A  =  A		       		A  * A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s-MX" altLang="es-MX" sz="3000" dirty="0"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dirty="0">
                <a:latin typeface="+mj-lt"/>
              </a:rPr>
              <a:t>Booleana: </a:t>
            </a:r>
            <a:r>
              <a:rPr lang="es-MX" altLang="es-MX" sz="3000" i="1" dirty="0">
                <a:latin typeface="+mj-lt"/>
              </a:rPr>
              <a:t>Absorción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		A | (A &amp; B)  =  A	                         	A + (A * B)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A</a:t>
            </a:r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es-MX" altLang="es-MX" sz="3000" b="1" dirty="0">
                <a:solidFill>
                  <a:srgbClr val="C00000"/>
                </a:solidFill>
                <a:latin typeface="+mj-lt"/>
              </a:rPr>
              <a:t>“A es verdadero” o “A es verdadero y B es verdadero” = “A es verdadero”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		A &amp; (A | B)  =  A	                        	A * (A + B)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s-MX" altLang="es-MX" sz="3000" dirty="0"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dirty="0">
                <a:latin typeface="+mj-lt"/>
              </a:rPr>
              <a:t>Booleana: </a:t>
            </a:r>
            <a:r>
              <a:rPr lang="es-MX" altLang="es-MX" sz="3000" i="1" dirty="0">
                <a:latin typeface="+mj-lt"/>
              </a:rPr>
              <a:t>Leyes de complementos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		A | ~A  =  1		        		A  + –A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1</a:t>
            </a:r>
          </a:p>
          <a:p>
            <a:pPr lvl="2">
              <a:lnSpc>
                <a:spcPct val="80000"/>
              </a:lnSpc>
              <a:buClr>
                <a:schemeClr val="tx2"/>
              </a:buClr>
            </a:pPr>
            <a:r>
              <a:rPr lang="es-MX" altLang="es-MX" sz="3000" b="1" dirty="0">
                <a:solidFill>
                  <a:srgbClr val="C00000"/>
                </a:solidFill>
                <a:latin typeface="+mj-lt"/>
              </a:rPr>
              <a:t>“A es verdadero” o “A es falso”</a:t>
            </a:r>
          </a:p>
          <a:p>
            <a:pPr lvl="2">
              <a:lnSpc>
                <a:spcPct val="80000"/>
              </a:lnSpc>
              <a:buClr>
                <a:schemeClr val="tx2"/>
              </a:buClr>
            </a:pPr>
            <a:endParaRPr lang="es-MX" altLang="es-MX" sz="3000" b="1" dirty="0">
              <a:solidFill>
                <a:srgbClr val="C00000"/>
              </a:solidFill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dirty="0">
                <a:latin typeface="+mj-lt"/>
              </a:rPr>
              <a:t>Anillo: Cada elemento tiene su inverso aditivo</a:t>
            </a:r>
            <a:endParaRPr lang="es-MX" altLang="es-MX" sz="3000" i="1" dirty="0">
              <a:latin typeface="+mj-lt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s-MX" altLang="es-MX" sz="3000" dirty="0">
                <a:latin typeface="+mj-lt"/>
              </a:rPr>
              <a:t>			A | ~A </a:t>
            </a:r>
            <a:r>
              <a:rPr lang="es-MX" altLang="es-MX" sz="3000" dirty="0">
                <a:latin typeface="+mj-lt"/>
                <a:sym typeface="Symbol" panose="05050102010706020507" pitchFamily="18" charset="2"/>
              </a:rPr>
              <a:t></a:t>
            </a:r>
            <a:r>
              <a:rPr lang="es-MX" altLang="es-MX" sz="3000" dirty="0">
                <a:latin typeface="+mj-lt"/>
              </a:rPr>
              <a:t> 0		        		A + –A = 0</a:t>
            </a:r>
          </a:p>
          <a:p>
            <a:pPr>
              <a:lnSpc>
                <a:spcPct val="80000"/>
              </a:lnSpc>
            </a:pPr>
            <a:endParaRPr lang="es-MX" alt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833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Propiedades </a:t>
            </a:r>
            <a:r>
              <a:rPr lang="es-MX" sz="5400" dirty="0">
                <a:solidFill>
                  <a:schemeClr val="accent1"/>
                </a:solidFill>
              </a:rPr>
              <a:t>de </a:t>
            </a:r>
            <a:r>
              <a:rPr lang="es-MX" altLang="es-MX" sz="5400" dirty="0">
                <a:solidFill>
                  <a:schemeClr val="accent1"/>
                </a:solidFill>
                <a:effectLst/>
              </a:rPr>
              <a:t>&amp; y ^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BA03C2D-056F-EC94-BF76-2E11A0FB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7350"/>
            <a:ext cx="15646400" cy="730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Anillo Booleano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</a:t>
            </a:r>
            <a:r>
              <a:rPr lang="es-MX" altLang="es-MX" sz="3000" kern="0" dirty="0">
                <a:latin typeface="+mj-lt"/>
              </a:rPr>
              <a:t>{0,1}, ^, &amp;,</a:t>
            </a:r>
            <a:r>
              <a:rPr lang="es-MX" altLang="es-MX" sz="3000" i="1" kern="0" dirty="0">
                <a:latin typeface="+mj-lt"/>
              </a:rPr>
              <a:t> </a:t>
            </a:r>
            <a:r>
              <a:rPr lang="es-MX" altLang="es-MX" sz="3000" i="1" kern="0" dirty="0">
                <a:latin typeface="+mj-lt"/>
                <a:sym typeface="Symbol" panose="05050102010706020507" pitchFamily="18" charset="2"/>
              </a:rPr>
              <a:t></a:t>
            </a: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,</a:t>
            </a:r>
            <a:r>
              <a:rPr lang="es-MX" altLang="es-MX" sz="3000" kern="0" dirty="0">
                <a:latin typeface="+mj-lt"/>
              </a:rPr>
              <a:t> 0, 1</a:t>
            </a:r>
            <a:r>
              <a:rPr lang="es-MX" altLang="es-MX" sz="3000" kern="0" dirty="0">
                <a:latin typeface="+mj-lt"/>
                <a:sym typeface="Symbol" panose="05050102010706020507" pitchFamily="18" charset="2"/>
              </a:rPr>
              <a:t></a:t>
            </a:r>
            <a:r>
              <a:rPr lang="es-MX" altLang="es-MX" sz="3000" kern="0" dirty="0">
                <a:latin typeface="+mj-lt"/>
              </a:rPr>
              <a:t> 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Idéntica a enteros en  mod 2</a:t>
            </a:r>
          </a:p>
          <a:p>
            <a:pPr lvl="1" defTabSz="914400">
              <a:lnSpc>
                <a:spcPct val="80000"/>
              </a:lnSpc>
            </a:pPr>
            <a:r>
              <a:rPr lang="es-MX" altLang="es-MX" sz="3000" i="1" kern="0" dirty="0">
                <a:latin typeface="+mj-lt"/>
                <a:sym typeface="Symbol" panose="05050102010706020507" pitchFamily="18" charset="2"/>
              </a:rPr>
              <a:t> </a:t>
            </a:r>
            <a:r>
              <a:rPr lang="es-MX" altLang="es-MX" sz="3000" kern="0" dirty="0">
                <a:latin typeface="+mj-lt"/>
              </a:rPr>
              <a:t>  es la operación de identidad: </a:t>
            </a:r>
            <a:r>
              <a:rPr lang="es-MX" altLang="es-MX" sz="3000" i="1" kern="0" dirty="0">
                <a:latin typeface="+mj-lt"/>
                <a:sym typeface="Symbol" panose="05050102010706020507" pitchFamily="18" charset="2"/>
              </a:rPr>
              <a:t> </a:t>
            </a:r>
            <a:r>
              <a:rPr lang="es-MX" altLang="es-MX" sz="3000" kern="0" dirty="0">
                <a:latin typeface="+mj-lt"/>
              </a:rPr>
              <a:t>(A) = A</a:t>
            </a:r>
          </a:p>
          <a:p>
            <a:pPr lvl="2" defTabSz="914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MX" sz="3000" kern="0" dirty="0">
                <a:latin typeface="+mj-lt"/>
              </a:rPr>
              <a:t>	A ^ A = 0</a:t>
            </a:r>
          </a:p>
          <a:p>
            <a:pPr lvl="2" defTabSz="914400"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MX" sz="3000" kern="0" dirty="0">
              <a:latin typeface="+mj-lt"/>
            </a:endParaRPr>
          </a:p>
          <a:p>
            <a:pPr defTabSz="914400">
              <a:lnSpc>
                <a:spcPct val="80000"/>
              </a:lnSpc>
            </a:pPr>
            <a:r>
              <a:rPr lang="es-MX" altLang="es-MX" sz="3000" kern="0" dirty="0">
                <a:latin typeface="+mj-lt"/>
              </a:rPr>
              <a:t>Propiedad					Anillo Booleano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Suma conmutativa			A ^ B  =  B ^ A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Producto conmutativo			A &amp; B  =  B &amp; A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Suma asociativa			(A ^ B) ^ C  =  A ^ (B ^ C)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Producto asociativo	                  	(A &amp; B) &amp; C  =  A &amp; (B &amp; C)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Producto sobre la suma		A &amp; (B ^ C)  =  (A &amp; B) ^ (B &amp; C)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0 es identidad suma	                  	A ^ 0  =  A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1 es identidad producto 		A &amp; 1  =  A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0 es producto aniquilador		A &amp; 0 = 0</a:t>
            </a:r>
          </a:p>
          <a:p>
            <a:pPr lvl="1" defTabSz="914400">
              <a:lnSpc>
                <a:spcPct val="80000"/>
              </a:lnSpc>
              <a:buClr>
                <a:schemeClr val="tx1"/>
              </a:buClr>
            </a:pPr>
            <a:r>
              <a:rPr lang="es-MX" altLang="es-MX" sz="3000" kern="0" dirty="0">
                <a:latin typeface="+mj-lt"/>
              </a:rPr>
              <a:t>Inverso aditivo				A ^ A  =  0</a:t>
            </a:r>
          </a:p>
        </p:txBody>
      </p:sp>
    </p:spTree>
    <p:extLst>
      <p:ext uri="{BB962C8B-B14F-4D97-AF65-F5344CB8AC3E}">
        <p14:creationId xmlns:p14="http://schemas.microsoft.com/office/powerpoint/2010/main" val="21586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solidFill>
                  <a:srgbClr val="00B0F0"/>
                </a:solidFill>
              </a:rPr>
              <a:t>Relaciones entre operaciones</a:t>
            </a:r>
            <a:endParaRPr lang="es-MX" sz="5400" dirty="0">
              <a:solidFill>
                <a:schemeClr val="accent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84B20A8-2779-F2EE-B57E-61CA8D2F8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D539F2F-D577-AFC9-329F-B46519AD1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Álgebra Booleana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9646F-E36F-4942-A407-BE522AB5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F2F81-B9E5-7023-3088-8B36A24F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27188"/>
            <a:ext cx="16459200" cy="738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800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MX" altLang="es-MX" sz="3500" kern="0" dirty="0">
                <a:latin typeface="+mj-lt"/>
              </a:rPr>
              <a:t>Leyes de </a:t>
            </a:r>
            <a:r>
              <a:rPr lang="es-MX" altLang="es-MX" sz="3500" kern="0" dirty="0" err="1">
                <a:latin typeface="+mj-lt"/>
              </a:rPr>
              <a:t>DeMorgan</a:t>
            </a:r>
            <a:endParaRPr lang="es-MX" altLang="es-MX" sz="3500" kern="0" dirty="0">
              <a:latin typeface="+mj-lt"/>
            </a:endParaRPr>
          </a:p>
          <a:p>
            <a:pPr lvl="1" defTabSz="914400"/>
            <a:r>
              <a:rPr lang="es-MX" altLang="es-MX" sz="3500" kern="0" dirty="0">
                <a:latin typeface="+mj-lt"/>
              </a:rPr>
              <a:t>Expresa &amp; en términos de |, y viceversa</a:t>
            </a:r>
          </a:p>
          <a:p>
            <a:pPr lvl="2" defTabSz="914400"/>
            <a:r>
              <a:rPr lang="es-MX" altLang="es-MX" sz="3500" kern="0" dirty="0">
                <a:latin typeface="+mj-lt"/>
              </a:rPr>
              <a:t>A|B = ~(~A &amp; ~B)</a:t>
            </a:r>
          </a:p>
          <a:p>
            <a:pPr lvl="3" defTabSz="914400"/>
            <a:r>
              <a:rPr lang="es-MX" altLang="es-MX" sz="3500" kern="0" dirty="0">
                <a:latin typeface="+mj-lt"/>
              </a:rPr>
              <a:t>A o B son verdad si ni A ni B son falsos</a:t>
            </a:r>
          </a:p>
          <a:p>
            <a:pPr lvl="2" defTabSz="914400"/>
            <a:r>
              <a:rPr lang="es-MX" altLang="es-MX" sz="3500" kern="0" dirty="0">
                <a:latin typeface="+mj-lt"/>
              </a:rPr>
              <a:t>A &amp; B = ~(~A | ~B)</a:t>
            </a:r>
          </a:p>
          <a:p>
            <a:pPr lvl="3" defTabSz="914400"/>
            <a:r>
              <a:rPr lang="es-MX" altLang="es-MX" sz="3500" kern="0" dirty="0">
                <a:latin typeface="+mj-lt"/>
              </a:rPr>
              <a:t>A y B son verdad si A y B no son falsos</a:t>
            </a:r>
          </a:p>
          <a:p>
            <a:pPr defTabSz="914400"/>
            <a:r>
              <a:rPr lang="es-MX" altLang="es-MX" sz="3500" kern="0" dirty="0" err="1">
                <a:latin typeface="+mj-lt"/>
              </a:rPr>
              <a:t>Or</a:t>
            </a:r>
            <a:r>
              <a:rPr lang="es-MX" altLang="es-MX" sz="3500" kern="0" dirty="0">
                <a:latin typeface="+mj-lt"/>
              </a:rPr>
              <a:t> exclusivo utilizando OR inclusivo</a:t>
            </a:r>
          </a:p>
          <a:p>
            <a:pPr lvl="1" defTabSz="914400"/>
            <a:r>
              <a:rPr lang="es-MX" altLang="es-MX" sz="3500" kern="0" dirty="0">
                <a:latin typeface="+mj-lt"/>
              </a:rPr>
              <a:t>A^B = (~A &amp; B) | (A &amp; ~B)</a:t>
            </a:r>
          </a:p>
          <a:p>
            <a:pPr lvl="2" defTabSz="914400"/>
            <a:r>
              <a:rPr lang="es-MX" altLang="es-MX" sz="3500" kern="0" dirty="0">
                <a:latin typeface="+mj-lt"/>
              </a:rPr>
              <a:t>Exactamente uno A o B es verdadero</a:t>
            </a:r>
          </a:p>
          <a:p>
            <a:pPr lvl="1" defTabSz="914400"/>
            <a:r>
              <a:rPr lang="es-MX" altLang="es-MX" sz="3500" kern="0" dirty="0">
                <a:latin typeface="+mj-lt"/>
              </a:rPr>
              <a:t>A^B = (A|B) &amp; ~(A&amp;B)</a:t>
            </a:r>
          </a:p>
          <a:p>
            <a:pPr lvl="2" defTabSz="914400"/>
            <a:r>
              <a:rPr lang="es-MX" altLang="es-MX" sz="3500" kern="0" dirty="0">
                <a:latin typeface="+mj-lt"/>
              </a:rPr>
              <a:t>Ya sea que A sea verdadero, o B sea verdadero, pero no ambos 	</a:t>
            </a:r>
          </a:p>
        </p:txBody>
      </p:sp>
    </p:spTree>
    <p:extLst>
      <p:ext uri="{BB962C8B-B14F-4D97-AF65-F5344CB8AC3E}">
        <p14:creationId xmlns:p14="http://schemas.microsoft.com/office/powerpoint/2010/main" val="6353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 Header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Header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1659</Words>
  <Application>Microsoft Office PowerPoint</Application>
  <PresentationFormat>Personalizado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15</vt:i4>
      </vt:variant>
    </vt:vector>
  </HeadingPairs>
  <TitlesOfParts>
    <vt:vector size="36" baseType="lpstr">
      <vt:lpstr>Aller Light</vt:lpstr>
      <vt:lpstr>Arial</vt:lpstr>
      <vt:lpstr>Bebas Neue Bold</vt:lpstr>
      <vt:lpstr>Bebas Neue Regular</vt:lpstr>
      <vt:lpstr>Calibri</vt:lpstr>
      <vt:lpstr>Courier</vt:lpstr>
      <vt:lpstr>Courier New</vt:lpstr>
      <vt:lpstr>Helvetica</vt:lpstr>
      <vt:lpstr>Helvetica Condensed</vt:lpstr>
      <vt:lpstr>Roboto</vt:lpstr>
      <vt:lpstr>Roboto Condensed</vt:lpstr>
      <vt:lpstr>Roboto Condensed Light</vt:lpstr>
      <vt:lpstr>Roboto Light</vt:lpstr>
      <vt:lpstr>Tahoma</vt:lpstr>
      <vt:lpstr>Wingdings</vt:lpstr>
      <vt:lpstr>No Header</vt:lpstr>
      <vt:lpstr>Header</vt:lpstr>
      <vt:lpstr>1_Header</vt:lpstr>
      <vt:lpstr>2_Header</vt:lpstr>
      <vt:lpstr>3_Header</vt:lpstr>
      <vt:lpstr>4_Header</vt:lpstr>
      <vt:lpstr>ARITMÉTICA BOOLEANA</vt:lpstr>
      <vt:lpstr>ÁLGEBRA BOOLEANA</vt:lpstr>
      <vt:lpstr>ÁLGEBRA BOOLEANA</vt:lpstr>
      <vt:lpstr>ÁLGEBRA de enteros</vt:lpstr>
      <vt:lpstr>ÁLGEBRA booleana</vt:lpstr>
      <vt:lpstr>ÁLGEBRA booleana  anillo entero</vt:lpstr>
      <vt:lpstr>ÁLGEBRA booleana  anillo entero</vt:lpstr>
      <vt:lpstr>Propiedades de &amp; y ^</vt:lpstr>
      <vt:lpstr>Relaciones entre operaciones</vt:lpstr>
      <vt:lpstr>Álgebra booleanas generales</vt:lpstr>
      <vt:lpstr>Representación y manipulación de conjuntos</vt:lpstr>
      <vt:lpstr>Operaciones en c a nivel de bit</vt:lpstr>
      <vt:lpstr>Contraste: operaciones lógicas en c</vt:lpstr>
      <vt:lpstr>Operaciones de desplazamiento de bits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Jose Antonio Flores Escobar</cp:lastModifiedBy>
  <cp:revision>394</cp:revision>
  <dcterms:created xsi:type="dcterms:W3CDTF">2014-05-07T13:22:54Z</dcterms:created>
  <dcterms:modified xsi:type="dcterms:W3CDTF">2023-03-13T18:18:48Z</dcterms:modified>
</cp:coreProperties>
</file>