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31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AC"/>
    <a:srgbClr val="43A944"/>
    <a:srgbClr val="5C4883"/>
    <a:srgbClr val="543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40"/>
    </p:cViewPr>
  </p:sorterViewPr>
  <p:notesViewPr>
    <p:cSldViewPr snapToGrid="0">
      <p:cViewPr varScale="1">
        <p:scale>
          <a:sx n="136" d="100"/>
          <a:sy n="136" d="100"/>
        </p:scale>
        <p:origin x="4626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D611F-0E0B-4706-BD8C-25BDDE106B03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ACD6B-8F72-4526-953C-23E78416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96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01B30-9098-4EC7-AB83-87B8B91346DE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425D5-4297-48B0-A2A2-8AA58A854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6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Intrusion Detection/Protection System, Application Layer Gateway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D86C9-2446-4B3A-A902-80C285330C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4108495"/>
            <a:ext cx="10962523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4861720"/>
            <a:ext cx="48768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094851"/>
            <a:ext cx="10963923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895641"/>
            <a:ext cx="109728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762"/>
            <a:ext cx="12199678" cy="20952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358" y="485435"/>
            <a:ext cx="1653211" cy="5290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09600" y="1414730"/>
            <a:ext cx="5376672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197600" y="1414730"/>
            <a:ext cx="5376672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3965268"/>
            <a:ext cx="5376672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7600" y="3965268"/>
            <a:ext cx="5376672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12192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332"/>
            <a:ext cx="1158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609600" y="1414463"/>
            <a:ext cx="109728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311214"/>
            <a:ext cx="12192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4463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4463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12192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414462"/>
            <a:ext cx="10961299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97523" y="0"/>
            <a:ext cx="8994476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530939" y="57150"/>
            <a:ext cx="86610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22054" y="370937"/>
            <a:ext cx="2587924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3519578" y="1414463"/>
            <a:ext cx="8367623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530939" y="838200"/>
            <a:ext cx="866106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34400" y="0"/>
            <a:ext cx="36576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5776"/>
            <a:ext cx="7620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609600" y="1414463"/>
            <a:ext cx="7620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8737600" y="228600"/>
            <a:ext cx="32512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838200"/>
            <a:ext cx="7625751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14528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449234" y="65776"/>
            <a:ext cx="7742767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449233" y="1414463"/>
            <a:ext cx="743712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74320" y="228600"/>
            <a:ext cx="359664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449234" y="838200"/>
            <a:ext cx="7742767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574"/>
            <a:ext cx="1158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4463"/>
            <a:ext cx="10972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 userDrawn="1"/>
        </p:nvSpPr>
        <p:spPr>
          <a:xfrm>
            <a:off x="1360968" y="2558734"/>
            <a:ext cx="9505507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762"/>
            <a:ext cx="12199678" cy="20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358" y="485435"/>
            <a:ext cx="1653211" cy="5290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9163" y="6164825"/>
            <a:ext cx="12103509" cy="656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7351" y="2843832"/>
            <a:ext cx="3657298" cy="11703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109" y="1784351"/>
            <a:ext cx="9588503" cy="4525963"/>
          </a:xfrm>
        </p:spPr>
        <p:txBody>
          <a:bodyPr/>
          <a:lstStyle>
            <a:lvl2pPr marL="609585" indent="-239178">
              <a:defRPr lang="en-US" sz="2133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29108" y="359908"/>
            <a:ext cx="9589693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4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4108495"/>
            <a:ext cx="10962523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4861720"/>
            <a:ext cx="48768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094851"/>
            <a:ext cx="10963923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895641"/>
            <a:ext cx="109728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762"/>
            <a:ext cx="12199678" cy="2095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358" y="485435"/>
            <a:ext cx="1653211" cy="5290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3094851"/>
            <a:ext cx="10963923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895641"/>
            <a:ext cx="109728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762"/>
            <a:ext cx="12199678" cy="20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358" y="485435"/>
            <a:ext cx="1653211" cy="5290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8574"/>
            <a:ext cx="11582400" cy="1143000"/>
          </a:xfrm>
        </p:spPr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4463"/>
            <a:ext cx="10972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" y="1215389"/>
            <a:ext cx="12192357" cy="1295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5400"/>
            <a:ext cx="115824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688610"/>
            <a:ext cx="10058400" cy="3559791"/>
          </a:xfrm>
        </p:spPr>
        <p:txBody>
          <a:bodyPr/>
          <a:lstStyle>
            <a:lvl1pPr>
              <a:spcBef>
                <a:spcPts val="1867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6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21760"/>
            <a:ext cx="12192005" cy="2540001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010333"/>
            <a:ext cx="10384465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Transition Slide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3430818"/>
            <a:ext cx="10384465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06174" y="6449044"/>
            <a:ext cx="3979653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4463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4463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4463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4463"/>
            <a:ext cx="53848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838200"/>
            <a:ext cx="115824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74"/>
            <a:ext cx="11581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14463"/>
            <a:ext cx="109728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3812" y="6516189"/>
            <a:ext cx="3759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4106174" y="6449044"/>
            <a:ext cx="3979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7671" y="6516189"/>
            <a:ext cx="85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1101153" y="6542971"/>
            <a:ext cx="881902" cy="2175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32" r:id="rId1"/>
    <p:sldLayoutId id="2147485133" r:id="rId2"/>
    <p:sldLayoutId id="2147485134" r:id="rId3"/>
    <p:sldLayoutId id="2147485135" r:id="rId4"/>
    <p:sldLayoutId id="2147485136" r:id="rId5"/>
    <p:sldLayoutId id="2147485156" r:id="rId6"/>
    <p:sldLayoutId id="2147485157" r:id="rId7"/>
    <p:sldLayoutId id="2147485139" r:id="rId8"/>
    <p:sldLayoutId id="2147485140" r:id="rId9"/>
    <p:sldLayoutId id="2147485142" r:id="rId10"/>
    <p:sldLayoutId id="2147485143" r:id="rId11"/>
    <p:sldLayoutId id="2147485144" r:id="rId12"/>
    <p:sldLayoutId id="2147485153" r:id="rId13"/>
    <p:sldLayoutId id="2147485146" r:id="rId14"/>
    <p:sldLayoutId id="2147485155" r:id="rId15"/>
    <p:sldLayoutId id="2147485147" r:id="rId16"/>
    <p:sldLayoutId id="2147485148" r:id="rId17"/>
    <p:sldLayoutId id="2147485149" r:id="rId18"/>
    <p:sldLayoutId id="2147485150" r:id="rId19"/>
    <p:sldLayoutId id="2147485151" r:id="rId20"/>
    <p:sldLayoutId id="2147485152" r:id="rId21"/>
    <p:sldLayoutId id="2147485158" r:id="rId22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762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roles and scenarios</a:t>
            </a:r>
          </a:p>
        </p:txBody>
      </p:sp>
    </p:spTree>
    <p:extLst>
      <p:ext uri="{BB962C8B-B14F-4D97-AF65-F5344CB8AC3E}">
        <p14:creationId xmlns:p14="http://schemas.microsoft.com/office/powerpoint/2010/main" val="68564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990599"/>
          </a:xfrm>
        </p:spPr>
        <p:txBody>
          <a:bodyPr>
            <a:normAutofit/>
          </a:bodyPr>
          <a:lstStyle/>
          <a:p>
            <a:r>
              <a:rPr lang="fi-FI" dirty="0"/>
              <a:t>There are fundamentally two types of test beds</a:t>
            </a:r>
          </a:p>
          <a:p>
            <a:r>
              <a:rPr lang="fi-FI" dirty="0"/>
              <a:t>Don’t forget: It’s </a:t>
            </a:r>
            <a:r>
              <a:rPr lang="fi-FI" b="1" i="1" dirty="0"/>
              <a:t>fuzz</a:t>
            </a:r>
            <a:r>
              <a:rPr lang="fi-FI" dirty="0"/>
              <a:t> testing – not load or functional</a:t>
            </a:r>
          </a:p>
          <a:p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Test bed basics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743200"/>
            <a:ext cx="5080000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6400800" y="2743200"/>
            <a:ext cx="5080000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4267200" y="4648200"/>
            <a:ext cx="1422400" cy="10668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/>
              <a:t>SUT</a:t>
            </a:r>
            <a:br>
              <a:rPr lang="fi-FI" sz="2400" b="1" dirty="0"/>
            </a:br>
            <a:r>
              <a:rPr lang="fi-FI" sz="2400" b="1" dirty="0"/>
              <a:t>(client)</a:t>
            </a:r>
            <a:endParaRPr lang="en-US" sz="2400" b="1" dirty="0"/>
          </a:p>
        </p:txBody>
      </p:sp>
      <p:sp>
        <p:nvSpPr>
          <p:cNvPr id="10" name="Right Arrow 9"/>
          <p:cNvSpPr/>
          <p:nvPr/>
        </p:nvSpPr>
        <p:spPr>
          <a:xfrm>
            <a:off x="2743200" y="5257800"/>
            <a:ext cx="1219200" cy="3048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ight Arrow 10"/>
          <p:cNvSpPr/>
          <p:nvPr/>
        </p:nvSpPr>
        <p:spPr>
          <a:xfrm rot="10800000">
            <a:off x="2844800" y="4876800"/>
            <a:ext cx="1219200" cy="3048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1219200" y="4648200"/>
            <a:ext cx="1422400" cy="10668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867" b="1" dirty="0"/>
              <a:t>Defensics</a:t>
            </a:r>
            <a:endParaRPr lang="en-US" sz="1867" b="1" dirty="0"/>
          </a:p>
        </p:txBody>
      </p:sp>
      <p:sp>
        <p:nvSpPr>
          <p:cNvPr id="13" name="Rectangle 12"/>
          <p:cNvSpPr/>
          <p:nvPr/>
        </p:nvSpPr>
        <p:spPr>
          <a:xfrm>
            <a:off x="8737600" y="2971800"/>
            <a:ext cx="406400" cy="28956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/>
              <a:t>SUT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1219200" y="3200400"/>
            <a:ext cx="1422400" cy="10668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867" b="1" dirty="0"/>
              <a:t>Defensics</a:t>
            </a:r>
            <a:endParaRPr lang="en-US" sz="1867" b="1" dirty="0"/>
          </a:p>
        </p:txBody>
      </p:sp>
      <p:sp>
        <p:nvSpPr>
          <p:cNvPr id="17" name="Rectangle 16"/>
          <p:cNvSpPr/>
          <p:nvPr/>
        </p:nvSpPr>
        <p:spPr>
          <a:xfrm>
            <a:off x="9753600" y="3048000"/>
            <a:ext cx="1422400" cy="27432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33" b="1" dirty="0"/>
              <a:t>TERMINATION:</a:t>
            </a:r>
          </a:p>
          <a:p>
            <a:pPr algn="ctr"/>
            <a:r>
              <a:rPr lang="fi-FI" sz="1333" b="1" dirty="0"/>
              <a:t>REAL END POINT</a:t>
            </a:r>
          </a:p>
          <a:p>
            <a:pPr algn="ctr"/>
            <a:r>
              <a:rPr lang="fi-FI" sz="1333" b="1" dirty="0"/>
              <a:t>Defensics</a:t>
            </a:r>
          </a:p>
          <a:p>
            <a:pPr algn="ctr"/>
            <a:r>
              <a:rPr lang="fi-FI" sz="1333" b="1" dirty="0"/>
              <a:t>SIMULATOR</a:t>
            </a:r>
            <a:br>
              <a:rPr lang="fi-FI" sz="1333" b="1" dirty="0"/>
            </a:br>
            <a:endParaRPr lang="en-US" sz="1333" b="1" dirty="0"/>
          </a:p>
        </p:txBody>
      </p:sp>
      <p:sp>
        <p:nvSpPr>
          <p:cNvPr id="18" name="Rectangle 17"/>
          <p:cNvSpPr/>
          <p:nvPr/>
        </p:nvSpPr>
        <p:spPr>
          <a:xfrm>
            <a:off x="6705600" y="3048000"/>
            <a:ext cx="1422400" cy="27432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867" b="1" dirty="0"/>
              <a:t>Defensics</a:t>
            </a:r>
            <a:endParaRPr lang="en-US" sz="1867" b="1" dirty="0"/>
          </a:p>
        </p:txBody>
      </p:sp>
      <p:sp>
        <p:nvSpPr>
          <p:cNvPr id="23" name="Rectangle 22"/>
          <p:cNvSpPr/>
          <p:nvPr/>
        </p:nvSpPr>
        <p:spPr>
          <a:xfrm>
            <a:off x="4267200" y="3200400"/>
            <a:ext cx="1422400" cy="10668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/>
              <a:t>SUT</a:t>
            </a:r>
            <a:br>
              <a:rPr lang="fi-FI" sz="2400" b="1" dirty="0"/>
            </a:br>
            <a:r>
              <a:rPr lang="fi-FI" sz="2400" b="1" dirty="0"/>
              <a:t>(server)</a:t>
            </a:r>
            <a:endParaRPr lang="en-US" sz="2400" b="1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2743200" y="3810000"/>
            <a:ext cx="1219200" cy="3048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ight Arrow 29"/>
          <p:cNvSpPr/>
          <p:nvPr/>
        </p:nvSpPr>
        <p:spPr>
          <a:xfrm>
            <a:off x="2844800" y="3429000"/>
            <a:ext cx="1219200" cy="3048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ight Arrow 6"/>
          <p:cNvSpPr/>
          <p:nvPr/>
        </p:nvSpPr>
        <p:spPr>
          <a:xfrm rot="10800000">
            <a:off x="7924800" y="3581400"/>
            <a:ext cx="914400" cy="2286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ight Arrow 8"/>
          <p:cNvSpPr/>
          <p:nvPr/>
        </p:nvSpPr>
        <p:spPr>
          <a:xfrm>
            <a:off x="8026400" y="3200400"/>
            <a:ext cx="914400" cy="2286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ight Arrow 30"/>
          <p:cNvSpPr/>
          <p:nvPr/>
        </p:nvSpPr>
        <p:spPr>
          <a:xfrm rot="10800000">
            <a:off x="8940800" y="3581400"/>
            <a:ext cx="914400" cy="2286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ight Arrow 31"/>
          <p:cNvSpPr/>
          <p:nvPr/>
        </p:nvSpPr>
        <p:spPr>
          <a:xfrm>
            <a:off x="9042400" y="3200400"/>
            <a:ext cx="914400" cy="2286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ight Arrow 32"/>
          <p:cNvSpPr/>
          <p:nvPr/>
        </p:nvSpPr>
        <p:spPr>
          <a:xfrm rot="10800000">
            <a:off x="7721600" y="5334000"/>
            <a:ext cx="2336800" cy="2286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ight Arrow 33"/>
          <p:cNvSpPr/>
          <p:nvPr/>
        </p:nvSpPr>
        <p:spPr>
          <a:xfrm>
            <a:off x="7721600" y="4998724"/>
            <a:ext cx="2336800" cy="2286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/>
          <p:cNvSpPr/>
          <p:nvPr/>
        </p:nvSpPr>
        <p:spPr>
          <a:xfrm>
            <a:off x="7112000" y="6035444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SUT does not terminate the tests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133600" y="6015365"/>
            <a:ext cx="386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SUT terminates the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2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588000" cy="4525963"/>
          </a:xfrm>
        </p:spPr>
        <p:txBody>
          <a:bodyPr>
            <a:normAutofit/>
          </a:bodyPr>
          <a:lstStyle/>
          <a:p>
            <a:r>
              <a:rPr lang="fi-FI" dirty="0"/>
              <a:t>Most typical test bed configuration – vast majority of testing in this configuration</a:t>
            </a:r>
          </a:p>
          <a:p>
            <a:r>
              <a:rPr lang="fi-FI" dirty="0"/>
              <a:t>SUT may reside on</a:t>
            </a:r>
          </a:p>
          <a:p>
            <a:pPr lvl="1"/>
            <a:r>
              <a:rPr lang="fi-FI" sz="1800" dirty="0">
                <a:solidFill>
                  <a:schemeClr val="tx1"/>
                </a:solidFill>
              </a:rPr>
              <a:t>same host running Defensics</a:t>
            </a:r>
          </a:p>
          <a:p>
            <a:pPr lvl="1"/>
            <a:r>
              <a:rPr lang="fi-FI" sz="1800" dirty="0">
                <a:solidFill>
                  <a:schemeClr val="tx1"/>
                </a:solidFill>
              </a:rPr>
              <a:t>a host connected to the same network with Defensics</a:t>
            </a:r>
          </a:p>
          <a:p>
            <a:pPr lvl="1"/>
            <a:r>
              <a:rPr lang="fi-FI" sz="1800" dirty="0">
                <a:solidFill>
                  <a:schemeClr val="tx1"/>
                </a:solidFill>
              </a:rPr>
              <a:t>a virtual machine</a:t>
            </a:r>
          </a:p>
          <a:p>
            <a:pPr lvl="1"/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SUT terminating the tests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1828800"/>
            <a:ext cx="5080000" cy="411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9753600" y="3352800"/>
            <a:ext cx="1422400" cy="10668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/>
              <a:t>SUT</a:t>
            </a:r>
            <a:br>
              <a:rPr lang="fi-FI" sz="2400" b="1" dirty="0"/>
            </a:br>
            <a:r>
              <a:rPr lang="fi-FI" sz="2400" b="1" dirty="0"/>
              <a:t>(client)</a:t>
            </a:r>
            <a:endParaRPr lang="en-US" sz="2400" b="1" dirty="0"/>
          </a:p>
        </p:txBody>
      </p:sp>
      <p:sp>
        <p:nvSpPr>
          <p:cNvPr id="6" name="Right Arrow 5"/>
          <p:cNvSpPr/>
          <p:nvPr/>
        </p:nvSpPr>
        <p:spPr>
          <a:xfrm>
            <a:off x="8229600" y="3962400"/>
            <a:ext cx="1219200" cy="3048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ight Arrow 6"/>
          <p:cNvSpPr/>
          <p:nvPr/>
        </p:nvSpPr>
        <p:spPr>
          <a:xfrm rot="10800000">
            <a:off x="8331200" y="3581400"/>
            <a:ext cx="1219200" cy="3048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6705600" y="3352800"/>
            <a:ext cx="1422400" cy="10668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867" b="1" dirty="0"/>
              <a:t>Defensics</a:t>
            </a:r>
            <a:endParaRPr lang="en-US" sz="1867" b="1" dirty="0"/>
          </a:p>
        </p:txBody>
      </p:sp>
      <p:sp>
        <p:nvSpPr>
          <p:cNvPr id="9" name="Rectangle 8"/>
          <p:cNvSpPr/>
          <p:nvPr/>
        </p:nvSpPr>
        <p:spPr>
          <a:xfrm>
            <a:off x="6705600" y="2057400"/>
            <a:ext cx="1422400" cy="10668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867" b="1" dirty="0"/>
              <a:t>Defensics</a:t>
            </a:r>
            <a:endParaRPr lang="en-US" sz="1867" b="1" dirty="0"/>
          </a:p>
        </p:txBody>
      </p:sp>
      <p:sp>
        <p:nvSpPr>
          <p:cNvPr id="10" name="Rectangle 9"/>
          <p:cNvSpPr/>
          <p:nvPr/>
        </p:nvSpPr>
        <p:spPr>
          <a:xfrm>
            <a:off x="9753600" y="2057400"/>
            <a:ext cx="1422400" cy="10668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/>
              <a:t>SUT</a:t>
            </a:r>
            <a:br>
              <a:rPr lang="fi-FI" sz="2400" b="1" dirty="0"/>
            </a:br>
            <a:r>
              <a:rPr lang="fi-FI" sz="2400" b="1" dirty="0"/>
              <a:t>(server)</a:t>
            </a:r>
            <a:endParaRPr lang="en-US" sz="2400" b="1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8229600" y="2667000"/>
            <a:ext cx="1219200" cy="3048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ight Arrow 11"/>
          <p:cNvSpPr/>
          <p:nvPr/>
        </p:nvSpPr>
        <p:spPr>
          <a:xfrm>
            <a:off x="8331200" y="2286000"/>
            <a:ext cx="1219200" cy="3048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/>
          <p:cNvSpPr/>
          <p:nvPr/>
        </p:nvSpPr>
        <p:spPr>
          <a:xfrm>
            <a:off x="7112000" y="6019801"/>
            <a:ext cx="386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/>
              <a:t>SUT terminates the tests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9753600" y="4648200"/>
            <a:ext cx="1422400" cy="10668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/>
              <a:t>SUT</a:t>
            </a:r>
            <a:br>
              <a:rPr lang="fi-FI" sz="2400" b="1" dirty="0"/>
            </a:br>
            <a:r>
              <a:rPr lang="fi-FI" sz="1300" b="1" dirty="0"/>
              <a:t>(announcement listener)</a:t>
            </a:r>
            <a:endParaRPr lang="en-US" sz="1300" b="1" dirty="0"/>
          </a:p>
        </p:txBody>
      </p:sp>
      <p:sp>
        <p:nvSpPr>
          <p:cNvPr id="17" name="Rectangle 16"/>
          <p:cNvSpPr/>
          <p:nvPr/>
        </p:nvSpPr>
        <p:spPr>
          <a:xfrm>
            <a:off x="6705600" y="4648200"/>
            <a:ext cx="1422400" cy="10668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867" b="1" dirty="0"/>
              <a:t>Defensics</a:t>
            </a:r>
            <a:endParaRPr lang="en-US" sz="1867" b="1" dirty="0"/>
          </a:p>
        </p:txBody>
      </p:sp>
      <p:sp>
        <p:nvSpPr>
          <p:cNvPr id="18" name="Right Arrow 17"/>
          <p:cNvSpPr/>
          <p:nvPr/>
        </p:nvSpPr>
        <p:spPr>
          <a:xfrm>
            <a:off x="8331200" y="4876800"/>
            <a:ext cx="1219200" cy="6096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176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588000" cy="4800600"/>
          </a:xfrm>
        </p:spPr>
        <p:txBody>
          <a:bodyPr>
            <a:normAutofit/>
          </a:bodyPr>
          <a:lstStyle/>
          <a:p>
            <a:r>
              <a:rPr lang="fi-FI" dirty="0"/>
              <a:t>SUT needs external termination so that fuzz tests can be executed</a:t>
            </a:r>
          </a:p>
          <a:p>
            <a:r>
              <a:rPr lang="fi-FI" dirty="0"/>
              <a:t>Use real endpoint, or simulated</a:t>
            </a:r>
          </a:p>
          <a:p>
            <a:r>
              <a:rPr lang="fi-FI" dirty="0"/>
              <a:t>Also called end-to-end or</a:t>
            </a:r>
            <a:br>
              <a:rPr lang="fi-FI" dirty="0"/>
            </a:br>
            <a:r>
              <a:rPr lang="fi-FI" dirty="0"/>
              <a:t>passthrough testing;  performed..</a:t>
            </a:r>
          </a:p>
          <a:p>
            <a:pPr lvl="1"/>
            <a:r>
              <a:rPr lang="fi-FI" sz="1800" dirty="0">
                <a:solidFill>
                  <a:schemeClr val="tx1"/>
                </a:solidFill>
              </a:rPr>
              <a:t>When testing packet switching engine on router/switch</a:t>
            </a:r>
          </a:p>
          <a:p>
            <a:pPr lvl="1"/>
            <a:r>
              <a:rPr lang="fi-FI" sz="1800" dirty="0">
                <a:solidFill>
                  <a:schemeClr val="tx1"/>
                </a:solidFill>
              </a:rPr>
              <a:t>When testing IDS/IPS rulesets</a:t>
            </a:r>
          </a:p>
          <a:p>
            <a:pPr lvl="1"/>
            <a:r>
              <a:rPr lang="fi-FI" sz="1800" dirty="0">
                <a:solidFill>
                  <a:schemeClr val="tx1"/>
                </a:solidFill>
              </a:rPr>
              <a:t>When testing firewall NAT ALGs</a:t>
            </a:r>
          </a:p>
          <a:p>
            <a:pPr lvl="1"/>
            <a:r>
              <a:rPr lang="fi-FI" sz="1800" dirty="0">
                <a:solidFill>
                  <a:schemeClr val="tx1"/>
                </a:solidFill>
              </a:rPr>
              <a:t>When testing proxies / gateways in end to end signaling scenarios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/>
              <a:t>When SUT does not terminate tests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502400" y="1676400"/>
            <a:ext cx="5080000" cy="3276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8839200" y="1905000"/>
            <a:ext cx="406400" cy="28956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 b="1" dirty="0"/>
              <a:t>SUT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9855200" y="1981200"/>
            <a:ext cx="1422400" cy="27432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33" b="1" dirty="0"/>
              <a:t>TERMINATION:</a:t>
            </a:r>
          </a:p>
          <a:p>
            <a:pPr algn="ctr"/>
            <a:r>
              <a:rPr lang="fi-FI" sz="1333" b="1" dirty="0"/>
              <a:t>REAL END POINT</a:t>
            </a:r>
          </a:p>
          <a:p>
            <a:pPr algn="ctr"/>
            <a:r>
              <a:rPr lang="fi-FI" sz="1333" b="1" dirty="0"/>
              <a:t>Defensics</a:t>
            </a:r>
          </a:p>
          <a:p>
            <a:pPr algn="ctr"/>
            <a:r>
              <a:rPr lang="fi-FI" sz="1333" b="1" dirty="0"/>
              <a:t>SIMULATOR</a:t>
            </a:r>
            <a:br>
              <a:rPr lang="fi-FI" sz="1333" b="1" dirty="0"/>
            </a:br>
            <a:endParaRPr lang="en-US" sz="1333" b="1" dirty="0"/>
          </a:p>
        </p:txBody>
      </p:sp>
      <p:sp>
        <p:nvSpPr>
          <p:cNvPr id="29" name="Rectangle 28"/>
          <p:cNvSpPr/>
          <p:nvPr/>
        </p:nvSpPr>
        <p:spPr>
          <a:xfrm>
            <a:off x="6807200" y="1981200"/>
            <a:ext cx="1422400" cy="27432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867" b="1" dirty="0"/>
              <a:t>Defensics</a:t>
            </a:r>
            <a:endParaRPr lang="en-US" sz="1867" b="1" dirty="0"/>
          </a:p>
        </p:txBody>
      </p:sp>
      <p:sp>
        <p:nvSpPr>
          <p:cNvPr id="30" name="Right Arrow 29"/>
          <p:cNvSpPr/>
          <p:nvPr/>
        </p:nvSpPr>
        <p:spPr>
          <a:xfrm rot="10800000">
            <a:off x="8026400" y="2514600"/>
            <a:ext cx="914400" cy="2286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ight Arrow 30"/>
          <p:cNvSpPr/>
          <p:nvPr/>
        </p:nvSpPr>
        <p:spPr>
          <a:xfrm>
            <a:off x="8128000" y="2133600"/>
            <a:ext cx="914400" cy="2286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ight Arrow 31"/>
          <p:cNvSpPr/>
          <p:nvPr/>
        </p:nvSpPr>
        <p:spPr>
          <a:xfrm rot="10800000">
            <a:off x="9042400" y="2514600"/>
            <a:ext cx="914400" cy="2286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ight Arrow 32"/>
          <p:cNvSpPr/>
          <p:nvPr/>
        </p:nvSpPr>
        <p:spPr>
          <a:xfrm>
            <a:off x="9144000" y="2133600"/>
            <a:ext cx="914400" cy="2286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ight Arrow 33"/>
          <p:cNvSpPr/>
          <p:nvPr/>
        </p:nvSpPr>
        <p:spPr>
          <a:xfrm rot="10800000">
            <a:off x="7874000" y="4305300"/>
            <a:ext cx="2336800" cy="2286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ight Arrow 34"/>
          <p:cNvSpPr/>
          <p:nvPr/>
        </p:nvSpPr>
        <p:spPr>
          <a:xfrm>
            <a:off x="7874000" y="3989954"/>
            <a:ext cx="2336800" cy="228600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7395596" y="4996934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/>
              <a:t>SUT does not terminate the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7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listens for incoming connections</a:t>
            </a:r>
          </a:p>
          <a:p>
            <a:r>
              <a:rPr lang="en-US" dirty="0"/>
              <a:t>Test suite initiates connections with SUT</a:t>
            </a:r>
          </a:p>
          <a:p>
            <a:r>
              <a:rPr lang="en-US" dirty="0"/>
              <a:t>“Initiation” is a loose concept – can mean just sending an initial packet, but also to start a longer message sequence, session, etc.</a:t>
            </a:r>
          </a:p>
          <a:p>
            <a:r>
              <a:rPr lang="en-US" dirty="0"/>
              <a:t>Maybe you need to configure the target to accept connections from Defensics</a:t>
            </a:r>
          </a:p>
          <a:p>
            <a:r>
              <a:rPr lang="en-US" dirty="0"/>
              <a:t>Defensics can connect and send the test cases one after another with no action required on the target</a:t>
            </a:r>
          </a:p>
          <a:p>
            <a:r>
              <a:rPr lang="en-US" dirty="0"/>
              <a:t>Easy to run and automate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testing</a:t>
            </a:r>
          </a:p>
        </p:txBody>
      </p:sp>
      <p:sp>
        <p:nvSpPr>
          <p:cNvPr id="4" name="Right Arrow Callout 3"/>
          <p:cNvSpPr/>
          <p:nvPr/>
        </p:nvSpPr>
        <p:spPr>
          <a:xfrm>
            <a:off x="3276600" y="5359401"/>
            <a:ext cx="3086099" cy="708024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  <a:spcAft>
                <a:spcPts val="1200"/>
              </a:spcAft>
            </a:pPr>
            <a:r>
              <a:rPr lang="fi-FI" sz="2000" dirty="0">
                <a:solidFill>
                  <a:schemeClr val="tx1"/>
                </a:solidFill>
                <a:ea typeface="Calibri"/>
                <a:cs typeface="Times New Roman"/>
              </a:rPr>
              <a:t>Defensics</a:t>
            </a:r>
            <a:endParaRPr lang="en-US" sz="20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362699" y="5359401"/>
            <a:ext cx="1781175" cy="708024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  <a:spcAft>
                <a:spcPts val="1200"/>
              </a:spcAft>
            </a:pPr>
            <a:r>
              <a:rPr lang="fi-FI" sz="2000" dirty="0">
                <a:ea typeface="Calibri"/>
                <a:cs typeface="Times New Roman"/>
              </a:rPr>
              <a:t>Target</a:t>
            </a:r>
            <a:endParaRPr lang="en-US" sz="2000" dirty="0">
              <a:ea typeface="Calibri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26" y="5389115"/>
            <a:ext cx="1872084" cy="64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9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trickier than server testing</a:t>
            </a:r>
          </a:p>
          <a:p>
            <a:r>
              <a:rPr lang="en-US" dirty="0"/>
              <a:t>Defensics acts like a server and waits for incoming connections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It responds to each incoming connection with a test case</a:t>
            </a:r>
          </a:p>
          <a:p>
            <a:r>
              <a:rPr lang="en-US" dirty="0"/>
              <a:t>You have to tell the target to continually connect to Defensics</a:t>
            </a:r>
          </a:p>
          <a:p>
            <a:r>
              <a:rPr lang="en-US" dirty="0"/>
              <a:t>You might have to write a script</a:t>
            </a:r>
          </a:p>
          <a:p>
            <a:r>
              <a:rPr lang="en-US" dirty="0"/>
              <a:t>You have to have control over the tested system</a:t>
            </a:r>
          </a:p>
          <a:p>
            <a:r>
              <a:rPr lang="en-US" dirty="0"/>
              <a:t>Instrumentation can be challenging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testing</a:t>
            </a:r>
          </a:p>
        </p:txBody>
      </p:sp>
      <p:sp>
        <p:nvSpPr>
          <p:cNvPr id="7" name="Right Arrow Callout 6"/>
          <p:cNvSpPr/>
          <p:nvPr/>
        </p:nvSpPr>
        <p:spPr>
          <a:xfrm>
            <a:off x="3900486" y="5359401"/>
            <a:ext cx="2462213" cy="708024"/>
          </a:xfrm>
          <a:prstGeom prst="rightArrowCallou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  <a:spcAft>
                <a:spcPts val="1200"/>
              </a:spcAft>
            </a:pPr>
            <a:r>
              <a:rPr lang="fi-FI" sz="2000" dirty="0">
                <a:solidFill>
                  <a:schemeClr val="bg1"/>
                </a:solidFill>
                <a:ea typeface="Calibri"/>
                <a:cs typeface="Times New Roman"/>
              </a:rPr>
              <a:t>Target</a:t>
            </a:r>
            <a:endParaRPr lang="en-US" sz="2000" dirty="0">
              <a:solidFill>
                <a:schemeClr val="bg1"/>
              </a:solidFill>
              <a:ea typeface="Calibri"/>
              <a:cs typeface="Times New Roman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6362699" y="5359401"/>
            <a:ext cx="1982002" cy="70802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  <a:spcAft>
                <a:spcPts val="1200"/>
              </a:spcAft>
            </a:pPr>
            <a:endParaRPr lang="en-US" sz="20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7" y="3419479"/>
            <a:ext cx="19045" cy="19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7" y="3571879"/>
            <a:ext cx="19045" cy="19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58" y="5389115"/>
            <a:ext cx="1872084" cy="64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6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 robust endpoint to terminate the tests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Could be software you know is robust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Could be a Defensics suite</a:t>
            </a:r>
          </a:p>
          <a:p>
            <a:r>
              <a:rPr lang="en-US" dirty="0"/>
              <a:t>Run tests through the target to the endpoint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target testing</a:t>
            </a:r>
          </a:p>
        </p:txBody>
      </p:sp>
      <p:sp>
        <p:nvSpPr>
          <p:cNvPr id="4" name="Right Arrow Callout 3"/>
          <p:cNvSpPr/>
          <p:nvPr/>
        </p:nvSpPr>
        <p:spPr>
          <a:xfrm>
            <a:off x="1777999" y="5038726"/>
            <a:ext cx="2984680" cy="723898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  <a:spcAft>
                <a:spcPts val="1200"/>
              </a:spcAft>
            </a:pPr>
            <a:endParaRPr lang="en-US" sz="1467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sp>
        <p:nvSpPr>
          <p:cNvPr id="5" name="Right Arrow Callout 4"/>
          <p:cNvSpPr/>
          <p:nvPr/>
        </p:nvSpPr>
        <p:spPr>
          <a:xfrm>
            <a:off x="4762679" y="5029200"/>
            <a:ext cx="2984680" cy="723898"/>
          </a:xfrm>
          <a:prstGeom prst="rightArrowCallou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  <a:spcAft>
                <a:spcPts val="1200"/>
              </a:spcAft>
            </a:pPr>
            <a:r>
              <a:rPr lang="fi-FI" sz="2000" dirty="0">
                <a:solidFill>
                  <a:schemeClr val="bg1"/>
                </a:solidFill>
                <a:ea typeface="Calibri"/>
                <a:cs typeface="Times New Roman"/>
              </a:rPr>
              <a:t>Target</a:t>
            </a:r>
            <a:endParaRPr lang="en-US" sz="1467" dirty="0">
              <a:solidFill>
                <a:schemeClr val="bg1"/>
              </a:solidFill>
              <a:ea typeface="Calibri"/>
              <a:cs typeface="Times New Roman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7747359" y="5038726"/>
            <a:ext cx="2159130" cy="723898"/>
          </a:xfrm>
          <a:prstGeom prst="flowChartProces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  <a:spcAft>
                <a:spcPts val="1200"/>
              </a:spcAft>
            </a:pPr>
            <a:r>
              <a:rPr lang="fi-FI" sz="2000" dirty="0">
                <a:ea typeface="Calibri"/>
                <a:cs typeface="Times New Roman"/>
              </a:rPr>
              <a:t>Endpoint</a:t>
            </a:r>
            <a:endParaRPr lang="en-US" sz="2000" dirty="0">
              <a:ea typeface="Calibri"/>
              <a:cs typeface="Times New 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99" y="5066851"/>
            <a:ext cx="1872084" cy="64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9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 is hands-off delivery of test cases to the target</a:t>
            </a:r>
          </a:p>
          <a:p>
            <a:r>
              <a:rPr lang="en-US" dirty="0"/>
              <a:t>Defensics file </a:t>
            </a:r>
            <a:r>
              <a:rPr lang="en-US" dirty="0" err="1"/>
              <a:t>fuzzers</a:t>
            </a:r>
            <a:r>
              <a:rPr lang="en-US" dirty="0"/>
              <a:t> have powerful delivery options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Write test cases to files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Run a command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Send over an incoming or outgoing socket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Built in HTTP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testing</a:t>
            </a:r>
          </a:p>
        </p:txBody>
      </p:sp>
    </p:spTree>
    <p:extLst>
      <p:ext uri="{BB962C8B-B14F-4D97-AF65-F5344CB8AC3E}">
        <p14:creationId xmlns:p14="http://schemas.microsoft.com/office/powerpoint/2010/main" val="290405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WLAN, Bluetooth</a:t>
            </a:r>
          </a:p>
          <a:p>
            <a:r>
              <a:rPr lang="en-US" dirty="0"/>
              <a:t>Bluetooth usable only on Windows platforms. </a:t>
            </a:r>
          </a:p>
          <a:p>
            <a:r>
              <a:rPr lang="en-US" dirty="0"/>
              <a:t>WLAN usable only on Linux platform (request for solution note).</a:t>
            </a:r>
          </a:p>
          <a:p>
            <a:r>
              <a:rPr lang="en-US" dirty="0"/>
              <a:t>Require a special USB radio to function</a:t>
            </a:r>
          </a:p>
          <a:p>
            <a:r>
              <a:rPr lang="en-US" dirty="0"/>
              <a:t>WLAN test suites: 802.11 AP, 802.11 Client, 802.11 WPA AP, 802.11 WPA Client, 802.11 WPA Enterprise</a:t>
            </a:r>
          </a:p>
          <a:p>
            <a:r>
              <a:rPr lang="en-US" dirty="0"/>
              <a:t>Bluetooth: several test suites for different Bluetooth and Bluetooth </a:t>
            </a:r>
            <a:r>
              <a:rPr lang="en-US" dirty="0" err="1"/>
              <a:t>LowEnergy</a:t>
            </a:r>
            <a:r>
              <a:rPr lang="en-US" dirty="0"/>
              <a:t> protocols and profiles</a:t>
            </a:r>
          </a:p>
          <a:p>
            <a:r>
              <a:rPr lang="en-US" dirty="0"/>
              <a:t>Bluetooth contains both server and client test suites for some profiles</a:t>
            </a: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test suites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676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7" id="{A4C83074-6F14-4447-863F-1BB68FE91699}" vid="{BE636320-A45A-4D17-86AD-73F97C6AA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st_x0020_Order xmlns="49a709bb-1a2c-441e-b04a-3a30362613c0">6</List_x0020_Ord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5154EF9643247A4B9B5F4B6442AD5" ma:contentTypeVersion="1" ma:contentTypeDescription="Create a new document." ma:contentTypeScope="" ma:versionID="4fd4706b45f86a25a49bd9dd0ade6f5f">
  <xsd:schema xmlns:xsd="http://www.w3.org/2001/XMLSchema" xmlns:xs="http://www.w3.org/2001/XMLSchema" xmlns:p="http://schemas.microsoft.com/office/2006/metadata/properties" xmlns:ns2="49a709bb-1a2c-441e-b04a-3a30362613c0" targetNamespace="http://schemas.microsoft.com/office/2006/metadata/properties" ma:root="true" ma:fieldsID="5bd019841d1db95ee01acf19b6f939bf" ns2:_="">
    <xsd:import namespace="49a709bb-1a2c-441e-b04a-3a30362613c0"/>
    <xsd:element name="properties">
      <xsd:complexType>
        <xsd:sequence>
          <xsd:element name="documentManagement">
            <xsd:complexType>
              <xsd:all>
                <xsd:element ref="ns2:List_x0020_Order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709bb-1a2c-441e-b04a-3a30362613c0" elementFormDefault="qualified">
    <xsd:import namespace="http://schemas.microsoft.com/office/2006/documentManagement/types"/>
    <xsd:import namespace="http://schemas.microsoft.com/office/infopath/2007/PartnerControls"/>
    <xsd:element name="List_x0020_Order" ma:index="8" ma:displayName="List Order" ma:indexed="true" ma:internalName="List_x0020_Ord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6062B7-C26B-4F41-9FFE-4B7638B6823D}">
  <ds:schemaRefs>
    <ds:schemaRef ds:uri="http://purl.org/dc/dcmitype/"/>
    <ds:schemaRef ds:uri="49a709bb-1a2c-441e-b04a-3a30362613c0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2A325FC-E174-4A40-897A-66265458CF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a709bb-1a2c-441e-b04a-3a30362613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45999-0FBC-49DB-85B4-A0310BBAA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437</Words>
  <Application>Microsoft Office PowerPoint</Application>
  <PresentationFormat>Widescreen</PresentationFormat>
  <Paragraphs>86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Times New Roman</vt:lpstr>
      <vt:lpstr>Default Theme</vt:lpstr>
      <vt:lpstr>Test roles and scenarios</vt:lpstr>
      <vt:lpstr>Test bed basics</vt:lpstr>
      <vt:lpstr>SUT terminating the tests</vt:lpstr>
      <vt:lpstr>When SUT does not terminate tests</vt:lpstr>
      <vt:lpstr>Server testing</vt:lpstr>
      <vt:lpstr>Client testing</vt:lpstr>
      <vt:lpstr>Transparent target testing</vt:lpstr>
      <vt:lpstr>File testing</vt:lpstr>
      <vt:lpstr>Wireless test suites</vt:lpstr>
    </vt:vector>
  </TitlesOfParts>
  <Company>Synopsys,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Lee</dc:creator>
  <cp:lastModifiedBy>Tomas Rutkauskas</cp:lastModifiedBy>
  <cp:revision>9</cp:revision>
  <dcterms:created xsi:type="dcterms:W3CDTF">2015-04-03T19:21:15Z</dcterms:created>
  <dcterms:modified xsi:type="dcterms:W3CDTF">2016-12-02T08:55:32Z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0x010100BD95154EF9643247A4B9B5F4B6442AD5</vt:lpwstr>
  </property>
</Properties>
</file>