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8" r:id="rId9"/>
    <p:sldId id="276" r:id="rId10"/>
    <p:sldId id="277" r:id="rId11"/>
    <p:sldId id="281" r:id="rId12"/>
    <p:sldId id="262" r:id="rId13"/>
    <p:sldId id="263" r:id="rId14"/>
    <p:sldId id="268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2E052-0AA0-4EAB-A108-C47180776FA9}" v="63" dt="2024-08-13T19:25:41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7762-1A6A-5AFE-C4DF-0BEBE29C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42A23-9717-BF53-C8F2-F0B1BFB4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20F-61F2-8E9F-13CF-BAB4A0F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1711-3B3A-E5B3-347A-3F82EA3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6E9-A92C-D96E-5C5A-C4294763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496-763F-3A58-DCC8-D825E881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9F42-FCAC-1AD7-F487-6FBE718C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C652-BFCF-B263-19D1-E0D6F54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1805-D39C-59AF-A8CB-AF0FD95F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C1EB-CABE-3D52-D9C2-89C4C4B0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C18C8-21C6-A4A4-69F0-5F393CADD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A69F-6B81-C44A-D8FE-8EE28B4C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314B-51B1-D72F-9077-5788C9AF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92D2-9B46-F7BB-1BC7-A7361A44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3B36-B11A-90B8-CB2B-980AC62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07D-B683-6775-FED3-189D976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7298-1D41-E0FA-83BE-B50BCEFB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2621-467A-23D1-A296-3BD10A10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9D35-22DC-E9EB-81AB-ACD09238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6F72-8F44-A2F2-D8AF-6CC3925D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9548-46DB-110D-5D59-A96EF9E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2202-D6EA-DE88-D2DC-205CEE6C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BBCF-6D58-28F4-B71C-C712453E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C36E-1A7B-C1F1-E1CA-D04F7554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583C-B430-F8C4-0745-334A4C3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C932-5B3F-6B0D-9CAF-0C4EDAE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D77B-F511-1889-115C-D510F84F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DD3-EFE5-127A-F731-7989A9FB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6161-3890-34D5-85FB-4BD1F17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C156-AB83-C75D-053A-9C1640D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F3E6-9E56-8450-5A04-F264E6DB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5CB-A6FA-5CB5-B9B4-4FA8456C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1234-362B-21E3-A7CD-8730983E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CB5E-440E-8417-EC15-7AAB31DC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9853-2590-0A78-6808-CB405554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C474-7310-C13D-38D1-E25F053E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E0BA7-3557-9C90-746E-8FFD2F8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4210-8327-4486-2AD6-E6B3277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D5537-692D-FA7D-2067-6C6A75AE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FBE-2A89-4C4C-BFE9-2952FB52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C864B-499F-3FC8-3548-8EA5270C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6C246-8783-3C3F-A3C1-92ED2808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907E-A4E6-4CB8-1779-99725546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1410-C146-E947-474E-80E56513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7799A-3E3C-45D2-ADFB-E208BA87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B4AC-3462-A10A-C597-3062ECD4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D6C-34AE-188E-EA28-128F2533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502D-D315-8CF8-7C1D-7DB6EC31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2B64-AB3C-4D51-E67A-D1EA8ED0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F328-82A0-3496-17EB-D99650A9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2A3F-72A8-CC30-068D-EF0770A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52F9-E83B-0BA4-39AB-72A8BA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1FD-9977-8030-C3E3-F4D1E04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86C0A-FBB5-56FD-7FD1-2BCFB781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911C-8CD4-EA2A-FEDB-7152F436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1953-0365-95C6-BCE1-E39C8E4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1646-4BF7-1680-660E-CF4F2C8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B33D-0881-2E0E-6101-0CAD90FE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9C58-703A-FE6D-1E8C-B32E48D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9BFF-9B83-173D-6D4A-C10D6903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BBB1-1DE5-DFD5-B0C4-66BA1BF00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91AA-523B-47BE-991F-CDC724041E9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5D4-1755-3063-8820-DBBB0397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0C6F-D6BC-53FD-52D5-613E63E4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ategorical-encoding-using-label-encoding-and-one-hot-encoder-911ef77fb5b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C6EB-AB06-B9FC-6F6D-EF2E605E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276" y="706204"/>
            <a:ext cx="9163757" cy="522424"/>
          </a:xfrm>
        </p:spPr>
        <p:txBody>
          <a:bodyPr anchor="ctr"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19200" b="1" dirty="0">
                <a:solidFill>
                  <a:srgbClr val="FF0000"/>
                </a:solidFill>
              </a:rPr>
              <a:t>Deutsche-Indo Bank</a:t>
            </a:r>
          </a:p>
          <a:p>
            <a:pPr>
              <a:spcBef>
                <a:spcPts val="0"/>
              </a:spcBef>
            </a:pPr>
            <a:endParaRPr lang="en-US" sz="12800" dirty="0"/>
          </a:p>
          <a:p>
            <a:pPr>
              <a:spcBef>
                <a:spcPts val="0"/>
              </a:spcBef>
            </a:pPr>
            <a:r>
              <a:rPr lang="en-US" sz="12800" dirty="0"/>
              <a:t>Prediction of Approval of Credit Card Application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824F5A2-66DD-F14A-B134-356F7E45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52" y="1976857"/>
            <a:ext cx="5465493" cy="34569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6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67" y="443465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Drivers:</a:t>
            </a:r>
            <a:b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(6) Applicant’s Outstanding Balance in Months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799B5B3-D91F-C8CE-8955-454B4537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03" y="1662774"/>
            <a:ext cx="4119834" cy="508874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92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8E12C-96C1-CD99-2C47-EE65B1E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517" y="228600"/>
            <a:ext cx="3497277" cy="64804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Data Cleansing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984F-E010-8C7D-267F-E245AB7B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0588"/>
            <a:ext cx="12004766" cy="5608812"/>
          </a:xfrm>
        </p:spPr>
        <p:txBody>
          <a:bodyPr anchor="ctr">
            <a:noAutofit/>
          </a:bodyPr>
          <a:lstStyle/>
          <a:p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 is one column [Occupation_type] with nearly 30% of data that is null. So, this column was dropped from modeling. 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 were no outliers that were detected.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There were no duplicates that were detected.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86233-33DF-8144-20F7-DCB14215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1" y="867877"/>
            <a:ext cx="6918271" cy="35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2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DD9E-2E5C-C242-0F4A-4B9C31D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168" y="200112"/>
            <a:ext cx="5297774" cy="699065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Data Processing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24B1-3998-9636-0DDB-6861ED5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399" y="2017882"/>
            <a:ext cx="6259860" cy="13462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ea typeface="+mj-ea"/>
                <a:cs typeface="+mj-cs"/>
              </a:rPr>
              <a:t>Machine Learning Techniques used:</a:t>
            </a:r>
            <a:endParaRPr lang="en-US" sz="1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hlinkClick r:id="rId3"/>
              </a:rPr>
              <a:t>Label encoding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hlinkClick r:id="rId4"/>
              </a:rPr>
              <a:t>Train/Test/Split the data to (train – 90% &amp; test – 10%)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17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421DC-13EA-ED28-B124-BC9EB06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6"/>
            <a:ext cx="4766330" cy="70138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Data Modeling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6" descr="Robot">
            <a:extLst>
              <a:ext uri="{FF2B5EF4-FFF2-40B4-BE49-F238E27FC236}">
                <a16:creationId xmlns:a16="http://schemas.microsoft.com/office/drawing/2014/main" id="{35862236-6D58-C932-A367-565946A81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36" y="1683086"/>
            <a:ext cx="3785616" cy="378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AAF6-115A-59EC-13E8-E487811B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81" y="1751893"/>
            <a:ext cx="5286332" cy="3353476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ea typeface="+mj-ea"/>
                <a:cs typeface="+mj-cs"/>
              </a:rPr>
              <a:t>Machine Learning Models used: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  <a:t>Random Forest Classifier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  <a:t>Logistic Regression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  <a:t>K-Nearest Neighbors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  <a:t>Decision Trees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models were ready to be operationalized for frequent inferencing.</a:t>
            </a:r>
          </a:p>
        </p:txBody>
      </p:sp>
    </p:spTree>
    <p:extLst>
      <p:ext uri="{BB962C8B-B14F-4D97-AF65-F5344CB8AC3E}">
        <p14:creationId xmlns:p14="http://schemas.microsoft.com/office/powerpoint/2010/main" val="240222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47B742-D2C4-8AA9-0190-BC70A58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60" y="2757305"/>
            <a:ext cx="4476392" cy="7836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 Importance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C5CC4-6CEE-FB23-69C3-E13812AE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24" y="919535"/>
            <a:ext cx="6660497" cy="48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FFFCA-5108-F65B-D669-8C972E5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98" y="435108"/>
            <a:ext cx="4977976" cy="723174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Process Summary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5993E7D-407D-13E3-7EA8-71B513AD7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38" r="23048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0218-FEC7-18E8-6A3A-A0842BC2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040" y="1315554"/>
            <a:ext cx="7291033" cy="373429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By performing different ML models, we aimed to get a better results with minimal error and maximum accuracy. 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Our purpose was to predict the effectiveness of using various demographic information in determining the approval of credit card application.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The data visualization features were explored deeply and the correlation between the features was examined.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Subsequently, ML models were implemented to predict the likelihood of an applicant getting credit approved.</a:t>
            </a:r>
          </a:p>
        </p:txBody>
      </p:sp>
    </p:spTree>
    <p:extLst>
      <p:ext uri="{BB962C8B-B14F-4D97-AF65-F5344CB8AC3E}">
        <p14:creationId xmlns:p14="http://schemas.microsoft.com/office/powerpoint/2010/main" val="198418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2DE968-AA1E-1FF7-47E6-06F4D19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61" y="3121702"/>
            <a:ext cx="4826935" cy="760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Score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49070-0DB0-DF34-61BB-D63EFBEE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05" y="3377371"/>
            <a:ext cx="6740996" cy="1725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1D55F-4903-6008-FD83-FEBD750B1716}"/>
              </a:ext>
            </a:extLst>
          </p:cNvPr>
          <p:cNvSpPr txBox="1"/>
          <p:nvPr/>
        </p:nvSpPr>
        <p:spPr>
          <a:xfrm>
            <a:off x="5451005" y="1090377"/>
            <a:ext cx="6560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Out of the 4 models, the Random Forest Classifier model performed relatively better with 88% of Accuracy score. The nature of the data is such that the relationships between features and the target variable are non-linear or complex, making models like Random Forest and Decision Tree more suitable. Other models have achieved around 80% test accuracy, so the choice depends on the trade-off between training time and model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23E7-1535-9B3D-0D40-FCBFB0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46" y="103793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Science Principles Utilized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BFEB07-4418-4DC4-8F6C-D5A133B1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13" y="817691"/>
            <a:ext cx="5364327" cy="54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BCC5-C42E-497F-D103-4B05B86F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58" y="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Step-by-step Approach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64EDCC-68E7-36CC-079E-8FBA5DA2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1080631"/>
            <a:ext cx="6995160" cy="512395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370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1EC2A-F370-3D00-9CE2-0DB88A50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1" y="797029"/>
            <a:ext cx="652272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 and Objectives</a:t>
            </a:r>
          </a:p>
        </p:txBody>
      </p:sp>
      <p:pic>
        <p:nvPicPr>
          <p:cNvPr id="33" name="Graphic 32" descr="Credit card">
            <a:extLst>
              <a:ext uri="{FF2B5EF4-FFF2-40B4-BE49-F238E27FC236}">
                <a16:creationId xmlns:a16="http://schemas.microsoft.com/office/drawing/2014/main" id="{43CBF752-FC38-7CCB-9FC7-2B991E307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E4FE9B-87D4-E9CA-B50B-909016CB9B9B}"/>
              </a:ext>
            </a:extLst>
          </p:cNvPr>
          <p:cNvSpPr txBox="1">
            <a:spLocks/>
          </p:cNvSpPr>
          <p:nvPr/>
        </p:nvSpPr>
        <p:spPr>
          <a:xfrm>
            <a:off x="5931240" y="2421682"/>
            <a:ext cx="6258124" cy="3639289"/>
          </a:xfr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en-US" sz="1800" dirty="0">
                <a:solidFill>
                  <a:schemeClr val="tx2"/>
                </a:solidFill>
              </a:rPr>
              <a:t>Build a model to predict if an applicant is ‘good’ or ‘bad’ client.</a:t>
            </a:r>
          </a:p>
          <a:p>
            <a:pPr marL="0" algn="just"/>
            <a:endParaRPr lang="en-US" sz="1800" dirty="0">
              <a:solidFill>
                <a:schemeClr val="tx2"/>
              </a:solidFill>
            </a:endParaRP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Credit Card application is approved based on various demographic, social, and economic features. </a:t>
            </a:r>
          </a:p>
          <a:p>
            <a:pPr algn="just"/>
            <a:endParaRPr lang="en-US" sz="1800" dirty="0">
              <a:solidFill>
                <a:schemeClr val="tx2"/>
              </a:solidFill>
            </a:endParaRP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Key tasks include feature selection, model training, and validation to ensure the model accurately captures the relationship between user attributes and their importance.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4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53" y="725321"/>
            <a:ext cx="10640754" cy="1075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</a:t>
            </a:r>
            <a:r>
              <a:rPr lang="en-US" sz="4000" b="1" dirty="0">
                <a:solidFill>
                  <a:schemeClr val="tx2"/>
                </a:solidFill>
              </a:rPr>
              <a:t>Drivers: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(1)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Applicant’s count of </a:t>
            </a:r>
            <a:r>
              <a:rPr lang="en-US" sz="4000" dirty="0">
                <a:solidFill>
                  <a:schemeClr val="tx2"/>
                </a:solidFill>
              </a:rPr>
              <a:t>c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hildren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B09838-1045-C49A-CE68-89BC1DD6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628"/>
            <a:ext cx="12192000" cy="17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6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2" y="769033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Drivers: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(2) Applicant’s income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FD749D-7811-375B-5336-27B7FD47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271"/>
            <a:ext cx="12120464" cy="175746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18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05" y="556403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Drivers:</a:t>
            </a:r>
            <a:b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(3) Applicant’s Age in Days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058EA1-8511-293D-6D82-8242C0AE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" y="2163294"/>
            <a:ext cx="12145114" cy="16641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27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86" y="586025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Drivers:</a:t>
            </a:r>
            <a:b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(4) Applicant’s Family Size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30BCC58-06C4-752F-C2A8-0EDA414C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1443"/>
            <a:ext cx="12128769" cy="19709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7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76" y="602583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Drivers:</a:t>
            </a:r>
            <a:b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(5) Applicant’s Employment in Days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CDBE50-9BC3-8FBB-96E4-627DA9A1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2435858"/>
            <a:ext cx="12076916" cy="184172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38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406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Data Science Principles Utilized</vt:lpstr>
      <vt:lpstr>A Step-by-step Approach</vt:lpstr>
      <vt:lpstr>Problem Statement and Objectives</vt:lpstr>
      <vt:lpstr>Prediction Drivers: (1) Applicant’s count of children</vt:lpstr>
      <vt:lpstr>Prediction Drivers: (2) Applicant’s income</vt:lpstr>
      <vt:lpstr>Prediction Drivers: (3) Applicant’s Age in Days</vt:lpstr>
      <vt:lpstr>Prediction Drivers: (4) Applicant’s Family Size</vt:lpstr>
      <vt:lpstr>Prediction Drivers: (5) Applicant’s Employment in Days</vt:lpstr>
      <vt:lpstr>Prediction Drivers: (6) Applicant’s Outstanding Balance in Months</vt:lpstr>
      <vt:lpstr>Data Cleansing</vt:lpstr>
      <vt:lpstr>Data Processing</vt:lpstr>
      <vt:lpstr>Data Modeling </vt:lpstr>
      <vt:lpstr>Feature Importance using Random Forest</vt:lpstr>
      <vt:lpstr>Process Summary</vt:lpstr>
      <vt:lpstr>Model Score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Balaji Allam</cp:lastModifiedBy>
  <cp:revision>4</cp:revision>
  <dcterms:created xsi:type="dcterms:W3CDTF">2022-05-28T01:29:30Z</dcterms:created>
  <dcterms:modified xsi:type="dcterms:W3CDTF">2024-08-13T19:54:00Z</dcterms:modified>
</cp:coreProperties>
</file>