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Proxima Nova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iG8VLeB1XFW00Z0LOa/Jqzk6I2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33" y="3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2b198863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2b198863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BN5VdISKFJoDvkJDpAHEmMg_tmW4981DQMUagKpAyMI/edit#gid=119452983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google.com/spreadsheets/d/1_1y5mwF9hAZLRgmt1a4W6WyTMM4RCs-nNGTk9ROt1f0/edit#gid=955845346" TargetMode="External"/><Relationship Id="rId4" Type="http://schemas.openxmlformats.org/officeDocument/2006/relationships/hyperlink" Target="https://docs.google.com/spreadsheets/d/1_Jfl2xYvlzyCdgiJBHOqD-i0lM6EpeUvVut0k3bBoA0/edit#gid=98944487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dirty="0"/>
              <a:t>Capstone Deliverable - 1</a:t>
            </a:r>
            <a:endParaRPr dirty="0"/>
          </a:p>
        </p:txBody>
      </p:sp>
      <p:sp>
        <p:nvSpPr>
          <p:cNvPr id="55" name="Google Shape;55;p1"/>
          <p:cNvSpPr txBox="1"/>
          <p:nvPr/>
        </p:nvSpPr>
        <p:spPr>
          <a:xfrm>
            <a:off x="3308200" y="3491925"/>
            <a:ext cx="3124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BALAJI G. ALLAM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394625" y="4469475"/>
            <a:ext cx="4659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311700" y="184750"/>
            <a:ext cx="8739000" cy="48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-US" b="1" dirty="0">
                <a:latin typeface="Proxima Nova"/>
                <a:ea typeface="Proxima Nova"/>
                <a:cs typeface="Proxima Nova"/>
                <a:sym typeface="Proxima Nova"/>
              </a:rPr>
              <a:t>🎯 </a:t>
            </a:r>
            <a:r>
              <a:rPr lang="en-US" sz="14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identified/potential problem statement?</a:t>
            </a:r>
            <a:endParaRPr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4467"/>
              <a:buNone/>
            </a:pPr>
            <a:endParaRPr sz="1700" b="1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49688"/>
              <a:buNone/>
            </a:pPr>
            <a:r>
              <a:rPr lang="en-US" sz="1300" dirty="0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</a:rPr>
              <a:t>The objective is to develop </a:t>
            </a:r>
            <a:r>
              <a:rPr lang="en-US" sz="1300" dirty="0">
                <a:solidFill>
                  <a:srgbClr val="0C5ADB"/>
                </a:solidFill>
                <a:latin typeface="Proxima Nova"/>
                <a:sym typeface="Proxima Nova"/>
              </a:rPr>
              <a:t>a </a:t>
            </a:r>
            <a:r>
              <a:rPr lang="en-US" sz="1300" dirty="0">
                <a:solidFill>
                  <a:srgbClr val="0C5ADB"/>
                </a:solidFill>
                <a:latin typeface="Proxima Nova"/>
              </a:rPr>
              <a:t>build a machine learning model to predict if an applicant is 'good' or 'bad' client. </a:t>
            </a:r>
            <a:r>
              <a:rPr lang="en-US" sz="1300" dirty="0">
                <a:solidFill>
                  <a:srgbClr val="0C5ADB"/>
                </a:solidFill>
                <a:latin typeface="Proxima Nova"/>
                <a:sym typeface="Proxima Nova"/>
              </a:rPr>
              <a:t> </a:t>
            </a:r>
            <a:endParaRPr lang="en-US" sz="1300" dirty="0">
              <a:solidFill>
                <a:srgbClr val="0C5ADB"/>
              </a:solidFill>
              <a:latin typeface="Proxima Nova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ct val="162162"/>
              <a:buNone/>
            </a:pPr>
            <a:r>
              <a:rPr lang="en-US" sz="1200" b="1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🔍</a:t>
            </a:r>
            <a:r>
              <a:rPr lang="en-US" sz="14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Why is it important to solve?</a:t>
            </a:r>
            <a:endParaRPr lang="en-US" sz="1500" b="1" dirty="0">
              <a:solidFill>
                <a:srgbClr val="0C5AD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91476"/>
              <a:buFont typeface="Arial"/>
              <a:buNone/>
            </a:pPr>
            <a:r>
              <a:rPr lang="en-US" sz="1300" dirty="0">
                <a:solidFill>
                  <a:srgbClr val="0C5ADB"/>
                </a:solidFill>
                <a:latin typeface="Proxima Nova"/>
              </a:rPr>
              <a:t>By accurately predicting which applicants are likely to default on their payments, banks and financial institutions can minimize their risk. </a:t>
            </a:r>
            <a:r>
              <a:rPr lang="en-US" sz="1300" dirty="0">
                <a:solidFill>
                  <a:srgbClr val="0C5ADB"/>
                </a:solidFill>
                <a:latin typeface="Proxima Nova"/>
                <a:sym typeface="Proxima Nova"/>
              </a:rPr>
              <a:t>. </a:t>
            </a:r>
            <a:endParaRPr sz="1300" dirty="0">
              <a:solidFill>
                <a:srgbClr val="0C5ADB"/>
              </a:solidFill>
              <a:latin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-US" sz="1600" b="1" dirty="0">
                <a:solidFill>
                  <a:srgbClr val="5B0F00"/>
                </a:solidFill>
                <a:latin typeface="Proxima Nova"/>
                <a:ea typeface="Proxima Nova"/>
                <a:cs typeface="Proxima Nova"/>
                <a:sym typeface="Proxima Nova"/>
              </a:rPr>
              <a:t>Data Overview</a:t>
            </a:r>
            <a:endParaRPr sz="1600" b="1" dirty="0">
              <a:solidFill>
                <a:srgbClr val="5B0F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62162"/>
              <a:buNone/>
            </a:pPr>
            <a:r>
              <a:rPr lang="en-US" sz="1200" b="1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📊 </a:t>
            </a:r>
            <a:r>
              <a:rPr lang="en-US" sz="14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data are you using? Have you identified/sourced it?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476"/>
              <a:buFont typeface="Arial"/>
              <a:buNone/>
            </a:pPr>
            <a:r>
              <a:rPr lang="en-US" sz="1300" dirty="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Data source</a:t>
            </a:r>
            <a:r>
              <a:rPr lang="en-US" sz="13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300" dirty="0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</a:rPr>
              <a:t>&gt;&gt;&gt; </a:t>
            </a:r>
            <a:r>
              <a:rPr lang="en-US" sz="1300" u="sng" dirty="0" err="1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application_records</a:t>
            </a:r>
            <a:r>
              <a:rPr lang="en-US" sz="1300" u="sng" dirty="0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</a:rPr>
              <a:t>; </a:t>
            </a:r>
            <a:r>
              <a:rPr lang="en-US" sz="1300" dirty="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and </a:t>
            </a:r>
            <a:r>
              <a:rPr lang="en-US" sz="1300" u="sng" dirty="0" err="1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credit_records</a:t>
            </a:r>
            <a:endParaRPr sz="1300" dirty="0">
              <a:solidFill>
                <a:srgbClr val="0C5AD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8996"/>
              <a:buNone/>
            </a:pPr>
            <a:r>
              <a:rPr lang="en-US" sz="14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If yes, can you share a sample of data in Google Sheet [</a:t>
            </a:r>
            <a:r>
              <a:rPr lang="en-US" sz="1300" b="1" u="sng" dirty="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Click Here</a:t>
            </a:r>
            <a:r>
              <a:rPr lang="en-US" sz="14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] (15 - 20 rows)?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62162"/>
              <a:buFont typeface="Proxima Nova"/>
              <a:buChar char="●"/>
            </a:pPr>
            <a:r>
              <a:rPr lang="en-US" sz="1200" b="1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📏</a:t>
            </a:r>
            <a:r>
              <a:rPr lang="en-US" sz="14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How many rows/columns? </a:t>
            </a:r>
            <a:r>
              <a:rPr lang="en-US" sz="1300" b="1" dirty="0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</a:rPr>
              <a:t>21</a:t>
            </a:r>
            <a:r>
              <a:rPr lang="en-US" sz="1300" dirty="0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</a:rPr>
              <a:t> Columns, </a:t>
            </a:r>
            <a:r>
              <a:rPr lang="en-US" sz="1300" b="1" dirty="0" err="1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</a:rPr>
              <a:t>485K</a:t>
            </a:r>
            <a:r>
              <a:rPr lang="en-US" sz="1300" dirty="0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</a:rPr>
              <a:t> Rows</a:t>
            </a:r>
            <a:endParaRPr sz="1300" dirty="0">
              <a:solidFill>
                <a:srgbClr val="0C5AD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5675"/>
              <a:buFont typeface="Proxima Nova"/>
              <a:buChar char="●"/>
            </a:pPr>
            <a:r>
              <a:rPr lang="en-US" sz="1250" b="1" dirty="0">
                <a:latin typeface="Proxima Nova"/>
                <a:ea typeface="Proxima Nova"/>
                <a:cs typeface="Proxima Nova"/>
                <a:sym typeface="Proxima Nova"/>
              </a:rPr>
              <a:t>🎯</a:t>
            </a:r>
            <a:r>
              <a:rPr lang="en-US" sz="14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Which is the target column (</a:t>
            </a:r>
            <a:r>
              <a:rPr lang="en-US" sz="1400" b="1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surpervised</a:t>
            </a:r>
            <a:r>
              <a:rPr lang="en-US" sz="14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learning)? </a:t>
            </a:r>
            <a:r>
              <a:rPr lang="en-US" sz="12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300" dirty="0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</a:rPr>
              <a:t>Status [found in ‘</a:t>
            </a:r>
            <a:r>
              <a:rPr lang="en-US" sz="1300" dirty="0" err="1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</a:rPr>
              <a:t>credit_records.xls</a:t>
            </a:r>
            <a:r>
              <a:rPr lang="en-US" sz="1300" dirty="0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</a:rPr>
              <a:t>’ file]</a:t>
            </a:r>
            <a:endParaRPr sz="1300" dirty="0">
              <a:solidFill>
                <a:srgbClr val="0C5AD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2162"/>
              <a:buFont typeface="Proxima Nova"/>
              <a:buChar char="●"/>
            </a:pPr>
            <a:r>
              <a:rPr lang="en-US" sz="1200" b="1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🔢 </a:t>
            </a:r>
            <a:r>
              <a:rPr lang="en-US" sz="14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many numerical/categorical columns?</a:t>
            </a:r>
            <a:r>
              <a:rPr lang="en-US" sz="1200" b="1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2162"/>
              <a:buNone/>
            </a:pPr>
            <a:r>
              <a:rPr lang="en-US" sz="12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lang="en-US" sz="1300" dirty="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10 Numerical </a:t>
            </a:r>
            <a:r>
              <a:rPr lang="en-US" sz="1300" dirty="0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</a:rPr>
              <a:t>[</a:t>
            </a:r>
            <a:r>
              <a:rPr lang="en-US" sz="1300" dirty="0">
                <a:solidFill>
                  <a:schemeClr val="tx1"/>
                </a:solidFill>
                <a:latin typeface="+mj-lt"/>
                <a:ea typeface="Proxima Nova"/>
                <a:cs typeface="Proxima Nova"/>
                <a:sym typeface="Proxima Nova"/>
              </a:rPr>
              <a:t>ID, </a:t>
            </a:r>
            <a:r>
              <a:rPr lang="en-US" sz="1300" dirty="0" err="1">
                <a:solidFill>
                  <a:schemeClr val="tx1"/>
                </a:solidFill>
                <a:latin typeface="+mj-lt"/>
                <a:ea typeface="Proxima Nova"/>
                <a:cs typeface="Proxima Nova"/>
                <a:sym typeface="Proxima Nova"/>
              </a:rPr>
              <a:t>Cnt_Children</a:t>
            </a:r>
            <a:r>
              <a:rPr lang="en-US" sz="1300" dirty="0">
                <a:solidFill>
                  <a:schemeClr val="tx1"/>
                </a:solidFill>
                <a:latin typeface="+mj-lt"/>
                <a:ea typeface="Proxima Nova"/>
                <a:cs typeface="Proxima Nova"/>
                <a:sym typeface="Proxima Nova"/>
              </a:rPr>
              <a:t>, </a:t>
            </a:r>
            <a:r>
              <a:rPr lang="en-US" sz="1300" dirty="0" err="1">
                <a:solidFill>
                  <a:schemeClr val="tx1"/>
                </a:solidFill>
                <a:latin typeface="+mj-lt"/>
                <a:ea typeface="Proxima Nova"/>
                <a:cs typeface="Proxima Nova"/>
                <a:sym typeface="Proxima Nova"/>
              </a:rPr>
              <a:t>Amt_Income_Total</a:t>
            </a:r>
            <a:r>
              <a:rPr lang="en-US" sz="1300" dirty="0">
                <a:solidFill>
                  <a:schemeClr val="tx1"/>
                </a:solidFill>
                <a:latin typeface="+mj-lt"/>
                <a:ea typeface="Proxima Nova"/>
                <a:cs typeface="Proxima Nova"/>
                <a:sym typeface="Proxima Nova"/>
              </a:rPr>
              <a:t>, </a:t>
            </a:r>
            <a:r>
              <a:rPr lang="en-US" sz="1300" dirty="0" err="1">
                <a:solidFill>
                  <a:schemeClr val="tx1"/>
                </a:solidFill>
                <a:latin typeface="+mj-lt"/>
                <a:ea typeface="Proxima Nova"/>
                <a:cs typeface="Proxima Nova"/>
                <a:sym typeface="Proxima Nova"/>
              </a:rPr>
              <a:t>Days_Birth</a:t>
            </a:r>
            <a:r>
              <a:rPr lang="en-US" sz="1300" dirty="0">
                <a:solidFill>
                  <a:schemeClr val="tx1"/>
                </a:solidFill>
                <a:latin typeface="+mj-lt"/>
                <a:ea typeface="Proxima Nova"/>
                <a:cs typeface="Proxima Nova"/>
                <a:sym typeface="Proxima Nova"/>
              </a:rPr>
              <a:t>, </a:t>
            </a:r>
            <a:r>
              <a:rPr lang="en-US" sz="1300" dirty="0" err="1">
                <a:solidFill>
                  <a:schemeClr val="tx1"/>
                </a:solidFill>
                <a:latin typeface="+mj-lt"/>
                <a:ea typeface="Proxima Nova"/>
                <a:cs typeface="Proxima Nova"/>
                <a:sym typeface="Proxima Nova"/>
              </a:rPr>
              <a:t>Days_Employed</a:t>
            </a:r>
            <a:r>
              <a:rPr lang="en-US" sz="1300" dirty="0">
                <a:solidFill>
                  <a:schemeClr val="tx1"/>
                </a:solidFill>
                <a:latin typeface="+mj-lt"/>
                <a:ea typeface="Proxima Nova"/>
                <a:cs typeface="Proxima Nova"/>
                <a:sym typeface="Proxima Nova"/>
              </a:rPr>
              <a:t>, </a:t>
            </a:r>
            <a:r>
              <a:rPr lang="en-US" sz="1300" dirty="0" err="1">
                <a:solidFill>
                  <a:schemeClr val="tx1"/>
                </a:solidFill>
                <a:latin typeface="+mj-lt"/>
                <a:ea typeface="Proxima Nova"/>
                <a:cs typeface="Proxima Nova"/>
                <a:sym typeface="Proxima Nova"/>
              </a:rPr>
              <a:t>Flag_Mobile</a:t>
            </a:r>
            <a:r>
              <a:rPr lang="en-US" sz="1300" dirty="0">
                <a:solidFill>
                  <a:schemeClr val="tx1"/>
                </a:solidFill>
                <a:latin typeface="+mj-lt"/>
                <a:ea typeface="Proxima Nova"/>
                <a:cs typeface="Proxima Nova"/>
                <a:sym typeface="Proxima Nova"/>
              </a:rPr>
              <a:t>, 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2162"/>
              <a:buNone/>
            </a:pPr>
            <a:r>
              <a:rPr lang="en-US" sz="1300" dirty="0">
                <a:solidFill>
                  <a:schemeClr val="tx1"/>
                </a:solidFill>
                <a:latin typeface="+mj-lt"/>
                <a:ea typeface="Proxima Nova"/>
                <a:cs typeface="Proxima Nova"/>
                <a:sym typeface="Proxima Nova"/>
              </a:rPr>
              <a:t>                                         Flag_ </a:t>
            </a:r>
            <a:r>
              <a:rPr lang="en-US" sz="1300" dirty="0" err="1">
                <a:solidFill>
                  <a:schemeClr val="tx1"/>
                </a:solidFill>
                <a:latin typeface="+mj-lt"/>
                <a:ea typeface="Proxima Nova"/>
                <a:cs typeface="Proxima Nova"/>
                <a:sym typeface="Proxima Nova"/>
              </a:rPr>
              <a:t>Work_Phone</a:t>
            </a:r>
            <a:r>
              <a:rPr lang="en-US" sz="1300" dirty="0">
                <a:solidFill>
                  <a:schemeClr val="tx1"/>
                </a:solidFill>
                <a:latin typeface="+mj-lt"/>
                <a:ea typeface="Proxima Nova"/>
                <a:cs typeface="Proxima Nova"/>
                <a:sym typeface="Proxima Nova"/>
              </a:rPr>
              <a:t>, </a:t>
            </a:r>
            <a:r>
              <a:rPr lang="en-US" sz="1300" dirty="0" err="1">
                <a:solidFill>
                  <a:schemeClr val="tx1"/>
                </a:solidFill>
                <a:latin typeface="+mj-lt"/>
                <a:ea typeface="Proxima Nova"/>
                <a:cs typeface="Proxima Nova"/>
                <a:sym typeface="Proxima Nova"/>
              </a:rPr>
              <a:t>Flag_Email</a:t>
            </a:r>
            <a:r>
              <a:rPr lang="en-US" sz="1300" dirty="0">
                <a:solidFill>
                  <a:schemeClr val="tx1"/>
                </a:solidFill>
                <a:latin typeface="+mj-lt"/>
                <a:ea typeface="Proxima Nova"/>
                <a:cs typeface="Proxima Nova"/>
                <a:sym typeface="Proxima Nova"/>
              </a:rPr>
              <a:t>, </a:t>
            </a:r>
            <a:r>
              <a:rPr lang="en-US" sz="1300" dirty="0" err="1">
                <a:solidFill>
                  <a:schemeClr val="tx1"/>
                </a:solidFill>
                <a:latin typeface="+mj-lt"/>
                <a:ea typeface="Proxima Nova"/>
                <a:cs typeface="Proxima Nova"/>
                <a:sym typeface="Proxima Nova"/>
              </a:rPr>
              <a:t>Cnt_Fam_Members</a:t>
            </a:r>
            <a:r>
              <a:rPr lang="en-US" sz="1300" dirty="0">
                <a:solidFill>
                  <a:schemeClr val="tx1"/>
                </a:solidFill>
                <a:latin typeface="+mj-lt"/>
                <a:ea typeface="Proxima Nova"/>
                <a:cs typeface="Proxima Nova"/>
                <a:sym typeface="Proxima Nova"/>
              </a:rPr>
              <a:t>, </a:t>
            </a:r>
            <a:r>
              <a:rPr lang="en-US" sz="1300" dirty="0" err="1">
                <a:solidFill>
                  <a:schemeClr val="tx1"/>
                </a:solidFill>
                <a:latin typeface="+mj-lt"/>
                <a:ea typeface="Proxima Nova"/>
                <a:cs typeface="Proxima Nova"/>
                <a:sym typeface="Proxima Nova"/>
              </a:rPr>
              <a:t>Months_Balance</a:t>
            </a:r>
            <a:r>
              <a:rPr lang="en-US" sz="1300" dirty="0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endParaRPr dirty="0"/>
          </a:p>
          <a:p>
            <a:pPr marL="114300" indent="0">
              <a:buSzPct val="149688"/>
              <a:buNone/>
            </a:pPr>
            <a:r>
              <a:rPr lang="en-US" sz="1300" dirty="0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lang="en-US" sz="1300" dirty="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8 Categorical </a:t>
            </a:r>
            <a:r>
              <a:rPr lang="en-US" sz="1300" dirty="0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</a:rPr>
              <a:t>[</a:t>
            </a:r>
            <a:r>
              <a:rPr lang="en-US" sz="1300" dirty="0" err="1">
                <a:solidFill>
                  <a:schemeClr val="tx1"/>
                </a:solidFill>
                <a:latin typeface="+mj-lt"/>
                <a:sym typeface="Proxima Nova"/>
              </a:rPr>
              <a:t>Code_Gender</a:t>
            </a:r>
            <a:r>
              <a:rPr lang="en-US" sz="1300" dirty="0">
                <a:solidFill>
                  <a:schemeClr val="tx1"/>
                </a:solidFill>
                <a:latin typeface="+mj-lt"/>
                <a:sym typeface="Proxima Nova"/>
              </a:rPr>
              <a:t>, </a:t>
            </a:r>
            <a:r>
              <a:rPr lang="en-US" sz="1300" dirty="0" err="1">
                <a:solidFill>
                  <a:schemeClr val="tx1"/>
                </a:solidFill>
                <a:latin typeface="+mj-lt"/>
                <a:sym typeface="Proxima Nova"/>
              </a:rPr>
              <a:t>Flag_Own_Car</a:t>
            </a:r>
            <a:r>
              <a:rPr lang="en-US" sz="1300" dirty="0">
                <a:solidFill>
                  <a:schemeClr val="tx1"/>
                </a:solidFill>
                <a:latin typeface="+mj-lt"/>
                <a:sym typeface="Proxima Nova"/>
              </a:rPr>
              <a:t>, </a:t>
            </a:r>
            <a:r>
              <a:rPr lang="en-US" sz="1300" dirty="0" err="1">
                <a:solidFill>
                  <a:schemeClr val="tx1"/>
                </a:solidFill>
                <a:latin typeface="+mj-lt"/>
                <a:sym typeface="Proxima Nova"/>
              </a:rPr>
              <a:t>Flag_Own_Realty</a:t>
            </a:r>
            <a:r>
              <a:rPr lang="en-US" sz="1300" dirty="0">
                <a:solidFill>
                  <a:schemeClr val="tx1"/>
                </a:solidFill>
                <a:latin typeface="+mj-lt"/>
                <a:sym typeface="Proxima Nova"/>
              </a:rPr>
              <a:t>, </a:t>
            </a:r>
            <a:r>
              <a:rPr lang="en-US" sz="1300" dirty="0" err="1">
                <a:solidFill>
                  <a:schemeClr val="tx1"/>
                </a:solidFill>
                <a:latin typeface="+mj-lt"/>
                <a:sym typeface="Proxima Nova"/>
              </a:rPr>
              <a:t>Name_</a:t>
            </a:r>
            <a:r>
              <a:rPr lang="en-US" sz="1300" dirty="0" err="1">
                <a:solidFill>
                  <a:schemeClr val="tx1"/>
                </a:solidFill>
                <a:latin typeface="+mj-lt"/>
              </a:rPr>
              <a:t>Income_Type</a:t>
            </a:r>
            <a:r>
              <a:rPr lang="en-US" sz="1300" dirty="0">
                <a:solidFill>
                  <a:schemeClr val="tx1"/>
                </a:solidFill>
                <a:latin typeface="+mj-lt"/>
              </a:rPr>
              <a:t>,  </a:t>
            </a:r>
          </a:p>
          <a:p>
            <a:pPr marL="114300" indent="0">
              <a:buSzPct val="149688"/>
              <a:buNone/>
            </a:pPr>
            <a:r>
              <a:rPr lang="en-US" sz="1300" dirty="0">
                <a:solidFill>
                  <a:schemeClr val="tx1"/>
                </a:solidFill>
                <a:latin typeface="+mj-lt"/>
              </a:rPr>
              <a:t>                                          </a:t>
            </a:r>
            <a:r>
              <a:rPr lang="en-US" sz="1300" dirty="0" err="1">
                <a:solidFill>
                  <a:schemeClr val="tx1"/>
                </a:solidFill>
                <a:latin typeface="+mj-lt"/>
              </a:rPr>
              <a:t>Name_Education_Type,Name_Family_Status</a:t>
            </a:r>
            <a:r>
              <a:rPr lang="en-US" sz="13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1300" dirty="0" err="1">
                <a:solidFill>
                  <a:schemeClr val="tx1"/>
                </a:solidFill>
                <a:latin typeface="+mj-lt"/>
                <a:sym typeface="Proxima Nova"/>
              </a:rPr>
              <a:t>Name_</a:t>
            </a:r>
            <a:r>
              <a:rPr lang="en-US" sz="1300" dirty="0" err="1">
                <a:solidFill>
                  <a:schemeClr val="tx1"/>
                </a:solidFill>
                <a:latin typeface="+mj-lt"/>
              </a:rPr>
              <a:t>Housing_Type</a:t>
            </a:r>
            <a:r>
              <a:rPr lang="en-US" sz="13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1300" dirty="0" err="1">
                <a:solidFill>
                  <a:schemeClr val="tx1"/>
                </a:solidFill>
                <a:latin typeface="+mj-lt"/>
              </a:rPr>
              <a:t>Occupation_Type</a:t>
            </a:r>
            <a:r>
              <a:rPr lang="en-US" sz="1300" dirty="0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endParaRPr sz="1300" dirty="0">
              <a:solidFill>
                <a:srgbClr val="0C5AD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14300" lvl="0" indent="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9688"/>
              <a:buNone/>
            </a:pPr>
            <a:r>
              <a:rPr lang="en-US" sz="1300" dirty="0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</a:rPr>
              <a:t>	Click </a:t>
            </a:r>
            <a:r>
              <a:rPr lang="en-US" sz="1300" u="sng" dirty="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  <a:hlinkClick r:id="" action="ppaction://hlinkshowjump?jump=la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sz="1300" dirty="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300" dirty="0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</a:rPr>
              <a:t>for description of columns</a:t>
            </a:r>
            <a:endParaRPr sz="1300" dirty="0">
              <a:solidFill>
                <a:srgbClr val="0C5AD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body" idx="1"/>
          </p:nvPr>
        </p:nvSpPr>
        <p:spPr>
          <a:xfrm>
            <a:off x="93306" y="44792"/>
            <a:ext cx="8994710" cy="509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b="1" dirty="0">
                <a:solidFill>
                  <a:srgbClr val="5B0F00"/>
                </a:solidFill>
                <a:latin typeface="Proxima Nova"/>
                <a:ea typeface="Proxima Nova"/>
                <a:cs typeface="Proxima Nova"/>
                <a:sym typeface="Proxima Nova"/>
              </a:rPr>
              <a:t>Methodological Overview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2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🛠️ Have you considered any techniques, pre-processing etc., that you will use?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</a:rPr>
              <a:t>With regards to pre-processing techniques, I’d use: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lang="en-US" sz="1200" dirty="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Handling Missing Values – </a:t>
            </a:r>
            <a:r>
              <a:rPr lang="en-US" sz="1200" dirty="0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</a:rPr>
              <a:t>Imputation and deletion.</a:t>
            </a:r>
            <a:endParaRPr sz="1200" dirty="0">
              <a:solidFill>
                <a:srgbClr val="0C5AD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lang="en-US" sz="1200" dirty="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Encoding Categorical Variables –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</a:rPr>
              <a:t>Apply Target encoding and/or One-Hot Encoding.</a:t>
            </a:r>
            <a:endParaRPr sz="1200" dirty="0">
              <a:solidFill>
                <a:srgbClr val="0C5AD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/>
              <a:t>	</a:t>
            </a:r>
            <a:r>
              <a:rPr lang="en-US" sz="1200" dirty="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Outlier Detection and Treatment –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</a:rPr>
              <a:t>Apply log or square root transformations.</a:t>
            </a:r>
            <a:endParaRPr sz="1200" dirty="0">
              <a:solidFill>
                <a:srgbClr val="0C5AD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	Dimensionality Reduction – </a:t>
            </a:r>
            <a:r>
              <a:rPr lang="en-US" sz="1200" dirty="0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</a:rPr>
              <a:t>Use PCA and select important features based on scores.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lang="en-US" sz="1200" dirty="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scaling –  </a:t>
            </a:r>
            <a:r>
              <a:rPr lang="en-US" sz="1200" dirty="0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</a:rPr>
              <a:t>Normalization and Standardization etc.,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	Polynomial Features – </a:t>
            </a:r>
            <a:r>
              <a:rPr lang="en-US" sz="1200" dirty="0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</a:rPr>
              <a:t>I could create new features that capture non-linear relationships between existing features.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</a:rPr>
              <a:t>For modeling, I am planning to use 5-6 models:</a:t>
            </a:r>
            <a:r>
              <a:rPr lang="en-US" sz="12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	Logistic Regression - </a:t>
            </a:r>
            <a:r>
              <a:rPr lang="en-US" sz="1200" dirty="0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</a:rPr>
              <a:t>Fast to train and predict.</a:t>
            </a:r>
            <a:endParaRPr sz="1200" dirty="0">
              <a:solidFill>
                <a:srgbClr val="0C5AD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	KNN [K-Nearest Neighbors] - </a:t>
            </a:r>
            <a:r>
              <a:rPr lang="en-US" sz="1200" dirty="0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</a:rPr>
              <a:t>Simple, non-parametric, can capture non-linear relationships.</a:t>
            </a:r>
            <a:endParaRPr sz="1200" dirty="0">
              <a:solidFill>
                <a:srgbClr val="0C5AD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	Decision Trees - </a:t>
            </a:r>
            <a:r>
              <a:rPr lang="en-US" sz="1200" dirty="0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</a:rPr>
              <a:t>Simple to interpret, handles both numerical and categorical data.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lang="en-US" sz="1200" dirty="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Forest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lang="en-US" sz="1200" dirty="0" err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XGBoost</a:t>
            </a:r>
            <a:endParaRPr lang="en-US" sz="1200" dirty="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lang="en-US" sz="1200" dirty="0" err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SVM</a:t>
            </a:r>
            <a:endParaRPr sz="1200" dirty="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2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⏳ Do you expect it to get solved within the time frame of the course?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</a:rPr>
              <a:t>Yes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200" dirty="0">
              <a:solidFill>
                <a:srgbClr val="0C5AD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>
            <a:spLocks noGrp="1"/>
          </p:cNvSpPr>
          <p:nvPr>
            <p:ph type="body" idx="1"/>
          </p:nvPr>
        </p:nvSpPr>
        <p:spPr>
          <a:xfrm>
            <a:off x="311700" y="415212"/>
            <a:ext cx="8520600" cy="4153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2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💡 What potential challenges do you expect?</a:t>
            </a:r>
            <a:endParaRPr dirty="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</a:rPr>
              <a:t>Some of the challenges that I can foresee are: </a:t>
            </a:r>
            <a:endParaRPr dirty="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200" b="1" dirty="0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</a:rPr>
              <a:t>Large Dataset: </a:t>
            </a:r>
            <a:r>
              <a:rPr lang="en-US" sz="1200" dirty="0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</a:rPr>
              <a:t>This dataset is large which can result in performance issues when loading or processing the data. Handling such a dataset may require optimized reading strategies, such as chunking or using a database.</a:t>
            </a:r>
            <a:endParaRPr dirty="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200" b="1" dirty="0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</a:rPr>
              <a:t>High Cardinality Categorical Variables: </a:t>
            </a:r>
            <a:r>
              <a:rPr lang="en-US" sz="1200" dirty="0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</a:rPr>
              <a:t>Columns may have high cardinality (many unique values). This can complicate the encoding process for machine learning algorithms and may require techniques like target encoding or embedding.</a:t>
            </a:r>
            <a:endParaRPr sz="1200" b="1" dirty="0">
              <a:solidFill>
                <a:srgbClr val="0C5AD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200" b="1" dirty="0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</a:rPr>
              <a:t>Missing Values: </a:t>
            </a:r>
            <a:r>
              <a:rPr lang="en-US" sz="1200" dirty="0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Identifying and handling missing values will be crucial to ensure the accuracy of the analysis.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200" b="1" dirty="0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</a:rPr>
              <a:t>Potential Outliers: </a:t>
            </a:r>
            <a:r>
              <a:rPr lang="en-US" sz="1200" dirty="0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</a:rPr>
              <a:t>Columns may have high standard deviations, indicating potential outliers. Outliers can skew the analysis and affect model performance.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200" dirty="0">
              <a:solidFill>
                <a:srgbClr val="0C5AD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200" dirty="0">
              <a:solidFill>
                <a:srgbClr val="0C5AD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2b1988634_1_0"/>
          <p:cNvSpPr txBox="1">
            <a:spLocks noGrp="1"/>
          </p:cNvSpPr>
          <p:nvPr>
            <p:ph type="body" idx="1"/>
          </p:nvPr>
        </p:nvSpPr>
        <p:spPr>
          <a:xfrm>
            <a:off x="311700" y="110699"/>
            <a:ext cx="8520600" cy="4867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			 </a:t>
            </a:r>
            <a:r>
              <a:rPr lang="en-US" dirty="0" err="1">
                <a:solidFill>
                  <a:srgbClr val="FF0000"/>
                </a:solidFill>
              </a:rPr>
              <a:t>application_record.csv</a:t>
            </a: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ID	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number</a:t>
            </a:r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dirty="0" err="1">
                <a:solidFill>
                  <a:srgbClr val="FF0000"/>
                </a:solidFill>
              </a:rPr>
              <a:t>CODE_GENDER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Gender</a:t>
            </a:r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dirty="0" err="1">
                <a:solidFill>
                  <a:srgbClr val="FF0000"/>
                </a:solidFill>
              </a:rPr>
              <a:t>FLAG_OWN_CAR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 there a car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dirty="0" err="1">
                <a:solidFill>
                  <a:srgbClr val="FF0000"/>
                </a:solidFill>
              </a:rPr>
              <a:t>FLAG_OWN_REALTY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 there a property</a:t>
            </a:r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dirty="0" err="1">
                <a:solidFill>
                  <a:srgbClr val="FF0000"/>
                </a:solidFill>
              </a:rPr>
              <a:t>CNT_CHILDREN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Number of children</a:t>
            </a:r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dirty="0" err="1">
                <a:solidFill>
                  <a:srgbClr val="FF0000"/>
                </a:solidFill>
              </a:rPr>
              <a:t>AMT_INCOME_TOTAL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Annual income</a:t>
            </a:r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dirty="0" err="1">
                <a:solidFill>
                  <a:srgbClr val="FF0000"/>
                </a:solidFill>
              </a:rPr>
              <a:t>NAME_INCOME_TYPE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Income category</a:t>
            </a:r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dirty="0" err="1">
                <a:solidFill>
                  <a:srgbClr val="FF0000"/>
                </a:solidFill>
              </a:rPr>
              <a:t>NAME_EDUCATION_TYPE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Education level</a:t>
            </a:r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dirty="0" err="1">
                <a:solidFill>
                  <a:srgbClr val="FF0000"/>
                </a:solidFill>
              </a:rPr>
              <a:t>NAME_FAMILY_STATUS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Marital status</a:t>
            </a:r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dirty="0" err="1">
                <a:solidFill>
                  <a:srgbClr val="FF0000"/>
                </a:solidFill>
              </a:rPr>
              <a:t>NAME_HOUSING_TYPE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Way of living</a:t>
            </a:r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dirty="0" err="1">
                <a:solidFill>
                  <a:srgbClr val="FF0000"/>
                </a:solidFill>
              </a:rPr>
              <a:t>DAYS_BIRTH</a:t>
            </a:r>
            <a:r>
              <a:rPr lang="en-US" dirty="0">
                <a:solidFill>
                  <a:srgbClr val="FF0000"/>
                </a:solidFill>
              </a:rPr>
              <a:t>	Birthday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backwards from current day (0), -1 means yesterday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dirty="0" err="1">
                <a:solidFill>
                  <a:srgbClr val="FF0000"/>
                </a:solidFill>
              </a:rPr>
              <a:t>DAYS_EMPLOYED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Start date of employment	Count backwards from current day(0). If positive, it means the person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currently unemployed.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dirty="0" err="1">
                <a:solidFill>
                  <a:srgbClr val="FF0000"/>
                </a:solidFill>
              </a:rPr>
              <a:t>FLAG_MOBIL</a:t>
            </a: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 there a mobile phone</a:t>
            </a:r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dirty="0" err="1">
                <a:solidFill>
                  <a:srgbClr val="FF0000"/>
                </a:solidFill>
              </a:rPr>
              <a:t>FLAG_WORK_PHONE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 there a work phone</a:t>
            </a:r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dirty="0" err="1">
                <a:solidFill>
                  <a:srgbClr val="FF0000"/>
                </a:solidFill>
              </a:rPr>
              <a:t>FLAG_PHONE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 there a phone</a:t>
            </a:r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dirty="0" err="1">
                <a:solidFill>
                  <a:srgbClr val="FF0000"/>
                </a:solidFill>
              </a:rPr>
              <a:t>FLAG_EMAIL</a:t>
            </a: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 there an email</a:t>
            </a:r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dirty="0" err="1">
                <a:solidFill>
                  <a:srgbClr val="FF0000"/>
                </a:solidFill>
              </a:rPr>
              <a:t>OCCUPATION_TYPE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Occupation</a:t>
            </a:r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dirty="0" err="1">
                <a:solidFill>
                  <a:srgbClr val="FF0000"/>
                </a:solidFill>
              </a:rPr>
              <a:t>CNT_FAM_MEMBERS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Family size</a:t>
            </a:r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			</a:t>
            </a:r>
            <a:r>
              <a:rPr lang="en-US" dirty="0" err="1">
                <a:solidFill>
                  <a:srgbClr val="FF0000"/>
                </a:solidFill>
              </a:rPr>
              <a:t>credit_record.csv</a:t>
            </a:r>
            <a:r>
              <a:rPr lang="en-US" dirty="0">
                <a:solidFill>
                  <a:srgbClr val="FF0000"/>
                </a:solidFill>
              </a:rPr>
              <a:t>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ID	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number</a:t>
            </a:r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dirty="0" err="1">
                <a:solidFill>
                  <a:srgbClr val="FF0000"/>
                </a:solidFill>
              </a:rPr>
              <a:t>MONTHS_BALANCE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Record month	The month of the extracted data is the starting point, backwards, 0 is the current month, -1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is the previous month, and so 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STATUS	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Status	0: 1-29 days past due 1: 30-59 days past due 2: 60-89 days overdue 3: 90-119 days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		overdue 4: 120-149 days overdue 5: Overdue or bad debts, write-offs for more than 150 days C: paid off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that month X: No loan for the month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899</Words>
  <Application>Microsoft Office PowerPoint</Application>
  <PresentationFormat>On-screen Show (16:9)</PresentationFormat>
  <Paragraphs>72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Proxima Nova</vt:lpstr>
      <vt:lpstr>Arial</vt:lpstr>
      <vt:lpstr>Simple Light</vt:lpstr>
      <vt:lpstr>Capstone Deliverable - 1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Discussion</dc:title>
  <dc:creator>Balaji Allam</dc:creator>
  <cp:lastModifiedBy>Balaji Allam</cp:lastModifiedBy>
  <cp:revision>6</cp:revision>
  <dcterms:modified xsi:type="dcterms:W3CDTF">2024-06-05T11:01:23Z</dcterms:modified>
</cp:coreProperties>
</file>