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 id="259" r:id="rId8"/>
    <p:sldId id="263" r:id="rId9"/>
    <p:sldId id="269" r:id="rId10"/>
    <p:sldId id="264" r:id="rId11"/>
    <p:sldId id="265" r:id="rId12"/>
    <p:sldId id="266" r:id="rId13"/>
    <p:sldId id="267" r:id="rId14"/>
    <p:sldId id="272" r:id="rId15"/>
    <p:sldId id="273" r:id="rId16"/>
    <p:sldId id="268" r:id="rId17"/>
    <p:sldId id="270" r:id="rId18"/>
    <p:sldId id="271"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B4A0-B173-9DF2-E2F9-425FC5D03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53B1A3-6A38-1D42-D084-1DA3209771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496E95-C151-45D7-5182-338AC81C4AEB}"/>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5" name="Footer Placeholder 4">
            <a:extLst>
              <a:ext uri="{FF2B5EF4-FFF2-40B4-BE49-F238E27FC236}">
                <a16:creationId xmlns:a16="http://schemas.microsoft.com/office/drawing/2014/main" id="{09D0A82F-24B2-10F2-C11B-406B4F48C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799188-1998-2D25-AB4D-047074C5078D}"/>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370068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0488-D947-D064-5071-41962756FE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C419F8-3904-BBA3-9D9D-BAEE014F2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9E6038-CBD1-58B1-3353-273867140EFE}"/>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5" name="Footer Placeholder 4">
            <a:extLst>
              <a:ext uri="{FF2B5EF4-FFF2-40B4-BE49-F238E27FC236}">
                <a16:creationId xmlns:a16="http://schemas.microsoft.com/office/drawing/2014/main" id="{5D294479-66EA-5943-C3C2-9FF961BA3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310424-DF7D-E879-5895-5792869D7FC4}"/>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3751000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634A8-A5CB-FB33-3E03-F20E2C13DF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E76679-B4F9-E0BB-C599-3EF7841C31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5A4D0-DB96-7DEF-AFFD-A53F0E87122B}"/>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5" name="Footer Placeholder 4">
            <a:extLst>
              <a:ext uri="{FF2B5EF4-FFF2-40B4-BE49-F238E27FC236}">
                <a16:creationId xmlns:a16="http://schemas.microsoft.com/office/drawing/2014/main" id="{9E8E7571-E7CE-0DDE-D546-75EA700DE0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1CB12-F0FC-543C-35B7-FBBB949EE1FB}"/>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734564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446E-9B49-B389-9CC5-82BA5FF782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2F352A-F7FE-EBF3-6DBE-B27BEEF6E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0F8FD-143D-7004-E7A0-5060EABF9540}"/>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5" name="Footer Placeholder 4">
            <a:extLst>
              <a:ext uri="{FF2B5EF4-FFF2-40B4-BE49-F238E27FC236}">
                <a16:creationId xmlns:a16="http://schemas.microsoft.com/office/drawing/2014/main" id="{59810F95-128D-286B-F1A3-7CE51FE8B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C6353-4634-1726-81EB-7DF68AEBC476}"/>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28153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EE73-D2FA-3AFE-A00C-42B09B4439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AD8F79-7D92-2EB8-7016-A81F761600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C0FFEE-78CA-4614-19A3-2B894AA53B80}"/>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5" name="Footer Placeholder 4">
            <a:extLst>
              <a:ext uri="{FF2B5EF4-FFF2-40B4-BE49-F238E27FC236}">
                <a16:creationId xmlns:a16="http://schemas.microsoft.com/office/drawing/2014/main" id="{DD0AA2EF-FD38-92DB-6AFC-FD1E10358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331BFC-211B-0861-7EC2-94A61B370DAF}"/>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253239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8B30-E95A-0C96-4A52-27479CEAF3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0C6E26-AFAD-A457-D7DB-CB485938B6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E2A50A-3163-BD36-7462-7F133395B5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C1A5DB-7C08-5DCE-EAFA-BED223B9FCC6}"/>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6" name="Footer Placeholder 5">
            <a:extLst>
              <a:ext uri="{FF2B5EF4-FFF2-40B4-BE49-F238E27FC236}">
                <a16:creationId xmlns:a16="http://schemas.microsoft.com/office/drawing/2014/main" id="{2A7A2FA5-76E4-C01D-C778-665AE0CBFC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2FBA6D-B524-74AB-B202-BC5692AFA8E1}"/>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70635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D433-375D-22AC-E745-066DC08168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8E18E-787C-40DD-7438-04731CB7D5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59246B-975B-14FF-920D-09D8967BB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5367C1-B6D9-CA48-536F-722E84859A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616A5-EE32-5BF1-F646-DCC7141D6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620091-44B4-9F91-DDFF-F20AFB375DEB}"/>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8" name="Footer Placeholder 7">
            <a:extLst>
              <a:ext uri="{FF2B5EF4-FFF2-40B4-BE49-F238E27FC236}">
                <a16:creationId xmlns:a16="http://schemas.microsoft.com/office/drawing/2014/main" id="{993D4A28-ACAA-7000-4C92-88132E7685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43C11-D143-1D30-C3BC-6F75DBC8BE36}"/>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340466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9C1C-6AFF-D0EA-FF3B-31D68C191A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31AF22-81D8-BC9C-A019-87CB21D1FDB0}"/>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4" name="Footer Placeholder 3">
            <a:extLst>
              <a:ext uri="{FF2B5EF4-FFF2-40B4-BE49-F238E27FC236}">
                <a16:creationId xmlns:a16="http://schemas.microsoft.com/office/drawing/2014/main" id="{E96F8920-50A1-08CA-1B56-3CB6E3FBA0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1FA24D-B088-9242-824E-D5EA705DE127}"/>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38254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3CA78-F510-D4C4-01B3-811E3392AB10}"/>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3" name="Footer Placeholder 2">
            <a:extLst>
              <a:ext uri="{FF2B5EF4-FFF2-40B4-BE49-F238E27FC236}">
                <a16:creationId xmlns:a16="http://schemas.microsoft.com/office/drawing/2014/main" id="{D01F466A-E311-5444-1E7F-350B1EA5A2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7B04FB-9337-E86C-0482-19F1335331A9}"/>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412219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F25D-7EBB-1034-3017-7934D9D28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373734-EB8E-9967-B97E-8F9D0BE261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7AF644-3BF8-7BDC-74D2-ACC22780B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791AE-7D3F-240F-42D6-F215AE8134F7}"/>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6" name="Footer Placeholder 5">
            <a:extLst>
              <a:ext uri="{FF2B5EF4-FFF2-40B4-BE49-F238E27FC236}">
                <a16:creationId xmlns:a16="http://schemas.microsoft.com/office/drawing/2014/main" id="{6FE68701-B22F-7D02-8E70-A95905406B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C64A4F-A04F-5B02-9B1E-228EA72C67D7}"/>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312983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47E-B6F2-24D1-989E-F9349914E4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9483C-4C7A-7C7A-6702-3B41400A3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7F7F75-5987-AB7E-B398-E2CA6B494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25C31-5D79-511C-4B24-7C1120AC22FC}"/>
              </a:ext>
            </a:extLst>
          </p:cNvPr>
          <p:cNvSpPr>
            <a:spLocks noGrp="1"/>
          </p:cNvSpPr>
          <p:nvPr>
            <p:ph type="dt" sz="half" idx="10"/>
          </p:nvPr>
        </p:nvSpPr>
        <p:spPr/>
        <p:txBody>
          <a:bodyPr/>
          <a:lstStyle/>
          <a:p>
            <a:fld id="{8BE4D916-3CDB-49C0-A96E-88F6486FD201}" type="datetimeFigureOut">
              <a:rPr lang="en-IN" smtClean="0"/>
              <a:t>27-05-2023</a:t>
            </a:fld>
            <a:endParaRPr lang="en-IN"/>
          </a:p>
        </p:txBody>
      </p:sp>
      <p:sp>
        <p:nvSpPr>
          <p:cNvPr id="6" name="Footer Placeholder 5">
            <a:extLst>
              <a:ext uri="{FF2B5EF4-FFF2-40B4-BE49-F238E27FC236}">
                <a16:creationId xmlns:a16="http://schemas.microsoft.com/office/drawing/2014/main" id="{E36CC4F3-FDB5-E3EE-12D5-1701523E2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2B45D5-9CDD-83C3-7184-62D30947A65B}"/>
              </a:ext>
            </a:extLst>
          </p:cNvPr>
          <p:cNvSpPr>
            <a:spLocks noGrp="1"/>
          </p:cNvSpPr>
          <p:nvPr>
            <p:ph type="sldNum" sz="quarter" idx="12"/>
          </p:nvPr>
        </p:nvSpPr>
        <p:spPr/>
        <p:txBody>
          <a:bodyPr/>
          <a:lstStyle/>
          <a:p>
            <a:fld id="{96449B40-2427-4909-BE4A-B2E9FD3FCA57}" type="slidenum">
              <a:rPr lang="en-IN" smtClean="0"/>
              <a:t>‹#›</a:t>
            </a:fld>
            <a:endParaRPr lang="en-IN"/>
          </a:p>
        </p:txBody>
      </p:sp>
    </p:spTree>
    <p:extLst>
      <p:ext uri="{BB962C8B-B14F-4D97-AF65-F5344CB8AC3E}">
        <p14:creationId xmlns:p14="http://schemas.microsoft.com/office/powerpoint/2010/main" val="245415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2AAB9-C4B9-B01C-CDC3-B44FDC262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CDC6C8-C2A1-FC33-E831-6DD622A9E3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AD814-8BD5-BF2D-603C-467C9E145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4D916-3CDB-49C0-A96E-88F6486FD201}" type="datetimeFigureOut">
              <a:rPr lang="en-IN" smtClean="0"/>
              <a:t>27-05-2023</a:t>
            </a:fld>
            <a:endParaRPr lang="en-IN"/>
          </a:p>
        </p:txBody>
      </p:sp>
      <p:sp>
        <p:nvSpPr>
          <p:cNvPr id="5" name="Footer Placeholder 4">
            <a:extLst>
              <a:ext uri="{FF2B5EF4-FFF2-40B4-BE49-F238E27FC236}">
                <a16:creationId xmlns:a16="http://schemas.microsoft.com/office/drawing/2014/main" id="{726DE095-1D05-FFCC-6BC2-F55044E48A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E20AE9-2361-4016-9EB8-E44A475AE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49B40-2427-4909-BE4A-B2E9FD3FCA57}" type="slidenum">
              <a:rPr lang="en-IN" smtClean="0"/>
              <a:t>‹#›</a:t>
            </a:fld>
            <a:endParaRPr lang="en-IN"/>
          </a:p>
        </p:txBody>
      </p:sp>
    </p:spTree>
    <p:extLst>
      <p:ext uri="{BB962C8B-B14F-4D97-AF65-F5344CB8AC3E}">
        <p14:creationId xmlns:p14="http://schemas.microsoft.com/office/powerpoint/2010/main" val="222686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onelyplanet.com/travel-tips-and-articles/virtual-travel-painting-the-town-red-from-your-couch" TargetMode="External"/><Relationship Id="rId7" Type="http://schemas.openxmlformats.org/officeDocument/2006/relationships/hyperlink" Target="https://www.earthcam.com/" TargetMode="External"/><Relationship Id="rId2" Type="http://schemas.openxmlformats.org/officeDocument/2006/relationships/hyperlink" Target="https://www.vrbo.com/virtual-tours" TargetMode="External"/><Relationship Id="rId1" Type="http://schemas.openxmlformats.org/officeDocument/2006/relationships/slideLayout" Target="../slideLayouts/slideLayout2.xml"/><Relationship Id="rId6" Type="http://schemas.openxmlformats.org/officeDocument/2006/relationships/hyperlink" Target="https://www.360cities.net/" TargetMode="External"/><Relationship Id="rId5" Type="http://schemas.openxmlformats.org/officeDocument/2006/relationships/hyperlink" Target="https://www.wanderlust.co.uk/content/the-best-virtual-tours-and-online-experiences/" TargetMode="External"/><Relationship Id="rId4" Type="http://schemas.openxmlformats.org/officeDocument/2006/relationships/hyperlink" Target="https://www.visit.org/virtual-tour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3653-0485-E221-FAFF-3525DD37F45B}"/>
              </a:ext>
            </a:extLst>
          </p:cNvPr>
          <p:cNvSpPr>
            <a:spLocks noGrp="1"/>
          </p:cNvSpPr>
          <p:nvPr>
            <p:ph type="ctrTitle"/>
          </p:nvPr>
        </p:nvSpPr>
        <p:spPr>
          <a:xfrm>
            <a:off x="1524000" y="599269"/>
            <a:ext cx="9144000" cy="647891"/>
          </a:xfrm>
        </p:spPr>
        <p:txBody>
          <a:bodyPr>
            <a:normAutofit/>
          </a:bodyPr>
          <a:lstStyle/>
          <a:p>
            <a:r>
              <a:rPr lang="en-US" sz="3200" dirty="0">
                <a:latin typeface="Times New Roman" panose="02020603050405020304" pitchFamily="18" charset="0"/>
                <a:cs typeface="Times New Roman" panose="02020603050405020304" pitchFamily="18" charset="0"/>
              </a:rPr>
              <a:t>J.K.K MUNIRAJAH COLLEGE OF TECHNOLOGY</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5A4917-A388-12D3-5577-76900F34E8EF}"/>
              </a:ext>
            </a:extLst>
          </p:cNvPr>
          <p:cNvSpPr>
            <a:spLocks noGrp="1"/>
          </p:cNvSpPr>
          <p:nvPr>
            <p:ph type="subTitle" idx="1"/>
          </p:nvPr>
        </p:nvSpPr>
        <p:spPr>
          <a:xfrm>
            <a:off x="4347972" y="1394741"/>
            <a:ext cx="3634740" cy="521906"/>
          </a:xfrm>
        </p:spPr>
        <p:txBody>
          <a:bodyPr>
            <a:normAutofit/>
          </a:bodyPr>
          <a:lstStyle/>
          <a:p>
            <a:r>
              <a:rPr lang="en-US" sz="1800" b="1" dirty="0">
                <a:effectLst/>
                <a:latin typeface="Times New Roman" panose="02020603050405020304" pitchFamily="18" charset="0"/>
                <a:ea typeface="Times New Roman" panose="02020603050405020304" pitchFamily="18" charset="0"/>
              </a:rPr>
              <a:t>T.N. PALAYAM, GOBI-638506</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image2.jpeg">
            <a:extLst>
              <a:ext uri="{FF2B5EF4-FFF2-40B4-BE49-F238E27FC236}">
                <a16:creationId xmlns:a16="http://schemas.microsoft.com/office/drawing/2014/main" id="{CE63153B-8A60-AEDC-338D-DA9249EE29D2}"/>
              </a:ext>
            </a:extLst>
          </p:cNvPr>
          <p:cNvPicPr>
            <a:picLocks noChangeAspect="1"/>
          </p:cNvPicPr>
          <p:nvPr/>
        </p:nvPicPr>
        <p:blipFill>
          <a:blip r:embed="rId2" cstate="print"/>
          <a:stretch>
            <a:fillRect/>
          </a:stretch>
        </p:blipFill>
        <p:spPr>
          <a:xfrm>
            <a:off x="10794048" y="475487"/>
            <a:ext cx="936625" cy="946150"/>
          </a:xfrm>
          <a:prstGeom prst="rect">
            <a:avLst/>
          </a:prstGeom>
        </p:spPr>
      </p:pic>
      <p:pic>
        <p:nvPicPr>
          <p:cNvPr id="5" name="image1.png">
            <a:extLst>
              <a:ext uri="{FF2B5EF4-FFF2-40B4-BE49-F238E27FC236}">
                <a16:creationId xmlns:a16="http://schemas.microsoft.com/office/drawing/2014/main" id="{4A5FECF7-A2E7-D97A-DDBE-134E5FD549F4}"/>
              </a:ext>
            </a:extLst>
          </p:cNvPr>
          <p:cNvPicPr>
            <a:picLocks noChangeAspect="1"/>
          </p:cNvPicPr>
          <p:nvPr/>
        </p:nvPicPr>
        <p:blipFill>
          <a:blip r:embed="rId3" cstate="print"/>
          <a:stretch>
            <a:fillRect/>
          </a:stretch>
        </p:blipFill>
        <p:spPr>
          <a:xfrm>
            <a:off x="286956" y="491362"/>
            <a:ext cx="937895" cy="914400"/>
          </a:xfrm>
          <a:prstGeom prst="rect">
            <a:avLst/>
          </a:prstGeom>
        </p:spPr>
      </p:pic>
      <p:sp>
        <p:nvSpPr>
          <p:cNvPr id="8" name="TextBox 7">
            <a:extLst>
              <a:ext uri="{FF2B5EF4-FFF2-40B4-BE49-F238E27FC236}">
                <a16:creationId xmlns:a16="http://schemas.microsoft.com/office/drawing/2014/main" id="{6D77CEC4-F4A4-5FAF-B44C-DBBEEB0D6FDD}"/>
              </a:ext>
            </a:extLst>
          </p:cNvPr>
          <p:cNvSpPr txBox="1"/>
          <p:nvPr/>
        </p:nvSpPr>
        <p:spPr>
          <a:xfrm>
            <a:off x="8367205" y="4617720"/>
            <a:ext cx="3363468" cy="157286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SUBMITED BY,</a:t>
            </a:r>
          </a:p>
          <a:p>
            <a:pPr lvl="1">
              <a:lnSpc>
                <a:spcPct val="150000"/>
              </a:lnSpc>
            </a:pPr>
            <a:r>
              <a:rPr lang="en-US" b="1" dirty="0">
                <a:latin typeface="Times New Roman" panose="02020603050405020304" pitchFamily="18" charset="0"/>
                <a:cs typeface="Times New Roman" panose="02020603050405020304" pitchFamily="18" charset="0"/>
              </a:rPr>
              <a:t>GOKUL S</a:t>
            </a:r>
          </a:p>
          <a:p>
            <a:pPr lvl="1">
              <a:lnSpc>
                <a:spcPct val="150000"/>
              </a:lnSpc>
            </a:pPr>
            <a:r>
              <a:rPr lang="en-US" b="1" dirty="0">
                <a:latin typeface="Times New Roman" panose="02020603050405020304" pitchFamily="18" charset="0"/>
                <a:cs typeface="Times New Roman" panose="02020603050405020304" pitchFamily="18" charset="0"/>
              </a:rPr>
              <a:t>LENATAMILVANAN G</a:t>
            </a:r>
          </a:p>
          <a:p>
            <a:pPr lvl="1">
              <a:lnSpc>
                <a:spcPct val="150000"/>
              </a:lnSpc>
            </a:pPr>
            <a:r>
              <a:rPr lang="en-US" b="1" dirty="0">
                <a:latin typeface="Times New Roman" panose="02020603050405020304" pitchFamily="18" charset="0"/>
                <a:cs typeface="Times New Roman" panose="02020603050405020304" pitchFamily="18" charset="0"/>
              </a:rPr>
              <a:t>RAVISANKARAN N</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52F52A4-BE80-F33C-7D99-261D9C228DCA}"/>
              </a:ext>
            </a:extLst>
          </p:cNvPr>
          <p:cNvSpPr txBox="1"/>
          <p:nvPr/>
        </p:nvSpPr>
        <p:spPr>
          <a:xfrm>
            <a:off x="461327" y="4974337"/>
            <a:ext cx="4727448" cy="740395"/>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GUIDED BY,</a:t>
            </a:r>
          </a:p>
          <a:p>
            <a:pPr>
              <a:lnSpc>
                <a:spcPct val="150000"/>
              </a:lnSpc>
            </a:pPr>
            <a:r>
              <a:rPr lang="en-US" sz="1800" b="1" dirty="0" err="1">
                <a:effectLst/>
                <a:latin typeface="Times New Roman" panose="02020603050405020304" pitchFamily="18" charset="0"/>
                <a:ea typeface="Times New Roman" panose="02020603050405020304" pitchFamily="18" charset="0"/>
              </a:rPr>
              <a:t>Dr.N</a:t>
            </a:r>
            <a:r>
              <a:rPr lang="en-US" sz="1800" b="1" dirty="0">
                <a:effectLst/>
                <a:latin typeface="Times New Roman" panose="02020603050405020304" pitchFamily="18" charset="0"/>
                <a:ea typeface="Times New Roman" panose="02020603050405020304" pitchFamily="18" charset="0"/>
              </a:rPr>
              <a:t>. SATHYABALAJI </a:t>
            </a:r>
            <a:r>
              <a:rPr lang="en-US" sz="1800" b="1" dirty="0" err="1">
                <a:effectLst/>
                <a:latin typeface="Times New Roman" panose="02020603050405020304" pitchFamily="18" charset="0"/>
                <a:ea typeface="Times New Roman" panose="02020603050405020304" pitchFamily="18" charset="0"/>
              </a:rPr>
              <a:t>M.E.Ph.D.,M.I.S.T.E</a:t>
            </a:r>
            <a:r>
              <a:rPr lang="en-US" sz="1800" b="1" dirty="0">
                <a:effectLst/>
                <a:latin typeface="Times New Roman" panose="02020603050405020304" pitchFamily="18" charset="0"/>
                <a:ea typeface="Times New Roman" panose="02020603050405020304" pitchFamily="18" charset="0"/>
              </a:rPr>
              <a:t> </a:t>
            </a:r>
            <a:endParaRPr lang="en-IN" dirty="0"/>
          </a:p>
        </p:txBody>
      </p:sp>
      <p:sp>
        <p:nvSpPr>
          <p:cNvPr id="11" name="TextBox 10">
            <a:extLst>
              <a:ext uri="{FF2B5EF4-FFF2-40B4-BE49-F238E27FC236}">
                <a16:creationId xmlns:a16="http://schemas.microsoft.com/office/drawing/2014/main" id="{F6341CAB-1C4D-30D1-E52A-6AA7B3EFAC7A}"/>
              </a:ext>
            </a:extLst>
          </p:cNvPr>
          <p:cNvSpPr txBox="1"/>
          <p:nvPr/>
        </p:nvSpPr>
        <p:spPr>
          <a:xfrm>
            <a:off x="2825051" y="2845202"/>
            <a:ext cx="73700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VIRTUAL REALITY TOURISM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83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A0EC4-1987-11C1-C1AE-030C75DFA2C5}"/>
              </a:ext>
            </a:extLst>
          </p:cNvPr>
          <p:cNvPicPr>
            <a:picLocks noChangeAspect="1"/>
          </p:cNvPicPr>
          <p:nvPr/>
        </p:nvPicPr>
        <p:blipFill rotWithShape="1">
          <a:blip r:embed="rId2">
            <a:extLst>
              <a:ext uri="{28A0092B-C50C-407E-A947-70E740481C1C}">
                <a14:useLocalDpi xmlns:a14="http://schemas.microsoft.com/office/drawing/2010/main" val="0"/>
              </a:ext>
            </a:extLst>
          </a:blip>
          <a:srcRect b="1310"/>
          <a:stretch/>
        </p:blipFill>
        <p:spPr bwMode="auto">
          <a:xfrm>
            <a:off x="1333372" y="1349566"/>
            <a:ext cx="9626931" cy="482263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0F7C3346-608A-3310-EEF6-5298CB7FDDEA}"/>
              </a:ext>
            </a:extLst>
          </p:cNvPr>
          <p:cNvSpPr txBox="1"/>
          <p:nvPr/>
        </p:nvSpPr>
        <p:spPr>
          <a:xfrm>
            <a:off x="4751832" y="568940"/>
            <a:ext cx="268833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LOGIN PAGE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97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7C3346-608A-3310-EEF6-5298CB7FDDEA}"/>
              </a:ext>
            </a:extLst>
          </p:cNvPr>
          <p:cNvSpPr txBox="1"/>
          <p:nvPr/>
        </p:nvSpPr>
        <p:spPr>
          <a:xfrm>
            <a:off x="4107179" y="740664"/>
            <a:ext cx="397764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REGISTRATION  PAGE</a:t>
            </a:r>
            <a:endParaRPr lang="en-IN"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3609934-DD0E-B39C-45F4-85178A3FB3E3}"/>
              </a:ext>
            </a:extLst>
          </p:cNvPr>
          <p:cNvPicPr>
            <a:picLocks noChangeAspect="1"/>
          </p:cNvPicPr>
          <p:nvPr/>
        </p:nvPicPr>
        <p:blipFill rotWithShape="1">
          <a:blip r:embed="rId2">
            <a:extLst>
              <a:ext uri="{28A0092B-C50C-407E-A947-70E740481C1C}">
                <a14:useLocalDpi xmlns:a14="http://schemas.microsoft.com/office/drawing/2010/main" val="0"/>
              </a:ext>
            </a:extLst>
          </a:blip>
          <a:srcRect t="1" b="1585"/>
          <a:stretch/>
        </p:blipFill>
        <p:spPr bwMode="auto">
          <a:xfrm>
            <a:off x="1481558" y="1742059"/>
            <a:ext cx="9228883" cy="4375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787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7C3346-608A-3310-EEF6-5298CB7FDDEA}"/>
              </a:ext>
            </a:extLst>
          </p:cNvPr>
          <p:cNvSpPr txBox="1"/>
          <p:nvPr/>
        </p:nvSpPr>
        <p:spPr>
          <a:xfrm>
            <a:off x="4903470" y="813816"/>
            <a:ext cx="238506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HOME PAGE</a:t>
            </a: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6BC72C9-462E-053F-E5E8-F1B54053A7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479969" y="1521524"/>
            <a:ext cx="9438730" cy="4860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927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7C3346-608A-3310-EEF6-5298CB7FDDEA}"/>
              </a:ext>
            </a:extLst>
          </p:cNvPr>
          <p:cNvSpPr txBox="1"/>
          <p:nvPr/>
        </p:nvSpPr>
        <p:spPr>
          <a:xfrm>
            <a:off x="4405503" y="832104"/>
            <a:ext cx="338099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TOURIST PLACES</a:t>
            </a:r>
            <a:endParaRPr lang="en-IN"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1B47414-B103-22CD-1BC0-6B6E39394E41}"/>
              </a:ext>
            </a:extLst>
          </p:cNvPr>
          <p:cNvPicPr>
            <a:picLocks noChangeAspect="1"/>
          </p:cNvPicPr>
          <p:nvPr/>
        </p:nvPicPr>
        <p:blipFill>
          <a:blip r:embed="rId2"/>
          <a:srcRect/>
          <a:stretch>
            <a:fillRect/>
          </a:stretch>
        </p:blipFill>
        <p:spPr>
          <a:xfrm>
            <a:off x="1642496" y="1719770"/>
            <a:ext cx="8907008" cy="46170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93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7C3346-608A-3310-EEF6-5298CB7FDDEA}"/>
              </a:ext>
            </a:extLst>
          </p:cNvPr>
          <p:cNvSpPr txBox="1"/>
          <p:nvPr/>
        </p:nvSpPr>
        <p:spPr>
          <a:xfrm>
            <a:off x="4655053" y="566547"/>
            <a:ext cx="248907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ABOUT PAGE</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8148FC-29CD-803C-799E-280382A19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82" y="1355324"/>
            <a:ext cx="10553416" cy="50275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824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7C3346-608A-3310-EEF6-5298CB7FDDEA}"/>
              </a:ext>
            </a:extLst>
          </p:cNvPr>
          <p:cNvSpPr txBox="1"/>
          <p:nvPr/>
        </p:nvSpPr>
        <p:spPr>
          <a:xfrm>
            <a:off x="4724376" y="608147"/>
            <a:ext cx="258051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VISITER PAGE</a:t>
            </a: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E186B62-5EEE-2F71-94BA-C16CAB1AD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85" y="1294492"/>
            <a:ext cx="10282096" cy="49553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277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7C3346-608A-3310-EEF6-5298CB7FDDEA}"/>
              </a:ext>
            </a:extLst>
          </p:cNvPr>
          <p:cNvSpPr txBox="1"/>
          <p:nvPr/>
        </p:nvSpPr>
        <p:spPr>
          <a:xfrm>
            <a:off x="4405503" y="832104"/>
            <a:ext cx="338099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CONTACT US PAGE</a:t>
            </a: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A526349-3BA8-BA6A-9289-1A9D14131183}"/>
              </a:ext>
            </a:extLst>
          </p:cNvPr>
          <p:cNvPicPr>
            <a:picLocks noChangeAspect="1"/>
          </p:cNvPicPr>
          <p:nvPr/>
        </p:nvPicPr>
        <p:blipFill>
          <a:blip r:embed="rId2"/>
          <a:srcRect/>
          <a:stretch>
            <a:fillRect/>
          </a:stretch>
        </p:blipFill>
        <p:spPr>
          <a:xfrm>
            <a:off x="1776125" y="1868995"/>
            <a:ext cx="8639749" cy="4449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421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0AD5-6F66-0D77-97E6-214F89A480B7}"/>
              </a:ext>
            </a:extLst>
          </p:cNvPr>
          <p:cNvSpPr>
            <a:spLocks noGrp="1"/>
          </p:cNvSpPr>
          <p:nvPr>
            <p:ph type="title"/>
          </p:nvPr>
        </p:nvSpPr>
        <p:spPr>
          <a:xfrm>
            <a:off x="4567428" y="500062"/>
            <a:ext cx="3057144" cy="1325563"/>
          </a:xfrm>
        </p:spPr>
        <p:txBody>
          <a:bodyPr/>
          <a:lstStyle/>
          <a:p>
            <a:r>
              <a:rPr lang="en-IN" sz="3200"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95BA5D-C985-AF25-B034-2E7326406031}"/>
              </a:ext>
            </a:extLst>
          </p:cNvPr>
          <p:cNvSpPr>
            <a:spLocks noGrp="1"/>
          </p:cNvSpPr>
          <p:nvPr>
            <p:ph idx="1"/>
          </p:nvPr>
        </p:nvSpPr>
        <p:spPr/>
        <p:txBody>
          <a:bodyPr>
            <a:normAutofit lnSpcReduction="10000"/>
          </a:bodyPr>
          <a:lstStyle/>
          <a:p>
            <a:pPr marL="0" indent="0" algn="just">
              <a:lnSpc>
                <a:spcPct val="150000"/>
              </a:lnSpc>
              <a:buNone/>
            </a:pPr>
            <a:r>
              <a:rPr lang="en-US" dirty="0">
                <a:effectLst/>
                <a:latin typeface="Times New Roman" panose="02020603050405020304" pitchFamily="18" charset="0"/>
                <a:ea typeface="Times New Roman" panose="02020603050405020304" pitchFamily="18" charset="0"/>
              </a:rPr>
              <a:t>In conclusion, virtual tourism offers numerous benefits and opportunities for both tourists and the tourism industry. It leverages technology to provide immersive and interactive experiences that simulate real-world travel and exploration. Here are some key points to summarize the concept of virtual tourism Accessibility Virtual tourism breaks down barriers by making travel experiences accessible to a wider audience. </a:t>
            </a:r>
            <a:endParaRPr lang="en-IN" dirty="0"/>
          </a:p>
        </p:txBody>
      </p:sp>
    </p:spTree>
    <p:extLst>
      <p:ext uri="{BB962C8B-B14F-4D97-AF65-F5344CB8AC3E}">
        <p14:creationId xmlns:p14="http://schemas.microsoft.com/office/powerpoint/2010/main" val="8872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5485-A0D3-206C-DE92-6DC91EE68F11}"/>
              </a:ext>
            </a:extLst>
          </p:cNvPr>
          <p:cNvSpPr>
            <a:spLocks noGrp="1"/>
          </p:cNvSpPr>
          <p:nvPr>
            <p:ph type="title"/>
          </p:nvPr>
        </p:nvSpPr>
        <p:spPr>
          <a:xfrm>
            <a:off x="3739896" y="749173"/>
            <a:ext cx="4712208" cy="851027"/>
          </a:xfrm>
        </p:spPr>
        <p:txBody>
          <a:bodyPr>
            <a:normAutofit/>
          </a:bodyPr>
          <a:lstStyle/>
          <a:p>
            <a:r>
              <a:rPr lang="en-US" sz="2800" b="1" dirty="0">
                <a:effectLst/>
                <a:latin typeface="Times New Roman" panose="02020603050405020304" pitchFamily="18" charset="0"/>
                <a:ea typeface="Times New Roman" panose="02020603050405020304" pitchFamily="18" charset="0"/>
              </a:rPr>
              <a:t>FUTURE ENHANCEMENT</a:t>
            </a:r>
            <a:endParaRPr lang="en-IN" sz="3200" b="1" dirty="0"/>
          </a:p>
        </p:txBody>
      </p:sp>
      <p:sp>
        <p:nvSpPr>
          <p:cNvPr id="3" name="Content Placeholder 2">
            <a:extLst>
              <a:ext uri="{FF2B5EF4-FFF2-40B4-BE49-F238E27FC236}">
                <a16:creationId xmlns:a16="http://schemas.microsoft.com/office/drawing/2014/main" id="{246B2F44-0A3A-422D-BA8E-D13BF4E67449}"/>
              </a:ext>
            </a:extLst>
          </p:cNvPr>
          <p:cNvSpPr>
            <a:spLocks noGrp="1"/>
          </p:cNvSpPr>
          <p:nvPr>
            <p:ph idx="1"/>
          </p:nvPr>
        </p:nvSpPr>
        <p:spPr/>
        <p:txBody>
          <a:bodyPr>
            <a:normAutofit/>
          </a:bodyPr>
          <a:lstStyle/>
          <a:p>
            <a:pPr marL="0" indent="0" algn="just">
              <a:lnSpc>
                <a:spcPct val="150000"/>
              </a:lnSpc>
              <a:buNone/>
            </a:pPr>
            <a:r>
              <a:rPr lang="en-US" dirty="0">
                <a:effectLst/>
                <a:latin typeface="Times New Roman" panose="02020603050405020304" pitchFamily="18" charset="0"/>
                <a:ea typeface="Times New Roman" panose="02020603050405020304" pitchFamily="18" charset="0"/>
              </a:rPr>
              <a:t>The future of virtual tourism holds promising opportunities for enhancement and innovation. Here are some potential areas for future development and improvement in virtual tourism Advancements in Virtual Reality (VR) and Augmented Reality (AR): The use of VR and AR technologies in virtual tourism can become more sophisticated, offering more realistic and immersive experiences. </a:t>
            </a:r>
            <a:endParaRPr lang="en-IN" dirty="0"/>
          </a:p>
        </p:txBody>
      </p:sp>
    </p:spTree>
    <p:extLst>
      <p:ext uri="{BB962C8B-B14F-4D97-AF65-F5344CB8AC3E}">
        <p14:creationId xmlns:p14="http://schemas.microsoft.com/office/powerpoint/2010/main" val="1654968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3689-15AD-7EF4-B6FB-879A2917E7DD}"/>
              </a:ext>
            </a:extLst>
          </p:cNvPr>
          <p:cNvSpPr>
            <a:spLocks noGrp="1"/>
          </p:cNvSpPr>
          <p:nvPr>
            <p:ph type="title"/>
          </p:nvPr>
        </p:nvSpPr>
        <p:spPr>
          <a:xfrm>
            <a:off x="4360164" y="500062"/>
            <a:ext cx="2682240" cy="1325563"/>
          </a:xfrm>
        </p:spPr>
        <p:txBody>
          <a:bodyPr/>
          <a:lstStyle/>
          <a:p>
            <a:r>
              <a:rPr lang="en-US" sz="1800" b="1" kern="0" dirty="0">
                <a:effectLst/>
                <a:latin typeface="Times New Roman" panose="02020603050405020304" pitchFamily="18" charset="0"/>
                <a:ea typeface="Times New Roman" panose="02020603050405020304" pitchFamily="18" charset="0"/>
              </a:rPr>
              <a:t> </a:t>
            </a:r>
            <a:r>
              <a:rPr lang="en-US" sz="2800" b="1" kern="0" dirty="0">
                <a:effectLst/>
                <a:latin typeface="Times New Roman" panose="02020603050405020304" pitchFamily="18" charset="0"/>
                <a:ea typeface="Times New Roman" panose="02020603050405020304" pitchFamily="18" charset="0"/>
              </a:rPr>
              <a:t>REFERENCES</a:t>
            </a:r>
            <a:endParaRPr lang="en-IN" b="1" dirty="0"/>
          </a:p>
        </p:txBody>
      </p:sp>
      <p:sp>
        <p:nvSpPr>
          <p:cNvPr id="3" name="Content Placeholder 2">
            <a:extLst>
              <a:ext uri="{FF2B5EF4-FFF2-40B4-BE49-F238E27FC236}">
                <a16:creationId xmlns:a16="http://schemas.microsoft.com/office/drawing/2014/main" id="{0F923458-2BD5-005A-5A99-C4EC07EDDBB4}"/>
              </a:ext>
            </a:extLst>
          </p:cNvPr>
          <p:cNvSpPr>
            <a:spLocks noGrp="1"/>
          </p:cNvSpPr>
          <p:nvPr>
            <p:ph idx="1"/>
          </p:nvPr>
        </p:nvSpPr>
        <p:spPr>
          <a:xfrm>
            <a:off x="475488" y="1825625"/>
            <a:ext cx="10451592" cy="3679063"/>
          </a:xfrm>
        </p:spPr>
        <p:txBody>
          <a:bodyPr/>
          <a:lstStyle/>
          <a:p>
            <a:pPr marL="912495" indent="-285750" algn="just">
              <a:lnSpc>
                <a:spcPct val="150000"/>
              </a:lnSpc>
              <a:tabLst>
                <a:tab pos="112458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IEEE-utilizing VR technologies in immersive tourism Experiences.</a:t>
            </a:r>
          </a:p>
          <a:p>
            <a:pPr marL="912495" indent="-285750" algn="just">
              <a:lnSpc>
                <a:spcPct val="150000"/>
              </a:lnSpc>
              <a:tabLst>
                <a:tab pos="112458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AirPano (www.airpano.com): Provides immersive 360-degree aerial panoramas of various destinations, allowing users to virtually explore iconic locations.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2495" indent="-285750" algn="just">
              <a:lnSpc>
                <a:spcPct val="150000"/>
              </a:lnSpc>
              <a:tabLst>
                <a:tab pos="112458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National Park Service (www.nps.gov): Offers virtual tours and multimedia experiences of national parks in the United States.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2495" indent="-285750" algn="just">
              <a:lnSpc>
                <a:spcPct val="150000"/>
              </a:lnSpc>
              <a:tabLst>
                <a:tab pos="112458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VirtualTourist (www.virtualtourist.com): Features user-generated virtual tours, travel guides, and photos from destinations around the world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626745" indent="0" algn="just">
              <a:buNone/>
              <a:tabLst>
                <a:tab pos="1124585" algn="l"/>
              </a:tabLst>
            </a:pP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6574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01EC-9954-76DF-6EBE-83087FF7C1E1}"/>
              </a:ext>
            </a:extLst>
          </p:cNvPr>
          <p:cNvSpPr>
            <a:spLocks noGrp="1"/>
          </p:cNvSpPr>
          <p:nvPr>
            <p:ph type="title"/>
          </p:nvPr>
        </p:nvSpPr>
        <p:spPr>
          <a:xfrm>
            <a:off x="4910328" y="1088136"/>
            <a:ext cx="2606040" cy="905891"/>
          </a:xfrm>
        </p:spPr>
        <p:txBody>
          <a:bodyPr>
            <a:normAutofit fontScale="90000"/>
          </a:bodyPr>
          <a:lstStyle/>
          <a:p>
            <a:r>
              <a:rPr lang="en-US" sz="36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EC3F1C-B079-502E-95BC-E95400BECB27}"/>
              </a:ext>
            </a:extLst>
          </p:cNvPr>
          <p:cNvSpPr>
            <a:spLocks noGrp="1"/>
          </p:cNvSpPr>
          <p:nvPr>
            <p:ph idx="1"/>
          </p:nvPr>
        </p:nvSpPr>
        <p:spPr>
          <a:xfrm>
            <a:off x="1330452" y="2301113"/>
            <a:ext cx="9531096" cy="3468751"/>
          </a:xfrm>
        </p:spPr>
        <p:txBody>
          <a:bodyPr>
            <a:noAutofit/>
          </a:bodyPr>
          <a:lstStyle/>
          <a:p>
            <a:pPr marL="0" indent="0" algn="just">
              <a:lnSpc>
                <a:spcPct val="150000"/>
              </a:lnSpc>
              <a:buNone/>
            </a:pPr>
            <a:r>
              <a:rPr lang="en-US" sz="2100" dirty="0">
                <a:effectLst/>
                <a:latin typeface="Times New Roman" panose="02020603050405020304" pitchFamily="18" charset="0"/>
                <a:ea typeface="Times New Roman" panose="02020603050405020304" pitchFamily="18" charset="0"/>
              </a:rPr>
              <a:t>Virtual reality (VR) technology has revolutionized the way we experience and explore the world. This abstract provides an overview of the concept of virtual reality tourism and its implications for the travel industry. Virtual reality tourism refers to the use of VR technology to create immersive and interactive simulations of real or imagined travel destinations. By putting on a VR headset, users can transport themselves to any location, whether it's a bustling city, a historical site, or a natural wonder, and experience it as if they were physically present.</a:t>
            </a:r>
            <a:endParaRPr lang="en-IN" sz="2100" dirty="0"/>
          </a:p>
        </p:txBody>
      </p:sp>
    </p:spTree>
    <p:extLst>
      <p:ext uri="{BB962C8B-B14F-4D97-AF65-F5344CB8AC3E}">
        <p14:creationId xmlns:p14="http://schemas.microsoft.com/office/powerpoint/2010/main" val="4182504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3689-15AD-7EF4-B6FB-879A2917E7DD}"/>
              </a:ext>
            </a:extLst>
          </p:cNvPr>
          <p:cNvSpPr>
            <a:spLocks noGrp="1"/>
          </p:cNvSpPr>
          <p:nvPr>
            <p:ph type="title"/>
          </p:nvPr>
        </p:nvSpPr>
        <p:spPr>
          <a:xfrm>
            <a:off x="4536186" y="545783"/>
            <a:ext cx="3119628" cy="825818"/>
          </a:xfrm>
        </p:spPr>
        <p:txBody>
          <a:bodyPr/>
          <a:lstStyle/>
          <a:p>
            <a:r>
              <a:rPr lang="en-US" sz="2400" b="1" dirty="0">
                <a:effectLst/>
                <a:latin typeface="Times New Roman" panose="02020603050405020304" pitchFamily="18" charset="0"/>
                <a:ea typeface="Times New Roman" panose="02020603050405020304" pitchFamily="18" charset="0"/>
              </a:rPr>
              <a:t>WEB REFERENCES</a:t>
            </a:r>
            <a:endParaRPr lang="en-IN" b="1" dirty="0"/>
          </a:p>
        </p:txBody>
      </p:sp>
      <p:sp>
        <p:nvSpPr>
          <p:cNvPr id="3" name="Content Placeholder 2">
            <a:extLst>
              <a:ext uri="{FF2B5EF4-FFF2-40B4-BE49-F238E27FC236}">
                <a16:creationId xmlns:a16="http://schemas.microsoft.com/office/drawing/2014/main" id="{0F923458-2BD5-005A-5A99-C4EC07EDDBB4}"/>
              </a:ext>
            </a:extLst>
          </p:cNvPr>
          <p:cNvSpPr>
            <a:spLocks noGrp="1"/>
          </p:cNvSpPr>
          <p:nvPr>
            <p:ph idx="1"/>
          </p:nvPr>
        </p:nvSpPr>
        <p:spPr>
          <a:xfrm>
            <a:off x="475488" y="1825625"/>
            <a:ext cx="10451592" cy="3916807"/>
          </a:xfrm>
        </p:spPr>
        <p:txBody>
          <a:bodyPr>
            <a:normAutofit/>
          </a:bodyPr>
          <a:lstStyle/>
          <a:p>
            <a:pPr marL="742950" algn="just">
              <a:lnSpc>
                <a:spcPct val="150000"/>
              </a:lnSpc>
              <a:spcBef>
                <a:spcPts val="545"/>
              </a:spcBef>
              <a:spcAft>
                <a:spcPts val="0"/>
              </a:spcAft>
              <a:tabLst>
                <a:tab pos="1013460" algn="l"/>
              </a:tabLst>
            </a:pPr>
            <a:r>
              <a:rPr lang="en-US" sz="1800" dirty="0">
                <a:effectLst/>
                <a:latin typeface="Times New Roman" panose="02020603050405020304" pitchFamily="18" charset="0"/>
                <a:ea typeface="Times New Roman" panose="02020603050405020304" pitchFamily="18" charset="0"/>
              </a:rPr>
              <a:t>VRBO - Virtual Tours: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https://www.vrbo.com/virtual-tours</a:t>
            </a:r>
            <a:endParaRPr lang="en-IN" sz="1800" dirty="0">
              <a:effectLst/>
              <a:latin typeface="Times New Roman" panose="02020603050405020304" pitchFamily="18" charset="0"/>
              <a:ea typeface="Times New Roman" panose="02020603050405020304" pitchFamily="18" charset="0"/>
            </a:endParaRPr>
          </a:p>
          <a:p>
            <a:pPr marL="742950" algn="just">
              <a:lnSpc>
                <a:spcPct val="150000"/>
              </a:lnSpc>
              <a:spcBef>
                <a:spcPts val="545"/>
              </a:spcBef>
              <a:spcAft>
                <a:spcPts val="0"/>
              </a:spcAft>
              <a:tabLst>
                <a:tab pos="1013460" algn="l"/>
              </a:tabLst>
            </a:pPr>
            <a:r>
              <a:rPr lang="en-US" sz="1800" dirty="0">
                <a:effectLst/>
                <a:latin typeface="Times New Roman" panose="02020603050405020304" pitchFamily="18" charset="0"/>
                <a:ea typeface="Times New Roman" panose="02020603050405020304" pitchFamily="18" charset="0"/>
              </a:rPr>
              <a:t>Lonely Planet - Virtual Travel: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https://www.lonelyplanet.com/travel-tips-and-articles/virtual-travel-painting-the-town-red-from-your-couch</a:t>
            </a:r>
            <a:endParaRPr lang="en-IN" sz="1800" dirty="0">
              <a:effectLst/>
              <a:latin typeface="Times New Roman" panose="02020603050405020304" pitchFamily="18" charset="0"/>
              <a:ea typeface="Times New Roman" panose="02020603050405020304" pitchFamily="18" charset="0"/>
            </a:endParaRPr>
          </a:p>
          <a:p>
            <a:pPr marL="742950" algn="just">
              <a:lnSpc>
                <a:spcPct val="150000"/>
              </a:lnSpc>
              <a:spcBef>
                <a:spcPts val="545"/>
              </a:spcBef>
              <a:spcAft>
                <a:spcPts val="0"/>
              </a:spcAft>
              <a:tabLst>
                <a:tab pos="1013460" algn="l"/>
              </a:tabLst>
            </a:pPr>
            <a:r>
              <a:rPr lang="en-US" sz="1800" dirty="0">
                <a:effectLst/>
                <a:latin typeface="Times New Roman" panose="02020603050405020304" pitchFamily="18" charset="0"/>
                <a:ea typeface="Times New Roman" panose="02020603050405020304" pitchFamily="18" charset="0"/>
              </a:rPr>
              <a:t>Visit.org - Virtual Tours and Experiences: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https://www.visit.org/virtual-tours/</a:t>
            </a:r>
            <a:endParaRPr lang="en-IN" sz="1800" dirty="0">
              <a:effectLst/>
              <a:latin typeface="Times New Roman" panose="02020603050405020304" pitchFamily="18" charset="0"/>
              <a:ea typeface="Times New Roman" panose="02020603050405020304" pitchFamily="18" charset="0"/>
            </a:endParaRPr>
          </a:p>
          <a:p>
            <a:pPr marL="742950" algn="just">
              <a:lnSpc>
                <a:spcPct val="150000"/>
              </a:lnSpc>
              <a:spcBef>
                <a:spcPts val="545"/>
              </a:spcBef>
              <a:spcAft>
                <a:spcPts val="0"/>
              </a:spcAft>
              <a:tabLst>
                <a:tab pos="1013460" algn="l"/>
              </a:tabLst>
            </a:pPr>
            <a:r>
              <a:rPr lang="en-US" sz="1800" dirty="0">
                <a:effectLst/>
                <a:latin typeface="Times New Roman" panose="02020603050405020304" pitchFamily="18" charset="0"/>
                <a:ea typeface="Times New Roman" panose="02020603050405020304" pitchFamily="18" charset="0"/>
              </a:rPr>
              <a:t>Wanderlust - Virtual Travel: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https://www.wanderlust.co.uk/content/the-best-virtual-tours-and-online-experiences/</a:t>
            </a:r>
            <a:endParaRPr lang="en-IN" sz="1800" dirty="0">
              <a:effectLst/>
              <a:latin typeface="Times New Roman" panose="02020603050405020304" pitchFamily="18" charset="0"/>
              <a:ea typeface="Times New Roman" panose="02020603050405020304" pitchFamily="18" charset="0"/>
            </a:endParaRPr>
          </a:p>
          <a:p>
            <a:pPr marL="742950" algn="just">
              <a:lnSpc>
                <a:spcPct val="150000"/>
              </a:lnSpc>
              <a:spcBef>
                <a:spcPts val="545"/>
              </a:spcBef>
              <a:spcAft>
                <a:spcPts val="0"/>
              </a:spcAft>
              <a:tabLst>
                <a:tab pos="1013460" algn="l"/>
              </a:tabLst>
            </a:pPr>
            <a:r>
              <a:rPr lang="en-US" sz="1800" dirty="0">
                <a:effectLst/>
                <a:latin typeface="Times New Roman" panose="02020603050405020304" pitchFamily="18" charset="0"/>
                <a:ea typeface="Times New Roman" panose="02020603050405020304" pitchFamily="18" charset="0"/>
              </a:rPr>
              <a:t>360Cities - Virtual Tours and Panoramas: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https://www.360cities.net</a:t>
            </a:r>
            <a:endParaRPr lang="en-IN" sz="1800" dirty="0">
              <a:effectLst/>
              <a:latin typeface="Times New Roman" panose="02020603050405020304" pitchFamily="18" charset="0"/>
              <a:ea typeface="Times New Roman" panose="02020603050405020304" pitchFamily="18" charset="0"/>
            </a:endParaRPr>
          </a:p>
          <a:p>
            <a:pPr marL="742950" algn="just">
              <a:lnSpc>
                <a:spcPct val="150000"/>
              </a:lnSpc>
              <a:spcBef>
                <a:spcPts val="545"/>
              </a:spcBef>
              <a:spcAft>
                <a:spcPts val="0"/>
              </a:spcAft>
              <a:tabLst>
                <a:tab pos="1013460" algn="l"/>
              </a:tabLst>
            </a:pPr>
            <a:r>
              <a:rPr lang="en-US" sz="1800" dirty="0">
                <a:effectLst/>
                <a:latin typeface="Times New Roman" panose="02020603050405020304" pitchFamily="18" charset="0"/>
                <a:ea typeface="Times New Roman" panose="02020603050405020304" pitchFamily="18" charset="0"/>
              </a:rPr>
              <a:t>EarthCam - Live Webcams and Virtual Tours: </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https://www.earthcam.com/</a:t>
            </a:r>
            <a:endParaRPr lang="en-IN" sz="1800" dirty="0">
              <a:effectLst/>
              <a:latin typeface="Times New Roman" panose="02020603050405020304" pitchFamily="18" charset="0"/>
              <a:ea typeface="Times New Roman" panose="02020603050405020304" pitchFamily="18" charset="0"/>
            </a:endParaRPr>
          </a:p>
          <a:p>
            <a:pPr marL="626745" indent="0" algn="just">
              <a:buNone/>
              <a:tabLst>
                <a:tab pos="1124585" algn="l"/>
              </a:tabLst>
            </a:pP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1683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38EC-4490-2BFF-4508-0C6AC98796C0}"/>
              </a:ext>
            </a:extLst>
          </p:cNvPr>
          <p:cNvSpPr>
            <a:spLocks noGrp="1"/>
          </p:cNvSpPr>
          <p:nvPr>
            <p:ph type="title"/>
          </p:nvPr>
        </p:nvSpPr>
        <p:spPr>
          <a:xfrm>
            <a:off x="2998470" y="2766219"/>
            <a:ext cx="6195060" cy="1325563"/>
          </a:xfrm>
        </p:spPr>
        <p:txBody>
          <a:bodyPr>
            <a:normAutofit fontScale="90000"/>
          </a:bodyPr>
          <a:lstStyle/>
          <a:p>
            <a:r>
              <a:rPr lang="en-IN" sz="6000" b="1" dirty="0" err="1">
                <a:latin typeface="Algerian" panose="04020705040A02060702" pitchFamily="82" charset="0"/>
                <a:cs typeface="Times New Roman" panose="02020603050405020304" pitchFamily="18" charset="0"/>
              </a:rPr>
              <a:t>THAnKING</a:t>
            </a:r>
            <a:r>
              <a:rPr lang="en-IN" sz="6000" b="1" dirty="0">
                <a:latin typeface="Algerian" panose="04020705040A02060702" pitchFamily="82" charset="0"/>
                <a:cs typeface="Times New Roman" panose="02020603050405020304" pitchFamily="18" charset="0"/>
              </a:rPr>
              <a:t> YOU !!!</a:t>
            </a:r>
            <a:endParaRPr lang="en-IN" b="1"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07757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E658-8F76-1ED6-FB32-9B48A1A5BCF8}"/>
              </a:ext>
            </a:extLst>
          </p:cNvPr>
          <p:cNvSpPr>
            <a:spLocks noGrp="1"/>
          </p:cNvSpPr>
          <p:nvPr>
            <p:ph type="title"/>
          </p:nvPr>
        </p:nvSpPr>
        <p:spPr>
          <a:xfrm>
            <a:off x="4745736" y="1020318"/>
            <a:ext cx="2700528" cy="1125347"/>
          </a:xfrm>
        </p:spPr>
        <p:txBody>
          <a:bodyPr>
            <a:normAutofit/>
          </a:bodyPr>
          <a:lstStyle/>
          <a:p>
            <a:r>
              <a:rPr lang="en-US" sz="3200" b="1" dirty="0">
                <a:latin typeface="Times New Roman" pitchFamily="18" charset="0"/>
                <a:cs typeface="Times New Roman" pitchFamily="18" charset="0"/>
              </a:rPr>
              <a:t>OBJECTIVE</a:t>
            </a:r>
            <a:endParaRPr lang="en-IN" sz="3200" dirty="0"/>
          </a:p>
        </p:txBody>
      </p:sp>
      <p:sp>
        <p:nvSpPr>
          <p:cNvPr id="3" name="Content Placeholder 2">
            <a:extLst>
              <a:ext uri="{FF2B5EF4-FFF2-40B4-BE49-F238E27FC236}">
                <a16:creationId xmlns:a16="http://schemas.microsoft.com/office/drawing/2014/main" id="{4B688D57-4DC1-D7C1-C31F-BF71FED816AE}"/>
              </a:ext>
            </a:extLst>
          </p:cNvPr>
          <p:cNvSpPr>
            <a:spLocks noGrp="1"/>
          </p:cNvSpPr>
          <p:nvPr>
            <p:ph idx="1"/>
          </p:nvPr>
        </p:nvSpPr>
        <p:spPr>
          <a:xfrm>
            <a:off x="2039112" y="2145665"/>
            <a:ext cx="8113776" cy="3578479"/>
          </a:xfrm>
        </p:spPr>
        <p:txBody>
          <a:bodyPr>
            <a:normAutofit/>
          </a:bodyPr>
          <a:lstStyle/>
          <a:p>
            <a:pPr>
              <a:lnSpc>
                <a:spcPct val="150000"/>
              </a:lnSpc>
            </a:pPr>
            <a:r>
              <a:rPr lang="en-US" sz="2100" b="0" i="0" dirty="0">
                <a:solidFill>
                  <a:srgbClr val="202124"/>
                </a:solidFill>
                <a:effectLst/>
                <a:latin typeface="Times New Roman" panose="02020603050405020304" pitchFamily="18" charset="0"/>
                <a:cs typeface="Times New Roman" panose="02020603050405020304" pitchFamily="18" charset="0"/>
              </a:rPr>
              <a:t>Virtual tourism aims to </a:t>
            </a:r>
            <a:r>
              <a:rPr lang="en-US" sz="2100" b="0" i="0" dirty="0">
                <a:solidFill>
                  <a:srgbClr val="040C28"/>
                </a:solidFill>
                <a:effectLst/>
                <a:latin typeface="Times New Roman" panose="02020603050405020304" pitchFamily="18" charset="0"/>
                <a:cs typeface="Times New Roman" panose="02020603050405020304" pitchFamily="18" charset="0"/>
              </a:rPr>
              <a:t>create a near-life touring experience of a particular destination or tourist attraction</a:t>
            </a:r>
            <a:r>
              <a:rPr lang="en-US" sz="2100" b="0" i="0" dirty="0">
                <a:solidFill>
                  <a:srgbClr val="202124"/>
                </a:solidFill>
                <a:effectLst/>
                <a:latin typeface="Times New Roman" panose="02020603050405020304" pitchFamily="18" charset="0"/>
                <a:cs typeface="Times New Roman" panose="02020603050405020304" pitchFamily="18" charset="0"/>
              </a:rPr>
              <a:t>. </a:t>
            </a:r>
          </a:p>
          <a:p>
            <a:pPr>
              <a:lnSpc>
                <a:spcPct val="150000"/>
              </a:lnSpc>
            </a:pPr>
            <a:r>
              <a:rPr lang="en-US" sz="2100" b="0" i="0" dirty="0">
                <a:solidFill>
                  <a:srgbClr val="202124"/>
                </a:solidFill>
                <a:effectLst/>
                <a:latin typeface="Times New Roman" panose="02020603050405020304" pitchFamily="18" charset="0"/>
                <a:cs typeface="Times New Roman" panose="02020603050405020304" pitchFamily="18" charset="0"/>
              </a:rPr>
              <a:t>Virtual tourism can provide a glimpse of what a destination or tourist attraction has to offer.</a:t>
            </a:r>
          </a:p>
          <a:p>
            <a:pPr>
              <a:lnSpc>
                <a:spcPct val="150000"/>
              </a:lnSpc>
            </a:pPr>
            <a:r>
              <a:rPr lang="en-US" sz="2100" b="0" i="0" dirty="0">
                <a:solidFill>
                  <a:srgbClr val="202124"/>
                </a:solidFill>
                <a:effectLst/>
                <a:latin typeface="Times New Roman" panose="02020603050405020304" pitchFamily="18" charset="0"/>
                <a:cs typeface="Times New Roman" panose="02020603050405020304" pitchFamily="18" charset="0"/>
              </a:rPr>
              <a:t> it can also be used to plan a future in-person trip</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03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6E29-FD4B-6A88-F727-1A8262FC4B18}"/>
              </a:ext>
            </a:extLst>
          </p:cNvPr>
          <p:cNvSpPr>
            <a:spLocks noGrp="1"/>
          </p:cNvSpPr>
          <p:nvPr>
            <p:ph type="title"/>
          </p:nvPr>
        </p:nvSpPr>
        <p:spPr>
          <a:xfrm>
            <a:off x="4393692" y="500062"/>
            <a:ext cx="3404616" cy="1325563"/>
          </a:xfrm>
        </p:spPr>
        <p:txBody>
          <a:bodyPr>
            <a:normAutofit/>
          </a:bodyPr>
          <a:lstStyle/>
          <a:p>
            <a:r>
              <a:rPr lang="en-US" sz="3200" b="1" dirty="0">
                <a:latin typeface="Times New Roman" panose="02020603050405020304" pitchFamily="18" charset="0"/>
                <a:cs typeface="Times New Roman" panose="02020603050405020304" pitchFamily="18" charset="0"/>
              </a:rPr>
              <a:t>Virtual Reality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4BD21A-67C5-D70D-EC6B-975C15BE4F46}"/>
              </a:ext>
            </a:extLst>
          </p:cNvPr>
          <p:cNvSpPr>
            <a:spLocks noGrp="1"/>
          </p:cNvSpPr>
          <p:nvPr>
            <p:ph idx="1"/>
          </p:nvPr>
        </p:nvSpPr>
        <p:spPr>
          <a:xfrm>
            <a:off x="838200" y="1825625"/>
            <a:ext cx="10515600" cy="3121279"/>
          </a:xfrm>
        </p:spPr>
        <p:txBody>
          <a:bodyPr/>
          <a:lstStyle/>
          <a:p>
            <a:pPr marL="0" indent="0" algn="just">
              <a:lnSpc>
                <a:spcPct val="150000"/>
              </a:lnSpc>
              <a:buNone/>
            </a:pPr>
            <a:r>
              <a:rPr lang="en-US" i="0" dirty="0">
                <a:effectLst/>
                <a:latin typeface="Times New Roman" panose="02020603050405020304" pitchFamily="18" charset="0"/>
                <a:cs typeface="Times New Roman" panose="02020603050405020304" pitchFamily="18" charset="0"/>
              </a:rPr>
              <a:t>Virtual reality is a simulated experience that employs pose tracking and 3D near-eye displays to give the user an immersive feel of a virtual world. Applications of virtual reality include entertainment, education and business.</a:t>
            </a:r>
            <a:endParaRPr lang="en-IN" dirty="0">
              <a:latin typeface="Times New Roman" panose="02020603050405020304" pitchFamily="18" charset="0"/>
              <a:cs typeface="Times New Roman" panose="02020603050405020304" pitchFamily="18" charset="0"/>
            </a:endParaRPr>
          </a:p>
        </p:txBody>
      </p:sp>
      <p:pic>
        <p:nvPicPr>
          <p:cNvPr id="5" name="Picture 4" descr="Oculus Quest All-in-One VR Gaming System - 64GB : Amazon.in: Video Games">
            <a:extLst>
              <a:ext uri="{FF2B5EF4-FFF2-40B4-BE49-F238E27FC236}">
                <a16:creationId xmlns:a16="http://schemas.microsoft.com/office/drawing/2014/main" id="{A6F39628-AE13-6542-49F8-A4E1B7D293E5}"/>
              </a:ext>
            </a:extLst>
          </p:cNvPr>
          <p:cNvPicPr>
            <a:picLocks noChangeAspect="1"/>
          </p:cNvPicPr>
          <p:nvPr/>
        </p:nvPicPr>
        <p:blipFill>
          <a:blip r:embed="rId2"/>
          <a:srcRect/>
          <a:stretch>
            <a:fillRect/>
          </a:stretch>
        </p:blipFill>
        <p:spPr>
          <a:xfrm>
            <a:off x="3322447" y="4327461"/>
            <a:ext cx="4870450" cy="2153285"/>
          </a:xfrm>
          <a:prstGeom prst="rect">
            <a:avLst/>
          </a:prstGeom>
          <a:noFill/>
          <a:ln w="9525">
            <a:noFill/>
            <a:miter lim="800000"/>
            <a:headEnd/>
            <a:tailEnd/>
          </a:ln>
        </p:spPr>
      </p:pic>
    </p:spTree>
    <p:extLst>
      <p:ext uri="{BB962C8B-B14F-4D97-AF65-F5344CB8AC3E}">
        <p14:creationId xmlns:p14="http://schemas.microsoft.com/office/powerpoint/2010/main" val="236715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34EE-D684-93D4-D8A6-D5E58654FA60}"/>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Virtual Reality In Tourism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0BC5EA-84FB-47F8-648D-79DB88148B94}"/>
              </a:ext>
            </a:extLst>
          </p:cNvPr>
          <p:cNvSpPr>
            <a:spLocks noGrp="1"/>
          </p:cNvSpPr>
          <p:nvPr>
            <p:ph idx="1"/>
          </p:nvPr>
        </p:nvSpPr>
        <p:spPr>
          <a:xfrm>
            <a:off x="838200" y="1825625"/>
            <a:ext cx="10515600" cy="3642487"/>
          </a:xfrm>
        </p:spPr>
        <p:txBody>
          <a:bodyPr>
            <a:normAutofit/>
          </a:bodyPr>
          <a:lstStyle/>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Virtual tourism projects aim to provide immersive and interactive experiences that allow individuals to explore destinations and cultural attractions remotely. These projects typically utilize virtual reality (VR), augmented reality (AR), or 360-degree video technologies to create realistic and engaging environments.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95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02DB-B652-AE2D-E6CE-3A8AF5BA70B4}"/>
              </a:ext>
            </a:extLst>
          </p:cNvPr>
          <p:cNvSpPr>
            <a:spLocks noGrp="1"/>
          </p:cNvSpPr>
          <p:nvPr>
            <p:ph type="title"/>
          </p:nvPr>
        </p:nvSpPr>
        <p:spPr>
          <a:xfrm>
            <a:off x="4372356" y="977773"/>
            <a:ext cx="3447288" cy="1325563"/>
          </a:xfrm>
        </p:spPr>
        <p:txBody>
          <a:bodyPr>
            <a:normAutofit/>
          </a:bodyPr>
          <a:lstStyle/>
          <a:p>
            <a:r>
              <a:rPr lang="en-US" sz="3600" b="1" dirty="0">
                <a:latin typeface="Times New Roman" panose="02020603050405020304" pitchFamily="18" charset="0"/>
                <a:cs typeface="Times New Roman" panose="02020603050405020304" pitchFamily="18" charset="0"/>
              </a:rPr>
              <a:t>ADVANTAGES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EDDDAE-16B9-CF27-34B3-460BCD9E4549}"/>
              </a:ext>
            </a:extLst>
          </p:cNvPr>
          <p:cNvSpPr>
            <a:spLocks noGrp="1"/>
          </p:cNvSpPr>
          <p:nvPr>
            <p:ph idx="1"/>
          </p:nvPr>
        </p:nvSpPr>
        <p:spPr>
          <a:xfrm>
            <a:off x="1496568" y="2419985"/>
            <a:ext cx="10061448" cy="3203575"/>
          </a:xfrm>
        </p:spPr>
        <p:txBody>
          <a:bodyPr>
            <a:normAutofit fontScale="85000" lnSpcReduction="10000"/>
          </a:bodyPr>
          <a:lstStyle/>
          <a:p>
            <a:pPr>
              <a:lnSpc>
                <a:spcPct val="150000"/>
              </a:lnSpc>
            </a:pPr>
            <a:r>
              <a:rPr lang="en-US" i="0" dirty="0">
                <a:effectLst/>
                <a:latin typeface="Times New Roman" panose="02020603050405020304" pitchFamily="18" charset="0"/>
                <a:cs typeface="Times New Roman" panose="02020603050405020304" pitchFamily="18" charset="0"/>
              </a:rPr>
              <a:t>Travelers can get a 3D tour before touching down</a:t>
            </a:r>
          </a:p>
          <a:p>
            <a:pPr>
              <a:lnSpc>
                <a:spcPct val="150000"/>
              </a:lnSpc>
            </a:pPr>
            <a:r>
              <a:rPr lang="en-US" i="0" dirty="0">
                <a:effectLst/>
                <a:latin typeface="Times New Roman" panose="02020603050405020304" pitchFamily="18" charset="0"/>
                <a:cs typeface="Times New Roman" panose="02020603050405020304" pitchFamily="18" charset="0"/>
              </a:rPr>
              <a:t>Virtual reality can help with planning sights to see</a:t>
            </a:r>
          </a:p>
          <a:p>
            <a:pPr>
              <a:lnSpc>
                <a:spcPct val="150000"/>
              </a:lnSpc>
            </a:pPr>
            <a:r>
              <a:rPr lang="en-US" i="0" dirty="0">
                <a:effectLst/>
                <a:latin typeface="Times New Roman" panose="02020603050405020304" pitchFamily="18" charset="0"/>
                <a:cs typeface="Times New Roman" panose="02020603050405020304" pitchFamily="18" charset="0"/>
              </a:rPr>
              <a:t>Travelers can use VR technology when there are delays in the travel schedule</a:t>
            </a:r>
          </a:p>
          <a:p>
            <a:pPr>
              <a:lnSpc>
                <a:spcPct val="150000"/>
              </a:lnSpc>
            </a:pPr>
            <a:r>
              <a:rPr lang="en-US" i="0" dirty="0">
                <a:effectLst/>
                <a:latin typeface="Times New Roman" panose="02020603050405020304" pitchFamily="18" charset="0"/>
                <a:cs typeface="Times New Roman" panose="02020603050405020304" pitchFamily="18" charset="0"/>
              </a:rPr>
              <a:t>Virtual reality is great for touring the plane ahead of time</a:t>
            </a:r>
          </a:p>
          <a:p>
            <a:pPr>
              <a:lnSpc>
                <a:spcPct val="150000"/>
              </a:lnSpc>
            </a:pPr>
            <a:r>
              <a:rPr lang="en-US" i="0" dirty="0">
                <a:effectLst/>
                <a:latin typeface="Times New Roman" panose="02020603050405020304" pitchFamily="18" charset="0"/>
                <a:cs typeface="Times New Roman" panose="02020603050405020304" pitchFamily="18" charset="0"/>
              </a:rPr>
              <a:t>Travel coordinators can create engaging presentations using VR</a:t>
            </a:r>
          </a:p>
          <a:p>
            <a:pPr marL="0" indent="0">
              <a:buNone/>
            </a:pPr>
            <a:endParaRPr lang="en-IN" dirty="0"/>
          </a:p>
        </p:txBody>
      </p:sp>
    </p:spTree>
    <p:extLst>
      <p:ext uri="{BB962C8B-B14F-4D97-AF65-F5344CB8AC3E}">
        <p14:creationId xmlns:p14="http://schemas.microsoft.com/office/powerpoint/2010/main" val="84995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7869-CF45-6776-CD2E-8598B538B837}"/>
              </a:ext>
            </a:extLst>
          </p:cNvPr>
          <p:cNvSpPr>
            <a:spLocks noGrp="1"/>
          </p:cNvSpPr>
          <p:nvPr>
            <p:ph type="title"/>
          </p:nvPr>
        </p:nvSpPr>
        <p:spPr>
          <a:xfrm>
            <a:off x="1844040" y="938974"/>
            <a:ext cx="7620000" cy="1325563"/>
          </a:xfrm>
        </p:spPr>
        <p:txBody>
          <a:bodyPr>
            <a:normAutofit/>
          </a:bodyPr>
          <a:lstStyle/>
          <a:p>
            <a:r>
              <a:rPr lang="en-US" sz="3200" b="1" dirty="0">
                <a:latin typeface="Times New Roman" pitchFamily="18" charset="0"/>
                <a:cs typeface="Times New Roman" pitchFamily="18" charset="0"/>
              </a:rPr>
              <a:t>DRAWBACKS OF EXISTING SYSTEM</a:t>
            </a:r>
            <a:endParaRPr lang="en-IN" sz="3200" dirty="0"/>
          </a:p>
        </p:txBody>
      </p:sp>
      <p:sp>
        <p:nvSpPr>
          <p:cNvPr id="3" name="Content Placeholder 2">
            <a:extLst>
              <a:ext uri="{FF2B5EF4-FFF2-40B4-BE49-F238E27FC236}">
                <a16:creationId xmlns:a16="http://schemas.microsoft.com/office/drawing/2014/main" id="{B9E13796-55A4-E009-8136-28373544DBB8}"/>
              </a:ext>
            </a:extLst>
          </p:cNvPr>
          <p:cNvSpPr>
            <a:spLocks noGrp="1"/>
          </p:cNvSpPr>
          <p:nvPr>
            <p:ph idx="1"/>
          </p:nvPr>
        </p:nvSpPr>
        <p:spPr>
          <a:xfrm>
            <a:off x="2144268" y="2264537"/>
            <a:ext cx="7903464" cy="4154551"/>
          </a:xfrm>
        </p:spPr>
        <p:txBody>
          <a:bodyPr>
            <a:normAutofit/>
          </a:bodyPr>
          <a:lstStyle/>
          <a:p>
            <a:pPr>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 </a:t>
            </a:r>
            <a:r>
              <a:rPr lang="en-US" sz="2400" b="0" i="0" dirty="0">
                <a:solidFill>
                  <a:srgbClr val="040C28"/>
                </a:solidFill>
                <a:effectLst/>
                <a:latin typeface="Times New Roman" panose="02020603050405020304" pitchFamily="18" charset="0"/>
                <a:cs typeface="Times New Roman" panose="02020603050405020304" pitchFamily="18" charset="0"/>
              </a:rPr>
              <a:t>Lack of physical interaction</a:t>
            </a:r>
          </a:p>
          <a:p>
            <a:pPr>
              <a:lnSpc>
                <a:spcPct val="150000"/>
              </a:lnSpc>
            </a:pPr>
            <a:r>
              <a:rPr lang="en-US" sz="2400" i="0" dirty="0">
                <a:effectLst/>
                <a:latin typeface="Times New Roman" panose="02020603050405020304" pitchFamily="18" charset="0"/>
                <a:cs typeface="Times New Roman" panose="02020603050405020304" pitchFamily="18" charset="0"/>
              </a:rPr>
              <a:t>Accuracy </a:t>
            </a:r>
            <a:endParaRPr lang="en-US" sz="2400" dirty="0">
              <a:solidFill>
                <a:srgbClr val="202124"/>
              </a:solidFill>
              <a:latin typeface="Times New Roman" panose="02020603050405020304" pitchFamily="18" charset="0"/>
              <a:cs typeface="Times New Roman" panose="02020603050405020304" pitchFamily="18" charset="0"/>
            </a:endParaRPr>
          </a:p>
          <a:p>
            <a:pPr>
              <a:lnSpc>
                <a:spcPct val="150000"/>
              </a:lnSpc>
            </a:pPr>
            <a:r>
              <a:rPr lang="en-IN" sz="2400" i="0" dirty="0">
                <a:effectLst/>
                <a:latin typeface="Times New Roman" panose="02020603050405020304" pitchFamily="18" charset="0"/>
                <a:cs typeface="Times New Roman" panose="02020603050405020304" pitchFamily="18" charset="0"/>
              </a:rPr>
              <a:t>Technical limitations</a:t>
            </a:r>
            <a:endParaRPr lang="en-US" sz="2400" i="0" dirty="0">
              <a:solidFill>
                <a:srgbClr val="202124"/>
              </a:solidFill>
              <a:effectLst/>
              <a:latin typeface="Times New Roman" panose="02020603050405020304" pitchFamily="18" charset="0"/>
              <a:cs typeface="Times New Roman" panose="02020603050405020304" pitchFamily="18" charset="0"/>
            </a:endParaRPr>
          </a:p>
          <a:p>
            <a:pPr>
              <a:lnSpc>
                <a:spcPct val="150000"/>
              </a:lnSpc>
            </a:pPr>
            <a:r>
              <a:rPr lang="en-US" sz="2400" i="0" dirty="0">
                <a:effectLst/>
                <a:latin typeface="Times New Roman" panose="02020603050405020304" pitchFamily="18" charset="0"/>
                <a:cs typeface="Times New Roman" panose="02020603050405020304" pitchFamily="18" charset="0"/>
              </a:rPr>
              <a:t>Virtual tourism is inaccessible in some regions</a:t>
            </a:r>
            <a:endParaRPr lang="en-IN" sz="2400" i="0" dirty="0">
              <a:effectLst/>
              <a:latin typeface="Times New Roman" panose="02020603050405020304" pitchFamily="18" charset="0"/>
              <a:cs typeface="Times New Roman" panose="02020603050405020304" pitchFamily="18" charset="0"/>
            </a:endParaRPr>
          </a:p>
          <a:p>
            <a:pPr>
              <a:lnSpc>
                <a:spcPct val="150000"/>
              </a:lnSpc>
            </a:pPr>
            <a:r>
              <a:rPr lang="en-US" sz="2400" i="0" dirty="0">
                <a:effectLst/>
                <a:latin typeface="Times New Roman" panose="02020603050405020304" pitchFamily="18" charset="0"/>
                <a:cs typeface="Times New Roman" panose="02020603050405020304" pitchFamily="18" charset="0"/>
              </a:rPr>
              <a:t>Less economic benefits from virtual tours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i="0" dirty="0">
                <a:effectLst/>
                <a:latin typeface="Times New Roman" panose="02020603050405020304" pitchFamily="18" charset="0"/>
                <a:cs typeface="Times New Roman" panose="02020603050405020304" pitchFamily="18" charset="0"/>
              </a:rPr>
              <a:t>Undertourism</a:t>
            </a:r>
            <a:endParaRPr lang="en-US" sz="24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91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4C3B6-E420-CD82-B1C6-E14F57506390}"/>
              </a:ext>
            </a:extLst>
          </p:cNvPr>
          <p:cNvSpPr>
            <a:spLocks noGrp="1"/>
          </p:cNvSpPr>
          <p:nvPr>
            <p:ph idx="1"/>
          </p:nvPr>
        </p:nvSpPr>
        <p:spPr>
          <a:xfrm>
            <a:off x="2324862" y="1975104"/>
            <a:ext cx="9041130" cy="3776472"/>
          </a:xfrm>
        </p:spPr>
        <p:txBody>
          <a:bodyPr>
            <a:normAutofit/>
          </a:bodyPr>
          <a:lstStyle/>
          <a:p>
            <a:pPr marL="914400" lvl="2" indent="0">
              <a:spcBef>
                <a:spcPts val="1430"/>
              </a:spcBef>
              <a:spcAft>
                <a:spcPts val="0"/>
              </a:spcAft>
              <a:buSzPts val="1400"/>
              <a:buNone/>
              <a:tabLst>
                <a:tab pos="2218055" algn="l"/>
                <a:tab pos="3764280" algn="l"/>
                <a:tab pos="4209415" algn="l"/>
                <a:tab pos="6146800" algn="l"/>
              </a:tabLst>
            </a:pPr>
            <a:r>
              <a:rPr lang="en-US" sz="3600" b="1" dirty="0">
                <a:latin typeface="Times New Roman" panose="02020603050405020304" pitchFamily="18" charset="0"/>
                <a:cs typeface="Times New Roman" panose="02020603050405020304" pitchFamily="18" charset="0"/>
              </a:rPr>
              <a:t>SOFTWARE REQUIREMENT</a:t>
            </a:r>
          </a:p>
          <a:p>
            <a:pPr marL="914400" lvl="2" indent="0">
              <a:spcBef>
                <a:spcPts val="1430"/>
              </a:spcBef>
              <a:spcAft>
                <a:spcPts val="0"/>
              </a:spcAft>
              <a:buSzPts val="1400"/>
              <a:buNone/>
              <a:tabLst>
                <a:tab pos="2218055" algn="l"/>
                <a:tab pos="3764280" algn="l"/>
                <a:tab pos="4209415" algn="l"/>
                <a:tab pos="6146800" algn="l"/>
              </a:tabLst>
            </a:pPr>
            <a:endParaRPr lang="en-US" b="1" dirty="0">
              <a:effectLst/>
              <a:latin typeface="Times New Roman" panose="02020603050405020304" pitchFamily="18" charset="0"/>
              <a:ea typeface="Courier New" panose="02070309020205020404" pitchFamily="49" charset="0"/>
              <a:cs typeface="Times New Roman" panose="02020603050405020304" pitchFamily="18" charset="0"/>
            </a:endParaRPr>
          </a:p>
          <a:p>
            <a:pPr lvl="3">
              <a:lnSpc>
                <a:spcPct val="150000"/>
              </a:lnSpc>
              <a:spcBef>
                <a:spcPts val="1430"/>
              </a:spcBef>
              <a:buSzPts val="1400"/>
              <a:buFont typeface="Courier New" panose="02070309020205020404" pitchFamily="49" charset="0"/>
              <a:buChar char="o"/>
              <a:tabLst>
                <a:tab pos="2218055" algn="l"/>
                <a:tab pos="3764280" algn="l"/>
                <a:tab pos="4209415" algn="l"/>
                <a:tab pos="6146800" algn="l"/>
              </a:tabLst>
            </a:pPr>
            <a:r>
              <a:rPr lang="en-US" sz="3200" dirty="0">
                <a:effectLst/>
                <a:latin typeface="Times New Roman" panose="02020603050405020304" pitchFamily="18" charset="0"/>
                <a:ea typeface="Courier New" panose="02070309020205020404" pitchFamily="49" charset="0"/>
                <a:cs typeface="Times New Roman" panose="02020603050405020304" pitchFamily="18" charset="0"/>
              </a:rPr>
              <a:t>Browser</a:t>
            </a:r>
            <a:r>
              <a:rPr lang="en-US" sz="3200" b="1"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3200" dirty="0">
                <a:effectLst/>
                <a:latin typeface="Times New Roman" panose="02020603050405020304" pitchFamily="18" charset="0"/>
                <a:ea typeface="Courier New" panose="02070309020205020404" pitchFamily="49" charset="0"/>
                <a:cs typeface="Times New Roman" panose="02020603050405020304" pitchFamily="18" charset="0"/>
              </a:rPr>
              <a:t>: Chrome Browser</a:t>
            </a:r>
            <a:endParaRPr lang="en-IN" sz="3200" dirty="0">
              <a:effectLst/>
              <a:latin typeface="Times New Roman" panose="02020603050405020304" pitchFamily="18" charset="0"/>
              <a:ea typeface="Courier New" panose="02070309020205020404" pitchFamily="49" charset="0"/>
              <a:cs typeface="Times New Roman" panose="02020603050405020304" pitchFamily="18" charset="0"/>
            </a:endParaRPr>
          </a:p>
          <a:p>
            <a:pPr lvl="3">
              <a:lnSpc>
                <a:spcPct val="150000"/>
              </a:lnSpc>
              <a:spcBef>
                <a:spcPts val="1430"/>
              </a:spcBef>
              <a:buSzPts val="1400"/>
              <a:buFont typeface="Courier New" panose="02070309020205020404" pitchFamily="49" charset="0"/>
              <a:buChar char="o"/>
              <a:tabLst>
                <a:tab pos="2218055" algn="l"/>
                <a:tab pos="3764280" algn="l"/>
                <a:tab pos="4209415" algn="l"/>
                <a:tab pos="6146800" algn="l"/>
              </a:tabLst>
            </a:pPr>
            <a:r>
              <a:rPr lang="en-US" sz="3200" dirty="0">
                <a:effectLst/>
                <a:latin typeface="Times New Roman" panose="02020603050405020304" pitchFamily="18" charset="0"/>
                <a:ea typeface="Courier New" panose="02070309020205020404" pitchFamily="49" charset="0"/>
                <a:cs typeface="Times New Roman" panose="02020603050405020304" pitchFamily="18" charset="0"/>
              </a:rPr>
              <a:t>Application   	: V360</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a:t>
            </a:r>
            <a:endParaRPr lang="en-IN" sz="2400" dirty="0">
              <a:effectLst/>
              <a:latin typeface="Times New Roman" panose="02020603050405020304" pitchFamily="18" charset="0"/>
              <a:ea typeface="Courier New" panose="02070309020205020404" pitchFamily="49"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7906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3878F-8FEB-A04B-464A-E9D5D2DD690F}"/>
              </a:ext>
            </a:extLst>
          </p:cNvPr>
          <p:cNvSpPr>
            <a:spLocks noGrp="1"/>
          </p:cNvSpPr>
          <p:nvPr>
            <p:ph idx="1"/>
          </p:nvPr>
        </p:nvSpPr>
        <p:spPr/>
        <p:txBody>
          <a:bodyPr/>
          <a:lstStyle/>
          <a:p>
            <a:pPr marL="549910" indent="0">
              <a:buNone/>
              <a:tabLst>
                <a:tab pos="960120" algn="l"/>
                <a:tab pos="61468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HARDWARE SPECIFICATIONS</a:t>
            </a:r>
            <a:endPar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600200" lvl="3" indent="-228600">
              <a:lnSpc>
                <a:spcPct val="150000"/>
              </a:lnSpc>
              <a:spcBef>
                <a:spcPts val="1430"/>
              </a:spcBef>
              <a:buSzPts val="1400"/>
              <a:buFont typeface="Courier New" panose="02070309020205020404" pitchFamily="49" charset="0"/>
              <a:buChar char="o"/>
              <a:tabLst>
                <a:tab pos="2218055" algn="l"/>
                <a:tab pos="3755390" algn="l"/>
                <a:tab pos="4209415" algn="l"/>
                <a:tab pos="6146800" algn="l"/>
              </a:tabLst>
            </a:pPr>
            <a:endParaRPr lang="en-US" sz="2000" dirty="0">
              <a:effectLst/>
              <a:latin typeface="Times New Roman" panose="02020603050405020304" pitchFamily="18" charset="0"/>
              <a:ea typeface="Courier New" panose="02070309020205020404" pitchFamily="49" charset="0"/>
              <a:cs typeface="Times New Roman" panose="02020603050405020304" pitchFamily="18" charset="0"/>
            </a:endParaRPr>
          </a:p>
          <a:p>
            <a:pPr lvl="6">
              <a:lnSpc>
                <a:spcPct val="150000"/>
              </a:lnSpc>
              <a:spcBef>
                <a:spcPts val="1430"/>
              </a:spcBef>
              <a:buSzPts val="1400"/>
              <a:buFont typeface="Courier New" panose="02070309020205020404" pitchFamily="49" charset="0"/>
              <a:buChar char="o"/>
              <a:tabLst>
                <a:tab pos="2218055" algn="l"/>
                <a:tab pos="3755390" algn="l"/>
                <a:tab pos="4209415" algn="l"/>
                <a:tab pos="6146800" algn="l"/>
              </a:tabLst>
            </a:pPr>
            <a:r>
              <a:rPr lang="en-US" sz="2800" dirty="0">
                <a:effectLst/>
                <a:latin typeface="Times New Roman" panose="02020603050405020304" pitchFamily="18" charset="0"/>
                <a:ea typeface="Courier New" panose="02070309020205020404" pitchFamily="49" charset="0"/>
                <a:cs typeface="Times New Roman" panose="02020603050405020304" pitchFamily="18" charset="0"/>
              </a:rPr>
              <a:t>Mobile               : Android (or) IOS</a:t>
            </a:r>
            <a:endParaRPr lang="en-IN" sz="2800" dirty="0">
              <a:effectLst/>
              <a:latin typeface="Times New Roman" panose="02020603050405020304" pitchFamily="18" charset="0"/>
              <a:ea typeface="Courier New" panose="02070309020205020404" pitchFamily="49" charset="0"/>
              <a:cs typeface="Times New Roman" panose="02020603050405020304" pitchFamily="18" charset="0"/>
            </a:endParaRPr>
          </a:p>
          <a:p>
            <a:pPr lvl="6">
              <a:lnSpc>
                <a:spcPct val="150000"/>
              </a:lnSpc>
              <a:spcBef>
                <a:spcPts val="1430"/>
              </a:spcBef>
              <a:buSzPts val="1400"/>
              <a:buFont typeface="Courier New" panose="02070309020205020404" pitchFamily="49" charset="0"/>
              <a:buChar char="o"/>
              <a:tabLst>
                <a:tab pos="2218055" algn="l"/>
                <a:tab pos="3755390" algn="l"/>
                <a:tab pos="4209415" algn="l"/>
                <a:tab pos="6146800" algn="l"/>
              </a:tabLst>
            </a:pPr>
            <a:r>
              <a:rPr lang="en-US" sz="2800" dirty="0">
                <a:effectLst/>
                <a:latin typeface="Times New Roman" panose="02020603050405020304" pitchFamily="18" charset="0"/>
                <a:ea typeface="Courier New" panose="02070309020205020404" pitchFamily="49" charset="0"/>
                <a:cs typeface="Times New Roman" panose="02020603050405020304" pitchFamily="18" charset="0"/>
              </a:rPr>
              <a:t>VR Glass           : Mobile VR glass</a:t>
            </a:r>
            <a:endParaRPr lang="en-IN" sz="2800" dirty="0">
              <a:effectLst/>
              <a:latin typeface="Times New Roman" panose="02020603050405020304" pitchFamily="18" charset="0"/>
              <a:ea typeface="Courier New" panose="02070309020205020404" pitchFamily="49" charset="0"/>
              <a:cs typeface="Times New Roman" panose="02020603050405020304" pitchFamily="18" charset="0"/>
            </a:endParaRPr>
          </a:p>
          <a:p>
            <a:pPr lvl="6">
              <a:lnSpc>
                <a:spcPct val="150000"/>
              </a:lnSpc>
              <a:spcBef>
                <a:spcPts val="1430"/>
              </a:spcBef>
              <a:buSzPts val="1400"/>
              <a:buFont typeface="Courier New" panose="02070309020205020404" pitchFamily="49" charset="0"/>
              <a:buChar char="o"/>
              <a:tabLst>
                <a:tab pos="2218055" algn="l"/>
                <a:tab pos="3755390" algn="l"/>
                <a:tab pos="4209415" algn="l"/>
                <a:tab pos="6146800" algn="l"/>
              </a:tabLst>
            </a:pPr>
            <a:r>
              <a:rPr lang="en-US" sz="2800" dirty="0">
                <a:effectLst/>
                <a:latin typeface="Times New Roman" panose="02020603050405020304" pitchFamily="18" charset="0"/>
                <a:ea typeface="Courier New" panose="02070309020205020404" pitchFamily="49" charset="0"/>
                <a:cs typeface="Times New Roman" panose="02020603050405020304" pitchFamily="18" charset="0"/>
              </a:rPr>
              <a:t>Audio	     </a:t>
            </a:r>
            <a:r>
              <a:rPr lang="en-US" sz="2800" dirty="0">
                <a:latin typeface="Times New Roman" panose="02020603050405020304" pitchFamily="18" charset="0"/>
                <a:ea typeface="Courier New" panose="02070309020205020404" pitchFamily="49" charset="0"/>
                <a:cs typeface="Times New Roman" panose="02020603050405020304" pitchFamily="18" charset="0"/>
              </a:rPr>
              <a:t>        </a:t>
            </a:r>
            <a:r>
              <a:rPr lang="en-US" sz="2800" dirty="0">
                <a:effectLst/>
                <a:latin typeface="Times New Roman" panose="02020603050405020304" pitchFamily="18" charset="0"/>
                <a:ea typeface="Courier New" panose="02070309020205020404" pitchFamily="49" charset="0"/>
                <a:cs typeface="Times New Roman" panose="02020603050405020304" pitchFamily="18" charset="0"/>
              </a:rPr>
              <a:t>: Head set</a:t>
            </a:r>
            <a:endParaRPr lang="en-IN" sz="2800" dirty="0">
              <a:effectLst/>
              <a:latin typeface="Times New Roman" panose="02020603050405020304" pitchFamily="18" charset="0"/>
              <a:ea typeface="Courier New" panose="02070309020205020404" pitchFamily="49"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2254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732</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Calibri Light</vt:lpstr>
      <vt:lpstr>Courier New</vt:lpstr>
      <vt:lpstr>Times New Roman</vt:lpstr>
      <vt:lpstr>Office Theme</vt:lpstr>
      <vt:lpstr>J.K.K MUNIRAJAH COLLEGE OF TECHNOLOGY</vt:lpstr>
      <vt:lpstr>ABSTRACT</vt:lpstr>
      <vt:lpstr>OBJECTIVE</vt:lpstr>
      <vt:lpstr>Virtual Reality ?</vt:lpstr>
      <vt:lpstr>Virtual Reality In Tourism :</vt:lpstr>
      <vt:lpstr>ADVANTAGES</vt:lpstr>
      <vt:lpstr>DRAWBACKS OF 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 REFERENCES</vt:lpstr>
      <vt:lpstr>WEB REFERENCES</vt:lpstr>
      <vt:lpstr>THAnKING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JKK MUNIRAJAH COLLEGE OF TECHNOLOGY</dc:title>
  <dc:creator>Balu R</dc:creator>
  <cp:lastModifiedBy>Balu R</cp:lastModifiedBy>
  <cp:revision>28</cp:revision>
  <dcterms:created xsi:type="dcterms:W3CDTF">2023-05-27T04:52:58Z</dcterms:created>
  <dcterms:modified xsi:type="dcterms:W3CDTF">2023-05-27T06:21:26Z</dcterms:modified>
</cp:coreProperties>
</file>