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sldIdLst>
    <p:sldId id="256" r:id="rId2"/>
    <p:sldId id="302" r:id="rId3"/>
    <p:sldId id="301" r:id="rId4"/>
    <p:sldId id="258" r:id="rId5"/>
    <p:sldId id="259" r:id="rId6"/>
    <p:sldId id="262" r:id="rId7"/>
    <p:sldId id="263" r:id="rId8"/>
    <p:sldId id="266" r:id="rId9"/>
    <p:sldId id="264" r:id="rId10"/>
    <p:sldId id="269" r:id="rId11"/>
    <p:sldId id="306" r:id="rId12"/>
    <p:sldId id="270" r:id="rId13"/>
    <p:sldId id="271" r:id="rId14"/>
    <p:sldId id="272" r:id="rId15"/>
    <p:sldId id="273" r:id="rId16"/>
    <p:sldId id="274" r:id="rId17"/>
    <p:sldId id="275" r:id="rId18"/>
    <p:sldId id="276" r:id="rId19"/>
    <p:sldId id="307" r:id="rId20"/>
    <p:sldId id="277" r:id="rId21"/>
    <p:sldId id="308" r:id="rId22"/>
    <p:sldId id="309" r:id="rId23"/>
    <p:sldId id="310" r:id="rId24"/>
    <p:sldId id="278" r:id="rId25"/>
    <p:sldId id="311" r:id="rId26"/>
    <p:sldId id="299" r:id="rId27"/>
    <p:sldId id="3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CB2261-8F36-4175-8DAE-26C879DE8F8A}" type="datetimeFigureOut">
              <a:rPr lang="en-IN" smtClean="0"/>
              <a:t>15-05-2022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52007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91656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2155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199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002974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87673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68912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351471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79871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7147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30535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81662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B2261-8F36-4175-8DAE-26C879DE8F8A}" type="datetimeFigureOut">
              <a:rPr lang="en-IN" smtClean="0"/>
              <a:t>15-05-2022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5868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B2261-8F36-4175-8DAE-26C879DE8F8A}"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58531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2261-8F36-4175-8DAE-26C879DE8F8A}" type="datetimeFigureOut">
              <a:rPr lang="en-IN" smtClean="0"/>
              <a:t>15-05-2022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08438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29547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6652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CB2261-8F36-4175-8DAE-26C879DE8F8A}" type="datetimeFigureOut">
              <a:rPr lang="en-IN" smtClean="0"/>
              <a:t>15-05-2022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DD2632-3E53-4453-8674-E8072460ACFE}" type="slidenum">
              <a:rPr lang="en-IN" smtClean="0"/>
              <a:t>‹#›</a:t>
            </a:fld>
            <a:endParaRPr lang="en-IN"/>
          </a:p>
        </p:txBody>
      </p:sp>
    </p:spTree>
    <p:extLst>
      <p:ext uri="{BB962C8B-B14F-4D97-AF65-F5344CB8AC3E}">
        <p14:creationId xmlns:p14="http://schemas.microsoft.com/office/powerpoint/2010/main" val="3262226776"/>
      </p:ext>
    </p:extLst>
  </p:cSld>
  <p:clrMap bg1="dk1" tx1="lt1" bg2="dk2" tx2="lt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 id="2147484134" r:id="rId12"/>
    <p:sldLayoutId id="2147484135" r:id="rId13"/>
    <p:sldLayoutId id="2147484136" r:id="rId14"/>
    <p:sldLayoutId id="2147484137" r:id="rId15"/>
    <p:sldLayoutId id="2147484138" r:id="rId16"/>
    <p:sldLayoutId id="21474841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matrix.com/blog/shopping-search-marketing/"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tackoverflow.com/questions/14662618/is-there-a-3d-version-of-graphviz"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duperrin.com/english/2015/08/24/knowing-is-not-not-understanding-the-customer/"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media.bain.com/Images/BB_Prescription_cutting_costs.pdf" TargetMode="External"/><Relationship Id="rId2" Type="http://schemas.openxmlformats.org/officeDocument/2006/relationships/hyperlink" Target="https://www.americanexpress.com/en-us/business/trends-and-insights/articles/retaining-customers-vs-acquiring-customers/" TargetMode="External"/><Relationship Id="rId1" Type="http://schemas.openxmlformats.org/officeDocument/2006/relationships/slideLayout" Target="../slideLayouts/slideLayout7.xml"/><Relationship Id="rId5" Type="http://schemas.openxmlformats.org/officeDocument/2006/relationships/hyperlink" Target="https://blog.hubspot.com/service/customer-support-team" TargetMode="External"/><Relationship Id="rId4" Type="http://schemas.openxmlformats.org/officeDocument/2006/relationships/hyperlink" Target="https://media.bain.com/Images/Value_online_customer_loyalty_you_captur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29A1D3-B1DE-4A24-89F0-31A981F7F5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96252" y="-38395"/>
            <a:ext cx="12192000" cy="7151826"/>
          </a:xfrm>
          <a:prstGeom prst="rect">
            <a:avLst/>
          </a:prstGeom>
        </p:spPr>
      </p:pic>
      <p:sp>
        <p:nvSpPr>
          <p:cNvPr id="6" name="TextBox 5">
            <a:extLst>
              <a:ext uri="{FF2B5EF4-FFF2-40B4-BE49-F238E27FC236}">
                <a16:creationId xmlns:a16="http://schemas.microsoft.com/office/drawing/2014/main" id="{3FCF7CFC-0B90-492D-8C9E-7455C917B2EB}"/>
              </a:ext>
            </a:extLst>
          </p:cNvPr>
          <p:cNvSpPr txBox="1"/>
          <p:nvPr/>
        </p:nvSpPr>
        <p:spPr>
          <a:xfrm>
            <a:off x="2072706" y="0"/>
            <a:ext cx="7854084" cy="1846659"/>
          </a:xfrm>
          <a:prstGeom prst="rect">
            <a:avLst/>
          </a:prstGeom>
          <a:noFill/>
        </p:spPr>
        <p:txBody>
          <a:bodyPr wrap="square" rtlCol="0">
            <a:spAutoFit/>
          </a:bodyPr>
          <a:lstStyle/>
          <a:p>
            <a:r>
              <a:rPr lang="en-US" sz="6000" b="1" dirty="0">
                <a:solidFill>
                  <a:schemeClr val="bg2">
                    <a:lumMod val="60000"/>
                    <a:lumOff val="40000"/>
                  </a:schemeClr>
                </a:solidFill>
              </a:rPr>
              <a:t>           </a:t>
            </a:r>
            <a:r>
              <a:rPr lang="en-US" sz="5400" b="1" dirty="0">
                <a:highlight>
                  <a:srgbClr val="000000"/>
                </a:highlight>
              </a:rPr>
              <a:t>Project on</a:t>
            </a:r>
          </a:p>
          <a:p>
            <a:r>
              <a:rPr lang="en-US" sz="5400" b="1" dirty="0">
                <a:highlight>
                  <a:srgbClr val="000000"/>
                </a:highlight>
              </a:rPr>
              <a:t>CUSTOMER RETENTION </a:t>
            </a:r>
          </a:p>
        </p:txBody>
      </p:sp>
      <p:sp>
        <p:nvSpPr>
          <p:cNvPr id="9" name="TextBox 8">
            <a:extLst>
              <a:ext uri="{FF2B5EF4-FFF2-40B4-BE49-F238E27FC236}">
                <a16:creationId xmlns:a16="http://schemas.microsoft.com/office/drawing/2014/main" id="{0589A4E0-083A-49F9-99B4-E80448661072}"/>
              </a:ext>
            </a:extLst>
          </p:cNvPr>
          <p:cNvSpPr txBox="1"/>
          <p:nvPr/>
        </p:nvSpPr>
        <p:spPr>
          <a:xfrm>
            <a:off x="9423622" y="5530458"/>
            <a:ext cx="2319199" cy="954107"/>
          </a:xfrm>
          <a:prstGeom prst="rect">
            <a:avLst/>
          </a:prstGeom>
          <a:noFill/>
        </p:spPr>
        <p:txBody>
          <a:bodyPr wrap="square" rtlCol="0">
            <a:spAutoFit/>
          </a:bodyPr>
          <a:lstStyle/>
          <a:p>
            <a:r>
              <a:rPr lang="en-US" sz="2800" b="1" i="1" dirty="0"/>
              <a:t>        By</a:t>
            </a:r>
          </a:p>
          <a:p>
            <a:r>
              <a:rPr lang="en-US" sz="2800" b="1" i="1" dirty="0"/>
              <a:t>Balu Gumidelli</a:t>
            </a:r>
            <a:endParaRPr lang="en-IN" sz="2800" b="1" i="1" dirty="0"/>
          </a:p>
        </p:txBody>
      </p:sp>
      <p:sp>
        <p:nvSpPr>
          <p:cNvPr id="2" name="TextBox 1">
            <a:extLst>
              <a:ext uri="{FF2B5EF4-FFF2-40B4-BE49-F238E27FC236}">
                <a16:creationId xmlns:a16="http://schemas.microsoft.com/office/drawing/2014/main" id="{7811DF96-3324-4F05-B0F6-AA118B030A55}"/>
              </a:ext>
            </a:extLst>
          </p:cNvPr>
          <p:cNvSpPr txBox="1"/>
          <p:nvPr/>
        </p:nvSpPr>
        <p:spPr>
          <a:xfrm>
            <a:off x="0" y="7151826"/>
            <a:ext cx="12192000" cy="230832"/>
          </a:xfrm>
          <a:prstGeom prst="rect">
            <a:avLst/>
          </a:prstGeom>
          <a:noFill/>
        </p:spPr>
        <p:txBody>
          <a:bodyPr wrap="square" rtlCol="0">
            <a:spAutoFit/>
          </a:bodyPr>
          <a:lstStyle/>
          <a:p>
            <a:r>
              <a:rPr lang="en-IN" sz="900">
                <a:hlinkClick r:id="rId3" tooltip="https://sitesmatrix.com/blog/shopping-search-marketing/"/>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10645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E77A973-87CA-42A9-9732-684E13D04E59}"/>
              </a:ext>
            </a:extLst>
          </p:cNvPr>
          <p:cNvSpPr txBox="1"/>
          <p:nvPr/>
        </p:nvSpPr>
        <p:spPr>
          <a:xfrm>
            <a:off x="1295399" y="764740"/>
            <a:ext cx="5336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chemeClr val="bg1"/>
                </a:solidFill>
                <a:latin typeface="Century" panose="02040604050505020304" pitchFamily="18" charset="0"/>
              </a:rPr>
              <a:t>Exploratory Data Analysis:</a:t>
            </a:r>
            <a:endParaRPr lang="en-IN" sz="32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A68B76C4-6028-4F01-916B-8BB6CC9F4E01}"/>
              </a:ext>
            </a:extLst>
          </p:cNvPr>
          <p:cNvSpPr txBox="1"/>
          <p:nvPr/>
        </p:nvSpPr>
        <p:spPr>
          <a:xfrm>
            <a:off x="1066800" y="2010519"/>
            <a:ext cx="10058400" cy="3616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ü"/>
            </a:pPr>
            <a:r>
              <a:rPr lang="en-IN" sz="2400" dirty="0">
                <a:effectLst/>
                <a:latin typeface="Century" panose="02040604050505020304" pitchFamily="18" charset="0"/>
                <a:ea typeface="Calibri" panose="020F0502020204030204" pitchFamily="34" charset="0"/>
                <a:cs typeface="Times New Roman" panose="02020603050405020304" pitchFamily="18" charset="0"/>
              </a:rPr>
              <a:t>After importing the data set, I’ve checked </a:t>
            </a:r>
            <a:r>
              <a:rPr lang="en-IN" sz="2400" dirty="0">
                <a:latin typeface="Century" panose="02040604050505020304" pitchFamily="18" charset="0"/>
                <a:ea typeface="Calibri" panose="020F0502020204030204" pitchFamily="34" charset="0"/>
                <a:cs typeface="Times New Roman" panose="02020603050405020304" pitchFamily="18" charset="0"/>
              </a:rPr>
              <a:t>the shape, value counts, info and null values in the data set.</a:t>
            </a:r>
          </a:p>
          <a:p>
            <a:pPr>
              <a:buFont typeface="Wingdings" panose="05000000000000000000" pitchFamily="2" charset="2"/>
              <a:buChar char="ü"/>
            </a:pP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latin typeface="Century" panose="02040604050505020304" pitchFamily="18" charset="0"/>
              </a:rPr>
              <a:t> </a:t>
            </a:r>
            <a:r>
              <a:rPr lang="en-IN" sz="2400" dirty="0">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endParaRPr lang="en-IN" sz="2400" dirty="0">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latin typeface="Century" panose="02040604050505020304" pitchFamily="18" charset="0"/>
              </a:rPr>
              <a:t> </a:t>
            </a:r>
            <a:r>
              <a:rPr lang="en-IN" sz="2400" dirty="0">
                <a:effectLst/>
                <a:latin typeface="Century" panose="02040604050505020304" pitchFamily="18" charset="0"/>
                <a:ea typeface="Calibri" panose="020F0502020204030204" pitchFamily="34" charset="0"/>
              </a:rPr>
              <a:t>I ‘ve renamed the columns for better understanding.</a:t>
            </a:r>
          </a:p>
          <a:p>
            <a:pPr marL="285750" indent="-285750" algn="just">
              <a:buFont typeface="Wingdings" panose="05000000000000000000" pitchFamily="2" charset="2"/>
              <a:buChar char="Ø"/>
            </a:pP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411862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5CAA4-CE87-4C1E-ADA6-B6642E1AA1B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60000" contrast="-7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1999" cy="6814182"/>
          </a:xfrm>
          <a:prstGeom prst="rect">
            <a:avLst/>
          </a:prstGeom>
          <a:effectLst>
            <a:outerShdw blurRad="50800" dist="50800" dir="5400000" sx="1000" sy="1000" algn="ctr" rotWithShape="0">
              <a:srgbClr val="000000"/>
            </a:outerShdw>
          </a:effectLst>
        </p:spPr>
      </p:pic>
      <p:sp>
        <p:nvSpPr>
          <p:cNvPr id="5" name="Rectangle 4">
            <a:extLst>
              <a:ext uri="{FF2B5EF4-FFF2-40B4-BE49-F238E27FC236}">
                <a16:creationId xmlns:a16="http://schemas.microsoft.com/office/drawing/2014/main" id="{ED57A2DC-5E42-4CEF-8245-8C46A14237D5}"/>
              </a:ext>
            </a:extLst>
          </p:cNvPr>
          <p:cNvSpPr/>
          <p:nvPr/>
        </p:nvSpPr>
        <p:spPr>
          <a:xfrm>
            <a:off x="2304127" y="2322442"/>
            <a:ext cx="758374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VISUALIZATIONS</a:t>
            </a:r>
          </a:p>
        </p:txBody>
      </p:sp>
    </p:spTree>
    <p:extLst>
      <p:ext uri="{BB962C8B-B14F-4D97-AF65-F5344CB8AC3E}">
        <p14:creationId xmlns:p14="http://schemas.microsoft.com/office/powerpoint/2010/main" val="407713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5009745" y="262647"/>
            <a:ext cx="3472774"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solidFill>
                  <a:schemeClr val="bg1"/>
                </a:solidFill>
                <a:latin typeface="Century" panose="02040604050505020304" pitchFamily="18" charset="0"/>
              </a:rPr>
              <a:t>VISUALIZATIONS</a:t>
            </a:r>
            <a:endParaRPr lang="en-IN" sz="2800" b="1" u="sng" dirty="0">
              <a:solidFill>
                <a:schemeClr val="bg1"/>
              </a:solidFill>
              <a:latin typeface="Century" panose="02040604050505020304" pitchFamily="18" charset="0"/>
            </a:endParaRPr>
          </a:p>
          <a:p>
            <a:endParaRPr lang="en-IN" dirty="0"/>
          </a:p>
        </p:txBody>
      </p:sp>
      <p:pic>
        <p:nvPicPr>
          <p:cNvPr id="10" name="Picture 9">
            <a:extLst>
              <a:ext uri="{FF2B5EF4-FFF2-40B4-BE49-F238E27FC236}">
                <a16:creationId xmlns:a16="http://schemas.microsoft.com/office/drawing/2014/main" id="{4ADB94A6-76F0-4781-A76D-24B432CA9D13}"/>
              </a:ext>
            </a:extLst>
          </p:cNvPr>
          <p:cNvPicPr>
            <a:picLocks noChangeAspect="1"/>
          </p:cNvPicPr>
          <p:nvPr/>
        </p:nvPicPr>
        <p:blipFill>
          <a:blip r:embed="rId2"/>
          <a:stretch>
            <a:fillRect/>
          </a:stretch>
        </p:blipFill>
        <p:spPr>
          <a:xfrm>
            <a:off x="0" y="0"/>
            <a:ext cx="12192000" cy="6857999"/>
          </a:xfrm>
          <a:prstGeom prst="rect">
            <a:avLst/>
          </a:prstGeom>
        </p:spPr>
      </p:pic>
      <p:sp>
        <p:nvSpPr>
          <p:cNvPr id="11" name="Rectangle 10">
            <a:extLst>
              <a:ext uri="{FF2B5EF4-FFF2-40B4-BE49-F238E27FC236}">
                <a16:creationId xmlns:a16="http://schemas.microsoft.com/office/drawing/2014/main" id="{E0F4F3D7-078F-4B31-A5D9-4E77C091E4FA}"/>
              </a:ext>
            </a:extLst>
          </p:cNvPr>
          <p:cNvSpPr/>
          <p:nvPr/>
        </p:nvSpPr>
        <p:spPr>
          <a:xfrm>
            <a:off x="9122912" y="1296546"/>
            <a:ext cx="2977647" cy="646331"/>
          </a:xfrm>
          <a:prstGeom prst="rect">
            <a:avLst/>
          </a:prstGeom>
          <a:noFill/>
        </p:spPr>
        <p:txBody>
          <a:bodyPr wrap="square" lIns="91440" tIns="45720" rIns="91440" bIns="45720">
            <a:spAutoFit/>
          </a:bodyPr>
          <a:lstStyle/>
          <a:p>
            <a:pPr algn="ctr"/>
            <a:r>
              <a:rPr lang="en-US" sz="3600" b="1" cap="none" spc="0" dirty="0">
                <a:ln w="22225">
                  <a:solidFill>
                    <a:schemeClr val="accent2"/>
                  </a:solidFill>
                  <a:prstDash val="solid"/>
                </a:ln>
                <a:solidFill>
                  <a:schemeClr val="accent2">
                    <a:lumMod val="40000"/>
                    <a:lumOff val="60000"/>
                  </a:schemeClr>
                </a:solidFill>
                <a:effectLst/>
              </a:rPr>
              <a:t>Observations:</a:t>
            </a:r>
          </a:p>
        </p:txBody>
      </p:sp>
      <p:sp>
        <p:nvSpPr>
          <p:cNvPr id="12" name="TextBox 11">
            <a:extLst>
              <a:ext uri="{FF2B5EF4-FFF2-40B4-BE49-F238E27FC236}">
                <a16:creationId xmlns:a16="http://schemas.microsoft.com/office/drawing/2014/main" id="{D59F1819-BCCF-4EA3-A4C9-2EBAD446EE4C}"/>
              </a:ext>
            </a:extLst>
          </p:cNvPr>
          <p:cNvSpPr txBox="1"/>
          <p:nvPr/>
        </p:nvSpPr>
        <p:spPr>
          <a:xfrm>
            <a:off x="9524616" y="2413336"/>
            <a:ext cx="217424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From the count plot we can clearly see that the female customers are more than Male customers.</a:t>
            </a:r>
            <a:endParaRPr lang="en-IN" dirty="0"/>
          </a:p>
        </p:txBody>
      </p:sp>
    </p:spTree>
    <p:extLst>
      <p:ext uri="{BB962C8B-B14F-4D97-AF65-F5344CB8AC3E}">
        <p14:creationId xmlns:p14="http://schemas.microsoft.com/office/powerpoint/2010/main" val="92675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1BB85F-BF1A-4D96-AD51-0ABEE40B2DDD}"/>
              </a:ext>
            </a:extLst>
          </p:cNvPr>
          <p:cNvPicPr>
            <a:picLocks noChangeAspect="1"/>
          </p:cNvPicPr>
          <p:nvPr/>
        </p:nvPicPr>
        <p:blipFill>
          <a:blip r:embed="rId2"/>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id="{DEA566A0-08E7-4B91-B91D-6B73D237A5C4}"/>
              </a:ext>
            </a:extLst>
          </p:cNvPr>
          <p:cNvSpPr txBox="1"/>
          <p:nvPr/>
        </p:nvSpPr>
        <p:spPr>
          <a:xfrm>
            <a:off x="9265383" y="2228670"/>
            <a:ext cx="2853891" cy="1200329"/>
          </a:xfrm>
          <a:prstGeom prst="rect">
            <a:avLst/>
          </a:prstGeom>
          <a:noFill/>
        </p:spPr>
        <p:txBody>
          <a:bodyPr wrap="square" rtlCol="0">
            <a:spAutoFit/>
          </a:bodyPr>
          <a:lstStyle/>
          <a:p>
            <a:r>
              <a:rPr lang="en-US" b="0" i="0" dirty="0">
                <a:solidFill>
                  <a:srgbClr val="000000"/>
                </a:solidFill>
                <a:effectLst/>
                <a:latin typeface="Helvetica Neue"/>
              </a:rPr>
              <a:t>This count plot shows that </a:t>
            </a:r>
            <a:r>
              <a:rPr lang="en-US" b="0" i="0" dirty="0">
                <a:solidFill>
                  <a:schemeClr val="accent2">
                    <a:lumMod val="75000"/>
                  </a:schemeClr>
                </a:solidFill>
                <a:effectLst/>
                <a:latin typeface="Helvetica Neue"/>
              </a:rPr>
              <a:t>21 to 30 </a:t>
            </a:r>
            <a:r>
              <a:rPr lang="en-US" b="0" i="0" dirty="0">
                <a:solidFill>
                  <a:schemeClr val="bg1"/>
                </a:solidFill>
                <a:effectLst/>
                <a:latin typeface="Helvetica Neue"/>
              </a:rPr>
              <a:t>&amp; </a:t>
            </a:r>
            <a:r>
              <a:rPr lang="en-US" b="0" i="0" dirty="0">
                <a:solidFill>
                  <a:schemeClr val="bg2">
                    <a:lumMod val="60000"/>
                    <a:lumOff val="40000"/>
                  </a:schemeClr>
                </a:solidFill>
                <a:effectLst/>
                <a:latin typeface="Helvetica Neue"/>
              </a:rPr>
              <a:t>31- 40 years </a:t>
            </a:r>
            <a:r>
              <a:rPr lang="en-US" b="0" i="0" dirty="0">
                <a:solidFill>
                  <a:srgbClr val="000000"/>
                </a:solidFill>
                <a:effectLst/>
                <a:latin typeface="Helvetica Neue"/>
              </a:rPr>
              <a:t>Old shops more and </a:t>
            </a:r>
            <a:r>
              <a:rPr lang="en-US" b="0" i="0" dirty="0">
                <a:solidFill>
                  <a:schemeClr val="accent4">
                    <a:lumMod val="75000"/>
                  </a:schemeClr>
                </a:solidFill>
                <a:effectLst/>
                <a:latin typeface="Helvetica Neue"/>
              </a:rPr>
              <a:t>51 years above</a:t>
            </a:r>
            <a:r>
              <a:rPr lang="en-US" b="0" i="0" dirty="0">
                <a:solidFill>
                  <a:srgbClr val="000000"/>
                </a:solidFill>
                <a:effectLst/>
                <a:latin typeface="Helvetica Neue"/>
              </a:rPr>
              <a:t> shops less.</a:t>
            </a:r>
            <a:endParaRPr lang="en-IN" dirty="0"/>
          </a:p>
        </p:txBody>
      </p:sp>
      <p:sp>
        <p:nvSpPr>
          <p:cNvPr id="7" name="Rectangle 6">
            <a:extLst>
              <a:ext uri="{FF2B5EF4-FFF2-40B4-BE49-F238E27FC236}">
                <a16:creationId xmlns:a16="http://schemas.microsoft.com/office/drawing/2014/main" id="{B29B4709-D6BA-4C44-AC9E-585CCCE1DB0D}"/>
              </a:ext>
            </a:extLst>
          </p:cNvPr>
          <p:cNvSpPr/>
          <p:nvPr/>
        </p:nvSpPr>
        <p:spPr>
          <a:xfrm>
            <a:off x="8829036" y="1518343"/>
            <a:ext cx="3726583" cy="584775"/>
          </a:xfrm>
          <a:prstGeom prst="rect">
            <a:avLst/>
          </a:prstGeom>
          <a:noFill/>
        </p:spPr>
        <p:txBody>
          <a:bodyPr wrap="squar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rPr>
              <a:t>OBSERVATIONS:</a:t>
            </a:r>
          </a:p>
        </p:txBody>
      </p:sp>
    </p:spTree>
    <p:extLst>
      <p:ext uri="{BB962C8B-B14F-4D97-AF65-F5344CB8AC3E}">
        <p14:creationId xmlns:p14="http://schemas.microsoft.com/office/powerpoint/2010/main" val="417516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31C55-5752-4430-96B7-4E7194564132}"/>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3A3952E-F340-45A1-B348-33118381B498}"/>
              </a:ext>
            </a:extLst>
          </p:cNvPr>
          <p:cNvSpPr txBox="1"/>
          <p:nvPr/>
        </p:nvSpPr>
        <p:spPr>
          <a:xfrm>
            <a:off x="9134374" y="1568918"/>
            <a:ext cx="2614864"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This Visualization shows the count of online customers</a:t>
            </a:r>
          </a:p>
          <a:p>
            <a:r>
              <a:rPr lang="en-US" b="0" i="0" dirty="0">
                <a:solidFill>
                  <a:srgbClr val="000000"/>
                </a:solidFill>
                <a:effectLst/>
                <a:latin typeface="Helvetica Neue"/>
              </a:rPr>
              <a:t>     according to the city.</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We can observe that Delhi has maximum count of customers.</a:t>
            </a:r>
            <a:endParaRPr lang="en-IN" dirty="0"/>
          </a:p>
        </p:txBody>
      </p:sp>
      <p:sp>
        <p:nvSpPr>
          <p:cNvPr id="6" name="Rectangle 5">
            <a:extLst>
              <a:ext uri="{FF2B5EF4-FFF2-40B4-BE49-F238E27FC236}">
                <a16:creationId xmlns:a16="http://schemas.microsoft.com/office/drawing/2014/main" id="{256FFCE3-76CA-4564-888B-725E77320BEA}"/>
              </a:ext>
            </a:extLst>
          </p:cNvPr>
          <p:cNvSpPr/>
          <p:nvPr/>
        </p:nvSpPr>
        <p:spPr>
          <a:xfrm>
            <a:off x="9134374" y="743900"/>
            <a:ext cx="269507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Observations:</a:t>
            </a:r>
          </a:p>
        </p:txBody>
      </p:sp>
    </p:spTree>
    <p:extLst>
      <p:ext uri="{BB962C8B-B14F-4D97-AF65-F5344CB8AC3E}">
        <p14:creationId xmlns:p14="http://schemas.microsoft.com/office/powerpoint/2010/main" val="16777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F2E963-47A3-4C42-A8D3-77AE57C1D564}"/>
              </a:ext>
            </a:extLst>
          </p:cNvPr>
          <p:cNvPicPr>
            <a:picLocks noChangeAspect="1"/>
          </p:cNvPicPr>
          <p:nvPr/>
        </p:nvPicPr>
        <p:blipFill>
          <a:blip r:embed="rId2"/>
          <a:stretch>
            <a:fillRect/>
          </a:stretch>
        </p:blipFill>
        <p:spPr>
          <a:xfrm>
            <a:off x="0" y="5491"/>
            <a:ext cx="12192000" cy="6858000"/>
          </a:xfrm>
          <a:prstGeom prst="rect">
            <a:avLst/>
          </a:prstGeom>
        </p:spPr>
      </p:pic>
      <p:sp>
        <p:nvSpPr>
          <p:cNvPr id="7" name="TextBox 6">
            <a:extLst>
              <a:ext uri="{FF2B5EF4-FFF2-40B4-BE49-F238E27FC236}">
                <a16:creationId xmlns:a16="http://schemas.microsoft.com/office/drawing/2014/main" id="{2ADCACAA-1B7D-4C33-90C0-D8E2677AA417}"/>
              </a:ext>
            </a:extLst>
          </p:cNvPr>
          <p:cNvSpPr txBox="1"/>
          <p:nvPr/>
        </p:nvSpPr>
        <p:spPr>
          <a:xfrm>
            <a:off x="9214183" y="1210997"/>
            <a:ext cx="2588394" cy="584775"/>
          </a:xfrm>
          <a:prstGeom prst="rect">
            <a:avLst/>
          </a:prstGeom>
          <a:noFill/>
        </p:spPr>
        <p:txBody>
          <a:bodyPr wrap="square">
            <a:spAutoFit/>
          </a:bodyPr>
          <a:lstStyle/>
          <a:p>
            <a:pPr algn="ctr"/>
            <a:r>
              <a:rPr lang="en-US" sz="3200" b="1" cap="none" spc="0" dirty="0">
                <a:ln/>
                <a:solidFill>
                  <a:schemeClr val="accent3"/>
                </a:solidFill>
                <a:effectLst/>
              </a:rPr>
              <a:t>Observations:</a:t>
            </a:r>
          </a:p>
        </p:txBody>
      </p:sp>
      <p:sp>
        <p:nvSpPr>
          <p:cNvPr id="8" name="TextBox 7">
            <a:extLst>
              <a:ext uri="{FF2B5EF4-FFF2-40B4-BE49-F238E27FC236}">
                <a16:creationId xmlns:a16="http://schemas.microsoft.com/office/drawing/2014/main" id="{93AED066-CE3B-4130-9592-7A9FC9AFD831}"/>
              </a:ext>
            </a:extLst>
          </p:cNvPr>
          <p:cNvSpPr txBox="1"/>
          <p:nvPr/>
        </p:nvSpPr>
        <p:spPr>
          <a:xfrm>
            <a:off x="9362973" y="1952763"/>
            <a:ext cx="229081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2">
                    <a:lumMod val="60000"/>
                    <a:lumOff val="40000"/>
                  </a:schemeClr>
                </a:solidFill>
                <a:effectLst/>
                <a:latin typeface="Helvetica Neue"/>
              </a:rPr>
              <a:t>The people from </a:t>
            </a:r>
            <a:r>
              <a:rPr lang="en-US" b="0" i="0" dirty="0" err="1">
                <a:solidFill>
                  <a:schemeClr val="bg2">
                    <a:lumMod val="60000"/>
                    <a:lumOff val="40000"/>
                  </a:schemeClr>
                </a:solidFill>
                <a:effectLst/>
                <a:latin typeface="Helvetica Neue"/>
              </a:rPr>
              <a:t>pincode</a:t>
            </a:r>
            <a:r>
              <a:rPr lang="en-US" b="0" i="0" dirty="0">
                <a:solidFill>
                  <a:schemeClr val="bg2">
                    <a:lumMod val="60000"/>
                    <a:lumOff val="40000"/>
                  </a:schemeClr>
                </a:solidFill>
                <a:effectLst/>
                <a:latin typeface="Helvetica Neue"/>
              </a:rPr>
              <a:t>: 201308 shop more.</a:t>
            </a:r>
            <a:endParaRPr lang="en-IN" dirty="0">
              <a:solidFill>
                <a:schemeClr val="bg2">
                  <a:lumMod val="60000"/>
                  <a:lumOff val="40000"/>
                </a:schemeClr>
              </a:solidFill>
            </a:endParaRPr>
          </a:p>
        </p:txBody>
      </p:sp>
    </p:spTree>
    <p:extLst>
      <p:ext uri="{BB962C8B-B14F-4D97-AF65-F5344CB8AC3E}">
        <p14:creationId xmlns:p14="http://schemas.microsoft.com/office/powerpoint/2010/main" val="337462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EA33D-0530-415C-A9A8-48EEA0EC437B}"/>
              </a:ext>
            </a:extLst>
          </p:cNvPr>
          <p:cNvPicPr>
            <a:picLocks noChangeAspect="1"/>
          </p:cNvPicPr>
          <p:nvPr/>
        </p:nvPicPr>
        <p:blipFill>
          <a:blip r:embed="rId2"/>
          <a:stretch>
            <a:fillRect/>
          </a:stretch>
        </p:blipFill>
        <p:spPr>
          <a:xfrm>
            <a:off x="0" y="0"/>
            <a:ext cx="6246796" cy="3951320"/>
          </a:xfrm>
          <a:prstGeom prst="rect">
            <a:avLst/>
          </a:prstGeom>
        </p:spPr>
      </p:pic>
      <p:pic>
        <p:nvPicPr>
          <p:cNvPr id="7" name="Picture 6">
            <a:extLst>
              <a:ext uri="{FF2B5EF4-FFF2-40B4-BE49-F238E27FC236}">
                <a16:creationId xmlns:a16="http://schemas.microsoft.com/office/drawing/2014/main" id="{9B47CF86-2D2D-4B84-908F-D67E43EB5A0D}"/>
              </a:ext>
            </a:extLst>
          </p:cNvPr>
          <p:cNvPicPr>
            <a:picLocks noChangeAspect="1"/>
          </p:cNvPicPr>
          <p:nvPr/>
        </p:nvPicPr>
        <p:blipFill>
          <a:blip r:embed="rId3"/>
          <a:stretch>
            <a:fillRect/>
          </a:stretch>
        </p:blipFill>
        <p:spPr>
          <a:xfrm>
            <a:off x="6246796" y="1"/>
            <a:ext cx="5945204" cy="3951320"/>
          </a:xfrm>
          <a:prstGeom prst="rect">
            <a:avLst/>
          </a:prstGeom>
        </p:spPr>
      </p:pic>
      <p:sp>
        <p:nvSpPr>
          <p:cNvPr id="9" name="TextBox 8">
            <a:extLst>
              <a:ext uri="{FF2B5EF4-FFF2-40B4-BE49-F238E27FC236}">
                <a16:creationId xmlns:a16="http://schemas.microsoft.com/office/drawing/2014/main" id="{0800B13C-920D-463A-B11D-4A8741C1AF34}"/>
              </a:ext>
            </a:extLst>
          </p:cNvPr>
          <p:cNvSpPr txBox="1"/>
          <p:nvPr/>
        </p:nvSpPr>
        <p:spPr>
          <a:xfrm>
            <a:off x="0" y="4430646"/>
            <a:ext cx="3010154" cy="523220"/>
          </a:xfrm>
          <a:prstGeom prst="rect">
            <a:avLst/>
          </a:prstGeom>
          <a:noFill/>
        </p:spPr>
        <p:txBody>
          <a:bodyPr wrap="square">
            <a:spAutoFit/>
          </a:bodyPr>
          <a:lstStyle/>
          <a:p>
            <a:pPr algn="ctr"/>
            <a:r>
              <a:rPr lang="en-US" sz="2800" b="1" cap="none" spc="0" dirty="0">
                <a:ln/>
                <a:solidFill>
                  <a:schemeClr val="accent3"/>
                </a:solidFill>
                <a:effectLst/>
              </a:rPr>
              <a:t>Observations:</a:t>
            </a:r>
            <a:endParaRPr lang="en-US" sz="1800" b="1" cap="none" spc="0" dirty="0">
              <a:ln/>
              <a:solidFill>
                <a:schemeClr val="accent3"/>
              </a:solidFill>
              <a:effectLst/>
            </a:endParaRPr>
          </a:p>
        </p:txBody>
      </p:sp>
      <p:sp>
        <p:nvSpPr>
          <p:cNvPr id="10" name="TextBox 9">
            <a:extLst>
              <a:ext uri="{FF2B5EF4-FFF2-40B4-BE49-F238E27FC236}">
                <a16:creationId xmlns:a16="http://schemas.microsoft.com/office/drawing/2014/main" id="{17B9F767-EB0B-4F8D-8EC2-E668CA19FBCA}"/>
              </a:ext>
            </a:extLst>
          </p:cNvPr>
          <p:cNvSpPr txBox="1"/>
          <p:nvPr/>
        </p:nvSpPr>
        <p:spPr>
          <a:xfrm>
            <a:off x="818147" y="5063860"/>
            <a:ext cx="8513869" cy="1200329"/>
          </a:xfrm>
          <a:prstGeom prst="rect">
            <a:avLst/>
          </a:prstGeom>
          <a:noFill/>
        </p:spPr>
        <p:txBody>
          <a:bodyPr wrap="none" rtlCol="0">
            <a:spAutoFit/>
          </a:bodyPr>
          <a:lstStyle/>
          <a:p>
            <a:pPr marL="285750" indent="-285750">
              <a:buFont typeface="Wingdings" panose="05000000000000000000" pitchFamily="2" charset="2"/>
              <a:buChar char="§"/>
            </a:pPr>
            <a:r>
              <a:rPr lang="en-US" b="0" i="0" dirty="0">
                <a:solidFill>
                  <a:srgbClr val="000000"/>
                </a:solidFill>
                <a:effectLst/>
                <a:latin typeface="Helvetica Neue"/>
              </a:rPr>
              <a:t>Many people make online shopping with Smartphone of minimum 5.5 inches.</a:t>
            </a:r>
          </a:p>
          <a:p>
            <a:pPr marL="285750" indent="-285750">
              <a:buFont typeface="Wingdings" panose="05000000000000000000" pitchFamily="2" charset="2"/>
              <a:buChar char="§"/>
            </a:pPr>
            <a:r>
              <a:rPr lang="en-US" dirty="0">
                <a:solidFill>
                  <a:srgbClr val="000000"/>
                </a:solidFill>
                <a:latin typeface="Helvetica Neue"/>
              </a:rPr>
              <a:t>Less people uses tablet for online shopping.</a:t>
            </a:r>
          </a:p>
          <a:p>
            <a:pPr marL="285750" indent="-285750">
              <a:buFont typeface="Wingdings" panose="05000000000000000000" pitchFamily="2" charset="2"/>
              <a:buChar char="§"/>
            </a:pPr>
            <a:r>
              <a:rPr lang="en-US" dirty="0">
                <a:solidFill>
                  <a:srgbClr val="000000"/>
                </a:solidFill>
                <a:latin typeface="Helvetica Neue"/>
              </a:rPr>
              <a:t>Moderate people uses laptop and desktop.</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61545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E1BF68-9E52-4EAB-831D-334F862161FB}"/>
              </a:ext>
            </a:extLst>
          </p:cNvPr>
          <p:cNvPicPr>
            <a:picLocks noChangeAspect="1"/>
          </p:cNvPicPr>
          <p:nvPr/>
        </p:nvPicPr>
        <p:blipFill>
          <a:blip r:embed="rId2"/>
          <a:stretch>
            <a:fillRect/>
          </a:stretch>
        </p:blipFill>
        <p:spPr>
          <a:xfrm>
            <a:off x="1" y="1"/>
            <a:ext cx="6096000" cy="3429000"/>
          </a:xfrm>
          <a:prstGeom prst="rect">
            <a:avLst/>
          </a:prstGeom>
        </p:spPr>
      </p:pic>
      <p:pic>
        <p:nvPicPr>
          <p:cNvPr id="7" name="Picture 6">
            <a:extLst>
              <a:ext uri="{FF2B5EF4-FFF2-40B4-BE49-F238E27FC236}">
                <a16:creationId xmlns:a16="http://schemas.microsoft.com/office/drawing/2014/main" id="{41B37099-2276-4C15-A536-78F9AB019534}"/>
              </a:ext>
            </a:extLst>
          </p:cNvPr>
          <p:cNvPicPr>
            <a:picLocks noChangeAspect="1"/>
          </p:cNvPicPr>
          <p:nvPr/>
        </p:nvPicPr>
        <p:blipFill>
          <a:blip r:embed="rId3"/>
          <a:stretch>
            <a:fillRect/>
          </a:stretch>
        </p:blipFill>
        <p:spPr>
          <a:xfrm>
            <a:off x="6096001" y="0"/>
            <a:ext cx="6096000" cy="3428999"/>
          </a:xfrm>
          <a:prstGeom prst="rect">
            <a:avLst/>
          </a:prstGeom>
        </p:spPr>
      </p:pic>
      <p:pic>
        <p:nvPicPr>
          <p:cNvPr id="9" name="Picture 8">
            <a:extLst>
              <a:ext uri="{FF2B5EF4-FFF2-40B4-BE49-F238E27FC236}">
                <a16:creationId xmlns:a16="http://schemas.microsoft.com/office/drawing/2014/main" id="{93CA838E-1D32-4A72-BD44-6B9707ED489D}"/>
              </a:ext>
            </a:extLst>
          </p:cNvPr>
          <p:cNvPicPr>
            <a:picLocks noChangeAspect="1"/>
          </p:cNvPicPr>
          <p:nvPr/>
        </p:nvPicPr>
        <p:blipFill>
          <a:blip r:embed="rId4"/>
          <a:stretch>
            <a:fillRect/>
          </a:stretch>
        </p:blipFill>
        <p:spPr>
          <a:xfrm>
            <a:off x="0" y="3428996"/>
            <a:ext cx="6096000" cy="3429002"/>
          </a:xfrm>
          <a:prstGeom prst="rect">
            <a:avLst/>
          </a:prstGeom>
        </p:spPr>
      </p:pic>
      <p:pic>
        <p:nvPicPr>
          <p:cNvPr id="11" name="Picture 10">
            <a:extLst>
              <a:ext uri="{FF2B5EF4-FFF2-40B4-BE49-F238E27FC236}">
                <a16:creationId xmlns:a16="http://schemas.microsoft.com/office/drawing/2014/main" id="{C1182754-B72B-49FE-9C3D-5C54A8F1DCA7}"/>
              </a:ext>
            </a:extLst>
          </p:cNvPr>
          <p:cNvPicPr>
            <a:picLocks noChangeAspect="1"/>
          </p:cNvPicPr>
          <p:nvPr/>
        </p:nvPicPr>
        <p:blipFill>
          <a:blip r:embed="rId5"/>
          <a:stretch>
            <a:fillRect/>
          </a:stretch>
        </p:blipFill>
        <p:spPr>
          <a:xfrm>
            <a:off x="6095995" y="3428995"/>
            <a:ext cx="6096001" cy="3429001"/>
          </a:xfrm>
          <a:prstGeom prst="rect">
            <a:avLst/>
          </a:prstGeom>
        </p:spPr>
      </p:pic>
    </p:spTree>
    <p:extLst>
      <p:ext uri="{BB962C8B-B14F-4D97-AF65-F5344CB8AC3E}">
        <p14:creationId xmlns:p14="http://schemas.microsoft.com/office/powerpoint/2010/main" val="67923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77B81B-6FDE-49BA-9432-A9B29A4A56C8}"/>
              </a:ext>
            </a:extLst>
          </p:cNvPr>
          <p:cNvPicPr>
            <a:picLocks noChangeAspect="1"/>
          </p:cNvPicPr>
          <p:nvPr/>
        </p:nvPicPr>
        <p:blipFill>
          <a:blip r:embed="rId2"/>
          <a:stretch>
            <a:fillRect/>
          </a:stretch>
        </p:blipFill>
        <p:spPr>
          <a:xfrm>
            <a:off x="-1" y="0"/>
            <a:ext cx="6095999" cy="3789885"/>
          </a:xfrm>
          <a:prstGeom prst="rect">
            <a:avLst/>
          </a:prstGeom>
        </p:spPr>
      </p:pic>
      <p:pic>
        <p:nvPicPr>
          <p:cNvPr id="6" name="Picture 5">
            <a:extLst>
              <a:ext uri="{FF2B5EF4-FFF2-40B4-BE49-F238E27FC236}">
                <a16:creationId xmlns:a16="http://schemas.microsoft.com/office/drawing/2014/main" id="{A5032E0D-2DC0-47E1-AFB4-2212B5AE6124}"/>
              </a:ext>
            </a:extLst>
          </p:cNvPr>
          <p:cNvPicPr>
            <a:picLocks noChangeAspect="1"/>
          </p:cNvPicPr>
          <p:nvPr/>
        </p:nvPicPr>
        <p:blipFill>
          <a:blip r:embed="rId3"/>
          <a:stretch>
            <a:fillRect/>
          </a:stretch>
        </p:blipFill>
        <p:spPr>
          <a:xfrm>
            <a:off x="6096000" y="0"/>
            <a:ext cx="6096000" cy="3789885"/>
          </a:xfrm>
          <a:prstGeom prst="rect">
            <a:avLst/>
          </a:prstGeom>
        </p:spPr>
      </p:pic>
      <p:pic>
        <p:nvPicPr>
          <p:cNvPr id="8" name="Picture 7">
            <a:extLst>
              <a:ext uri="{FF2B5EF4-FFF2-40B4-BE49-F238E27FC236}">
                <a16:creationId xmlns:a16="http://schemas.microsoft.com/office/drawing/2014/main" id="{B672715D-AC94-4B8E-9890-F0EEB38BD2D1}"/>
              </a:ext>
            </a:extLst>
          </p:cNvPr>
          <p:cNvPicPr>
            <a:picLocks noChangeAspect="1"/>
          </p:cNvPicPr>
          <p:nvPr/>
        </p:nvPicPr>
        <p:blipFill>
          <a:blip r:embed="rId4"/>
          <a:stretch>
            <a:fillRect/>
          </a:stretch>
        </p:blipFill>
        <p:spPr>
          <a:xfrm>
            <a:off x="-3" y="3789885"/>
            <a:ext cx="6095999" cy="3068115"/>
          </a:xfrm>
          <a:prstGeom prst="rect">
            <a:avLst/>
          </a:prstGeom>
        </p:spPr>
      </p:pic>
      <p:pic>
        <p:nvPicPr>
          <p:cNvPr id="10" name="Picture 9">
            <a:extLst>
              <a:ext uri="{FF2B5EF4-FFF2-40B4-BE49-F238E27FC236}">
                <a16:creationId xmlns:a16="http://schemas.microsoft.com/office/drawing/2014/main" id="{5A19E378-A318-49D8-B7FD-435319471931}"/>
              </a:ext>
            </a:extLst>
          </p:cNvPr>
          <p:cNvPicPr>
            <a:picLocks noChangeAspect="1"/>
          </p:cNvPicPr>
          <p:nvPr/>
        </p:nvPicPr>
        <p:blipFill>
          <a:blip r:embed="rId5"/>
          <a:stretch>
            <a:fillRect/>
          </a:stretch>
        </p:blipFill>
        <p:spPr>
          <a:xfrm>
            <a:off x="6095996" y="3789885"/>
            <a:ext cx="6096004" cy="3068115"/>
          </a:xfrm>
          <a:prstGeom prst="rect">
            <a:avLst/>
          </a:prstGeom>
        </p:spPr>
      </p:pic>
    </p:spTree>
    <p:extLst>
      <p:ext uri="{BB962C8B-B14F-4D97-AF65-F5344CB8AC3E}">
        <p14:creationId xmlns:p14="http://schemas.microsoft.com/office/powerpoint/2010/main" val="31597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F533F-65BD-4516-B7A4-06E885CEE4F6}"/>
              </a:ext>
            </a:extLst>
          </p:cNvPr>
          <p:cNvPicPr>
            <a:picLocks noChangeAspect="1"/>
          </p:cNvPicPr>
          <p:nvPr/>
        </p:nvPicPr>
        <p:blipFill>
          <a:blip r:embed="rId2"/>
          <a:stretch>
            <a:fillRect/>
          </a:stretch>
        </p:blipFill>
        <p:spPr>
          <a:xfrm>
            <a:off x="0" y="1"/>
            <a:ext cx="6096000" cy="3429000"/>
          </a:xfrm>
          <a:prstGeom prst="rect">
            <a:avLst/>
          </a:prstGeom>
        </p:spPr>
      </p:pic>
      <p:pic>
        <p:nvPicPr>
          <p:cNvPr id="5" name="Picture 4">
            <a:extLst>
              <a:ext uri="{FF2B5EF4-FFF2-40B4-BE49-F238E27FC236}">
                <a16:creationId xmlns:a16="http://schemas.microsoft.com/office/drawing/2014/main" id="{B56821F9-1121-4187-B4A4-5E18AF4742B9}"/>
              </a:ext>
            </a:extLst>
          </p:cNvPr>
          <p:cNvPicPr>
            <a:picLocks noChangeAspect="1"/>
          </p:cNvPicPr>
          <p:nvPr/>
        </p:nvPicPr>
        <p:blipFill>
          <a:blip r:embed="rId3"/>
          <a:stretch>
            <a:fillRect/>
          </a:stretch>
        </p:blipFill>
        <p:spPr>
          <a:xfrm>
            <a:off x="6078529" y="0"/>
            <a:ext cx="6113471" cy="3429000"/>
          </a:xfrm>
          <a:prstGeom prst="rect">
            <a:avLst/>
          </a:prstGeom>
        </p:spPr>
      </p:pic>
      <p:pic>
        <p:nvPicPr>
          <p:cNvPr id="7" name="Picture 6">
            <a:extLst>
              <a:ext uri="{FF2B5EF4-FFF2-40B4-BE49-F238E27FC236}">
                <a16:creationId xmlns:a16="http://schemas.microsoft.com/office/drawing/2014/main" id="{C6215C76-8379-4210-95C4-B5D57793A67D}"/>
              </a:ext>
            </a:extLst>
          </p:cNvPr>
          <p:cNvPicPr>
            <a:picLocks noChangeAspect="1"/>
          </p:cNvPicPr>
          <p:nvPr/>
        </p:nvPicPr>
        <p:blipFill>
          <a:blip r:embed="rId4"/>
          <a:stretch>
            <a:fillRect/>
          </a:stretch>
        </p:blipFill>
        <p:spPr>
          <a:xfrm>
            <a:off x="1" y="3429000"/>
            <a:ext cx="6113472" cy="3428999"/>
          </a:xfrm>
          <a:prstGeom prst="rect">
            <a:avLst/>
          </a:prstGeom>
        </p:spPr>
      </p:pic>
      <p:pic>
        <p:nvPicPr>
          <p:cNvPr id="9" name="Picture 8">
            <a:extLst>
              <a:ext uri="{FF2B5EF4-FFF2-40B4-BE49-F238E27FC236}">
                <a16:creationId xmlns:a16="http://schemas.microsoft.com/office/drawing/2014/main" id="{F3D64156-681B-4CB0-8925-0404F0F28FBC}"/>
              </a:ext>
            </a:extLst>
          </p:cNvPr>
          <p:cNvPicPr>
            <a:picLocks noChangeAspect="1"/>
          </p:cNvPicPr>
          <p:nvPr/>
        </p:nvPicPr>
        <p:blipFill>
          <a:blip r:embed="rId5"/>
          <a:stretch>
            <a:fillRect/>
          </a:stretch>
        </p:blipFill>
        <p:spPr>
          <a:xfrm>
            <a:off x="6078529" y="3366034"/>
            <a:ext cx="6113470" cy="3491966"/>
          </a:xfrm>
          <a:prstGeom prst="rect">
            <a:avLst/>
          </a:prstGeom>
        </p:spPr>
      </p:pic>
    </p:spTree>
    <p:extLst>
      <p:ext uri="{BB962C8B-B14F-4D97-AF65-F5344CB8AC3E}">
        <p14:creationId xmlns:p14="http://schemas.microsoft.com/office/powerpoint/2010/main" val="365106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9CAB58-9AA7-4560-A20E-6BBA2FDC2852}"/>
              </a:ext>
            </a:extLst>
          </p:cNvPr>
          <p:cNvSpPr/>
          <p:nvPr/>
        </p:nvSpPr>
        <p:spPr>
          <a:xfrm>
            <a:off x="4479756" y="204884"/>
            <a:ext cx="32324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SUMMARY:</a:t>
            </a:r>
          </a:p>
        </p:txBody>
      </p:sp>
      <p:sp>
        <p:nvSpPr>
          <p:cNvPr id="3" name="TextBox 2">
            <a:extLst>
              <a:ext uri="{FF2B5EF4-FFF2-40B4-BE49-F238E27FC236}">
                <a16:creationId xmlns:a16="http://schemas.microsoft.com/office/drawing/2014/main" id="{E7D84DF8-6650-4DC0-A347-F50C2C4464DF}"/>
              </a:ext>
            </a:extLst>
          </p:cNvPr>
          <p:cNvSpPr txBox="1"/>
          <p:nvPr/>
        </p:nvSpPr>
        <p:spPr>
          <a:xfrm>
            <a:off x="1793507" y="1297804"/>
            <a:ext cx="8604985" cy="4893647"/>
          </a:xfrm>
          <a:prstGeom prst="rect">
            <a:avLst/>
          </a:prstGeom>
          <a:noFill/>
        </p:spPr>
        <p:txBody>
          <a:bodyPr wrap="square" rtlCol="0">
            <a:spAutoFit/>
          </a:bodyPr>
          <a:lstStyle/>
          <a:p>
            <a:r>
              <a:rPr lang="en-US" sz="2400" dirty="0"/>
              <a:t>This study explores the nature of customer relationships in e-retail in India. With the advent of fast and speedy internet services along with smartphone penetration India is in the middle of an e-commerce boom right now with more and more shopping websites and a world to choose from for a regular online shopping customer. In such a scenario it becomes extremely important to understand the nature in which a customer is approaching to this sudden wave of online shopping and accordingly try and customize and build your business so as to differentiate yourself from herd.</a:t>
            </a:r>
          </a:p>
          <a:p>
            <a:r>
              <a:rPr lang="en-US" sz="2400" dirty="0"/>
              <a:t>The motivation behind this study was to speed up the road to profitability of the horde of</a:t>
            </a:r>
          </a:p>
          <a:p>
            <a:r>
              <a:rPr lang="en-US" sz="2400" dirty="0"/>
              <a:t>E-commerce websites by a deeper understanding of customers and their patterns while shopping online.</a:t>
            </a:r>
          </a:p>
        </p:txBody>
      </p:sp>
    </p:spTree>
    <p:extLst>
      <p:ext uri="{BB962C8B-B14F-4D97-AF65-F5344CB8AC3E}">
        <p14:creationId xmlns:p14="http://schemas.microsoft.com/office/powerpoint/2010/main" val="34922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BF9F09-86E0-4A8A-8E11-978EEE8BA22B}"/>
              </a:ext>
            </a:extLst>
          </p:cNvPr>
          <p:cNvPicPr>
            <a:picLocks noChangeAspect="1"/>
          </p:cNvPicPr>
          <p:nvPr/>
        </p:nvPicPr>
        <p:blipFill>
          <a:blip r:embed="rId2"/>
          <a:stretch>
            <a:fillRect/>
          </a:stretch>
        </p:blipFill>
        <p:spPr>
          <a:xfrm>
            <a:off x="1" y="0"/>
            <a:ext cx="6096000" cy="6858000"/>
          </a:xfrm>
          <a:prstGeom prst="rect">
            <a:avLst/>
          </a:prstGeom>
        </p:spPr>
      </p:pic>
      <p:pic>
        <p:nvPicPr>
          <p:cNvPr id="7" name="Picture 6">
            <a:extLst>
              <a:ext uri="{FF2B5EF4-FFF2-40B4-BE49-F238E27FC236}">
                <a16:creationId xmlns:a16="http://schemas.microsoft.com/office/drawing/2014/main" id="{A85AA33C-7855-454E-B617-5C4C4E964DDC}"/>
              </a:ext>
            </a:extLst>
          </p:cNvPr>
          <p:cNvPicPr>
            <a:picLocks noChangeAspect="1"/>
          </p:cNvPicPr>
          <p:nvPr/>
        </p:nvPicPr>
        <p:blipFill>
          <a:blip r:embed="rId3"/>
          <a:stretch>
            <a:fillRect/>
          </a:stretch>
        </p:blipFill>
        <p:spPr>
          <a:xfrm>
            <a:off x="6095998" y="-1"/>
            <a:ext cx="6096001" cy="6857999"/>
          </a:xfrm>
          <a:prstGeom prst="rect">
            <a:avLst/>
          </a:prstGeom>
        </p:spPr>
      </p:pic>
    </p:spTree>
    <p:extLst>
      <p:ext uri="{BB962C8B-B14F-4D97-AF65-F5344CB8AC3E}">
        <p14:creationId xmlns:p14="http://schemas.microsoft.com/office/powerpoint/2010/main" val="399056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47F07-2D57-4294-9DAD-FFEF17201B75}"/>
              </a:ext>
            </a:extLst>
          </p:cNvPr>
          <p:cNvSpPr/>
          <p:nvPr/>
        </p:nvSpPr>
        <p:spPr>
          <a:xfrm>
            <a:off x="812949" y="512893"/>
            <a:ext cx="10566102" cy="769441"/>
          </a:xfrm>
          <a:prstGeom prst="rect">
            <a:avLst/>
          </a:prstGeom>
          <a:noFill/>
        </p:spPr>
        <p:txBody>
          <a:bodyPr wrap="square" lIns="91440" tIns="45720" rIns="91440" bIns="45720">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Observations from Univariate Analysis:</a:t>
            </a:r>
          </a:p>
        </p:txBody>
      </p:sp>
      <p:sp>
        <p:nvSpPr>
          <p:cNvPr id="3" name="TextBox 2">
            <a:extLst>
              <a:ext uri="{FF2B5EF4-FFF2-40B4-BE49-F238E27FC236}">
                <a16:creationId xmlns:a16="http://schemas.microsoft.com/office/drawing/2014/main" id="{294DAD68-439B-4D12-9BB7-E35865BCC9A4}"/>
              </a:ext>
            </a:extLst>
          </p:cNvPr>
          <p:cNvSpPr txBox="1"/>
          <p:nvPr/>
        </p:nvSpPr>
        <p:spPr>
          <a:xfrm>
            <a:off x="812949" y="1543793"/>
            <a:ext cx="8985569" cy="4801314"/>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000000"/>
                </a:solidFill>
                <a:effectLst/>
                <a:latin typeface="Helvetica Neue"/>
              </a:rPr>
              <a:t>Female customers are more than Male customers.</a:t>
            </a:r>
          </a:p>
          <a:p>
            <a:pPr marL="285750" indent="-285750" algn="l">
              <a:buFont typeface="Wingdings" panose="05000000000000000000" pitchFamily="2" charset="2"/>
              <a:buChar char="Ø"/>
            </a:pPr>
            <a:r>
              <a:rPr lang="en-US" b="0" i="0" dirty="0">
                <a:solidFill>
                  <a:srgbClr val="000000"/>
                </a:solidFill>
                <a:effectLst/>
                <a:latin typeface="Helvetica Neue"/>
              </a:rPr>
              <a:t>According to 'Age' 31 to 40 years Old shops more and 51 years above shops less.</a:t>
            </a:r>
          </a:p>
          <a:p>
            <a:pPr marL="285750" indent="-285750" algn="l">
              <a:buFont typeface="Wingdings" panose="05000000000000000000" pitchFamily="2" charset="2"/>
              <a:buChar char="Ø"/>
            </a:pPr>
            <a:r>
              <a:rPr lang="en-US" b="0" i="0" dirty="0">
                <a:solidFill>
                  <a:srgbClr val="000000"/>
                </a:solidFill>
                <a:effectLst/>
                <a:latin typeface="Helvetica Neue"/>
              </a:rPr>
              <a:t>Delhi has maximum count of customers.</a:t>
            </a:r>
          </a:p>
          <a:p>
            <a:pPr marL="285750" indent="-285750" algn="l">
              <a:buFont typeface="Wingdings" panose="05000000000000000000" pitchFamily="2" charset="2"/>
              <a:buChar char="Ø"/>
            </a:pPr>
            <a:r>
              <a:rPr lang="en-US" b="0" i="0" dirty="0">
                <a:solidFill>
                  <a:srgbClr val="000000"/>
                </a:solidFill>
                <a:effectLst/>
                <a:latin typeface="Helvetica Neue"/>
              </a:rPr>
              <a:t>The people from 201308 </a:t>
            </a:r>
            <a:r>
              <a:rPr lang="en-US" b="0" i="0" dirty="0" err="1">
                <a:solidFill>
                  <a:srgbClr val="000000"/>
                </a:solidFill>
                <a:effectLst/>
                <a:latin typeface="Helvetica Neue"/>
              </a:rPr>
              <a:t>pincode</a:t>
            </a:r>
            <a:r>
              <a:rPr lang="en-US" b="0" i="0" dirty="0">
                <a:solidFill>
                  <a:srgbClr val="000000"/>
                </a:solidFill>
                <a:effectLst/>
                <a:latin typeface="Helvetica Neue"/>
              </a:rPr>
              <a:t> shop more.</a:t>
            </a:r>
          </a:p>
          <a:p>
            <a:pPr marL="285750" indent="-285750" algn="l">
              <a:buFont typeface="Wingdings" panose="05000000000000000000" pitchFamily="2" charset="2"/>
              <a:buChar char="Ø"/>
            </a:pPr>
            <a:r>
              <a:rPr lang="en-US" b="0" i="0" dirty="0">
                <a:solidFill>
                  <a:srgbClr val="000000"/>
                </a:solidFill>
                <a:effectLst/>
                <a:latin typeface="Helvetica Neue"/>
              </a:rPr>
              <a:t>Many people make online shopping with Smartphone and Mobile Internet.</a:t>
            </a:r>
          </a:p>
          <a:p>
            <a:pPr marL="285750" indent="-285750" algn="l">
              <a:buFont typeface="Wingdings" panose="05000000000000000000" pitchFamily="2" charset="2"/>
              <a:buChar char="Ø"/>
            </a:pPr>
            <a:r>
              <a:rPr lang="en-US" b="0" i="0" dirty="0">
                <a:solidFill>
                  <a:srgbClr val="000000"/>
                </a:solidFill>
                <a:effectLst/>
                <a:latin typeface="Helvetica Neue"/>
              </a:rPr>
              <a:t>Google chrome is the people's </a:t>
            </a:r>
            <a:r>
              <a:rPr lang="en-US" b="0" i="0" dirty="0" err="1">
                <a:solidFill>
                  <a:srgbClr val="000000"/>
                </a:solidFill>
                <a:effectLst/>
                <a:latin typeface="Helvetica Neue"/>
              </a:rPr>
              <a:t>favourite</a:t>
            </a:r>
            <a:r>
              <a:rPr lang="en-US" b="0" i="0" dirty="0">
                <a:solidFill>
                  <a:srgbClr val="000000"/>
                </a:solidFill>
                <a:effectLst/>
                <a:latin typeface="Helvetica Neue"/>
              </a:rPr>
              <a:t> browser for online shopping.</a:t>
            </a:r>
          </a:p>
          <a:p>
            <a:pPr marL="285750" indent="-285750" algn="l">
              <a:buFont typeface="Wingdings" panose="05000000000000000000" pitchFamily="2" charset="2"/>
              <a:buChar char="Ø"/>
            </a:pPr>
            <a:r>
              <a:rPr lang="en-US" b="0" i="0" dirty="0">
                <a:solidFill>
                  <a:srgbClr val="000000"/>
                </a:solidFill>
                <a:effectLst/>
                <a:latin typeface="Helvetica Neue"/>
              </a:rPr>
              <a:t>Many People Strongly Agree with the </a:t>
            </a:r>
            <a:r>
              <a:rPr lang="en-US" b="0" i="0" dirty="0" err="1">
                <a:solidFill>
                  <a:srgbClr val="000000"/>
                </a:solidFill>
                <a:effectLst/>
                <a:latin typeface="Helvetica Neue"/>
              </a:rPr>
              <a:t>customer_Privacy_Guarantee</a:t>
            </a:r>
            <a:r>
              <a:rPr lang="en-US" b="0" i="0" dirty="0">
                <a:solidFill>
                  <a:srgbClr val="000000"/>
                </a:solidFill>
                <a:effectLst/>
                <a:latin typeface="Helvetica Neue"/>
              </a:rPr>
              <a:t>.</a:t>
            </a:r>
          </a:p>
          <a:p>
            <a:pPr marL="285750" indent="-285750" algn="l">
              <a:buFont typeface="Wingdings" panose="05000000000000000000" pitchFamily="2" charset="2"/>
              <a:buChar char="Ø"/>
            </a:pPr>
            <a:r>
              <a:rPr lang="en-US" b="0" i="0" dirty="0">
                <a:solidFill>
                  <a:srgbClr val="000000"/>
                </a:solidFill>
                <a:effectLst/>
                <a:latin typeface="Helvetica Neue"/>
              </a:rPr>
              <a:t>Amazon and Flipkart provides complete product info</a:t>
            </a:r>
          </a:p>
          <a:p>
            <a:pPr marL="285750" indent="-285750" algn="l">
              <a:buFont typeface="Wingdings" panose="05000000000000000000" pitchFamily="2" charset="2"/>
              <a:buChar char="Ø"/>
            </a:pPr>
            <a:r>
              <a:rPr lang="en-US" b="0" i="0" dirty="0">
                <a:solidFill>
                  <a:srgbClr val="000000"/>
                </a:solidFill>
                <a:effectLst/>
                <a:latin typeface="Helvetica Neue"/>
              </a:rPr>
              <a:t>Amazon is the reliable and fast web app.</a:t>
            </a:r>
          </a:p>
          <a:p>
            <a:pPr marL="285750" indent="-285750" algn="l">
              <a:buFont typeface="Wingdings" panose="05000000000000000000" pitchFamily="2" charset="2"/>
              <a:buChar char="Ø"/>
            </a:pPr>
            <a:r>
              <a:rPr lang="en-US" b="0" i="0" dirty="0">
                <a:solidFill>
                  <a:srgbClr val="000000"/>
                </a:solidFill>
                <a:effectLst/>
                <a:latin typeface="Helvetica Neue"/>
              </a:rPr>
              <a:t>Amazon and </a:t>
            </a:r>
            <a:r>
              <a:rPr lang="en-US" b="0" i="0" dirty="0" err="1">
                <a:solidFill>
                  <a:srgbClr val="000000"/>
                </a:solidFill>
                <a:effectLst/>
                <a:latin typeface="Helvetica Neue"/>
              </a:rPr>
              <a:t>flipkart</a:t>
            </a:r>
            <a:r>
              <a:rPr lang="en-US" b="0" i="0" dirty="0">
                <a:solidFill>
                  <a:srgbClr val="000000"/>
                </a:solidFill>
                <a:effectLst/>
                <a:latin typeface="Helvetica Neue"/>
              </a:rPr>
              <a:t> has maximum payment options Availability.</a:t>
            </a:r>
          </a:p>
          <a:p>
            <a:pPr marL="285750" indent="-285750" algn="l">
              <a:buFont typeface="Wingdings" panose="05000000000000000000" pitchFamily="2" charset="2"/>
              <a:buChar char="Ø"/>
            </a:pPr>
            <a:r>
              <a:rPr lang="en-US" b="0" i="0" dirty="0">
                <a:solidFill>
                  <a:srgbClr val="000000"/>
                </a:solidFill>
                <a:effectLst/>
                <a:latin typeface="Helvetica Neue"/>
              </a:rPr>
              <a:t>Amazon makes fastest delivery among all other shopping sites.</a:t>
            </a:r>
          </a:p>
          <a:p>
            <a:pPr marL="285750" indent="-285750" algn="l">
              <a:buFont typeface="Wingdings" panose="05000000000000000000" pitchFamily="2" charset="2"/>
              <a:buChar char="Ø"/>
            </a:pPr>
            <a:r>
              <a:rPr lang="en-US" b="0" i="0" dirty="0">
                <a:solidFill>
                  <a:srgbClr val="000000"/>
                </a:solidFill>
                <a:effectLst/>
                <a:latin typeface="Helvetica Neue"/>
              </a:rPr>
              <a:t>Myntra and Paytm takes longer to load.</a:t>
            </a:r>
          </a:p>
          <a:p>
            <a:pPr marL="285750" indent="-285750" algn="l">
              <a:buFont typeface="Wingdings" panose="05000000000000000000" pitchFamily="2" charset="2"/>
              <a:buChar char="Ø"/>
            </a:pPr>
            <a:r>
              <a:rPr lang="en-US" b="0" i="0" dirty="0">
                <a:solidFill>
                  <a:srgbClr val="000000"/>
                </a:solidFill>
                <a:effectLst/>
                <a:latin typeface="Helvetica Neue"/>
              </a:rPr>
              <a:t>Snapdeal has limited payment mode.</a:t>
            </a:r>
          </a:p>
          <a:p>
            <a:pPr marL="285750" indent="-285750" algn="l">
              <a:buFont typeface="Wingdings" panose="05000000000000000000" pitchFamily="2" charset="2"/>
              <a:buChar char="Ø"/>
            </a:pPr>
            <a:r>
              <a:rPr lang="en-US" b="0" i="0" dirty="0">
                <a:solidFill>
                  <a:srgbClr val="000000"/>
                </a:solidFill>
                <a:effectLst/>
                <a:latin typeface="Helvetica Neue"/>
              </a:rPr>
              <a:t>Paytm takes longer delivery time.</a:t>
            </a:r>
          </a:p>
          <a:p>
            <a:pPr marL="285750" indent="-285750" algn="l">
              <a:buFont typeface="Wingdings" panose="05000000000000000000" pitchFamily="2" charset="2"/>
              <a:buChar char="Ø"/>
            </a:pPr>
            <a:r>
              <a:rPr lang="en-US" b="0" i="0" dirty="0">
                <a:solidFill>
                  <a:srgbClr val="000000"/>
                </a:solidFill>
                <a:effectLst/>
                <a:latin typeface="Helvetica Neue"/>
              </a:rPr>
              <a:t>Amazon.in has good efficiency.</a:t>
            </a:r>
          </a:p>
          <a:p>
            <a:pPr marL="285750" indent="-285750" algn="l">
              <a:buFont typeface="Wingdings" panose="05000000000000000000" pitchFamily="2" charset="2"/>
              <a:buChar char="Ø"/>
            </a:pPr>
            <a:r>
              <a:rPr lang="en-US" b="0" i="0" dirty="0">
                <a:solidFill>
                  <a:srgbClr val="000000"/>
                </a:solidFill>
                <a:effectLst/>
                <a:latin typeface="Helvetica Neue"/>
              </a:rPr>
              <a:t>Mostly People recommends shopping from "Amazon.in"</a:t>
            </a:r>
          </a:p>
          <a:p>
            <a:pPr marL="285750" indent="-285750" algn="l">
              <a:buFont typeface="Wingdings" panose="05000000000000000000" pitchFamily="2" charset="2"/>
              <a:buChar char="Ø"/>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82374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B1762-CA8C-422C-98F6-4C7C3F3B5958}"/>
              </a:ext>
            </a:extLst>
          </p:cNvPr>
          <p:cNvPicPr>
            <a:picLocks noChangeAspect="1"/>
          </p:cNvPicPr>
          <p:nvPr/>
        </p:nvPicPr>
        <p:blipFill>
          <a:blip r:embed="rId2"/>
          <a:stretch>
            <a:fillRect/>
          </a:stretch>
        </p:blipFill>
        <p:spPr>
          <a:xfrm>
            <a:off x="0" y="0"/>
            <a:ext cx="6096000" cy="3429000"/>
          </a:xfrm>
          <a:prstGeom prst="rect">
            <a:avLst/>
          </a:prstGeom>
        </p:spPr>
      </p:pic>
      <p:pic>
        <p:nvPicPr>
          <p:cNvPr id="5" name="Picture 4">
            <a:extLst>
              <a:ext uri="{FF2B5EF4-FFF2-40B4-BE49-F238E27FC236}">
                <a16:creationId xmlns:a16="http://schemas.microsoft.com/office/drawing/2014/main" id="{D443E528-0BBA-40E5-B174-36E449DBFF0D}"/>
              </a:ext>
            </a:extLst>
          </p:cNvPr>
          <p:cNvPicPr>
            <a:picLocks noChangeAspect="1"/>
          </p:cNvPicPr>
          <p:nvPr/>
        </p:nvPicPr>
        <p:blipFill>
          <a:blip r:embed="rId3"/>
          <a:stretch>
            <a:fillRect/>
          </a:stretch>
        </p:blipFill>
        <p:spPr>
          <a:xfrm>
            <a:off x="6096000" y="1"/>
            <a:ext cx="6096000" cy="3429000"/>
          </a:xfrm>
          <a:prstGeom prst="rect">
            <a:avLst/>
          </a:prstGeom>
        </p:spPr>
      </p:pic>
      <p:pic>
        <p:nvPicPr>
          <p:cNvPr id="7" name="Picture 6">
            <a:extLst>
              <a:ext uri="{FF2B5EF4-FFF2-40B4-BE49-F238E27FC236}">
                <a16:creationId xmlns:a16="http://schemas.microsoft.com/office/drawing/2014/main" id="{8954BBBC-092B-4E1B-B5E2-1D7FFB8D7EA4}"/>
              </a:ext>
            </a:extLst>
          </p:cNvPr>
          <p:cNvPicPr>
            <a:picLocks noChangeAspect="1"/>
          </p:cNvPicPr>
          <p:nvPr/>
        </p:nvPicPr>
        <p:blipFill>
          <a:blip r:embed="rId4"/>
          <a:stretch>
            <a:fillRect/>
          </a:stretch>
        </p:blipFill>
        <p:spPr>
          <a:xfrm>
            <a:off x="0" y="3359216"/>
            <a:ext cx="6096000" cy="3498784"/>
          </a:xfrm>
          <a:prstGeom prst="rect">
            <a:avLst/>
          </a:prstGeom>
        </p:spPr>
      </p:pic>
      <p:pic>
        <p:nvPicPr>
          <p:cNvPr id="4" name="Picture 3">
            <a:extLst>
              <a:ext uri="{FF2B5EF4-FFF2-40B4-BE49-F238E27FC236}">
                <a16:creationId xmlns:a16="http://schemas.microsoft.com/office/drawing/2014/main" id="{6E5DD9CA-A1DE-4C5C-BEAB-FF09D62DB04A}"/>
              </a:ext>
            </a:extLst>
          </p:cNvPr>
          <p:cNvPicPr>
            <a:picLocks noChangeAspect="1"/>
          </p:cNvPicPr>
          <p:nvPr/>
        </p:nvPicPr>
        <p:blipFill>
          <a:blip r:embed="rId5"/>
          <a:stretch>
            <a:fillRect/>
          </a:stretch>
        </p:blipFill>
        <p:spPr>
          <a:xfrm>
            <a:off x="6096000" y="3429000"/>
            <a:ext cx="6096000" cy="3428999"/>
          </a:xfrm>
          <a:prstGeom prst="rect">
            <a:avLst/>
          </a:prstGeom>
        </p:spPr>
      </p:pic>
    </p:spTree>
    <p:extLst>
      <p:ext uri="{BB962C8B-B14F-4D97-AF65-F5344CB8AC3E}">
        <p14:creationId xmlns:p14="http://schemas.microsoft.com/office/powerpoint/2010/main" val="19615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27AA69-D509-4A10-B14F-E668E292C001}"/>
              </a:ext>
            </a:extLst>
          </p:cNvPr>
          <p:cNvPicPr>
            <a:picLocks noChangeAspect="1"/>
          </p:cNvPicPr>
          <p:nvPr/>
        </p:nvPicPr>
        <p:blipFill>
          <a:blip r:embed="rId2"/>
          <a:stretch>
            <a:fillRect/>
          </a:stretch>
        </p:blipFill>
        <p:spPr>
          <a:xfrm>
            <a:off x="0" y="-77002"/>
            <a:ext cx="12192000" cy="6935002"/>
          </a:xfrm>
          <a:prstGeom prst="rect">
            <a:avLst/>
          </a:prstGeom>
        </p:spPr>
      </p:pic>
    </p:spTree>
    <p:extLst>
      <p:ext uri="{BB962C8B-B14F-4D97-AF65-F5344CB8AC3E}">
        <p14:creationId xmlns:p14="http://schemas.microsoft.com/office/powerpoint/2010/main" val="434657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D1CE28-2B77-40FB-8644-DFC4622D7CB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2650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5D6138-9EA4-4DD1-BB0E-D71C567A8105}"/>
              </a:ext>
            </a:extLst>
          </p:cNvPr>
          <p:cNvSpPr/>
          <p:nvPr/>
        </p:nvSpPr>
        <p:spPr>
          <a:xfrm>
            <a:off x="851327" y="599520"/>
            <a:ext cx="1048934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Observations from Bivariate Analysis:</a:t>
            </a:r>
          </a:p>
        </p:txBody>
      </p:sp>
      <p:sp>
        <p:nvSpPr>
          <p:cNvPr id="3" name="TextBox 2">
            <a:extLst>
              <a:ext uri="{FF2B5EF4-FFF2-40B4-BE49-F238E27FC236}">
                <a16:creationId xmlns:a16="http://schemas.microsoft.com/office/drawing/2014/main" id="{65D47F1F-2ADB-4DD6-B4A0-4145CD637FFF}"/>
              </a:ext>
            </a:extLst>
          </p:cNvPr>
          <p:cNvSpPr txBox="1"/>
          <p:nvPr/>
        </p:nvSpPr>
        <p:spPr>
          <a:xfrm>
            <a:off x="1020278" y="1997839"/>
            <a:ext cx="10645541" cy="2862322"/>
          </a:xfrm>
          <a:prstGeom prst="rect">
            <a:avLst/>
          </a:prstGeom>
          <a:noFill/>
        </p:spPr>
        <p:txBody>
          <a:bodyPr wrap="square" rtlCol="0">
            <a:spAutoFit/>
          </a:bodyPr>
          <a:lstStyle/>
          <a:p>
            <a:pPr marL="285750" indent="-285750">
              <a:buFont typeface="Courier New" panose="02070309020205020404" pitchFamily="49" charset="0"/>
              <a:buChar char="o"/>
            </a:pPr>
            <a:r>
              <a:rPr lang="en-US" dirty="0"/>
              <a:t>Males of Age 31-40 years shop more than the females  belonging to same age group.</a:t>
            </a:r>
            <a:endParaRPr lang="en-IN" dirty="0"/>
          </a:p>
          <a:p>
            <a:pPr marL="285750" indent="-285750">
              <a:buFont typeface="Courier New" panose="02070309020205020404" pitchFamily="49" charset="0"/>
              <a:buChar char="o"/>
            </a:pPr>
            <a:r>
              <a:rPr lang="en-IN" dirty="0"/>
              <a:t>Many customers don’t abandon frequently, but the reason for Abandon is “Better Alternative Offer”.</a:t>
            </a:r>
            <a:endParaRPr lang="en-US" dirty="0"/>
          </a:p>
          <a:p>
            <a:pPr marL="285750" indent="-285750">
              <a:buFont typeface="Courier New" panose="02070309020205020404" pitchFamily="49" charset="0"/>
              <a:buChar char="o"/>
            </a:pPr>
            <a:r>
              <a:rPr lang="en-US" dirty="0"/>
              <a:t>From the visualizations we can clearly understand that customer wants user friendly </a:t>
            </a:r>
            <a:r>
              <a:rPr lang="en-US" dirty="0" err="1"/>
              <a:t>interface,convenient</a:t>
            </a:r>
            <a:r>
              <a:rPr lang="en-US" dirty="0"/>
              <a:t> and variety of payment methods.</a:t>
            </a:r>
          </a:p>
          <a:p>
            <a:pPr marL="285750" indent="-285750">
              <a:buFont typeface="Courier New" panose="02070309020205020404" pitchFamily="49" charset="0"/>
              <a:buChar char="o"/>
            </a:pPr>
            <a:r>
              <a:rPr lang="en-US" dirty="0"/>
              <a:t>Maximum customers agrees that that online shopping gives good discounts.</a:t>
            </a:r>
          </a:p>
          <a:p>
            <a:pPr marL="285750" indent="-285750">
              <a:buFont typeface="Courier New" panose="02070309020205020404" pitchFamily="49" charset="0"/>
              <a:buChar char="o"/>
            </a:pPr>
            <a:r>
              <a:rPr lang="en-US" dirty="0"/>
              <a:t>Maximum number of customers uses debit/credit cards for payment.</a:t>
            </a:r>
          </a:p>
          <a:p>
            <a:pPr marL="285750" indent="-285750">
              <a:buFont typeface="Courier New" panose="02070309020205020404" pitchFamily="49" charset="0"/>
              <a:buChar char="o"/>
            </a:pPr>
            <a:r>
              <a:rPr lang="en-US" dirty="0"/>
              <a:t>Maximum customers are satisfied with the services offered by Amazon apart from few </a:t>
            </a:r>
            <a:r>
              <a:rPr lang="en-US" dirty="0" err="1"/>
              <a:t>drawnbacks</a:t>
            </a:r>
            <a:r>
              <a:rPr lang="en-US" dirty="0"/>
              <a:t>.</a:t>
            </a:r>
          </a:p>
          <a:p>
            <a:pPr marL="285750" indent="-285750">
              <a:buFont typeface="Courier New" panose="02070309020205020404" pitchFamily="49" charset="0"/>
              <a:buChar char="o"/>
            </a:pPr>
            <a:r>
              <a:rPr lang="en-US" dirty="0"/>
              <a:t>Apart from few drawbacks </a:t>
            </a:r>
            <a:r>
              <a:rPr lang="en-US" dirty="0" err="1"/>
              <a:t>flipkart</a:t>
            </a:r>
            <a:r>
              <a:rPr lang="en-US" dirty="0"/>
              <a:t> is also great choice for many customers.</a:t>
            </a:r>
          </a:p>
          <a:p>
            <a:pPr marL="285750" indent="-285750">
              <a:buFont typeface="Courier New" panose="02070309020205020404" pitchFamily="49" charset="0"/>
              <a:buChar char="o"/>
            </a:pPr>
            <a:r>
              <a:rPr lang="en-US" dirty="0"/>
              <a:t>Paytm has good trustworthiness and security but lacks with fast delivery and discounts.</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28225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BEB8-4DE8-4980-9864-E55C0CFC0EE9}"/>
              </a:ext>
            </a:extLst>
          </p:cNvPr>
          <p:cNvSpPr txBox="1"/>
          <p:nvPr/>
        </p:nvSpPr>
        <p:spPr>
          <a:xfrm>
            <a:off x="400050" y="785068"/>
            <a:ext cx="10820399" cy="4308872"/>
          </a:xfrm>
          <a:prstGeom prst="rect">
            <a:avLst/>
          </a:prstGeom>
          <a:noFill/>
        </p:spPr>
        <p:txBody>
          <a:bodyPr wrap="square">
            <a:spAutoFit/>
          </a:bodyPr>
          <a:lstStyle/>
          <a:p>
            <a:pPr algn="ctr"/>
            <a:r>
              <a:rPr lang="en-US" sz="3600" b="1" i="0" dirty="0">
                <a:solidFill>
                  <a:srgbClr val="000000"/>
                </a:solidFill>
                <a:effectLst/>
                <a:latin typeface="Helvetica Neue"/>
              </a:rPr>
              <a:t>CONCLUSION:</a:t>
            </a:r>
          </a:p>
          <a:p>
            <a:pPr algn="l"/>
            <a:endParaRPr lang="en-US" b="1" i="0" dirty="0">
              <a:solidFill>
                <a:srgbClr val="000000"/>
              </a:solidFill>
              <a:effectLst/>
              <a:latin typeface="Helvetica Neue"/>
            </a:endParaRPr>
          </a:p>
          <a:p>
            <a:pPr algn="l"/>
            <a:r>
              <a:rPr lang="en-US" sz="2000" b="1" i="0" dirty="0">
                <a:solidFill>
                  <a:srgbClr val="000000"/>
                </a:solidFill>
                <a:effectLst/>
                <a:latin typeface="Helvetica Neue"/>
              </a:rPr>
              <a:t>High customer retention and Satisfaction</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effectLst/>
                <a:latin typeface="Helvetica Neue"/>
              </a:rPr>
              <a:t>Amazon.in</a:t>
            </a:r>
          </a:p>
          <a:p>
            <a:pPr marL="285750" indent="-285750" algn="l">
              <a:buFont typeface="Arial" panose="020B0604020202020204" pitchFamily="34" charset="0"/>
              <a:buChar char="•"/>
            </a:pPr>
            <a:r>
              <a:rPr lang="en-US" b="0" i="0" dirty="0">
                <a:effectLst/>
                <a:latin typeface="Helvetica Neue"/>
              </a:rPr>
              <a:t>Flipkart.com</a:t>
            </a:r>
          </a:p>
          <a:p>
            <a:pPr marL="285750" indent="-285750" algn="l">
              <a:buFont typeface="Wingdings" panose="05000000000000000000" pitchFamily="2" charset="2"/>
              <a:buChar char="ü"/>
            </a:pPr>
            <a:endParaRPr lang="en-US" dirty="0">
              <a:latin typeface="Helvetica Neue"/>
            </a:endParaRPr>
          </a:p>
          <a:p>
            <a:pPr algn="l"/>
            <a:r>
              <a:rPr lang="en-US" sz="2000" b="1" dirty="0">
                <a:solidFill>
                  <a:srgbClr val="000000"/>
                </a:solidFill>
                <a:latin typeface="Helvetica Neue"/>
              </a:rPr>
              <a:t>H</a:t>
            </a:r>
            <a:r>
              <a:rPr lang="en-US" sz="2000" b="1" i="0" dirty="0">
                <a:solidFill>
                  <a:srgbClr val="000000"/>
                </a:solidFill>
                <a:effectLst/>
                <a:latin typeface="Helvetica Neue"/>
              </a:rPr>
              <a:t>igh risk of customer churn with</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effectLst/>
                <a:latin typeface="Helvetica Neue"/>
              </a:rPr>
              <a:t>Myntra.com</a:t>
            </a:r>
          </a:p>
          <a:p>
            <a:pPr marL="285750" indent="-285750" algn="l">
              <a:buFont typeface="Arial" panose="020B0604020202020204" pitchFamily="34" charset="0"/>
              <a:buChar char="•"/>
            </a:pPr>
            <a:r>
              <a:rPr lang="en-US" b="0" i="0" dirty="0">
                <a:effectLst/>
                <a:latin typeface="Helvetica Neue"/>
              </a:rPr>
              <a:t>Snapdeal.com</a:t>
            </a:r>
          </a:p>
          <a:p>
            <a:pPr marL="285750" indent="-285750" algn="l">
              <a:buFont typeface="Arial" panose="020B0604020202020204" pitchFamily="34" charset="0"/>
              <a:buChar char="•"/>
            </a:pPr>
            <a:r>
              <a:rPr lang="en-US" b="0" i="0" dirty="0">
                <a:effectLst/>
                <a:latin typeface="Helvetica Neue"/>
              </a:rPr>
              <a:t>Paytm.com</a:t>
            </a:r>
          </a:p>
          <a:p>
            <a:pPr marL="285750" indent="-285750" algn="l">
              <a:buFont typeface="Wingdings" panose="05000000000000000000" pitchFamily="2" charset="2"/>
              <a:buChar char="ü"/>
            </a:pPr>
            <a:endParaRPr lang="en-US" b="0" i="0" dirty="0">
              <a:effectLst/>
              <a:latin typeface="Helvetica Neue"/>
            </a:endParaRPr>
          </a:p>
          <a:p>
            <a:pPr algn="l"/>
            <a:endParaRPr lang="en-US" b="0" i="0" dirty="0">
              <a:solidFill>
                <a:srgbClr val="000000"/>
              </a:solidFill>
              <a:effectLst/>
              <a:latin typeface="Helvetica Neue"/>
            </a:endParaRPr>
          </a:p>
        </p:txBody>
      </p:sp>
      <p:cxnSp>
        <p:nvCxnSpPr>
          <p:cNvPr id="5" name="Straight Connector 4">
            <a:extLst>
              <a:ext uri="{FF2B5EF4-FFF2-40B4-BE49-F238E27FC236}">
                <a16:creationId xmlns:a16="http://schemas.microsoft.com/office/drawing/2014/main" id="{3E46D89A-ED16-4440-9C57-92445256204D}"/>
              </a:ext>
            </a:extLst>
          </p:cNvPr>
          <p:cNvCxnSpPr/>
          <p:nvPr/>
        </p:nvCxnSpPr>
        <p:spPr>
          <a:xfrm>
            <a:off x="4219575" y="1371600"/>
            <a:ext cx="3181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90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27176C-4EB9-4C15-86A3-D1110F3EF332}"/>
              </a:ext>
            </a:extLst>
          </p:cNvPr>
          <p:cNvSpPr/>
          <p:nvPr/>
        </p:nvSpPr>
        <p:spPr>
          <a:xfrm>
            <a:off x="4166048" y="2168438"/>
            <a:ext cx="38599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28011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4BFFA-89E4-4438-B16E-C3FB9A318E29}"/>
              </a:ext>
            </a:extLst>
          </p:cNvPr>
          <p:cNvSpPr txBox="1"/>
          <p:nvPr/>
        </p:nvSpPr>
        <p:spPr>
          <a:xfrm>
            <a:off x="3276600" y="1259840"/>
            <a:ext cx="5638800" cy="4247317"/>
          </a:xfrm>
          <a:prstGeom prst="rect">
            <a:avLst/>
          </a:prstGeom>
          <a:noFill/>
        </p:spPr>
        <p:txBody>
          <a:bodyPr wrap="square" rtlCol="0">
            <a:spAutoFit/>
          </a:bodyPr>
          <a:lstStyle/>
          <a:p>
            <a:pPr marL="514350" indent="-514350">
              <a:buFont typeface="+mj-lt"/>
              <a:buAutoNum type="arabicPeriod"/>
            </a:pPr>
            <a:r>
              <a:rPr lang="en-US" sz="2800" b="1" dirty="0">
                <a:latin typeface="Century" panose="02040604050505020304" pitchFamily="18" charset="0"/>
              </a:rPr>
              <a:t>Introduction</a:t>
            </a:r>
          </a:p>
          <a:p>
            <a:pPr marL="514350" indent="-514350">
              <a:buFont typeface="+mj-lt"/>
              <a:buAutoNum type="arabicPeriod"/>
            </a:pPr>
            <a:r>
              <a:rPr lang="en-US" sz="2800" b="1" dirty="0">
                <a:latin typeface="Century" panose="02040604050505020304" pitchFamily="18" charset="0"/>
              </a:rPr>
              <a:t>Problem Statement</a:t>
            </a:r>
          </a:p>
          <a:p>
            <a:pPr marL="514350" indent="-514350">
              <a:buFont typeface="+mj-lt"/>
              <a:buAutoNum type="arabicPeriod"/>
            </a:pPr>
            <a:r>
              <a:rPr lang="en-US" sz="2800" b="1" dirty="0">
                <a:latin typeface="Century" panose="02040604050505020304" pitchFamily="18" charset="0"/>
              </a:rPr>
              <a:t>Problem Understanding</a:t>
            </a:r>
          </a:p>
          <a:p>
            <a:pPr marL="514350" indent="-514350">
              <a:buFont typeface="+mj-lt"/>
              <a:buAutoNum type="arabicPeriod"/>
            </a:pPr>
            <a:r>
              <a:rPr lang="en-US" sz="2800" b="1" dirty="0">
                <a:latin typeface="Century" panose="02040604050505020304" pitchFamily="18" charset="0"/>
              </a:rPr>
              <a:t>What is Customer Retention?</a:t>
            </a:r>
          </a:p>
          <a:p>
            <a:pPr marL="514350" indent="-514350">
              <a:buFont typeface="+mj-lt"/>
              <a:buAutoNum type="arabicPeriod"/>
            </a:pPr>
            <a:r>
              <a:rPr lang="en-US" sz="2800" b="1" dirty="0">
                <a:latin typeface="Century" panose="02040604050505020304" pitchFamily="18" charset="0"/>
              </a:rPr>
              <a:t>Importance of Customer Retention</a:t>
            </a:r>
          </a:p>
          <a:p>
            <a:pPr marL="514350" indent="-514350">
              <a:buFont typeface="+mj-lt"/>
              <a:buAutoNum type="arabicPeriod"/>
            </a:pPr>
            <a:r>
              <a:rPr lang="en-US" sz="2800" b="1" dirty="0">
                <a:latin typeface="Century" panose="02040604050505020304" pitchFamily="18" charset="0"/>
              </a:rPr>
              <a:t>Exploratory Data Analysis</a:t>
            </a:r>
          </a:p>
          <a:p>
            <a:pPr marL="514350" indent="-514350">
              <a:buFont typeface="+mj-lt"/>
              <a:buAutoNum type="arabicPeriod"/>
            </a:pPr>
            <a:r>
              <a:rPr lang="en-US" sz="2800" b="1" dirty="0">
                <a:latin typeface="Century" panose="02040604050505020304" pitchFamily="18" charset="0"/>
              </a:rPr>
              <a:t>Visualizations </a:t>
            </a:r>
          </a:p>
          <a:p>
            <a:pPr marL="514350" indent="-514350">
              <a:buFont typeface="+mj-lt"/>
              <a:buAutoNum type="arabicPeriod"/>
            </a:pPr>
            <a:r>
              <a:rPr lang="en-US" sz="2800" b="1" dirty="0">
                <a:latin typeface="Century" panose="02040604050505020304" pitchFamily="18" charset="0"/>
              </a:rPr>
              <a:t>Conclusion</a:t>
            </a:r>
            <a:endParaRPr lang="en-IN" sz="2800" b="1" dirty="0">
              <a:latin typeface="Century" panose="02040604050505020304" pitchFamily="18" charset="0"/>
            </a:endParaRPr>
          </a:p>
          <a:p>
            <a:endParaRPr lang="en-IN" dirty="0"/>
          </a:p>
        </p:txBody>
      </p:sp>
      <p:sp>
        <p:nvSpPr>
          <p:cNvPr id="3" name="Rectangle 2">
            <a:extLst>
              <a:ext uri="{FF2B5EF4-FFF2-40B4-BE49-F238E27FC236}">
                <a16:creationId xmlns:a16="http://schemas.microsoft.com/office/drawing/2014/main" id="{0266B3AE-0BFC-4100-8C69-5BC3DFA5C513}"/>
              </a:ext>
            </a:extLst>
          </p:cNvPr>
          <p:cNvSpPr/>
          <p:nvPr/>
        </p:nvSpPr>
        <p:spPr>
          <a:xfrm>
            <a:off x="4668365" y="163175"/>
            <a:ext cx="2855269" cy="923330"/>
          </a:xfrm>
          <a:prstGeom prst="rect">
            <a:avLst/>
          </a:prstGeom>
          <a:noFill/>
        </p:spPr>
        <p:txBody>
          <a:bodyPr wrap="none" lIns="91440" tIns="45720" rIns="91440" bIns="45720">
            <a:spAutoFit/>
          </a:bodyPr>
          <a:lstStyle/>
          <a:p>
            <a:pPr algn="ctr"/>
            <a:r>
              <a:rPr lang="en-US" sz="5400" b="1" dirty="0">
                <a:ln w="9525">
                  <a:solidFill>
                    <a:sysClr val="windowText" lastClr="000000"/>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rPr>
              <a:t>Contents</a:t>
            </a:r>
            <a:r>
              <a:rPr lang="en-US" sz="5400" b="1" dirty="0">
                <a:ln w="9525">
                  <a:solidFill>
                    <a:schemeClr val="bg1"/>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rPr>
              <a:t>:</a:t>
            </a:r>
            <a:endParaRPr lang="en-US"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6302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CED1FB8A-63E9-4161-8853-67905CA40DFE}"/>
              </a:ext>
            </a:extLst>
          </p:cNvPr>
          <p:cNvSpPr txBox="1">
            <a:spLocks noGrp="1"/>
          </p:cNvSpPr>
          <p:nvPr>
            <p:ph type="title"/>
          </p:nvPr>
        </p:nvSpPr>
        <p:spPr>
          <a:xfrm>
            <a:off x="1552575" y="452718"/>
            <a:ext cx="8498259"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3">
            <a:extLst>
              <a:ext uri="{FF2B5EF4-FFF2-40B4-BE49-F238E27FC236}">
                <a16:creationId xmlns:a16="http://schemas.microsoft.com/office/drawing/2014/main" id="{8B54790F-4E7D-4CC2-BD34-C3C8F2C6257E}"/>
              </a:ext>
            </a:extLst>
          </p:cNvPr>
          <p:cNvSpPr txBox="1">
            <a:spLocks noGrp="1"/>
          </p:cNvSpPr>
          <p:nvPr>
            <p:ph idx="1"/>
          </p:nvPr>
        </p:nvSpPr>
        <p:spPr>
          <a:xfrm>
            <a:off x="1104293" y="1090893"/>
            <a:ext cx="8946541" cy="419548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aim of this study is basically to deal with customer relationships in e-retail in India and how customer retention as a strategy can be looked as a potential untapped marketing management strategy for the internet retailers in India.</a:t>
            </a:r>
            <a:endPar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With growing Internet penetration and more retailers looking to venture online it becomes  necessary to see the possible framework which will increase loyalty ,retain customers and develop relationships beyond pure transactional and financial.</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1567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124A-B3DA-4411-A7B9-967D29F318C7}"/>
              </a:ext>
            </a:extLst>
          </p:cNvPr>
          <p:cNvSpPr>
            <a:spLocks noGrp="1"/>
          </p:cNvSpPr>
          <p:nvPr>
            <p:ph type="title"/>
          </p:nvPr>
        </p:nvSpPr>
        <p:spPr>
          <a:xfrm>
            <a:off x="646111" y="452718"/>
            <a:ext cx="9404723" cy="823632"/>
          </a:xfrm>
        </p:spPr>
        <p:txBody>
          <a:bodyPr>
            <a:normAutofit fontScale="90000"/>
          </a:bodyPr>
          <a:lstStyle/>
          <a:p>
            <a:pPr algn="ctr"/>
            <a:r>
              <a:rPr lang="en-US" sz="2800" b="1" u="sng" dirty="0">
                <a:solidFill>
                  <a:schemeClr val="bg1"/>
                </a:solidFill>
                <a:latin typeface="Century" panose="02040604050505020304" pitchFamily="18" charset="0"/>
              </a:rPr>
              <a:t>PROBLEM</a:t>
            </a:r>
            <a:r>
              <a:rPr lang="en-US" sz="4400" b="1" u="sng" dirty="0">
                <a:latin typeface="Century" panose="02040604050505020304" pitchFamily="18" charset="0"/>
              </a:rPr>
              <a:t> </a:t>
            </a:r>
            <a:r>
              <a:rPr lang="en-US" sz="2800" b="1" u="sng" dirty="0">
                <a:solidFill>
                  <a:schemeClr val="bg1"/>
                </a:solidFill>
                <a:latin typeface="Century" panose="02040604050505020304" pitchFamily="18" charset="0"/>
              </a:rPr>
              <a:t>STATEMENT</a:t>
            </a:r>
            <a:br>
              <a:rPr lang="en-IN" sz="4400" b="1" u="sng" dirty="0">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9246529F-82A6-4247-BD21-01CFB994D3A1}"/>
              </a:ext>
            </a:extLst>
          </p:cNvPr>
          <p:cNvSpPr>
            <a:spLocks noGrp="1"/>
          </p:cNvSpPr>
          <p:nvPr>
            <p:ph idx="1"/>
          </p:nvPr>
        </p:nvSpPr>
        <p:spPr>
          <a:xfrm>
            <a:off x="1104293" y="1080807"/>
            <a:ext cx="8946541" cy="5324475"/>
          </a:xfrm>
        </p:spPr>
        <p:txBody>
          <a:bodyPr>
            <a:normAutofit/>
          </a:bodyPr>
          <a:lstStyle/>
          <a:p>
            <a:pPr algn="just">
              <a:buFont typeface="Wingdings" panose="05000000000000000000" pitchFamily="2" charset="2"/>
              <a:buChar char="§"/>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87059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0F1F5-E6D9-495C-A0F2-BCCEE5B34C7C}"/>
              </a:ext>
            </a:extLst>
          </p:cNvPr>
          <p:cNvSpPr txBox="1"/>
          <p:nvPr/>
        </p:nvSpPr>
        <p:spPr>
          <a:xfrm>
            <a:off x="483269" y="131013"/>
            <a:ext cx="10115550" cy="2655471"/>
          </a:xfrm>
          <a:prstGeom prst="rect">
            <a:avLst/>
          </a:prstGeom>
          <a:noFill/>
        </p:spPr>
        <p:txBody>
          <a:bodyPr wrap="square">
            <a:spAutoFit/>
          </a:bodyPr>
          <a:lstStyle/>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Utilitarian value</a:t>
            </a:r>
            <a:r>
              <a:rPr lang="en-IN" sz="18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a:t>
            </a:r>
          </a:p>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8131" y="2786484"/>
            <a:ext cx="8505825" cy="3831887"/>
          </a:xfrm>
          <a:prstGeom prst="rect">
            <a:avLst/>
          </a:prstGeom>
          <a:noFill/>
          <a:ln>
            <a:noFill/>
          </a:ln>
        </p:spPr>
      </p:pic>
    </p:spTree>
    <p:extLst>
      <p:ext uri="{BB962C8B-B14F-4D97-AF65-F5344CB8AC3E}">
        <p14:creationId xmlns:p14="http://schemas.microsoft.com/office/powerpoint/2010/main" val="357843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0F5AE-D4A2-44B3-9321-2116AEC71966}"/>
              </a:ext>
            </a:extLst>
          </p:cNvPr>
          <p:cNvSpPr txBox="1"/>
          <p:nvPr/>
        </p:nvSpPr>
        <p:spPr>
          <a:xfrm>
            <a:off x="1362075" y="605909"/>
            <a:ext cx="6096000" cy="584775"/>
          </a:xfrm>
          <a:prstGeom prst="rect">
            <a:avLst/>
          </a:prstGeom>
          <a:noFill/>
        </p:spPr>
        <p:txBody>
          <a:bodyPr wrap="square">
            <a:spAutoFit/>
          </a:bodyPr>
          <a:lstStyle/>
          <a:p>
            <a:r>
              <a:rPr lang="en-US" sz="3200" b="1" dirty="0">
                <a:solidFill>
                  <a:schemeClr val="bg1"/>
                </a:solidFill>
                <a:latin typeface="Century" panose="02040604050505020304" pitchFamily="18" charset="0"/>
              </a:rPr>
              <a:t>Problem</a:t>
            </a:r>
            <a:r>
              <a:rPr lang="en-US" sz="3200" b="1" dirty="0">
                <a:solidFill>
                  <a:schemeClr val="accent1"/>
                </a:solidFill>
                <a:latin typeface="Century" panose="02040604050505020304" pitchFamily="18" charset="0"/>
              </a:rPr>
              <a:t> </a:t>
            </a:r>
            <a:r>
              <a:rPr lang="en-US" sz="3200" b="1" dirty="0">
                <a:solidFill>
                  <a:schemeClr val="bg1"/>
                </a:solidFill>
                <a:latin typeface="Century" panose="02040604050505020304" pitchFamily="18" charset="0"/>
              </a:rPr>
              <a:t>Understanding</a:t>
            </a:r>
            <a:r>
              <a:rPr lang="en-US" sz="3200" b="1" dirty="0">
                <a:solidFill>
                  <a:schemeClr val="accent1"/>
                </a:solidFill>
                <a:latin typeface="Century" panose="02040604050505020304" pitchFamily="18" charset="0"/>
              </a:rPr>
              <a:t> :</a:t>
            </a:r>
            <a:endParaRPr lang="en-IN" sz="3200" dirty="0">
              <a:solidFill>
                <a:schemeClr val="accent1"/>
              </a:solidFill>
            </a:endParaRPr>
          </a:p>
        </p:txBody>
      </p:sp>
      <p:sp>
        <p:nvSpPr>
          <p:cNvPr id="5" name="TextBox 4">
            <a:extLst>
              <a:ext uri="{FF2B5EF4-FFF2-40B4-BE49-F238E27FC236}">
                <a16:creationId xmlns:a16="http://schemas.microsoft.com/office/drawing/2014/main" id="{6AC82A00-3932-4AB5-BB54-EE9966183891}"/>
              </a:ext>
            </a:extLst>
          </p:cNvPr>
          <p:cNvSpPr txBox="1"/>
          <p:nvPr/>
        </p:nvSpPr>
        <p:spPr>
          <a:xfrm>
            <a:off x="1266825" y="1713690"/>
            <a:ext cx="9925050" cy="326980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quality</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information quality, trust and net benefit. </a:t>
            </a: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332098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22BC-0D26-4CF2-9373-60F6E6EBE33E}"/>
              </a:ext>
            </a:extLst>
          </p:cNvPr>
          <p:cNvSpPr>
            <a:spLocks noGrp="1"/>
          </p:cNvSpPr>
          <p:nvPr>
            <p:ph type="title"/>
          </p:nvPr>
        </p:nvSpPr>
        <p:spPr>
          <a:xfrm>
            <a:off x="730382" y="1047978"/>
            <a:ext cx="9905998" cy="1478570"/>
          </a:xfrm>
        </p:spPr>
        <p:txBody>
          <a:bodyPr/>
          <a:lstStyle/>
          <a:p>
            <a:r>
              <a:rPr lang="en-IN" sz="32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What is Customer Retention?</a:t>
            </a:r>
            <a:br>
              <a:rPr lang="en-IN" sz="3200" b="1" dirty="0">
                <a:solidFill>
                  <a:schemeClr val="bg1"/>
                </a:solidFill>
                <a:latin typeface="Century" panose="02040604050505020304" pitchFamily="18" charset="0"/>
                <a:ea typeface="Calibri" panose="020F0502020204030204" pitchFamily="34" charset="0"/>
                <a:cs typeface="Times New Roman" panose="02020603050405020304" pitchFamily="18" charset="0"/>
              </a:rPr>
            </a:br>
            <a:endParaRPr lang="en-IN" sz="3200" dirty="0">
              <a:solidFill>
                <a:schemeClr val="bg1"/>
              </a:solidFill>
            </a:endParaRPr>
          </a:p>
        </p:txBody>
      </p:sp>
      <p:sp>
        <p:nvSpPr>
          <p:cNvPr id="4" name="TextBox 3">
            <a:extLst>
              <a:ext uri="{FF2B5EF4-FFF2-40B4-BE49-F238E27FC236}">
                <a16:creationId xmlns:a16="http://schemas.microsoft.com/office/drawing/2014/main" id="{589AD427-2A20-4767-A43F-4A04E1B935CA}"/>
              </a:ext>
            </a:extLst>
          </p:cNvPr>
          <p:cNvSpPr txBox="1"/>
          <p:nvPr/>
        </p:nvSpPr>
        <p:spPr>
          <a:xfrm>
            <a:off x="784927" y="2274838"/>
            <a:ext cx="8515350" cy="2308324"/>
          </a:xfrm>
          <a:prstGeom prst="rect">
            <a:avLst/>
          </a:prstGeom>
          <a:noFill/>
        </p:spPr>
        <p:txBody>
          <a:bodyPr wrap="square">
            <a:spAutoFit/>
          </a:bodyPr>
          <a:lstStyle/>
          <a:p>
            <a:r>
              <a:rPr lang="en-US" sz="2400" b="0" i="0" dirty="0">
                <a:solidFill>
                  <a:srgbClr val="181818"/>
                </a:solidFill>
                <a:effectLst/>
                <a:latin typeface="SalesforceSansLight"/>
              </a:rPr>
              <a:t>Customer retention refers to the rate at which customers stay with a business in a given period of time. This is often referred to as churn rate and is a key metric for practically all B2B and B2C businesses. In general, the lower the churn, the more loyal the customers and more successful the business, as the business retains more customers over time.</a:t>
            </a:r>
            <a:endParaRPr lang="en-IN" sz="2400" dirty="0"/>
          </a:p>
        </p:txBody>
      </p:sp>
      <p:pic>
        <p:nvPicPr>
          <p:cNvPr id="7" name="Picture 6">
            <a:extLst>
              <a:ext uri="{FF2B5EF4-FFF2-40B4-BE49-F238E27FC236}">
                <a16:creationId xmlns:a16="http://schemas.microsoft.com/office/drawing/2014/main" id="{B9DD5BF7-1940-48FF-97EE-3E028CFFCD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81492" y="2274838"/>
            <a:ext cx="2864859" cy="2017122"/>
          </a:xfrm>
          <a:prstGeom prst="rect">
            <a:avLst/>
          </a:prstGeom>
        </p:spPr>
      </p:pic>
    </p:spTree>
    <p:extLst>
      <p:ext uri="{BB962C8B-B14F-4D97-AF65-F5344CB8AC3E}">
        <p14:creationId xmlns:p14="http://schemas.microsoft.com/office/powerpoint/2010/main" val="109747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DC23652-5829-453E-8EE5-8C53A03A2A85}"/>
              </a:ext>
            </a:extLst>
          </p:cNvPr>
          <p:cNvSpPr txBox="1"/>
          <p:nvPr/>
        </p:nvSpPr>
        <p:spPr>
          <a:xfrm>
            <a:off x="415912" y="286950"/>
            <a:ext cx="8112868"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2800" b="1" dirty="0">
                <a:solidFill>
                  <a:schemeClr val="bg1"/>
                </a:solidFill>
                <a:latin typeface="Century" panose="02040604050505020304" pitchFamily="18" charset="0"/>
              </a:rPr>
              <a:t>Importance of Customer Retention:</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12">
            <a:extLst>
              <a:ext uri="{FF2B5EF4-FFF2-40B4-BE49-F238E27FC236}">
                <a16:creationId xmlns:a16="http://schemas.microsoft.com/office/drawing/2014/main" id="{F9FEE8D1-9741-40CF-957D-1DF047086E51}"/>
              </a:ext>
            </a:extLst>
          </p:cNvPr>
          <p:cNvSpPr txBox="1"/>
          <p:nvPr/>
        </p:nvSpPr>
        <p:spPr>
          <a:xfrm>
            <a:off x="395592" y="1243935"/>
            <a:ext cx="11153302" cy="49859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2000" b="0" i="0" dirty="0">
                <a:effectLst/>
                <a:latin typeface="AvenirNext"/>
              </a:rPr>
              <a:t>It's also easier and more cost-effective to retain customers than to acquire new ones, returning customers spend more and buy more often, and refer friends and family. Only a 5% increase in customer retention can increase company revenue by 25-95%.</a:t>
            </a:r>
          </a:p>
          <a:p>
            <a:pPr algn="l" fontAlgn="base"/>
            <a:r>
              <a:rPr lang="en-US" sz="2000" b="0" i="0" dirty="0">
                <a:effectLst/>
                <a:latin typeface="AvenirNext"/>
              </a:rPr>
              <a:t>The numbers don't lie: Retaining customers brings companies a </a:t>
            </a:r>
            <a:r>
              <a:rPr lang="en-US" sz="2000" b="0" i="1" dirty="0">
                <a:effectLst/>
                <a:latin typeface="inherit"/>
              </a:rPr>
              <a:t>ton </a:t>
            </a:r>
            <a:r>
              <a:rPr lang="en-US" sz="2000" b="0" i="0" dirty="0">
                <a:effectLst/>
                <a:latin typeface="AvenirNext"/>
              </a:rPr>
              <a:t>of ROI.</a:t>
            </a:r>
          </a:p>
          <a:p>
            <a:pPr algn="l" fontAlgn="base"/>
            <a:r>
              <a:rPr lang="en-US" sz="2000" b="0" i="0" dirty="0">
                <a:effectLst/>
                <a:latin typeface="AvenirNext"/>
              </a:rPr>
              <a:t>There are a few reasons why customer retention is critical to company growth and success:</a:t>
            </a:r>
          </a:p>
          <a:p>
            <a:pPr algn="l" fontAlgn="base">
              <a:buFont typeface="Arial" panose="020B0604020202020204" pitchFamily="34" charset="0"/>
              <a:buChar char="•"/>
            </a:pPr>
            <a:r>
              <a:rPr lang="en-US" sz="2000" b="1" i="0" dirty="0">
                <a:effectLst/>
                <a:latin typeface="inherit"/>
              </a:rPr>
              <a:t>Affordability:</a:t>
            </a:r>
            <a:r>
              <a:rPr lang="en-US" sz="2000" b="0" i="0" dirty="0">
                <a:effectLst/>
                <a:latin typeface="inherit"/>
              </a:rPr>
              <a:t> It's </a:t>
            </a:r>
            <a:r>
              <a:rPr lang="en-US" sz="2000" b="1" i="0" u="none" strike="noStrike" dirty="0">
                <a:effectLst/>
                <a:latin typeface="inherit"/>
                <a:hlinkClick r:id="rId2">
                  <a:extLst>
                    <a:ext uri="{A12FA001-AC4F-418D-AE19-62706E023703}">
                      <ahyp:hlinkClr xmlns:ahyp="http://schemas.microsoft.com/office/drawing/2018/hyperlinkcolor" val="tx"/>
                    </a:ext>
                  </a:extLst>
                </a:hlinkClick>
              </a:rPr>
              <a:t>6 to 7 times more expensive</a:t>
            </a:r>
            <a:r>
              <a:rPr lang="en-US" sz="2000" b="0" i="0" dirty="0">
                <a:effectLst/>
                <a:latin typeface="inherit"/>
              </a:rPr>
              <a:t> to acquire a new customer than it is to retain an existing customer.</a:t>
            </a:r>
          </a:p>
          <a:p>
            <a:pPr algn="l" fontAlgn="base">
              <a:buFont typeface="Arial" panose="020B0604020202020204" pitchFamily="34" charset="0"/>
              <a:buChar char="•"/>
            </a:pPr>
            <a:r>
              <a:rPr lang="en-US" sz="2000" b="1" i="0" dirty="0">
                <a:effectLst/>
                <a:latin typeface="inherit"/>
              </a:rPr>
              <a:t>ROI:</a:t>
            </a:r>
            <a:r>
              <a:rPr lang="en-US" sz="2000" b="0" i="0" dirty="0">
                <a:effectLst/>
                <a:latin typeface="inherit"/>
              </a:rPr>
              <a:t> A </a:t>
            </a:r>
            <a:r>
              <a:rPr lang="en-US" sz="2000" b="1" i="0" u="none" strike="noStrike" dirty="0">
                <a:effectLst/>
                <a:latin typeface="inherit"/>
                <a:hlinkClick r:id="rId3">
                  <a:extLst>
                    <a:ext uri="{A12FA001-AC4F-418D-AE19-62706E023703}">
                      <ahyp:hlinkClr xmlns:ahyp="http://schemas.microsoft.com/office/drawing/2018/hyperlinkcolor" val="tx"/>
                    </a:ext>
                  </a:extLst>
                </a:hlinkClick>
              </a:rPr>
              <a:t>5% increase in customer retention</a:t>
            </a:r>
            <a:r>
              <a:rPr lang="en-US" sz="2000" b="0" i="0" dirty="0">
                <a:effectLst/>
                <a:latin typeface="inherit"/>
              </a:rPr>
              <a:t> can increase company revenue by 25-95%.</a:t>
            </a:r>
          </a:p>
          <a:p>
            <a:pPr algn="l" fontAlgn="base">
              <a:buFont typeface="Arial" panose="020B0604020202020204" pitchFamily="34" charset="0"/>
              <a:buChar char="•"/>
            </a:pPr>
            <a:r>
              <a:rPr lang="en-US" sz="2000" b="1" i="0" dirty="0">
                <a:effectLst/>
                <a:latin typeface="inherit"/>
              </a:rPr>
              <a:t>Loyalty:</a:t>
            </a:r>
            <a:r>
              <a:rPr lang="en-US" sz="2000" b="0" i="0" dirty="0">
                <a:effectLst/>
                <a:latin typeface="inherit"/>
              </a:rPr>
              <a:t> Retained customers </a:t>
            </a:r>
            <a:r>
              <a:rPr lang="en-US" sz="2000" b="1" i="0" u="none" strike="noStrike" dirty="0">
                <a:effectLst/>
                <a:latin typeface="inherit"/>
                <a:hlinkClick r:id="rId3">
                  <a:extLst>
                    <a:ext uri="{A12FA001-AC4F-418D-AE19-62706E023703}">
                      <ahyp:hlinkClr xmlns:ahyp="http://schemas.microsoft.com/office/drawing/2018/hyperlinkcolor" val="tx"/>
                    </a:ext>
                  </a:extLst>
                </a:hlinkClick>
              </a:rPr>
              <a:t>buy more often and spend more than newer customers</a:t>
            </a:r>
            <a:r>
              <a:rPr lang="en-US" sz="2000" b="0" i="0" dirty="0">
                <a:effectLst/>
                <a:latin typeface="inherit"/>
              </a:rPr>
              <a:t>. They've learned the value of a product or service and keep coming back, again and again.</a:t>
            </a:r>
          </a:p>
          <a:p>
            <a:pPr algn="l" fontAlgn="base">
              <a:buFont typeface="Arial" panose="020B0604020202020204" pitchFamily="34" charset="0"/>
              <a:buChar char="•"/>
            </a:pPr>
            <a:r>
              <a:rPr lang="en-US" sz="2000" b="1" i="0" dirty="0">
                <a:effectLst/>
                <a:latin typeface="inherit"/>
              </a:rPr>
              <a:t>Referrals:</a:t>
            </a:r>
            <a:r>
              <a:rPr lang="en-US" sz="2000" b="0" i="0" dirty="0">
                <a:effectLst/>
                <a:latin typeface="inherit"/>
              </a:rPr>
              <a:t> Satisfied, loyal customers are more likely to sing a company's praises and </a:t>
            </a:r>
            <a:r>
              <a:rPr lang="en-US" sz="2000" b="1" i="0" u="none" strike="noStrike" dirty="0">
                <a:effectLst/>
                <a:latin typeface="inherit"/>
                <a:hlinkClick r:id="rId4">
                  <a:extLst>
                    <a:ext uri="{A12FA001-AC4F-418D-AE19-62706E023703}">
                      <ahyp:hlinkClr xmlns:ahyp="http://schemas.microsoft.com/office/drawing/2018/hyperlinkcolor" val="tx"/>
                    </a:ext>
                  </a:extLst>
                </a:hlinkClick>
              </a:rPr>
              <a:t>refer their friends and family</a:t>
            </a:r>
            <a:r>
              <a:rPr lang="en-US" sz="2000" b="0" i="0" dirty="0">
                <a:effectLst/>
                <a:latin typeface="inherit"/>
              </a:rPr>
              <a:t> — bringing in new customers, free of charge.</a:t>
            </a:r>
          </a:p>
          <a:p>
            <a:pPr algn="l" fontAlgn="base"/>
            <a:r>
              <a:rPr lang="en-US" sz="2000" b="0" i="0" dirty="0">
                <a:effectLst/>
                <a:latin typeface="AvenirNext"/>
              </a:rPr>
              <a:t>It might seem obvious — of course, companies should want to retain customers — but when companies start growing quickly and </a:t>
            </a:r>
            <a:r>
              <a:rPr lang="en-US" sz="2000" b="1" i="0" u="none" strike="noStrike" dirty="0">
                <a:effectLst/>
                <a:latin typeface="inherit"/>
                <a:hlinkClick r:id="rId5">
                  <a:extLst>
                    <a:ext uri="{A12FA001-AC4F-418D-AE19-62706E023703}">
                      <ahyp:hlinkClr xmlns:ahyp="http://schemas.microsoft.com/office/drawing/2018/hyperlinkcolor" val="tx"/>
                    </a:ext>
                  </a:extLst>
                </a:hlinkClick>
              </a:rPr>
              <a:t>struggle to implement</a:t>
            </a:r>
            <a:r>
              <a:rPr lang="en-US" sz="2000" b="0" i="0" dirty="0">
                <a:effectLst/>
                <a:latin typeface="AvenirNext"/>
              </a:rPr>
              <a:t> a solid customer support program, proactive customer support for existing customers can slip through the cracks.</a:t>
            </a:r>
          </a:p>
          <a:p>
            <a:endParaRPr lang="en-IN" dirty="0"/>
          </a:p>
        </p:txBody>
      </p:sp>
    </p:spTree>
    <p:extLst>
      <p:ext uri="{BB962C8B-B14F-4D97-AF65-F5344CB8AC3E}">
        <p14:creationId xmlns:p14="http://schemas.microsoft.com/office/powerpoint/2010/main" val="392222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575</TotalTime>
  <Words>1434</Words>
  <Application>Microsoft Office PowerPoint</Application>
  <PresentationFormat>Widescreen</PresentationFormat>
  <Paragraphs>109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AvenirNext</vt:lpstr>
      <vt:lpstr>Calibri</vt:lpstr>
      <vt:lpstr>Century</vt:lpstr>
      <vt:lpstr>Courier New</vt:lpstr>
      <vt:lpstr>Helvetica Neue</vt:lpstr>
      <vt:lpstr>inherit</vt:lpstr>
      <vt:lpstr>SalesforceSansLight</vt:lpstr>
      <vt:lpstr>Tw Cen MT</vt:lpstr>
      <vt:lpstr>Wingdings</vt:lpstr>
      <vt:lpstr>Circuit</vt:lpstr>
      <vt:lpstr>PowerPoint Presentation</vt:lpstr>
      <vt:lpstr>PowerPoint Presentation</vt:lpstr>
      <vt:lpstr>PowerPoint Presentation</vt:lpstr>
      <vt:lpstr>Introduction</vt:lpstr>
      <vt:lpstr>PROBLEM STATEMENT </vt:lpstr>
      <vt:lpstr>PowerPoint Presentation</vt:lpstr>
      <vt:lpstr>PowerPoint Presentation</vt:lpstr>
      <vt:lpstr>What is Customer Retention?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Chandrashekar Chandru</dc:creator>
  <cp:lastModifiedBy>Balu Gumidelli</cp:lastModifiedBy>
  <cp:revision>20</cp:revision>
  <dcterms:created xsi:type="dcterms:W3CDTF">2022-02-05T05:39:26Z</dcterms:created>
  <dcterms:modified xsi:type="dcterms:W3CDTF">2022-05-15T06:15:24Z</dcterms:modified>
</cp:coreProperties>
</file>