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2" r:id="rId1"/>
  </p:sldMasterIdLst>
  <p:sldIdLst>
    <p:sldId id="256" r:id="rId2"/>
    <p:sldId id="302" r:id="rId3"/>
    <p:sldId id="301" r:id="rId4"/>
    <p:sldId id="258" r:id="rId5"/>
    <p:sldId id="259" r:id="rId6"/>
    <p:sldId id="262" r:id="rId7"/>
    <p:sldId id="263" r:id="rId8"/>
    <p:sldId id="266" r:id="rId9"/>
    <p:sldId id="264" r:id="rId10"/>
    <p:sldId id="269" r:id="rId11"/>
    <p:sldId id="270" r:id="rId12"/>
    <p:sldId id="271" r:id="rId13"/>
    <p:sldId id="272" r:id="rId14"/>
    <p:sldId id="273" r:id="rId15"/>
    <p:sldId id="274" r:id="rId16"/>
    <p:sldId id="275" r:id="rId17"/>
    <p:sldId id="276" r:id="rId18"/>
    <p:sldId id="277" r:id="rId19"/>
    <p:sldId id="278" r:id="rId20"/>
    <p:sldId id="279" r:id="rId21"/>
    <p:sldId id="285" r:id="rId22"/>
    <p:sldId id="286" r:id="rId23"/>
    <p:sldId id="299" r:id="rId24"/>
    <p:sldId id="30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CB2261-8F36-4175-8DAE-26C879DE8F8A}" type="datetimeFigureOut">
              <a:rPr lang="en-IN" smtClean="0"/>
              <a:t>12-05-2022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52007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91656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21552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199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002974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CB2261-8F36-4175-8DAE-26C879DE8F8A}"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87673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CB2261-8F36-4175-8DAE-26C879DE8F8A}"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689129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351471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79871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B2261-8F36-4175-8DAE-26C879DE8F8A}"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71477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2261-8F36-4175-8DAE-26C879DE8F8A}"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30535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CB2261-8F36-4175-8DAE-26C879DE8F8A}"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181662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B2261-8F36-4175-8DAE-26C879DE8F8A}"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58684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B2261-8F36-4175-8DAE-26C879DE8F8A}"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58531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B2261-8F36-4175-8DAE-26C879DE8F8A}" type="datetimeFigureOut">
              <a:rPr lang="en-IN" smtClean="0"/>
              <a:t>12-05-2022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08438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229547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B2261-8F36-4175-8DAE-26C879DE8F8A}"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DD2632-3E53-4453-8674-E8072460ACFE}" type="slidenum">
              <a:rPr lang="en-IN" smtClean="0"/>
              <a:t>‹#›</a:t>
            </a:fld>
            <a:endParaRPr lang="en-IN"/>
          </a:p>
        </p:txBody>
      </p:sp>
    </p:spTree>
    <p:extLst>
      <p:ext uri="{BB962C8B-B14F-4D97-AF65-F5344CB8AC3E}">
        <p14:creationId xmlns:p14="http://schemas.microsoft.com/office/powerpoint/2010/main" val="366522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CB2261-8F36-4175-8DAE-26C879DE8F8A}" type="datetimeFigureOut">
              <a:rPr lang="en-IN" smtClean="0"/>
              <a:t>12-05-2022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DD2632-3E53-4453-8674-E8072460ACFE}" type="slidenum">
              <a:rPr lang="en-IN" smtClean="0"/>
              <a:t>‹#›</a:t>
            </a:fld>
            <a:endParaRPr lang="en-IN"/>
          </a:p>
        </p:txBody>
      </p:sp>
    </p:spTree>
    <p:extLst>
      <p:ext uri="{BB962C8B-B14F-4D97-AF65-F5344CB8AC3E}">
        <p14:creationId xmlns:p14="http://schemas.microsoft.com/office/powerpoint/2010/main" val="3262226776"/>
      </p:ext>
    </p:extLst>
  </p:cSld>
  <p:clrMap bg1="dk1" tx1="lt1" bg2="dk2" tx2="lt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 id="2147484134" r:id="rId12"/>
    <p:sldLayoutId id="2147484135" r:id="rId13"/>
    <p:sldLayoutId id="2147484136" r:id="rId14"/>
    <p:sldLayoutId id="2147484137" r:id="rId15"/>
    <p:sldLayoutId id="2147484138" r:id="rId16"/>
    <p:sldLayoutId id="21474841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matrix.com/blog/shopping-search-marketing/"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duperrin.com/english/2015/08/24/knowing-is-not-not-understanding-the-customer/"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media.bain.com/Images/BB_Prescription_cutting_costs.pdf" TargetMode="External"/><Relationship Id="rId2" Type="http://schemas.openxmlformats.org/officeDocument/2006/relationships/hyperlink" Target="https://www.americanexpress.com/en-us/business/trends-and-insights/articles/retaining-customers-vs-acquiring-customers/" TargetMode="External"/><Relationship Id="rId1" Type="http://schemas.openxmlformats.org/officeDocument/2006/relationships/slideLayout" Target="../slideLayouts/slideLayout7.xml"/><Relationship Id="rId5" Type="http://schemas.openxmlformats.org/officeDocument/2006/relationships/hyperlink" Target="https://blog.hubspot.com/service/customer-support-team" TargetMode="External"/><Relationship Id="rId4" Type="http://schemas.openxmlformats.org/officeDocument/2006/relationships/hyperlink" Target="https://media.bain.com/Images/Value_online_customer_loyalty_you_captur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29A1D3-B1DE-4A24-89F0-31A981F7F5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96252" y="-38395"/>
            <a:ext cx="12192000" cy="7151826"/>
          </a:xfrm>
          <a:prstGeom prst="rect">
            <a:avLst/>
          </a:prstGeom>
        </p:spPr>
      </p:pic>
      <p:sp>
        <p:nvSpPr>
          <p:cNvPr id="6" name="TextBox 5">
            <a:extLst>
              <a:ext uri="{FF2B5EF4-FFF2-40B4-BE49-F238E27FC236}">
                <a16:creationId xmlns:a16="http://schemas.microsoft.com/office/drawing/2014/main" id="{3FCF7CFC-0B90-492D-8C9E-7455C917B2EB}"/>
              </a:ext>
            </a:extLst>
          </p:cNvPr>
          <p:cNvSpPr txBox="1"/>
          <p:nvPr/>
        </p:nvSpPr>
        <p:spPr>
          <a:xfrm>
            <a:off x="1806607" y="36608"/>
            <a:ext cx="7943786" cy="1015663"/>
          </a:xfrm>
          <a:prstGeom prst="rect">
            <a:avLst/>
          </a:prstGeom>
          <a:noFill/>
        </p:spPr>
        <p:txBody>
          <a:bodyPr wrap="square" rtlCol="0">
            <a:spAutoFit/>
          </a:bodyPr>
          <a:lstStyle/>
          <a:p>
            <a:r>
              <a:rPr lang="en-US" sz="6000" b="1" dirty="0">
                <a:solidFill>
                  <a:schemeClr val="bg2">
                    <a:lumMod val="60000"/>
                    <a:lumOff val="40000"/>
                  </a:schemeClr>
                </a:solidFill>
                <a:highlight>
                  <a:srgbClr val="000000"/>
                </a:highlight>
              </a:rPr>
              <a:t>CUSTOMER RETENTION </a:t>
            </a:r>
          </a:p>
        </p:txBody>
      </p:sp>
      <p:sp>
        <p:nvSpPr>
          <p:cNvPr id="9" name="TextBox 8">
            <a:extLst>
              <a:ext uri="{FF2B5EF4-FFF2-40B4-BE49-F238E27FC236}">
                <a16:creationId xmlns:a16="http://schemas.microsoft.com/office/drawing/2014/main" id="{0589A4E0-083A-49F9-99B4-E80448661072}"/>
              </a:ext>
            </a:extLst>
          </p:cNvPr>
          <p:cNvSpPr txBox="1"/>
          <p:nvPr/>
        </p:nvSpPr>
        <p:spPr>
          <a:xfrm>
            <a:off x="8653601" y="5790340"/>
            <a:ext cx="3538399" cy="523220"/>
          </a:xfrm>
          <a:prstGeom prst="rect">
            <a:avLst/>
          </a:prstGeom>
          <a:noFill/>
        </p:spPr>
        <p:txBody>
          <a:bodyPr wrap="square" rtlCol="0">
            <a:spAutoFit/>
          </a:bodyPr>
          <a:lstStyle/>
          <a:p>
            <a:r>
              <a:rPr lang="en-US" sz="2800" b="1" i="1" dirty="0"/>
              <a:t>Balu Gumidelli</a:t>
            </a:r>
            <a:endParaRPr lang="en-IN" sz="2800" b="1" i="1" dirty="0"/>
          </a:p>
        </p:txBody>
      </p:sp>
      <p:sp>
        <p:nvSpPr>
          <p:cNvPr id="2" name="TextBox 1">
            <a:extLst>
              <a:ext uri="{FF2B5EF4-FFF2-40B4-BE49-F238E27FC236}">
                <a16:creationId xmlns:a16="http://schemas.microsoft.com/office/drawing/2014/main" id="{7811DF96-3324-4F05-B0F6-AA118B030A55}"/>
              </a:ext>
            </a:extLst>
          </p:cNvPr>
          <p:cNvSpPr txBox="1"/>
          <p:nvPr/>
        </p:nvSpPr>
        <p:spPr>
          <a:xfrm>
            <a:off x="0" y="7151826"/>
            <a:ext cx="12192000" cy="230832"/>
          </a:xfrm>
          <a:prstGeom prst="rect">
            <a:avLst/>
          </a:prstGeom>
          <a:noFill/>
        </p:spPr>
        <p:txBody>
          <a:bodyPr wrap="square" rtlCol="0">
            <a:spAutoFit/>
          </a:bodyPr>
          <a:lstStyle/>
          <a:p>
            <a:r>
              <a:rPr lang="en-IN" sz="900">
                <a:hlinkClick r:id="rId3" tooltip="https://sitesmatrix.com/blog/shopping-search-marketing/"/>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10645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3E77A973-87CA-42A9-9732-684E13D04E59}"/>
              </a:ext>
            </a:extLst>
          </p:cNvPr>
          <p:cNvSpPr txBox="1"/>
          <p:nvPr/>
        </p:nvSpPr>
        <p:spPr>
          <a:xfrm>
            <a:off x="1295399" y="764740"/>
            <a:ext cx="5336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solidFill>
                  <a:schemeClr val="bg1"/>
                </a:solidFill>
                <a:latin typeface="Century" panose="02040604050505020304" pitchFamily="18" charset="0"/>
              </a:rPr>
              <a:t>Exploratory Data Analysis:</a:t>
            </a:r>
            <a:endParaRPr lang="en-IN" sz="3200" b="1" dirty="0">
              <a:solidFill>
                <a:schemeClr val="bg1"/>
              </a:solidFill>
              <a:latin typeface="Century" panose="02040604050505020304" pitchFamily="18" charset="0"/>
            </a:endParaRPr>
          </a:p>
        </p:txBody>
      </p:sp>
      <p:sp>
        <p:nvSpPr>
          <p:cNvPr id="3" name="TextBox 3">
            <a:extLst>
              <a:ext uri="{FF2B5EF4-FFF2-40B4-BE49-F238E27FC236}">
                <a16:creationId xmlns:a16="http://schemas.microsoft.com/office/drawing/2014/main" id="{A68B76C4-6028-4F01-916B-8BB6CC9F4E01}"/>
              </a:ext>
            </a:extLst>
          </p:cNvPr>
          <p:cNvSpPr txBox="1"/>
          <p:nvPr/>
        </p:nvSpPr>
        <p:spPr>
          <a:xfrm>
            <a:off x="1066800" y="2010519"/>
            <a:ext cx="10058400" cy="3616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ü"/>
            </a:pPr>
            <a:r>
              <a:rPr lang="en-IN" sz="2400" dirty="0">
                <a:effectLst/>
                <a:latin typeface="Century" panose="02040604050505020304" pitchFamily="18" charset="0"/>
                <a:ea typeface="Calibri" panose="020F0502020204030204" pitchFamily="34" charset="0"/>
                <a:cs typeface="Times New Roman" panose="02020603050405020304" pitchFamily="18" charset="0"/>
              </a:rPr>
              <a:t>After importing the data </a:t>
            </a:r>
            <a:r>
              <a:rPr lang="en-IN" sz="2400" dirty="0" err="1">
                <a:effectLst/>
                <a:latin typeface="Century" panose="02040604050505020304" pitchFamily="18" charset="0"/>
                <a:ea typeface="Calibri" panose="020F0502020204030204" pitchFamily="34" charset="0"/>
                <a:cs typeface="Times New Roman" panose="02020603050405020304" pitchFamily="18" charset="0"/>
              </a:rPr>
              <a:t>set,I’ve</a:t>
            </a:r>
            <a:r>
              <a:rPr lang="en-IN" sz="2400" dirty="0">
                <a:effectLst/>
                <a:latin typeface="Century" panose="02040604050505020304" pitchFamily="18" charset="0"/>
                <a:ea typeface="Calibri" panose="020F0502020204030204" pitchFamily="34" charset="0"/>
                <a:cs typeface="Times New Roman" panose="02020603050405020304" pitchFamily="18" charset="0"/>
              </a:rPr>
              <a:t> checked </a:t>
            </a:r>
            <a:r>
              <a:rPr lang="en-IN" sz="2400" dirty="0">
                <a:latin typeface="Century" panose="02040604050505020304" pitchFamily="18" charset="0"/>
                <a:ea typeface="Calibri" panose="020F0502020204030204" pitchFamily="34" charset="0"/>
                <a:cs typeface="Times New Roman" panose="02020603050405020304" pitchFamily="18" charset="0"/>
              </a:rPr>
              <a:t>the </a:t>
            </a:r>
            <a:r>
              <a:rPr lang="en-IN" sz="2400" dirty="0" err="1">
                <a:latin typeface="Century" panose="02040604050505020304" pitchFamily="18" charset="0"/>
                <a:ea typeface="Calibri" panose="020F0502020204030204" pitchFamily="34" charset="0"/>
                <a:cs typeface="Times New Roman" panose="02020603050405020304" pitchFamily="18" charset="0"/>
              </a:rPr>
              <a:t>shape,value</a:t>
            </a:r>
            <a:r>
              <a:rPr lang="en-IN" sz="2400" dirty="0">
                <a:latin typeface="Century" panose="02040604050505020304" pitchFamily="18" charset="0"/>
                <a:ea typeface="Calibri" panose="020F0502020204030204" pitchFamily="34" charset="0"/>
                <a:cs typeface="Times New Roman" panose="02020603050405020304" pitchFamily="18" charset="0"/>
              </a:rPr>
              <a:t> </a:t>
            </a:r>
            <a:r>
              <a:rPr lang="en-IN" sz="2400" dirty="0" err="1">
                <a:latin typeface="Century" panose="02040604050505020304" pitchFamily="18" charset="0"/>
                <a:ea typeface="Calibri" panose="020F0502020204030204" pitchFamily="34" charset="0"/>
                <a:cs typeface="Times New Roman" panose="02020603050405020304" pitchFamily="18" charset="0"/>
              </a:rPr>
              <a:t>counts,info</a:t>
            </a:r>
            <a:r>
              <a:rPr lang="en-IN" sz="2400" dirty="0">
                <a:latin typeface="Century" panose="02040604050505020304" pitchFamily="18" charset="0"/>
                <a:ea typeface="Calibri" panose="020F0502020204030204" pitchFamily="34" charset="0"/>
                <a:cs typeface="Times New Roman" panose="02020603050405020304" pitchFamily="18" charset="0"/>
              </a:rPr>
              <a:t> and null values in the data set.</a:t>
            </a:r>
          </a:p>
          <a:p>
            <a:pPr>
              <a:buFont typeface="Wingdings" panose="05000000000000000000" pitchFamily="2" charset="2"/>
              <a:buChar char="ü"/>
            </a:pP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latin typeface="Century" panose="02040604050505020304" pitchFamily="18" charset="0"/>
              </a:rPr>
              <a:t> </a:t>
            </a:r>
            <a:r>
              <a:rPr lang="en-IN" sz="2400" dirty="0">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endParaRPr lang="en-IN" sz="2400" dirty="0">
              <a:effectLst/>
              <a:latin typeface="Century" panose="02040604050505020304" pitchFamily="18" charset="0"/>
              <a:ea typeface="Calibri" panose="020F0502020204030204" pitchFamily="34" charset="0"/>
            </a:endParaRPr>
          </a:p>
          <a:p>
            <a:pPr>
              <a:buFont typeface="Wingdings" panose="05000000000000000000" pitchFamily="2" charset="2"/>
              <a:buChar char="ü"/>
            </a:pPr>
            <a:r>
              <a:rPr lang="en-IN" sz="2400" dirty="0">
                <a:latin typeface="Century" panose="02040604050505020304" pitchFamily="18" charset="0"/>
              </a:rPr>
              <a:t> </a:t>
            </a:r>
            <a:r>
              <a:rPr lang="en-IN" sz="2400" dirty="0">
                <a:effectLst/>
                <a:latin typeface="Century" panose="02040604050505020304" pitchFamily="18" charset="0"/>
                <a:ea typeface="Calibri" panose="020F0502020204030204" pitchFamily="34" charset="0"/>
              </a:rPr>
              <a:t>I ‘ve renamed the columns for better understanding.</a:t>
            </a:r>
          </a:p>
          <a:p>
            <a:pPr marL="285750" indent="-285750" algn="just">
              <a:buFont typeface="Wingdings" panose="05000000000000000000" pitchFamily="2" charset="2"/>
              <a:buChar char="Ø"/>
            </a:pP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411862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32EA22-9C08-4C95-8F85-043917C70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859" y="1206231"/>
            <a:ext cx="9348281" cy="53891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A094D0-35C8-4405-9E1A-41D654AAFDDD}"/>
              </a:ext>
            </a:extLst>
          </p:cNvPr>
          <p:cNvSpPr txBox="1"/>
          <p:nvPr/>
        </p:nvSpPr>
        <p:spPr>
          <a:xfrm>
            <a:off x="5009745" y="262647"/>
            <a:ext cx="3472774"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solidFill>
                  <a:schemeClr val="bg1"/>
                </a:solidFill>
                <a:latin typeface="Century" panose="02040604050505020304" pitchFamily="18" charset="0"/>
              </a:rPr>
              <a:t>VISUALIZATIONS</a:t>
            </a:r>
            <a:endParaRPr lang="en-IN" sz="2800" b="1" u="sng" dirty="0">
              <a:solidFill>
                <a:schemeClr val="bg1"/>
              </a:solidFill>
              <a:latin typeface="Century" panose="02040604050505020304" pitchFamily="18" charset="0"/>
            </a:endParaRPr>
          </a:p>
          <a:p>
            <a:endParaRPr lang="en-IN" dirty="0"/>
          </a:p>
        </p:txBody>
      </p:sp>
    </p:spTree>
    <p:extLst>
      <p:ext uri="{BB962C8B-B14F-4D97-AF65-F5344CB8AC3E}">
        <p14:creationId xmlns:p14="http://schemas.microsoft.com/office/powerpoint/2010/main" val="92675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C3A6F84-D4AE-4A39-A5CF-4C8DF88C4710}"/>
              </a:ext>
            </a:extLst>
          </p:cNvPr>
          <p:cNvSpPr txBox="1"/>
          <p:nvPr/>
        </p:nvSpPr>
        <p:spPr>
          <a:xfrm>
            <a:off x="823608" y="808793"/>
            <a:ext cx="69260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bg1"/>
                </a:solidFill>
                <a:latin typeface="Century" panose="02040604050505020304" pitchFamily="18" charset="0"/>
              </a:rPr>
              <a:t>Observations:</a:t>
            </a:r>
            <a:endParaRPr lang="en-IN" sz="3600" b="1" dirty="0">
              <a:solidFill>
                <a:schemeClr val="bg1"/>
              </a:solidFill>
              <a:latin typeface="Century" panose="02040604050505020304" pitchFamily="18" charset="0"/>
            </a:endParaRPr>
          </a:p>
        </p:txBody>
      </p:sp>
      <p:sp>
        <p:nvSpPr>
          <p:cNvPr id="5" name="TextBox 5">
            <a:extLst>
              <a:ext uri="{FF2B5EF4-FFF2-40B4-BE49-F238E27FC236}">
                <a16:creationId xmlns:a16="http://schemas.microsoft.com/office/drawing/2014/main" id="{E07F6C4C-05F1-4004-8CE1-DE6366A644B6}"/>
              </a:ext>
            </a:extLst>
          </p:cNvPr>
          <p:cNvSpPr txBox="1"/>
          <p:nvPr/>
        </p:nvSpPr>
        <p:spPr>
          <a:xfrm>
            <a:off x="1154349" y="1878835"/>
            <a:ext cx="10214042" cy="417037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Wingdings" panose="05000000000000000000" pitchFamily="2" charset="2"/>
              <a:buChar char="ü"/>
            </a:pPr>
            <a:r>
              <a:rPr lang="en-US" sz="1900" b="0" i="0" dirty="0">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417516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094" y="500974"/>
            <a:ext cx="9007812" cy="585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7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560962" y="506398"/>
            <a:ext cx="7412477"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bg1"/>
                </a:solidFill>
                <a:latin typeface="Century" panose="02040604050505020304" pitchFamily="18" charset="0"/>
              </a:rPr>
              <a:t>Observations:</a:t>
            </a:r>
            <a:endParaRPr lang="en-IN" sz="2800" b="1" dirty="0">
              <a:solidFill>
                <a:schemeClr val="bg1"/>
              </a:solidFill>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765243" y="1304066"/>
            <a:ext cx="10865796" cy="50475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3374622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60E8C8-529D-4022-835B-48A3E221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579" y="491247"/>
            <a:ext cx="9756843" cy="58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455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38200" y="757044"/>
            <a:ext cx="625488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bg1"/>
                </a:solidFill>
                <a:latin typeface="Century" panose="02040604050505020304" pitchFamily="18" charset="0"/>
              </a:rPr>
              <a:t>Observations:</a:t>
            </a:r>
            <a:endParaRPr lang="en-IN" sz="3600" b="1" dirty="0">
              <a:solidFill>
                <a:schemeClr val="bg1"/>
              </a:solidFill>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00847" y="1622806"/>
            <a:ext cx="10252953" cy="44781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Search engine is the most used channel by the customers to arrive their favorite store for the first time and after visit the website for the first time, most of them used the same channel to reach the online retail store to reshopping the products.</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679237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FD65B7-3EDA-40EA-8DAA-E6428801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042" y="476655"/>
            <a:ext cx="9289915" cy="59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71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26DCA-F434-49CD-9137-08B2FD5B5CB2}"/>
              </a:ext>
            </a:extLst>
          </p:cNvPr>
          <p:cNvSpPr txBox="1"/>
          <p:nvPr/>
        </p:nvSpPr>
        <p:spPr>
          <a:xfrm>
            <a:off x="765243" y="1098349"/>
            <a:ext cx="675099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chemeClr val="bg1"/>
                </a:solidFill>
                <a:latin typeface="Century" panose="02040604050505020304" pitchFamily="18" charset="0"/>
              </a:rPr>
              <a:t>Observations:</a:t>
            </a:r>
            <a:endParaRPr lang="en-IN" sz="4000" b="1" dirty="0">
              <a:solidFill>
                <a:schemeClr val="bg1"/>
              </a:solidFill>
              <a:latin typeface="Century" panose="02040604050505020304" pitchFamily="18" charset="0"/>
            </a:endParaRPr>
          </a:p>
        </p:txBody>
      </p:sp>
      <p:sp>
        <p:nvSpPr>
          <p:cNvPr id="3" name="TextBox 2">
            <a:extLst>
              <a:ext uri="{FF2B5EF4-FFF2-40B4-BE49-F238E27FC236}">
                <a16:creationId xmlns:a16="http://schemas.microsoft.com/office/drawing/2014/main" id="{90B6C376-CD15-4AF0-A6EC-D9B3D714564A}"/>
              </a:ext>
            </a:extLst>
          </p:cNvPr>
          <p:cNvSpPr txBox="1"/>
          <p:nvPr/>
        </p:nvSpPr>
        <p:spPr>
          <a:xfrm>
            <a:off x="950068" y="2158665"/>
            <a:ext cx="10476689" cy="36009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990564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1FA0F-1A77-42B2-82E1-F06E7D0FD02C}"/>
              </a:ext>
            </a:extLst>
          </p:cNvPr>
          <p:cNvSpPr txBox="1"/>
          <p:nvPr/>
        </p:nvSpPr>
        <p:spPr>
          <a:xfrm>
            <a:off x="998706" y="759038"/>
            <a:ext cx="10194588" cy="53399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effectLst/>
              <a:latin typeface="Century" panose="02040604050505020304" pitchFamily="18" charset="0"/>
            </a:endParaRPr>
          </a:p>
          <a:p>
            <a:pPr marL="285750" indent="-285750" algn="just">
              <a:buFont typeface="Wingdings" panose="05000000000000000000" pitchFamily="2" charset="2"/>
              <a:buChar char="ü"/>
            </a:pPr>
            <a:r>
              <a:rPr lang="en-US" sz="1900" b="0" i="0" dirty="0">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422650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9CAB58-9AA7-4560-A20E-6BBA2FDC2852}"/>
              </a:ext>
            </a:extLst>
          </p:cNvPr>
          <p:cNvSpPr/>
          <p:nvPr/>
        </p:nvSpPr>
        <p:spPr>
          <a:xfrm>
            <a:off x="4479756" y="204884"/>
            <a:ext cx="32324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SUMMARY:</a:t>
            </a:r>
          </a:p>
        </p:txBody>
      </p:sp>
      <p:sp>
        <p:nvSpPr>
          <p:cNvPr id="3" name="TextBox 2">
            <a:extLst>
              <a:ext uri="{FF2B5EF4-FFF2-40B4-BE49-F238E27FC236}">
                <a16:creationId xmlns:a16="http://schemas.microsoft.com/office/drawing/2014/main" id="{E7D84DF8-6650-4DC0-A347-F50C2C4464DF}"/>
              </a:ext>
            </a:extLst>
          </p:cNvPr>
          <p:cNvSpPr txBox="1"/>
          <p:nvPr/>
        </p:nvSpPr>
        <p:spPr>
          <a:xfrm>
            <a:off x="1793507" y="1297804"/>
            <a:ext cx="8604985" cy="4893647"/>
          </a:xfrm>
          <a:prstGeom prst="rect">
            <a:avLst/>
          </a:prstGeom>
          <a:noFill/>
        </p:spPr>
        <p:txBody>
          <a:bodyPr wrap="square" rtlCol="0">
            <a:spAutoFit/>
          </a:bodyPr>
          <a:lstStyle/>
          <a:p>
            <a:r>
              <a:rPr lang="en-US" sz="2400" dirty="0"/>
              <a:t>This study explores the nature of customer relationships in e-retail in India. With the advent of fast and speedy internet services along with smartphone penetration India is in the middle of an e-commerce boom right now with more and more shopping websites and a world to choose from for a regular online shopping customer. In such a scenario it becomes extremely important to understand the nature in which a customer is approaching to this sudden wave of online shopping and accordingly try and customize and build your business so as to differentiate yourself from herd.</a:t>
            </a:r>
          </a:p>
          <a:p>
            <a:r>
              <a:rPr lang="en-US" sz="2400" dirty="0"/>
              <a:t>The motivation behind this study was to speed up the road to profitability of the horde of</a:t>
            </a:r>
          </a:p>
          <a:p>
            <a:r>
              <a:rPr lang="en-US" sz="2400" dirty="0"/>
              <a:t>E-commerce websites by a deeper understanding of customers and their patterns while shopping online.</a:t>
            </a:r>
          </a:p>
        </p:txBody>
      </p:sp>
    </p:spTree>
    <p:extLst>
      <p:ext uri="{BB962C8B-B14F-4D97-AF65-F5344CB8AC3E}">
        <p14:creationId xmlns:p14="http://schemas.microsoft.com/office/powerpoint/2010/main" val="3492207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1B1F64-3049-43F2-9D6A-3821840CD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956" y="345332"/>
            <a:ext cx="9590087" cy="616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7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7DD358-1DB5-46DE-9741-B248C7E8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34" y="357174"/>
            <a:ext cx="10344150" cy="30058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4">
            <a:extLst>
              <a:ext uri="{FF2B5EF4-FFF2-40B4-BE49-F238E27FC236}">
                <a16:creationId xmlns:a16="http://schemas.microsoft.com/office/drawing/2014/main" id="{D8B14BD9-3AD3-4A20-9BB2-1DA0F4D258B2}"/>
              </a:ext>
            </a:extLst>
          </p:cNvPr>
          <p:cNvSpPr txBox="1"/>
          <p:nvPr/>
        </p:nvSpPr>
        <p:spPr>
          <a:xfrm>
            <a:off x="755515" y="3484616"/>
            <a:ext cx="10680971" cy="30162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effectLst/>
              <a:latin typeface="Century" panose="02040604050505020304" pitchFamily="18" charset="0"/>
            </a:endParaRPr>
          </a:p>
          <a:p>
            <a:pPr marL="342900" indent="-342900" algn="just">
              <a:buFont typeface="Wingdings" panose="05000000000000000000" pitchFamily="2" charset="2"/>
              <a:buChar char="ü"/>
            </a:pPr>
            <a:r>
              <a:rPr lang="en-US" sz="1900" b="0" i="0" dirty="0">
                <a:effectLst/>
                <a:latin typeface="Century" panose="02040604050505020304" pitchFamily="18" charset="0"/>
              </a:rPr>
              <a:t>Shopping online won't affect anyone's status and the customers agreed that shopping on preferred e-tailer enhances their social status.</a:t>
            </a:r>
          </a:p>
        </p:txBody>
      </p:sp>
    </p:spTree>
    <p:extLst>
      <p:ext uri="{BB962C8B-B14F-4D97-AF65-F5344CB8AC3E}">
        <p14:creationId xmlns:p14="http://schemas.microsoft.com/office/powerpoint/2010/main" val="971847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231" y="164495"/>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46113CE5-9679-4F4E-BEFA-E8AD977CB98C}"/>
              </a:ext>
            </a:extLst>
          </p:cNvPr>
          <p:cNvSpPr txBox="1"/>
          <p:nvPr/>
        </p:nvSpPr>
        <p:spPr>
          <a:xfrm>
            <a:off x="609600" y="3092519"/>
            <a:ext cx="10972800" cy="36009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sz="1900" b="0" i="0" dirty="0">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988261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1FBEB8-4DE8-4980-9864-E55C0CFC0EE9}"/>
              </a:ext>
            </a:extLst>
          </p:cNvPr>
          <p:cNvSpPr txBox="1"/>
          <p:nvPr/>
        </p:nvSpPr>
        <p:spPr>
          <a:xfrm>
            <a:off x="400050" y="785068"/>
            <a:ext cx="10820399" cy="4339650"/>
          </a:xfrm>
          <a:prstGeom prst="rect">
            <a:avLst/>
          </a:prstGeom>
          <a:noFill/>
        </p:spPr>
        <p:txBody>
          <a:bodyPr wrap="square">
            <a:spAutoFit/>
          </a:bodyPr>
          <a:lstStyle/>
          <a:p>
            <a:pPr algn="ctr"/>
            <a:r>
              <a:rPr lang="en-US" sz="3600" b="1" i="0" dirty="0">
                <a:solidFill>
                  <a:srgbClr val="000000"/>
                </a:solidFill>
                <a:effectLst/>
                <a:latin typeface="Helvetica Neue"/>
              </a:rPr>
              <a:t>CONCLUSION:</a:t>
            </a:r>
          </a:p>
          <a:p>
            <a:pPr algn="l"/>
            <a:endParaRPr lang="en-US" b="1" i="0" dirty="0">
              <a:solidFill>
                <a:srgbClr val="000000"/>
              </a:solidFill>
              <a:effectLst/>
              <a:latin typeface="Helvetica Neue"/>
            </a:endParaRPr>
          </a:p>
          <a:p>
            <a:pPr algn="l"/>
            <a:r>
              <a:rPr lang="en-US" sz="2000" b="1" i="0" dirty="0">
                <a:solidFill>
                  <a:srgbClr val="000000"/>
                </a:solidFill>
                <a:effectLst/>
                <a:latin typeface="Helvetica Neue"/>
              </a:rPr>
              <a:t>High customer retention</a:t>
            </a:r>
            <a:r>
              <a:rPr lang="en-US" sz="2000" b="0" i="0" dirty="0">
                <a:solidFill>
                  <a:srgbClr val="000000"/>
                </a:solidFill>
                <a:effectLst/>
                <a:latin typeface="Helvetica Neue"/>
              </a:rPr>
              <a:t>:</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effectLst/>
                <a:latin typeface="Helvetica Neue"/>
              </a:rPr>
              <a:t>Amazon.in</a:t>
            </a:r>
          </a:p>
          <a:p>
            <a:pPr marL="285750" indent="-285750" algn="l">
              <a:buFont typeface="Arial" panose="020B0604020202020204" pitchFamily="34" charset="0"/>
              <a:buChar char="•"/>
            </a:pPr>
            <a:r>
              <a:rPr lang="en-US" b="0" i="0" dirty="0">
                <a:effectLst/>
                <a:latin typeface="Helvetica Neue"/>
              </a:rPr>
              <a:t>Flipkart.com</a:t>
            </a:r>
          </a:p>
          <a:p>
            <a:pPr marL="285750" indent="-285750" algn="l">
              <a:buFont typeface="Wingdings" panose="05000000000000000000" pitchFamily="2" charset="2"/>
              <a:buChar char="ü"/>
            </a:pPr>
            <a:endParaRPr lang="en-US" dirty="0">
              <a:latin typeface="Helvetica Neue"/>
            </a:endParaRPr>
          </a:p>
          <a:p>
            <a:pPr algn="l"/>
            <a:r>
              <a:rPr lang="en-US" sz="2000" b="1" dirty="0">
                <a:solidFill>
                  <a:srgbClr val="000000"/>
                </a:solidFill>
                <a:latin typeface="Helvetica Neue"/>
              </a:rPr>
              <a:t>H</a:t>
            </a:r>
            <a:r>
              <a:rPr lang="en-US" sz="2000" b="1" i="0" dirty="0">
                <a:solidFill>
                  <a:srgbClr val="000000"/>
                </a:solidFill>
                <a:effectLst/>
                <a:latin typeface="Helvetica Neue"/>
              </a:rPr>
              <a:t>igh risk of customer churn with</a:t>
            </a:r>
            <a:r>
              <a:rPr lang="en-US" sz="2000" b="0" i="0" dirty="0">
                <a:solidFill>
                  <a:srgbClr val="000000"/>
                </a:solidFill>
                <a:effectLst/>
                <a:latin typeface="Helvetica Neue"/>
              </a:rPr>
              <a:t>:</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effectLst/>
                <a:latin typeface="Helvetica Neue"/>
              </a:rPr>
              <a:t>Myntra.com</a:t>
            </a:r>
          </a:p>
          <a:p>
            <a:pPr marL="285750" indent="-285750" algn="l">
              <a:buFont typeface="Arial" panose="020B0604020202020204" pitchFamily="34" charset="0"/>
              <a:buChar char="•"/>
            </a:pPr>
            <a:r>
              <a:rPr lang="en-US" b="0" i="0" dirty="0">
                <a:effectLst/>
                <a:latin typeface="Helvetica Neue"/>
              </a:rPr>
              <a:t>Snapdeal.com</a:t>
            </a:r>
          </a:p>
          <a:p>
            <a:pPr marL="285750" indent="-285750" algn="l">
              <a:buFont typeface="Arial" panose="020B0604020202020204" pitchFamily="34" charset="0"/>
              <a:buChar char="•"/>
            </a:pPr>
            <a:r>
              <a:rPr lang="en-US" b="0" i="0" dirty="0">
                <a:effectLst/>
                <a:latin typeface="Helvetica Neue"/>
              </a:rPr>
              <a:t>Paytm.com</a:t>
            </a:r>
          </a:p>
          <a:p>
            <a:pPr marL="285750" indent="-285750" algn="l">
              <a:buFont typeface="Wingdings" panose="05000000000000000000" pitchFamily="2" charset="2"/>
              <a:buChar char="ü"/>
            </a:pPr>
            <a:endParaRPr lang="en-US" b="0" i="0" dirty="0">
              <a:effectLst/>
              <a:latin typeface="Helvetica Neue"/>
            </a:endParaRPr>
          </a:p>
          <a:p>
            <a:pPr algn="l"/>
            <a:endParaRPr lang="en-US" b="0" i="0" dirty="0">
              <a:solidFill>
                <a:srgbClr val="000000"/>
              </a:solidFill>
              <a:effectLst/>
              <a:latin typeface="Helvetica Neue"/>
            </a:endParaRPr>
          </a:p>
        </p:txBody>
      </p:sp>
      <p:cxnSp>
        <p:nvCxnSpPr>
          <p:cNvPr id="5" name="Straight Connector 4">
            <a:extLst>
              <a:ext uri="{FF2B5EF4-FFF2-40B4-BE49-F238E27FC236}">
                <a16:creationId xmlns:a16="http://schemas.microsoft.com/office/drawing/2014/main" id="{3E46D89A-ED16-4440-9C57-92445256204D}"/>
              </a:ext>
            </a:extLst>
          </p:cNvPr>
          <p:cNvCxnSpPr/>
          <p:nvPr/>
        </p:nvCxnSpPr>
        <p:spPr>
          <a:xfrm>
            <a:off x="4219575" y="1371600"/>
            <a:ext cx="31813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1907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27176C-4EB9-4C15-86A3-D1110F3EF332}"/>
              </a:ext>
            </a:extLst>
          </p:cNvPr>
          <p:cNvSpPr/>
          <p:nvPr/>
        </p:nvSpPr>
        <p:spPr>
          <a:xfrm>
            <a:off x="4166048" y="2168438"/>
            <a:ext cx="385990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228011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4BFFA-89E4-4438-B16E-C3FB9A318E29}"/>
              </a:ext>
            </a:extLst>
          </p:cNvPr>
          <p:cNvSpPr txBox="1"/>
          <p:nvPr/>
        </p:nvSpPr>
        <p:spPr>
          <a:xfrm>
            <a:off x="3276600" y="1259840"/>
            <a:ext cx="5638800" cy="4247317"/>
          </a:xfrm>
          <a:prstGeom prst="rect">
            <a:avLst/>
          </a:prstGeom>
          <a:noFill/>
        </p:spPr>
        <p:txBody>
          <a:bodyPr wrap="square" rtlCol="0">
            <a:spAutoFit/>
          </a:bodyPr>
          <a:lstStyle/>
          <a:p>
            <a:pPr marL="514350" indent="-514350">
              <a:buFont typeface="+mj-lt"/>
              <a:buAutoNum type="arabicPeriod"/>
            </a:pPr>
            <a:r>
              <a:rPr lang="en-US" sz="2800" b="1" dirty="0">
                <a:latin typeface="Century" panose="02040604050505020304" pitchFamily="18" charset="0"/>
              </a:rPr>
              <a:t>Introduction</a:t>
            </a:r>
          </a:p>
          <a:p>
            <a:pPr marL="514350" indent="-514350">
              <a:buFont typeface="+mj-lt"/>
              <a:buAutoNum type="arabicPeriod"/>
            </a:pPr>
            <a:r>
              <a:rPr lang="en-US" sz="2800" b="1" dirty="0">
                <a:latin typeface="Century" panose="02040604050505020304" pitchFamily="18" charset="0"/>
              </a:rPr>
              <a:t>Problem Statement</a:t>
            </a:r>
          </a:p>
          <a:p>
            <a:pPr marL="514350" indent="-514350">
              <a:buFont typeface="+mj-lt"/>
              <a:buAutoNum type="arabicPeriod"/>
            </a:pPr>
            <a:r>
              <a:rPr lang="en-US" sz="2800" b="1" dirty="0">
                <a:latin typeface="Century" panose="02040604050505020304" pitchFamily="18" charset="0"/>
              </a:rPr>
              <a:t>Problem Understanding</a:t>
            </a:r>
          </a:p>
          <a:p>
            <a:pPr marL="514350" indent="-514350">
              <a:buFont typeface="+mj-lt"/>
              <a:buAutoNum type="arabicPeriod"/>
            </a:pPr>
            <a:r>
              <a:rPr lang="en-US" sz="2800" b="1" dirty="0">
                <a:latin typeface="Century" panose="02040604050505020304" pitchFamily="18" charset="0"/>
              </a:rPr>
              <a:t>What is Customer Retention?</a:t>
            </a:r>
          </a:p>
          <a:p>
            <a:pPr marL="514350" indent="-514350">
              <a:buFont typeface="+mj-lt"/>
              <a:buAutoNum type="arabicPeriod"/>
            </a:pPr>
            <a:r>
              <a:rPr lang="en-US" sz="2800" b="1" dirty="0">
                <a:latin typeface="Century" panose="02040604050505020304" pitchFamily="18" charset="0"/>
              </a:rPr>
              <a:t>Importance of Customer Retention</a:t>
            </a:r>
          </a:p>
          <a:p>
            <a:pPr marL="514350" indent="-514350">
              <a:buFont typeface="+mj-lt"/>
              <a:buAutoNum type="arabicPeriod"/>
            </a:pPr>
            <a:r>
              <a:rPr lang="en-US" sz="2800" b="1" dirty="0">
                <a:latin typeface="Century" panose="02040604050505020304" pitchFamily="18" charset="0"/>
              </a:rPr>
              <a:t>Exploratory Data Analysis</a:t>
            </a:r>
          </a:p>
          <a:p>
            <a:pPr marL="514350" indent="-514350">
              <a:buFont typeface="+mj-lt"/>
              <a:buAutoNum type="arabicPeriod"/>
            </a:pPr>
            <a:r>
              <a:rPr lang="en-US" sz="2800" b="1" dirty="0">
                <a:latin typeface="Century" panose="02040604050505020304" pitchFamily="18" charset="0"/>
              </a:rPr>
              <a:t>Visualizations </a:t>
            </a:r>
          </a:p>
          <a:p>
            <a:pPr marL="514350" indent="-514350">
              <a:buFont typeface="+mj-lt"/>
              <a:buAutoNum type="arabicPeriod"/>
            </a:pPr>
            <a:r>
              <a:rPr lang="en-US" sz="2800" b="1" dirty="0">
                <a:latin typeface="Century" panose="02040604050505020304" pitchFamily="18" charset="0"/>
              </a:rPr>
              <a:t>Conclusion</a:t>
            </a:r>
            <a:endParaRPr lang="en-IN" sz="2800" b="1" dirty="0">
              <a:latin typeface="Century" panose="02040604050505020304" pitchFamily="18" charset="0"/>
            </a:endParaRPr>
          </a:p>
          <a:p>
            <a:endParaRPr lang="en-IN" dirty="0"/>
          </a:p>
        </p:txBody>
      </p:sp>
      <p:sp>
        <p:nvSpPr>
          <p:cNvPr id="3" name="Rectangle 2">
            <a:extLst>
              <a:ext uri="{FF2B5EF4-FFF2-40B4-BE49-F238E27FC236}">
                <a16:creationId xmlns:a16="http://schemas.microsoft.com/office/drawing/2014/main" id="{0266B3AE-0BFC-4100-8C69-5BC3DFA5C513}"/>
              </a:ext>
            </a:extLst>
          </p:cNvPr>
          <p:cNvSpPr/>
          <p:nvPr/>
        </p:nvSpPr>
        <p:spPr>
          <a:xfrm>
            <a:off x="4668365" y="163175"/>
            <a:ext cx="2855269" cy="923330"/>
          </a:xfrm>
          <a:prstGeom prst="rect">
            <a:avLst/>
          </a:prstGeom>
          <a:noFill/>
        </p:spPr>
        <p:txBody>
          <a:bodyPr wrap="none" lIns="91440" tIns="45720" rIns="91440" bIns="45720">
            <a:spAutoFit/>
          </a:bodyPr>
          <a:lstStyle/>
          <a:p>
            <a:pPr algn="ctr"/>
            <a:r>
              <a:rPr lang="en-US" sz="5400" b="1" dirty="0">
                <a:ln w="9525">
                  <a:solidFill>
                    <a:sysClr val="windowText" lastClr="000000"/>
                  </a:solidFill>
                  <a:prstDash val="solid"/>
                </a:ln>
                <a:solidFill>
                  <a:schemeClr val="bg2">
                    <a:lumMod val="60000"/>
                    <a:lumOff val="40000"/>
                  </a:schemeClr>
                </a:solidFill>
                <a:effectLst>
                  <a:outerShdw blurRad="12700" dist="38100" dir="2700000" algn="tl" rotWithShape="0">
                    <a:schemeClr val="accent5">
                      <a:lumMod val="60000"/>
                      <a:lumOff val="40000"/>
                    </a:schemeClr>
                  </a:outerShdw>
                </a:effectLst>
              </a:rPr>
              <a:t>Contents</a:t>
            </a:r>
            <a:r>
              <a:rPr lang="en-US" sz="5400" b="1" dirty="0">
                <a:ln w="9525">
                  <a:solidFill>
                    <a:schemeClr val="bg1"/>
                  </a:solidFill>
                  <a:prstDash val="solid"/>
                </a:ln>
                <a:solidFill>
                  <a:schemeClr val="bg2">
                    <a:lumMod val="60000"/>
                    <a:lumOff val="40000"/>
                  </a:schemeClr>
                </a:solidFill>
                <a:effectLst>
                  <a:outerShdw blurRad="12700" dist="38100" dir="2700000" algn="tl" rotWithShape="0">
                    <a:schemeClr val="accent5">
                      <a:lumMod val="60000"/>
                      <a:lumOff val="40000"/>
                    </a:schemeClr>
                  </a:outerShdw>
                </a:effectLst>
              </a:rPr>
              <a:t>:</a:t>
            </a:r>
            <a:endParaRPr lang="en-US" sz="5400" b="1" cap="none" spc="0" dirty="0">
              <a:ln w="9525">
                <a:solidFill>
                  <a:schemeClr val="bg1"/>
                </a:solidFill>
                <a:prstDash val="solid"/>
              </a:ln>
              <a:solidFill>
                <a:schemeClr val="bg2">
                  <a:lumMod val="60000"/>
                  <a:lumOff val="40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86302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CED1FB8A-63E9-4161-8853-67905CA40DFE}"/>
              </a:ext>
            </a:extLst>
          </p:cNvPr>
          <p:cNvSpPr txBox="1">
            <a:spLocks noGrp="1"/>
          </p:cNvSpPr>
          <p:nvPr>
            <p:ph type="title"/>
          </p:nvPr>
        </p:nvSpPr>
        <p:spPr>
          <a:xfrm>
            <a:off x="1552575" y="452718"/>
            <a:ext cx="8498259" cy="5292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IN" sz="2800" b="1" u="sng"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3">
            <a:extLst>
              <a:ext uri="{FF2B5EF4-FFF2-40B4-BE49-F238E27FC236}">
                <a16:creationId xmlns:a16="http://schemas.microsoft.com/office/drawing/2014/main" id="{8B54790F-4E7D-4CC2-BD34-C3C8F2C6257E}"/>
              </a:ext>
            </a:extLst>
          </p:cNvPr>
          <p:cNvSpPr txBox="1">
            <a:spLocks noGrp="1"/>
          </p:cNvSpPr>
          <p:nvPr>
            <p:ph idx="1"/>
          </p:nvPr>
        </p:nvSpPr>
        <p:spPr>
          <a:xfrm>
            <a:off x="1104293" y="1090893"/>
            <a:ext cx="8946541" cy="4195481"/>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aim of this study is basically to deal with customer relationships in e-retail in India and how customer retention as a strategy can be looked as a potential untapped marketing management strategy for the internet retailers in India.</a:t>
            </a:r>
            <a:endParaRPr lang="en-IN" sz="19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With growing Internet penetration and more retailers looking to venture online it becomes  necessary to see the possible framework which will increase loyalty ,retain customers and develop relationships beyond pure transactional and financial.</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a:t>
            </a: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1567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124A-B3DA-4411-A7B9-967D29F318C7}"/>
              </a:ext>
            </a:extLst>
          </p:cNvPr>
          <p:cNvSpPr>
            <a:spLocks noGrp="1"/>
          </p:cNvSpPr>
          <p:nvPr>
            <p:ph type="title"/>
          </p:nvPr>
        </p:nvSpPr>
        <p:spPr>
          <a:xfrm>
            <a:off x="646111" y="452718"/>
            <a:ext cx="9404723" cy="823632"/>
          </a:xfrm>
        </p:spPr>
        <p:txBody>
          <a:bodyPr>
            <a:normAutofit fontScale="90000"/>
          </a:bodyPr>
          <a:lstStyle/>
          <a:p>
            <a:pPr algn="ctr"/>
            <a:r>
              <a:rPr lang="en-US" sz="2800" b="1" u="sng" dirty="0">
                <a:solidFill>
                  <a:schemeClr val="bg1"/>
                </a:solidFill>
                <a:latin typeface="Century" panose="02040604050505020304" pitchFamily="18" charset="0"/>
              </a:rPr>
              <a:t>PROBLEM</a:t>
            </a:r>
            <a:r>
              <a:rPr lang="en-US" sz="4400" b="1" u="sng" dirty="0">
                <a:latin typeface="Century" panose="02040604050505020304" pitchFamily="18" charset="0"/>
              </a:rPr>
              <a:t> </a:t>
            </a:r>
            <a:r>
              <a:rPr lang="en-US" sz="2800" b="1" u="sng" dirty="0">
                <a:solidFill>
                  <a:schemeClr val="bg1"/>
                </a:solidFill>
                <a:latin typeface="Century" panose="02040604050505020304" pitchFamily="18" charset="0"/>
              </a:rPr>
              <a:t>STATEMENT</a:t>
            </a:r>
            <a:br>
              <a:rPr lang="en-IN" sz="4400" b="1" u="sng" dirty="0">
                <a:latin typeface="Century" panose="02040604050505020304" pitchFamily="18" charset="0"/>
              </a:rPr>
            </a:br>
            <a:endParaRPr lang="en-IN" dirty="0"/>
          </a:p>
        </p:txBody>
      </p:sp>
      <p:sp>
        <p:nvSpPr>
          <p:cNvPr id="3" name="Content Placeholder 2">
            <a:extLst>
              <a:ext uri="{FF2B5EF4-FFF2-40B4-BE49-F238E27FC236}">
                <a16:creationId xmlns:a16="http://schemas.microsoft.com/office/drawing/2014/main" id="{9246529F-82A6-4247-BD21-01CFB994D3A1}"/>
              </a:ext>
            </a:extLst>
          </p:cNvPr>
          <p:cNvSpPr>
            <a:spLocks noGrp="1"/>
          </p:cNvSpPr>
          <p:nvPr>
            <p:ph idx="1"/>
          </p:nvPr>
        </p:nvSpPr>
        <p:spPr>
          <a:xfrm>
            <a:off x="1104293" y="1080807"/>
            <a:ext cx="8946541" cy="5324475"/>
          </a:xfrm>
        </p:spPr>
        <p:txBody>
          <a:bodyPr>
            <a:normAutofit/>
          </a:bodyPr>
          <a:lstStyle/>
          <a:p>
            <a:pPr algn="just">
              <a:buFont typeface="Wingdings" panose="05000000000000000000" pitchFamily="2" charset="2"/>
              <a:buChar char="§"/>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a:p>
            <a:endParaRPr lang="en-IN" dirty="0"/>
          </a:p>
        </p:txBody>
      </p:sp>
    </p:spTree>
    <p:extLst>
      <p:ext uri="{BB962C8B-B14F-4D97-AF65-F5344CB8AC3E}">
        <p14:creationId xmlns:p14="http://schemas.microsoft.com/office/powerpoint/2010/main" val="187059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0F1F5-E6D9-495C-A0F2-BCCEE5B34C7C}"/>
              </a:ext>
            </a:extLst>
          </p:cNvPr>
          <p:cNvSpPr txBox="1"/>
          <p:nvPr/>
        </p:nvSpPr>
        <p:spPr>
          <a:xfrm>
            <a:off x="483269" y="131013"/>
            <a:ext cx="10115550" cy="2655471"/>
          </a:xfrm>
          <a:prstGeom prst="rect">
            <a:avLst/>
          </a:prstGeom>
          <a:noFill/>
        </p:spPr>
        <p:txBody>
          <a:bodyPr wrap="square">
            <a:spAutoFit/>
          </a:bodyPr>
          <a:lstStyle/>
          <a:p>
            <a:pPr algn="just">
              <a:lnSpc>
                <a:spcPct val="107000"/>
              </a:lnSpc>
              <a:spcAft>
                <a:spcPts val="800"/>
              </a:spcAft>
            </a:pPr>
            <a:r>
              <a:rPr lang="en-IN" sz="2400" b="1" dirty="0">
                <a:solidFill>
                  <a:schemeClr val="bg1"/>
                </a:solidFill>
                <a:effectLst/>
                <a:latin typeface="Century" panose="02040604050505020304" pitchFamily="18" charset="0"/>
                <a:ea typeface="Calibri" panose="020F0502020204030204" pitchFamily="34" charset="0"/>
                <a:cs typeface="Calibri" panose="020F0502020204030204" pitchFamily="34" charset="0"/>
              </a:rPr>
              <a:t>Utilitarian value</a:t>
            </a:r>
            <a:r>
              <a:rPr lang="en-IN" sz="1800" b="1" dirty="0">
                <a:solidFill>
                  <a:schemeClr val="bg1"/>
                </a:solidFill>
                <a:effectLst/>
                <a:latin typeface="Century" panose="02040604050505020304" pitchFamily="18" charset="0"/>
                <a:ea typeface="Calibri" panose="020F0502020204030204" pitchFamily="34" charset="0"/>
                <a:cs typeface="Calibri" panose="020F0502020204030204" pitchFamily="34" charset="0"/>
              </a:rPr>
              <a:t>:</a:t>
            </a:r>
          </a:p>
          <a:p>
            <a:pPr algn="just">
              <a:lnSpc>
                <a:spcPct val="107000"/>
              </a:lnSpc>
              <a:spcAft>
                <a:spcPts val="800"/>
              </a:spcAft>
            </a:pP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r>
              <a:rPr lang="en-IN" sz="2400" b="1"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1600" b="1"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a:t>
            </a:r>
            <a:r>
              <a:rPr lang="en-IN" sz="1600"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endParaRPr lang="en-IN" dirty="0"/>
          </a:p>
        </p:txBody>
      </p:sp>
      <p:pic>
        <p:nvPicPr>
          <p:cNvPr id="4" name="Picture 3">
            <a:extLst>
              <a:ext uri="{FF2B5EF4-FFF2-40B4-BE49-F238E27FC236}">
                <a16:creationId xmlns:a16="http://schemas.microsoft.com/office/drawing/2014/main" id="{D5BA744A-F1F1-4558-A624-6D103F7388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8131" y="2786484"/>
            <a:ext cx="8505825" cy="3831887"/>
          </a:xfrm>
          <a:prstGeom prst="rect">
            <a:avLst/>
          </a:prstGeom>
          <a:noFill/>
          <a:ln>
            <a:noFill/>
          </a:ln>
        </p:spPr>
      </p:pic>
    </p:spTree>
    <p:extLst>
      <p:ext uri="{BB962C8B-B14F-4D97-AF65-F5344CB8AC3E}">
        <p14:creationId xmlns:p14="http://schemas.microsoft.com/office/powerpoint/2010/main" val="357843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0F5AE-D4A2-44B3-9321-2116AEC71966}"/>
              </a:ext>
            </a:extLst>
          </p:cNvPr>
          <p:cNvSpPr txBox="1"/>
          <p:nvPr/>
        </p:nvSpPr>
        <p:spPr>
          <a:xfrm>
            <a:off x="1362075" y="605909"/>
            <a:ext cx="6096000" cy="584775"/>
          </a:xfrm>
          <a:prstGeom prst="rect">
            <a:avLst/>
          </a:prstGeom>
          <a:noFill/>
        </p:spPr>
        <p:txBody>
          <a:bodyPr wrap="square">
            <a:spAutoFit/>
          </a:bodyPr>
          <a:lstStyle/>
          <a:p>
            <a:r>
              <a:rPr lang="en-US" sz="3200" b="1" dirty="0">
                <a:solidFill>
                  <a:schemeClr val="bg1"/>
                </a:solidFill>
                <a:latin typeface="Century" panose="02040604050505020304" pitchFamily="18" charset="0"/>
              </a:rPr>
              <a:t>Problem</a:t>
            </a:r>
            <a:r>
              <a:rPr lang="en-US" sz="3200" b="1" dirty="0">
                <a:solidFill>
                  <a:schemeClr val="accent1"/>
                </a:solidFill>
                <a:latin typeface="Century" panose="02040604050505020304" pitchFamily="18" charset="0"/>
              </a:rPr>
              <a:t> </a:t>
            </a:r>
            <a:r>
              <a:rPr lang="en-US" sz="3200" b="1" dirty="0">
                <a:solidFill>
                  <a:schemeClr val="bg1"/>
                </a:solidFill>
                <a:latin typeface="Century" panose="02040604050505020304" pitchFamily="18" charset="0"/>
              </a:rPr>
              <a:t>Understanding</a:t>
            </a:r>
            <a:r>
              <a:rPr lang="en-US" sz="3200" b="1" dirty="0">
                <a:solidFill>
                  <a:schemeClr val="accent1"/>
                </a:solidFill>
                <a:latin typeface="Century" panose="02040604050505020304" pitchFamily="18" charset="0"/>
              </a:rPr>
              <a:t> :</a:t>
            </a:r>
            <a:endParaRPr lang="en-IN" sz="3200" dirty="0">
              <a:solidFill>
                <a:schemeClr val="accent1"/>
              </a:solidFill>
            </a:endParaRPr>
          </a:p>
        </p:txBody>
      </p:sp>
      <p:sp>
        <p:nvSpPr>
          <p:cNvPr id="5" name="TextBox 4">
            <a:extLst>
              <a:ext uri="{FF2B5EF4-FFF2-40B4-BE49-F238E27FC236}">
                <a16:creationId xmlns:a16="http://schemas.microsoft.com/office/drawing/2014/main" id="{6AC82A00-3932-4AB5-BB54-EE9966183891}"/>
              </a:ext>
            </a:extLst>
          </p:cNvPr>
          <p:cNvSpPr txBox="1"/>
          <p:nvPr/>
        </p:nvSpPr>
        <p:spPr>
          <a:xfrm>
            <a:off x="1266825" y="1713690"/>
            <a:ext cx="9925050" cy="3269806"/>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a:t>
            </a: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quality</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 information quality, trust and net benefit. </a:t>
            </a:r>
          </a:p>
          <a:p>
            <a:pPr algn="just">
              <a:lnSpc>
                <a:spcPct val="107000"/>
              </a:lnSpc>
              <a:spcAft>
                <a:spcPts val="800"/>
              </a:spcAft>
            </a:pPr>
            <a:endParaRPr lang="en-IN" sz="18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Wingdings" panose="05000000000000000000" pitchFamily="2" charset="2"/>
              <a:buChar char="v"/>
            </a:pPr>
            <a:r>
              <a:rPr lang="en-IN" sz="18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8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332098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22BC-0D26-4CF2-9373-60F6E6EBE33E}"/>
              </a:ext>
            </a:extLst>
          </p:cNvPr>
          <p:cNvSpPr>
            <a:spLocks noGrp="1"/>
          </p:cNvSpPr>
          <p:nvPr>
            <p:ph type="title"/>
          </p:nvPr>
        </p:nvSpPr>
        <p:spPr>
          <a:xfrm>
            <a:off x="327026" y="123774"/>
            <a:ext cx="9905998" cy="1478570"/>
          </a:xfrm>
        </p:spPr>
        <p:txBody>
          <a:bodyPr/>
          <a:lstStyle/>
          <a:p>
            <a:r>
              <a:rPr lang="en-IN" sz="3200" b="1" dirty="0">
                <a:solidFill>
                  <a:schemeClr val="bg1"/>
                </a:solidFill>
                <a:effectLst/>
                <a:latin typeface="Century" panose="02040604050505020304" pitchFamily="18" charset="0"/>
                <a:ea typeface="Calibri" panose="020F0502020204030204" pitchFamily="34" charset="0"/>
                <a:cs typeface="Times New Roman" panose="02020603050405020304" pitchFamily="18" charset="0"/>
              </a:rPr>
              <a:t>What is Customer Retention?</a:t>
            </a:r>
            <a:br>
              <a:rPr lang="en-IN" sz="3200" b="1" dirty="0">
                <a:solidFill>
                  <a:schemeClr val="bg1"/>
                </a:solidFill>
                <a:latin typeface="Century" panose="02040604050505020304" pitchFamily="18" charset="0"/>
                <a:ea typeface="Calibri" panose="020F0502020204030204" pitchFamily="34" charset="0"/>
                <a:cs typeface="Times New Roman" panose="02020603050405020304" pitchFamily="18" charset="0"/>
              </a:rPr>
            </a:br>
            <a:endParaRPr lang="en-IN" sz="3200" dirty="0">
              <a:solidFill>
                <a:schemeClr val="bg1"/>
              </a:solidFill>
            </a:endParaRPr>
          </a:p>
        </p:txBody>
      </p:sp>
      <p:sp>
        <p:nvSpPr>
          <p:cNvPr id="4" name="TextBox 3">
            <a:extLst>
              <a:ext uri="{FF2B5EF4-FFF2-40B4-BE49-F238E27FC236}">
                <a16:creationId xmlns:a16="http://schemas.microsoft.com/office/drawing/2014/main" id="{589AD427-2A20-4767-A43F-4A04E1B935CA}"/>
              </a:ext>
            </a:extLst>
          </p:cNvPr>
          <p:cNvSpPr txBox="1"/>
          <p:nvPr/>
        </p:nvSpPr>
        <p:spPr>
          <a:xfrm>
            <a:off x="717550" y="1304798"/>
            <a:ext cx="8515350" cy="2308324"/>
          </a:xfrm>
          <a:prstGeom prst="rect">
            <a:avLst/>
          </a:prstGeom>
          <a:noFill/>
        </p:spPr>
        <p:txBody>
          <a:bodyPr wrap="square">
            <a:spAutoFit/>
          </a:bodyPr>
          <a:lstStyle/>
          <a:p>
            <a:r>
              <a:rPr lang="en-US" sz="2400" b="0" i="0" dirty="0">
                <a:solidFill>
                  <a:srgbClr val="181818"/>
                </a:solidFill>
                <a:effectLst/>
                <a:latin typeface="SalesforceSansLight"/>
              </a:rPr>
              <a:t>Customer retention refers to the rate at which customers stay with a business in a given period of time. This is often referred to as churn rate and is a key metric for practically all B2B and B2C businesses. In general, the lower the churn, the more loyal the customers and more successful the business, as the business retains more customers over time.</a:t>
            </a:r>
            <a:endParaRPr lang="en-IN" sz="2400" dirty="0"/>
          </a:p>
        </p:txBody>
      </p:sp>
      <p:pic>
        <p:nvPicPr>
          <p:cNvPr id="7" name="Picture 6">
            <a:extLst>
              <a:ext uri="{FF2B5EF4-FFF2-40B4-BE49-F238E27FC236}">
                <a16:creationId xmlns:a16="http://schemas.microsoft.com/office/drawing/2014/main" id="{B9DD5BF7-1940-48FF-97EE-3E028CFFCD7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91118" y="1411878"/>
            <a:ext cx="2864859" cy="2017122"/>
          </a:xfrm>
          <a:prstGeom prst="rect">
            <a:avLst/>
          </a:prstGeom>
        </p:spPr>
      </p:pic>
    </p:spTree>
    <p:extLst>
      <p:ext uri="{BB962C8B-B14F-4D97-AF65-F5344CB8AC3E}">
        <p14:creationId xmlns:p14="http://schemas.microsoft.com/office/powerpoint/2010/main" val="109747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0DC23652-5829-453E-8EE5-8C53A03A2A85}"/>
              </a:ext>
            </a:extLst>
          </p:cNvPr>
          <p:cNvSpPr txBox="1"/>
          <p:nvPr/>
        </p:nvSpPr>
        <p:spPr>
          <a:xfrm>
            <a:off x="415912" y="286950"/>
            <a:ext cx="8112868" cy="5292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IN" sz="2800" b="1" dirty="0">
                <a:solidFill>
                  <a:schemeClr val="bg1"/>
                </a:solidFill>
                <a:latin typeface="Century" panose="02040604050505020304" pitchFamily="18" charset="0"/>
              </a:rPr>
              <a:t>Importance of Customer Retention:</a:t>
            </a: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12">
            <a:extLst>
              <a:ext uri="{FF2B5EF4-FFF2-40B4-BE49-F238E27FC236}">
                <a16:creationId xmlns:a16="http://schemas.microsoft.com/office/drawing/2014/main" id="{F9FEE8D1-9741-40CF-957D-1DF047086E51}"/>
              </a:ext>
            </a:extLst>
          </p:cNvPr>
          <p:cNvSpPr txBox="1"/>
          <p:nvPr/>
        </p:nvSpPr>
        <p:spPr>
          <a:xfrm>
            <a:off x="395592" y="1243935"/>
            <a:ext cx="11153302" cy="49859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base"/>
            <a:r>
              <a:rPr lang="en-US" sz="2000" b="0" i="0" dirty="0">
                <a:effectLst/>
                <a:latin typeface="AvenirNext"/>
              </a:rPr>
              <a:t>It's also easier and more cost-effective to retain customers than to acquire new ones, returning customers spend more and buy more often, and refer friends and family. Only a 5% increase in customer retention can increase company revenue by 25-95%.</a:t>
            </a:r>
          </a:p>
          <a:p>
            <a:pPr algn="l" fontAlgn="base"/>
            <a:r>
              <a:rPr lang="en-US" sz="2000" b="0" i="0" dirty="0">
                <a:effectLst/>
                <a:latin typeface="AvenirNext"/>
              </a:rPr>
              <a:t>The numbers don't lie: Retaining customers brings companies a </a:t>
            </a:r>
            <a:r>
              <a:rPr lang="en-US" sz="2000" b="0" i="1" dirty="0">
                <a:effectLst/>
                <a:latin typeface="inherit"/>
              </a:rPr>
              <a:t>ton </a:t>
            </a:r>
            <a:r>
              <a:rPr lang="en-US" sz="2000" b="0" i="0" dirty="0">
                <a:effectLst/>
                <a:latin typeface="AvenirNext"/>
              </a:rPr>
              <a:t>of ROI.</a:t>
            </a:r>
          </a:p>
          <a:p>
            <a:pPr algn="l" fontAlgn="base"/>
            <a:r>
              <a:rPr lang="en-US" sz="2000" b="0" i="0" dirty="0">
                <a:effectLst/>
                <a:latin typeface="AvenirNext"/>
              </a:rPr>
              <a:t>There are a few reasons why customer retention is critical to company growth and success:</a:t>
            </a:r>
          </a:p>
          <a:p>
            <a:pPr algn="l" fontAlgn="base">
              <a:buFont typeface="Arial" panose="020B0604020202020204" pitchFamily="34" charset="0"/>
              <a:buChar char="•"/>
            </a:pPr>
            <a:r>
              <a:rPr lang="en-US" sz="2000" b="1" i="0" dirty="0">
                <a:effectLst/>
                <a:latin typeface="inherit"/>
              </a:rPr>
              <a:t>Affordability:</a:t>
            </a:r>
            <a:r>
              <a:rPr lang="en-US" sz="2000" b="0" i="0" dirty="0">
                <a:effectLst/>
                <a:latin typeface="inherit"/>
              </a:rPr>
              <a:t> It's </a:t>
            </a:r>
            <a:r>
              <a:rPr lang="en-US" sz="2000" b="1" i="0" u="none" strike="noStrike" dirty="0">
                <a:effectLst/>
                <a:latin typeface="inherit"/>
                <a:hlinkClick r:id="rId2">
                  <a:extLst>
                    <a:ext uri="{A12FA001-AC4F-418D-AE19-62706E023703}">
                      <ahyp:hlinkClr xmlns:ahyp="http://schemas.microsoft.com/office/drawing/2018/hyperlinkcolor" val="tx"/>
                    </a:ext>
                  </a:extLst>
                </a:hlinkClick>
              </a:rPr>
              <a:t>6 to 7 times more expensive</a:t>
            </a:r>
            <a:r>
              <a:rPr lang="en-US" sz="2000" b="0" i="0" dirty="0">
                <a:effectLst/>
                <a:latin typeface="inherit"/>
              </a:rPr>
              <a:t> to acquire a new customer than it is to retain an existing customer.</a:t>
            </a:r>
          </a:p>
          <a:p>
            <a:pPr algn="l" fontAlgn="base">
              <a:buFont typeface="Arial" panose="020B0604020202020204" pitchFamily="34" charset="0"/>
              <a:buChar char="•"/>
            </a:pPr>
            <a:r>
              <a:rPr lang="en-US" sz="2000" b="1" i="0" dirty="0">
                <a:effectLst/>
                <a:latin typeface="inherit"/>
              </a:rPr>
              <a:t>ROI:</a:t>
            </a:r>
            <a:r>
              <a:rPr lang="en-US" sz="2000" b="0" i="0" dirty="0">
                <a:effectLst/>
                <a:latin typeface="inherit"/>
              </a:rPr>
              <a:t> A </a:t>
            </a:r>
            <a:r>
              <a:rPr lang="en-US" sz="2000" b="1" i="0" u="none" strike="noStrike" dirty="0">
                <a:effectLst/>
                <a:latin typeface="inherit"/>
                <a:hlinkClick r:id="rId3">
                  <a:extLst>
                    <a:ext uri="{A12FA001-AC4F-418D-AE19-62706E023703}">
                      <ahyp:hlinkClr xmlns:ahyp="http://schemas.microsoft.com/office/drawing/2018/hyperlinkcolor" val="tx"/>
                    </a:ext>
                  </a:extLst>
                </a:hlinkClick>
              </a:rPr>
              <a:t>5% increase in customer retention</a:t>
            </a:r>
            <a:r>
              <a:rPr lang="en-US" sz="2000" b="0" i="0" dirty="0">
                <a:effectLst/>
                <a:latin typeface="inherit"/>
              </a:rPr>
              <a:t> can increase company revenue by 25-95%.</a:t>
            </a:r>
          </a:p>
          <a:p>
            <a:pPr algn="l" fontAlgn="base">
              <a:buFont typeface="Arial" panose="020B0604020202020204" pitchFamily="34" charset="0"/>
              <a:buChar char="•"/>
            </a:pPr>
            <a:r>
              <a:rPr lang="en-US" sz="2000" b="1" i="0" dirty="0">
                <a:effectLst/>
                <a:latin typeface="inherit"/>
              </a:rPr>
              <a:t>Loyalty:</a:t>
            </a:r>
            <a:r>
              <a:rPr lang="en-US" sz="2000" b="0" i="0" dirty="0">
                <a:effectLst/>
                <a:latin typeface="inherit"/>
              </a:rPr>
              <a:t> Retained customers </a:t>
            </a:r>
            <a:r>
              <a:rPr lang="en-US" sz="2000" b="1" i="0" u="none" strike="noStrike" dirty="0">
                <a:effectLst/>
                <a:latin typeface="inherit"/>
                <a:hlinkClick r:id="rId3">
                  <a:extLst>
                    <a:ext uri="{A12FA001-AC4F-418D-AE19-62706E023703}">
                      <ahyp:hlinkClr xmlns:ahyp="http://schemas.microsoft.com/office/drawing/2018/hyperlinkcolor" val="tx"/>
                    </a:ext>
                  </a:extLst>
                </a:hlinkClick>
              </a:rPr>
              <a:t>buy more often and spend more than newer customers</a:t>
            </a:r>
            <a:r>
              <a:rPr lang="en-US" sz="2000" b="0" i="0" dirty="0">
                <a:effectLst/>
                <a:latin typeface="inherit"/>
              </a:rPr>
              <a:t>. They've learned the value of a product or service and keep coming back, again and again.</a:t>
            </a:r>
          </a:p>
          <a:p>
            <a:pPr algn="l" fontAlgn="base">
              <a:buFont typeface="Arial" panose="020B0604020202020204" pitchFamily="34" charset="0"/>
              <a:buChar char="•"/>
            </a:pPr>
            <a:r>
              <a:rPr lang="en-US" sz="2000" b="1" i="0" dirty="0">
                <a:effectLst/>
                <a:latin typeface="inherit"/>
              </a:rPr>
              <a:t>Referrals:</a:t>
            </a:r>
            <a:r>
              <a:rPr lang="en-US" sz="2000" b="0" i="0" dirty="0">
                <a:effectLst/>
                <a:latin typeface="inherit"/>
              </a:rPr>
              <a:t> Satisfied, loyal customers are more likely to sing a company's praises and </a:t>
            </a:r>
            <a:r>
              <a:rPr lang="en-US" sz="2000" b="1" i="0" u="none" strike="noStrike" dirty="0">
                <a:effectLst/>
                <a:latin typeface="inherit"/>
                <a:hlinkClick r:id="rId4">
                  <a:extLst>
                    <a:ext uri="{A12FA001-AC4F-418D-AE19-62706E023703}">
                      <ahyp:hlinkClr xmlns:ahyp="http://schemas.microsoft.com/office/drawing/2018/hyperlinkcolor" val="tx"/>
                    </a:ext>
                  </a:extLst>
                </a:hlinkClick>
              </a:rPr>
              <a:t>refer their friends and family</a:t>
            </a:r>
            <a:r>
              <a:rPr lang="en-US" sz="2000" b="0" i="0" dirty="0">
                <a:effectLst/>
                <a:latin typeface="inherit"/>
              </a:rPr>
              <a:t> — bringing in new customers, free of charge.</a:t>
            </a:r>
          </a:p>
          <a:p>
            <a:pPr algn="l" fontAlgn="base"/>
            <a:r>
              <a:rPr lang="en-US" sz="2000" b="0" i="0" dirty="0">
                <a:effectLst/>
                <a:latin typeface="AvenirNext"/>
              </a:rPr>
              <a:t>It might seem obvious — of course, companies should want to retain customers — but when companies start growing quickly and </a:t>
            </a:r>
            <a:r>
              <a:rPr lang="en-US" sz="2000" b="1" i="0" u="none" strike="noStrike" dirty="0">
                <a:effectLst/>
                <a:latin typeface="inherit"/>
                <a:hlinkClick r:id="rId5">
                  <a:extLst>
                    <a:ext uri="{A12FA001-AC4F-418D-AE19-62706E023703}">
                      <ahyp:hlinkClr xmlns:ahyp="http://schemas.microsoft.com/office/drawing/2018/hyperlinkcolor" val="tx"/>
                    </a:ext>
                  </a:extLst>
                </a:hlinkClick>
              </a:rPr>
              <a:t>struggle to implement</a:t>
            </a:r>
            <a:r>
              <a:rPr lang="en-US" sz="2000" b="0" i="0" dirty="0">
                <a:effectLst/>
                <a:latin typeface="AvenirNext"/>
              </a:rPr>
              <a:t> a solid customer support program, proactive customer support for existing customers can slip through the cracks.</a:t>
            </a:r>
          </a:p>
          <a:p>
            <a:endParaRPr lang="en-IN" dirty="0"/>
          </a:p>
        </p:txBody>
      </p:sp>
    </p:spTree>
    <p:extLst>
      <p:ext uri="{BB962C8B-B14F-4D97-AF65-F5344CB8AC3E}">
        <p14:creationId xmlns:p14="http://schemas.microsoft.com/office/powerpoint/2010/main" val="392222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335</TotalTime>
  <Words>2256</Words>
  <Application>Microsoft Office PowerPoint</Application>
  <PresentationFormat>Widescreen</PresentationFormat>
  <Paragraphs>93</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AvenirNext</vt:lpstr>
      <vt:lpstr>Calibri</vt:lpstr>
      <vt:lpstr>Century</vt:lpstr>
      <vt:lpstr>Helvetica Neue</vt:lpstr>
      <vt:lpstr>inherit</vt:lpstr>
      <vt:lpstr>SalesforceSansLight</vt:lpstr>
      <vt:lpstr>Tw Cen MT</vt:lpstr>
      <vt:lpstr>Wingdings</vt:lpstr>
      <vt:lpstr>Circuit</vt:lpstr>
      <vt:lpstr>PowerPoint Presentation</vt:lpstr>
      <vt:lpstr>PowerPoint Presentation</vt:lpstr>
      <vt:lpstr>PowerPoint Presentation</vt:lpstr>
      <vt:lpstr>Introduction</vt:lpstr>
      <vt:lpstr>PROBLEM STATEMENT </vt:lpstr>
      <vt:lpstr>PowerPoint Presentation</vt:lpstr>
      <vt:lpstr>PowerPoint Presentation</vt:lpstr>
      <vt:lpstr>What is Customer Retention?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Chandrashekar Chandru</dc:creator>
  <cp:lastModifiedBy>Balu Gumidelli</cp:lastModifiedBy>
  <cp:revision>13</cp:revision>
  <dcterms:created xsi:type="dcterms:W3CDTF">2022-02-05T05:39:26Z</dcterms:created>
  <dcterms:modified xsi:type="dcterms:W3CDTF">2022-05-12T14:47:46Z</dcterms:modified>
</cp:coreProperties>
</file>