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3"/>
  </p:notesMasterIdLst>
  <p:handoutMasterIdLst>
    <p:handoutMasterId r:id="rId14"/>
  </p:handoutMasterIdLst>
  <p:sldIdLst>
    <p:sldId id="257" r:id="rId5"/>
    <p:sldId id="274" r:id="rId6"/>
    <p:sldId id="280" r:id="rId7"/>
    <p:sldId id="279" r:id="rId8"/>
    <p:sldId id="282" r:id="rId9"/>
    <p:sldId id="272" r:id="rId10"/>
    <p:sldId id="281"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8"/>
  </p:normalViewPr>
  <p:slideViewPr>
    <p:cSldViewPr snapToGrid="0" snapToObjects="1">
      <p:cViewPr varScale="1">
        <p:scale>
          <a:sx n="80" d="100"/>
          <a:sy n="80" d="100"/>
        </p:scale>
        <p:origin x="58" y="18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4/11/2023</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4/11/2023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6</a:t>
            </a:fld>
            <a:endParaRPr lang="en-US" dirty="0"/>
          </a:p>
        </p:txBody>
      </p:sp>
    </p:spTree>
    <p:extLst>
      <p:ext uri="{BB962C8B-B14F-4D97-AF65-F5344CB8AC3E}">
        <p14:creationId xmlns:p14="http://schemas.microsoft.com/office/powerpoint/2010/main" val="367306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7</a:t>
            </a:fld>
            <a:endParaRPr lang="en-US" dirty="0"/>
          </a:p>
        </p:txBody>
      </p:sp>
    </p:spTree>
    <p:extLst>
      <p:ext uri="{BB962C8B-B14F-4D97-AF65-F5344CB8AC3E}">
        <p14:creationId xmlns:p14="http://schemas.microsoft.com/office/powerpoint/2010/main" val="1064499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8</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4/11/2023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4/11/2023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4/11/2023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4/11/2023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4/11/2023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58" y="10"/>
            <a:ext cx="12191999" cy="6859300"/>
          </a:xfrm>
          <a:prstGeom prst="rect">
            <a:avLst/>
          </a:prstGeom>
        </p:spPr>
      </p:pic>
      <p:pic>
        <p:nvPicPr>
          <p:cNvPr id="5" name="Picture 4">
            <a:extLst>
              <a:ext uri="{FF2B5EF4-FFF2-40B4-BE49-F238E27FC236}">
                <a16:creationId xmlns:a16="http://schemas.microsoft.com/office/drawing/2014/main" id="{57161D88-ABEF-4863-9C32-7BE839CB106E}"/>
              </a:ext>
            </a:extLst>
          </p:cNvPr>
          <p:cNvPicPr>
            <a:picLocks noChangeAspect="1"/>
          </p:cNvPicPr>
          <p:nvPr/>
        </p:nvPicPr>
        <p:blipFill>
          <a:blip r:embed="rId4"/>
          <a:stretch>
            <a:fillRect/>
          </a:stretch>
        </p:blipFill>
        <p:spPr>
          <a:xfrm>
            <a:off x="0" y="-1310"/>
            <a:ext cx="12192000" cy="68580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sz="4400" b="0" i="0" dirty="0">
                <a:solidFill>
                  <a:schemeClr val="bg1"/>
                </a:solidFill>
                <a:effectLst/>
                <a:latin typeface="manrope"/>
              </a:rPr>
              <a:t>Provide Insights to Telangana Government Tourism Department</a:t>
            </a:r>
            <a:endParaRPr lang="en-US" sz="4400" dirty="0">
              <a:solidFill>
                <a:schemeClr val="bg1"/>
              </a:solidFill>
            </a:endParaRP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679906" y="3956279"/>
            <a:ext cx="6831673" cy="1086237"/>
          </a:xfrm>
        </p:spPr>
        <p:txBody>
          <a:bodyPr>
            <a:normAutofit/>
          </a:bodyPr>
          <a:lstStyle/>
          <a:p>
            <a:r>
              <a:rPr lang="en-US" dirty="0">
                <a:solidFill>
                  <a:schemeClr val="bg2"/>
                </a:solidFill>
              </a:rPr>
              <a:t> </a:t>
            </a:r>
            <a:r>
              <a:rPr lang="en-US" dirty="0" err="1">
                <a:solidFill>
                  <a:schemeClr val="bg2"/>
                </a:solidFill>
              </a:rPr>
              <a:t>Balu</a:t>
            </a:r>
            <a:r>
              <a:rPr lang="en-US" dirty="0">
                <a:solidFill>
                  <a:schemeClr val="bg2"/>
                </a:solidFill>
              </a:rPr>
              <a:t> </a:t>
            </a:r>
            <a:r>
              <a:rPr lang="en-US" dirty="0" err="1">
                <a:solidFill>
                  <a:schemeClr val="bg2"/>
                </a:solidFill>
              </a:rPr>
              <a:t>Chelluri</a:t>
            </a:r>
            <a:endParaRPr lang="en-US" dirty="0">
              <a:solidFill>
                <a:schemeClr val="bg2"/>
              </a:solidFill>
            </a:endParaRPr>
          </a:p>
        </p:txBody>
      </p:sp>
      <p:sp>
        <p:nvSpPr>
          <p:cNvPr id="10" name="Subtitle 3">
            <a:extLst>
              <a:ext uri="{FF2B5EF4-FFF2-40B4-BE49-F238E27FC236}">
                <a16:creationId xmlns:a16="http://schemas.microsoft.com/office/drawing/2014/main" id="{560FCD0E-B041-4384-B61A-810C14F2F60A}"/>
              </a:ext>
            </a:extLst>
          </p:cNvPr>
          <p:cNvSpPr txBox="1">
            <a:spLocks/>
          </p:cNvSpPr>
          <p:nvPr/>
        </p:nvSpPr>
        <p:spPr>
          <a:xfrm>
            <a:off x="8904303" y="332469"/>
            <a:ext cx="2089212" cy="583753"/>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dirty="0">
                <a:solidFill>
                  <a:schemeClr val="bg2"/>
                </a:solidFill>
              </a:rPr>
              <a:t>Challenge by</a:t>
            </a:r>
          </a:p>
          <a:p>
            <a:endParaRPr lang="en-US" dirty="0">
              <a:solidFill>
                <a:schemeClr val="bg2"/>
              </a:solidFill>
            </a:endParaRPr>
          </a:p>
        </p:txBody>
      </p:sp>
      <p:pic>
        <p:nvPicPr>
          <p:cNvPr id="6" name="Picture 5">
            <a:extLst>
              <a:ext uri="{FF2B5EF4-FFF2-40B4-BE49-F238E27FC236}">
                <a16:creationId xmlns:a16="http://schemas.microsoft.com/office/drawing/2014/main" id="{3A7D69C3-9D50-4591-896B-4CD65CA2A7CC}"/>
              </a:ext>
            </a:extLst>
          </p:cNvPr>
          <p:cNvPicPr>
            <a:picLocks noChangeAspect="1"/>
          </p:cNvPicPr>
          <p:nvPr/>
        </p:nvPicPr>
        <p:blipFill>
          <a:blip r:embed="rId5"/>
          <a:stretch>
            <a:fillRect/>
          </a:stretch>
        </p:blipFill>
        <p:spPr>
          <a:xfrm>
            <a:off x="10862371" y="187434"/>
            <a:ext cx="887582" cy="887582"/>
          </a:xfrm>
          <a:prstGeom prst="rect">
            <a:avLst/>
          </a:prstGeom>
        </p:spPr>
      </p:pic>
    </p:spTree>
    <p:extLst>
      <p:ext uri="{BB962C8B-B14F-4D97-AF65-F5344CB8AC3E}">
        <p14:creationId xmlns:p14="http://schemas.microsoft.com/office/powerpoint/2010/main" val="15465803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A237-B2DA-407B-9A0A-6952CF58C5E7}"/>
              </a:ext>
            </a:extLst>
          </p:cNvPr>
          <p:cNvSpPr>
            <a:spLocks noGrp="1"/>
          </p:cNvSpPr>
          <p:nvPr>
            <p:ph type="title"/>
          </p:nvPr>
        </p:nvSpPr>
        <p:spPr>
          <a:xfrm>
            <a:off x="1371600" y="685799"/>
            <a:ext cx="9601200" cy="815623"/>
          </a:xfrm>
        </p:spPr>
        <p:txBody>
          <a:bodyPr>
            <a:normAutofit/>
          </a:bodyPr>
          <a:lstStyle/>
          <a:p>
            <a:r>
              <a:rPr lang="en-US" dirty="0"/>
              <a:t>Agenda</a:t>
            </a:r>
            <a:endParaRPr lang="en-IN" dirty="0"/>
          </a:p>
        </p:txBody>
      </p:sp>
      <p:sp>
        <p:nvSpPr>
          <p:cNvPr id="4" name="Content Placeholder 2">
            <a:extLst>
              <a:ext uri="{FF2B5EF4-FFF2-40B4-BE49-F238E27FC236}">
                <a16:creationId xmlns:a16="http://schemas.microsoft.com/office/drawing/2014/main" id="{9760215C-22CE-41F7-A215-6F553E3C0158}"/>
              </a:ext>
            </a:extLst>
          </p:cNvPr>
          <p:cNvSpPr>
            <a:spLocks noGrp="1"/>
          </p:cNvSpPr>
          <p:nvPr>
            <p:ph idx="1"/>
          </p:nvPr>
        </p:nvSpPr>
        <p:spPr>
          <a:xfrm>
            <a:off x="1371600" y="2286000"/>
            <a:ext cx="9601200" cy="3581400"/>
          </a:xfrm>
        </p:spPr>
        <p:txBody>
          <a:bodyPr/>
          <a:lstStyle/>
          <a:p>
            <a:pPr>
              <a:buFont typeface="Courier New" panose="02070309020205020404" pitchFamily="49" charset="0"/>
              <a:buChar char="o"/>
            </a:pPr>
            <a:r>
              <a:rPr lang="en-US" sz="3600" dirty="0"/>
              <a:t>Context</a:t>
            </a:r>
          </a:p>
          <a:p>
            <a:pPr>
              <a:buFont typeface="Courier New" panose="02070309020205020404" pitchFamily="49" charset="0"/>
              <a:buChar char="o"/>
            </a:pPr>
            <a:r>
              <a:rPr lang="en-US" sz="3600" dirty="0"/>
              <a:t>Input data</a:t>
            </a:r>
          </a:p>
          <a:p>
            <a:pPr>
              <a:buFont typeface="Courier New" panose="02070309020205020404" pitchFamily="49" charset="0"/>
              <a:buChar char="o"/>
            </a:pPr>
            <a:r>
              <a:rPr lang="en-US" sz="3600" dirty="0"/>
              <a:t>Requests</a:t>
            </a:r>
          </a:p>
          <a:p>
            <a:pPr>
              <a:buFont typeface="Courier New" panose="02070309020205020404" pitchFamily="49" charset="0"/>
              <a:buChar char="o"/>
            </a:pPr>
            <a:r>
              <a:rPr lang="en-US" sz="3600" dirty="0"/>
              <a:t>Insights </a:t>
            </a:r>
          </a:p>
          <a:p>
            <a:pPr>
              <a:buFont typeface="Courier New" panose="02070309020205020404" pitchFamily="49" charset="0"/>
              <a:buChar char="o"/>
            </a:pPr>
            <a:r>
              <a:rPr lang="en-US" sz="3600" dirty="0"/>
              <a:t>Suggestions</a:t>
            </a:r>
          </a:p>
        </p:txBody>
      </p:sp>
    </p:spTree>
    <p:extLst>
      <p:ext uri="{BB962C8B-B14F-4D97-AF65-F5344CB8AC3E}">
        <p14:creationId xmlns:p14="http://schemas.microsoft.com/office/powerpoint/2010/main" val="41677395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A237-B2DA-407B-9A0A-6952CF58C5E7}"/>
              </a:ext>
            </a:extLst>
          </p:cNvPr>
          <p:cNvSpPr>
            <a:spLocks noGrp="1"/>
          </p:cNvSpPr>
          <p:nvPr>
            <p:ph type="title"/>
          </p:nvPr>
        </p:nvSpPr>
        <p:spPr>
          <a:xfrm>
            <a:off x="1276350" y="1321847"/>
            <a:ext cx="4581525" cy="815623"/>
          </a:xfrm>
        </p:spPr>
        <p:txBody>
          <a:bodyPr>
            <a:normAutofit/>
          </a:bodyPr>
          <a:lstStyle/>
          <a:p>
            <a:r>
              <a:rPr lang="en-US" dirty="0"/>
              <a:t>Context</a:t>
            </a:r>
            <a:endParaRPr lang="en-IN" dirty="0"/>
          </a:p>
        </p:txBody>
      </p:sp>
      <p:sp>
        <p:nvSpPr>
          <p:cNvPr id="5" name="Content Placeholder 2">
            <a:extLst>
              <a:ext uri="{FF2B5EF4-FFF2-40B4-BE49-F238E27FC236}">
                <a16:creationId xmlns:a16="http://schemas.microsoft.com/office/drawing/2014/main" id="{73098EBD-0C90-414C-ACEC-BCBB8696C9F7}"/>
              </a:ext>
            </a:extLst>
          </p:cNvPr>
          <p:cNvSpPr txBox="1">
            <a:spLocks/>
          </p:cNvSpPr>
          <p:nvPr/>
        </p:nvSpPr>
        <p:spPr>
          <a:xfrm>
            <a:off x="6172200" y="1302798"/>
            <a:ext cx="5276295" cy="425240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3600" dirty="0"/>
              <a:t>About Telangana</a:t>
            </a:r>
          </a:p>
          <a:p>
            <a:pPr marL="0" indent="0">
              <a:buNone/>
            </a:pPr>
            <a:r>
              <a:rPr lang="en-US" sz="1400" dirty="0"/>
              <a:t>Telangana is one of India’s leading states and has published its tourism data under its open data policy. Posing average annual growth rate of 13.90% over the last five years.</a:t>
            </a:r>
          </a:p>
          <a:p>
            <a:pPr marL="0" indent="0">
              <a:buNone/>
            </a:pPr>
            <a:r>
              <a:rPr lang="en-US" sz="3600" dirty="0"/>
              <a:t>Problem</a:t>
            </a:r>
          </a:p>
          <a:p>
            <a:pPr marL="0" indent="0">
              <a:buNone/>
            </a:pPr>
            <a:r>
              <a:rPr lang="en-US" sz="1400" dirty="0"/>
              <a:t>To find the patterns in the given data, do additional research, and give data-informed recommendations to the Telangana government which can be used to increase their revenue by improving administrative operations for </a:t>
            </a:r>
            <a:r>
              <a:rPr lang="en-US" sz="1400" b="1" dirty="0">
                <a:solidFill>
                  <a:schemeClr val="tx1"/>
                </a:solidFill>
              </a:rPr>
              <a:t>Tourism Department</a:t>
            </a:r>
          </a:p>
          <a:p>
            <a:pPr marL="0" indent="0">
              <a:buNone/>
            </a:pPr>
            <a:r>
              <a:rPr lang="en-US" sz="3600" dirty="0"/>
              <a:t>Approach </a:t>
            </a:r>
            <a:endParaRPr lang="en-US" sz="1400" dirty="0"/>
          </a:p>
          <a:p>
            <a:pPr marL="0" indent="0">
              <a:buNone/>
            </a:pPr>
            <a:r>
              <a:rPr lang="en-US" sz="1400" dirty="0"/>
              <a:t>Providing the solutions for the given requests to make the better data decisions to </a:t>
            </a:r>
            <a:r>
              <a:rPr lang="en-US" sz="1400" b="1" dirty="0"/>
              <a:t>increase</a:t>
            </a:r>
            <a:r>
              <a:rPr lang="en-US" sz="1400" dirty="0"/>
              <a:t> the number of </a:t>
            </a:r>
            <a:r>
              <a:rPr lang="en-US" sz="1400" b="1" dirty="0"/>
              <a:t>visitors</a:t>
            </a:r>
            <a:r>
              <a:rPr lang="en-US" sz="1400" dirty="0"/>
              <a:t> and </a:t>
            </a:r>
            <a:r>
              <a:rPr lang="en-US" sz="1400" b="1" dirty="0"/>
              <a:t>revenue</a:t>
            </a:r>
            <a:r>
              <a:rPr lang="en-US" sz="1400" dirty="0"/>
              <a:t>.</a:t>
            </a:r>
          </a:p>
          <a:p>
            <a:pPr marL="0" indent="0">
              <a:buFont typeface="Franklin Gothic Book" panose="020B0503020102020204" pitchFamily="34" charset="0"/>
              <a:buNone/>
            </a:pPr>
            <a:endParaRPr lang="en-IN" dirty="0"/>
          </a:p>
        </p:txBody>
      </p:sp>
      <p:sp>
        <p:nvSpPr>
          <p:cNvPr id="6" name="TextBox 5">
            <a:extLst>
              <a:ext uri="{FF2B5EF4-FFF2-40B4-BE49-F238E27FC236}">
                <a16:creationId xmlns:a16="http://schemas.microsoft.com/office/drawing/2014/main" id="{9D67605D-1C4E-430E-BB9A-2A9148FE6E89}"/>
              </a:ext>
            </a:extLst>
          </p:cNvPr>
          <p:cNvSpPr txBox="1"/>
          <p:nvPr/>
        </p:nvSpPr>
        <p:spPr>
          <a:xfrm>
            <a:off x="1562470" y="4705165"/>
            <a:ext cx="3728621" cy="923330"/>
          </a:xfrm>
          <a:prstGeom prst="rect">
            <a:avLst/>
          </a:prstGeom>
          <a:noFill/>
        </p:spPr>
        <p:txBody>
          <a:bodyPr wrap="square" rtlCol="0">
            <a:spAutoFit/>
          </a:bodyPr>
          <a:lstStyle/>
          <a:p>
            <a:pPr marL="0" indent="0">
              <a:buNone/>
            </a:pPr>
            <a:r>
              <a:rPr lang="en-US" dirty="0"/>
              <a:t>MYSQL – solutions for queries</a:t>
            </a:r>
          </a:p>
          <a:p>
            <a:pPr marL="0" indent="0">
              <a:buNone/>
            </a:pPr>
            <a:r>
              <a:rPr lang="en-US" dirty="0"/>
              <a:t>POWER BI –Data Visualization.</a:t>
            </a:r>
          </a:p>
          <a:p>
            <a:endParaRPr lang="en-IN" dirty="0"/>
          </a:p>
        </p:txBody>
      </p:sp>
    </p:spTree>
    <p:extLst>
      <p:ext uri="{BB962C8B-B14F-4D97-AF65-F5344CB8AC3E}">
        <p14:creationId xmlns:p14="http://schemas.microsoft.com/office/powerpoint/2010/main" val="355134612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A237-B2DA-407B-9A0A-6952CF58C5E7}"/>
              </a:ext>
            </a:extLst>
          </p:cNvPr>
          <p:cNvSpPr>
            <a:spLocks noGrp="1"/>
          </p:cNvSpPr>
          <p:nvPr>
            <p:ph type="title"/>
          </p:nvPr>
        </p:nvSpPr>
        <p:spPr>
          <a:xfrm>
            <a:off x="1371600" y="685799"/>
            <a:ext cx="5178641" cy="815623"/>
          </a:xfrm>
        </p:spPr>
        <p:txBody>
          <a:bodyPr>
            <a:normAutofit/>
          </a:bodyPr>
          <a:lstStyle/>
          <a:p>
            <a:r>
              <a:rPr lang="en-US" dirty="0"/>
              <a:t>Input Data</a:t>
            </a:r>
            <a:endParaRPr lang="en-IN" dirty="0"/>
          </a:p>
        </p:txBody>
      </p:sp>
      <p:sp>
        <p:nvSpPr>
          <p:cNvPr id="5" name="Content Placeholder 2">
            <a:extLst>
              <a:ext uri="{FF2B5EF4-FFF2-40B4-BE49-F238E27FC236}">
                <a16:creationId xmlns:a16="http://schemas.microsoft.com/office/drawing/2014/main" id="{73098EBD-0C90-414C-ACEC-BCBB8696C9F7}"/>
              </a:ext>
            </a:extLst>
          </p:cNvPr>
          <p:cNvSpPr txBox="1">
            <a:spLocks/>
          </p:cNvSpPr>
          <p:nvPr/>
        </p:nvSpPr>
        <p:spPr>
          <a:xfrm>
            <a:off x="6172200" y="1651246"/>
            <a:ext cx="5276295" cy="425240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endParaRPr lang="en-US" sz="3600" dirty="0"/>
          </a:p>
          <a:p>
            <a:pPr marL="0" indent="0">
              <a:buFont typeface="Franklin Gothic Book" panose="020B0503020102020204" pitchFamily="34" charset="0"/>
              <a:buNone/>
            </a:pPr>
            <a:endParaRPr lang="en-IN" dirty="0"/>
          </a:p>
        </p:txBody>
      </p:sp>
      <p:pic>
        <p:nvPicPr>
          <p:cNvPr id="12" name="Content Placeholder 11">
            <a:extLst>
              <a:ext uri="{FF2B5EF4-FFF2-40B4-BE49-F238E27FC236}">
                <a16:creationId xmlns:a16="http://schemas.microsoft.com/office/drawing/2014/main" id="{F9B6907D-A27F-4163-996F-EC4512F6C528}"/>
              </a:ext>
            </a:extLst>
          </p:cNvPr>
          <p:cNvPicPr>
            <a:picLocks noGrp="1" noChangeAspect="1"/>
          </p:cNvPicPr>
          <p:nvPr>
            <p:ph idx="1"/>
          </p:nvPr>
        </p:nvPicPr>
        <p:blipFill>
          <a:blip r:embed="rId2"/>
          <a:stretch>
            <a:fillRect/>
          </a:stretch>
        </p:blipFill>
        <p:spPr>
          <a:xfrm>
            <a:off x="6550241" y="1737612"/>
            <a:ext cx="4724400" cy="4166038"/>
          </a:xfrm>
        </p:spPr>
      </p:pic>
      <p:sp>
        <p:nvSpPr>
          <p:cNvPr id="13" name="TextBox 12">
            <a:extLst>
              <a:ext uri="{FF2B5EF4-FFF2-40B4-BE49-F238E27FC236}">
                <a16:creationId xmlns:a16="http://schemas.microsoft.com/office/drawing/2014/main" id="{EB9ADD56-F401-4FE5-9C0A-C7641E4AE0F4}"/>
              </a:ext>
            </a:extLst>
          </p:cNvPr>
          <p:cNvSpPr txBox="1"/>
          <p:nvPr/>
        </p:nvSpPr>
        <p:spPr>
          <a:xfrm>
            <a:off x="1600200" y="2645553"/>
            <a:ext cx="4776187" cy="2062103"/>
          </a:xfrm>
          <a:prstGeom prst="rect">
            <a:avLst/>
          </a:prstGeom>
          <a:noFill/>
        </p:spPr>
        <p:txBody>
          <a:bodyPr wrap="square" rtlCol="0">
            <a:spAutoFit/>
          </a:bodyPr>
          <a:lstStyle/>
          <a:p>
            <a:r>
              <a:rPr lang="en-US" sz="1600" dirty="0"/>
              <a:t>The Tables </a:t>
            </a:r>
            <a:r>
              <a:rPr lang="en-US" sz="1600" dirty="0" err="1"/>
              <a:t>domestic_visitors</a:t>
            </a:r>
            <a:r>
              <a:rPr lang="en-US" sz="1600" dirty="0"/>
              <a:t> and </a:t>
            </a:r>
            <a:r>
              <a:rPr lang="en-US" sz="1600" dirty="0" err="1"/>
              <a:t>foreign_visitors</a:t>
            </a:r>
            <a:r>
              <a:rPr lang="en-US" sz="1600" dirty="0"/>
              <a:t> </a:t>
            </a:r>
            <a:br>
              <a:rPr lang="en-US" sz="1600" dirty="0"/>
            </a:br>
            <a:r>
              <a:rPr lang="en-US" sz="1600" dirty="0"/>
              <a:t>has the information of domestic and foreign tourists</a:t>
            </a:r>
          </a:p>
          <a:p>
            <a:r>
              <a:rPr lang="en-US" sz="1600" dirty="0"/>
              <a:t>monthly tourists by each districts since 2016 to 2019.</a:t>
            </a:r>
          </a:p>
          <a:p>
            <a:br>
              <a:rPr lang="en-US" sz="1600" dirty="0"/>
            </a:br>
            <a:r>
              <a:rPr lang="en-US" sz="1600" dirty="0"/>
              <a:t>The data is provided by </a:t>
            </a:r>
            <a:r>
              <a:rPr lang="en-US" sz="1600" dirty="0" err="1"/>
              <a:t>Codebasics</a:t>
            </a:r>
            <a:r>
              <a:rPr lang="en-US" sz="1600" dirty="0"/>
              <a:t> from ‘</a:t>
            </a:r>
            <a:r>
              <a:rPr lang="en-IN" sz="1600" b="0" i="0" dirty="0">
                <a:solidFill>
                  <a:srgbClr val="131022"/>
                </a:solidFill>
                <a:effectLst/>
                <a:latin typeface="manrope"/>
              </a:rPr>
              <a:t>https://data.telangana.gov.in/</a:t>
            </a:r>
            <a:r>
              <a:rPr lang="en-US" sz="1600" b="0" i="0" dirty="0">
                <a:solidFill>
                  <a:srgbClr val="131022"/>
                </a:solidFill>
                <a:effectLst/>
                <a:latin typeface="manrope"/>
              </a:rPr>
              <a:t> </a:t>
            </a:r>
            <a:r>
              <a:rPr lang="en-US" sz="1600" dirty="0"/>
              <a:t>‘</a:t>
            </a:r>
          </a:p>
          <a:p>
            <a:endParaRPr lang="en-IN" sz="1600" dirty="0"/>
          </a:p>
        </p:txBody>
      </p:sp>
    </p:spTree>
    <p:extLst>
      <p:ext uri="{BB962C8B-B14F-4D97-AF65-F5344CB8AC3E}">
        <p14:creationId xmlns:p14="http://schemas.microsoft.com/office/powerpoint/2010/main" val="293348273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78FA-4E61-4FF4-B219-86DF87369938}"/>
              </a:ext>
            </a:extLst>
          </p:cNvPr>
          <p:cNvSpPr>
            <a:spLocks noGrp="1"/>
          </p:cNvSpPr>
          <p:nvPr>
            <p:ph type="title"/>
          </p:nvPr>
        </p:nvSpPr>
        <p:spPr>
          <a:xfrm>
            <a:off x="1295400" y="2695576"/>
            <a:ext cx="9601200" cy="1657350"/>
          </a:xfrm>
        </p:spPr>
        <p:txBody>
          <a:bodyPr/>
          <a:lstStyle/>
          <a:p>
            <a:pPr algn="ctr"/>
            <a:r>
              <a:rPr lang="en-US" dirty="0"/>
              <a:t>The Requests Will be shown in the Power BI Dashboard</a:t>
            </a:r>
            <a:endParaRPr lang="en-IN" dirty="0"/>
          </a:p>
        </p:txBody>
      </p:sp>
    </p:spTree>
    <p:extLst>
      <p:ext uri="{BB962C8B-B14F-4D97-AF65-F5344CB8AC3E}">
        <p14:creationId xmlns:p14="http://schemas.microsoft.com/office/powerpoint/2010/main" val="374954589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4446210" y="328565"/>
            <a:ext cx="3299579" cy="1009650"/>
          </a:xfrm>
        </p:spPr>
        <p:txBody>
          <a:bodyPr anchor="ctr">
            <a:normAutofit/>
          </a:bodyPr>
          <a:lstStyle/>
          <a:p>
            <a:pPr algn="ctr"/>
            <a:r>
              <a:rPr lang="en-US" dirty="0"/>
              <a:t>Insights</a:t>
            </a: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7E82874A-7633-486E-BD0F-AF0B9A9AFBF3}"/>
              </a:ext>
            </a:extLst>
          </p:cNvPr>
          <p:cNvSpPr>
            <a:spLocks noGrp="1"/>
          </p:cNvSpPr>
          <p:nvPr>
            <p:ph idx="1"/>
          </p:nvPr>
        </p:nvSpPr>
        <p:spPr>
          <a:xfrm>
            <a:off x="685800" y="1605193"/>
            <a:ext cx="6012061" cy="4602332"/>
          </a:xfrm>
        </p:spPr>
        <p:txBody>
          <a:bodyPr>
            <a:normAutofit fontScale="92500" lnSpcReduction="10000"/>
          </a:bodyPr>
          <a:lstStyle/>
          <a:p>
            <a:pPr marL="0" indent="0" algn="l">
              <a:buNone/>
            </a:pPr>
            <a:r>
              <a:rPr lang="en-US" sz="2900" b="1" i="0" dirty="0">
                <a:solidFill>
                  <a:srgbClr val="FFFFFF"/>
                </a:solidFill>
                <a:effectLst/>
                <a:latin typeface="Arial" panose="020B0604020202020204" pitchFamily="34" charset="0"/>
              </a:rPr>
              <a:t>Domestic Visitors</a:t>
            </a:r>
          </a:p>
          <a:p>
            <a:pPr marL="0" indent="0" algn="l">
              <a:buNone/>
            </a:pPr>
            <a:r>
              <a:rPr lang="en-US" sz="1800" dirty="0">
                <a:solidFill>
                  <a:srgbClr val="FFFFFF"/>
                </a:solidFill>
                <a:latin typeface="Arial" panose="020B0604020202020204" pitchFamily="34" charset="0"/>
              </a:rPr>
              <a:t>    </a:t>
            </a:r>
            <a:r>
              <a:rPr lang="en-US" sz="1800" b="0" i="0" dirty="0">
                <a:solidFill>
                  <a:srgbClr val="FFFFFF"/>
                </a:solidFill>
                <a:effectLst/>
                <a:latin typeface="Arial" panose="020B0604020202020204" pitchFamily="34" charset="0"/>
              </a:rPr>
              <a:t>The top 3 visited districts are:</a:t>
            </a:r>
          </a:p>
          <a:p>
            <a:pPr marL="530352" lvl="1" indent="0">
              <a:buNone/>
            </a:pPr>
            <a:r>
              <a:rPr lang="en-US" sz="1800" b="0" i="0" dirty="0">
                <a:solidFill>
                  <a:srgbClr val="FFFFFF"/>
                </a:solidFill>
                <a:effectLst/>
                <a:latin typeface="Arial" panose="020B0604020202020204" pitchFamily="34" charset="0"/>
              </a:rPr>
              <a:t>Hyderabad (23.55%)</a:t>
            </a:r>
          </a:p>
          <a:p>
            <a:pPr marL="530352" lvl="1" indent="0">
              <a:buNone/>
            </a:pPr>
            <a:r>
              <a:rPr lang="en-US" sz="1800" b="0" i="0" dirty="0" err="1">
                <a:solidFill>
                  <a:srgbClr val="FFFFFF"/>
                </a:solidFill>
                <a:effectLst/>
                <a:latin typeface="Arial" panose="020B0604020202020204" pitchFamily="34" charset="0"/>
              </a:rPr>
              <a:t>Rajanna</a:t>
            </a:r>
            <a:r>
              <a:rPr lang="en-US" sz="1800" b="0" i="0" dirty="0">
                <a:solidFill>
                  <a:srgbClr val="FFFFFF"/>
                </a:solidFill>
                <a:effectLst/>
                <a:latin typeface="Arial" panose="020B0604020202020204" pitchFamily="34" charset="0"/>
              </a:rPr>
              <a:t> </a:t>
            </a:r>
            <a:r>
              <a:rPr lang="en-US" sz="1800" b="0" i="0" dirty="0" err="1">
                <a:solidFill>
                  <a:srgbClr val="FFFFFF"/>
                </a:solidFill>
                <a:effectLst/>
                <a:latin typeface="Arial" panose="020B0604020202020204" pitchFamily="34" charset="0"/>
              </a:rPr>
              <a:t>Sircilla</a:t>
            </a:r>
            <a:r>
              <a:rPr lang="en-US" sz="1800" b="0" i="0" dirty="0">
                <a:solidFill>
                  <a:srgbClr val="FFFFFF"/>
                </a:solidFill>
                <a:effectLst/>
                <a:latin typeface="Arial" panose="020B0604020202020204" pitchFamily="34" charset="0"/>
              </a:rPr>
              <a:t> (11.72%)</a:t>
            </a:r>
          </a:p>
          <a:p>
            <a:pPr marL="530352" lvl="1" indent="0">
              <a:buNone/>
            </a:pPr>
            <a:r>
              <a:rPr lang="en-US" sz="1800" b="0" i="0" dirty="0">
                <a:solidFill>
                  <a:srgbClr val="FFFFFF"/>
                </a:solidFill>
                <a:effectLst/>
                <a:latin typeface="Arial" panose="020B0604020202020204" pitchFamily="34" charset="0"/>
              </a:rPr>
              <a:t>Warangal (urban) (8.62%).</a:t>
            </a:r>
          </a:p>
          <a:p>
            <a:pPr marL="530352" lvl="1" indent="0">
              <a:buNone/>
            </a:pPr>
            <a:endParaRPr lang="en-US" sz="1800" dirty="0">
              <a:solidFill>
                <a:srgbClr val="FFFFFF"/>
              </a:solidFill>
              <a:latin typeface="Arial" panose="020B0604020202020204" pitchFamily="34" charset="0"/>
            </a:endParaRPr>
          </a:p>
          <a:p>
            <a:pPr algn="l">
              <a:buFont typeface="Arial" panose="020B0604020202020204" pitchFamily="34" charset="0"/>
              <a:buChar char="•"/>
            </a:pPr>
            <a:r>
              <a:rPr lang="en-US" sz="1800" b="0" i="0" dirty="0">
                <a:solidFill>
                  <a:srgbClr val="FFFFFF"/>
                </a:solidFill>
                <a:effectLst/>
                <a:latin typeface="Arial" panose="020B0604020202020204" pitchFamily="34" charset="0"/>
              </a:rPr>
              <a:t>The most visited months are February and June. In February, there are a lot of traditional celebrations</a:t>
            </a:r>
            <a:r>
              <a:rPr lang="en-US" sz="1600" dirty="0">
                <a:solidFill>
                  <a:srgbClr val="FFFFFF"/>
                </a:solidFill>
                <a:latin typeface="Arial" panose="020B0604020202020204" pitchFamily="34" charset="0"/>
              </a:rPr>
              <a:t> </a:t>
            </a:r>
            <a:r>
              <a:rPr lang="en-US" sz="1800" b="0" i="0" dirty="0">
                <a:solidFill>
                  <a:srgbClr val="FFFFFF"/>
                </a:solidFill>
                <a:effectLst/>
                <a:latin typeface="Arial" panose="020B0604020202020204" pitchFamily="34" charset="0"/>
              </a:rPr>
              <a:t>called </a:t>
            </a:r>
            <a:r>
              <a:rPr lang="en-US" sz="1800" b="0" i="0" dirty="0" err="1">
                <a:solidFill>
                  <a:srgbClr val="FFFFFF"/>
                </a:solidFill>
                <a:effectLst/>
                <a:latin typeface="Arial" panose="020B0604020202020204" pitchFamily="34" charset="0"/>
              </a:rPr>
              <a:t>Jatharas</a:t>
            </a:r>
            <a:r>
              <a:rPr lang="en-US" sz="1800" b="0" i="0" dirty="0">
                <a:solidFill>
                  <a:srgbClr val="FFFFFF"/>
                </a:solidFill>
                <a:effectLst/>
                <a:latin typeface="Arial" panose="020B0604020202020204" pitchFamily="34" charset="0"/>
              </a:rPr>
              <a:t> (</a:t>
            </a:r>
            <a:r>
              <a:rPr lang="en-US" sz="1800" b="0" i="0" dirty="0" err="1">
                <a:solidFill>
                  <a:srgbClr val="FFFFFF"/>
                </a:solidFill>
                <a:effectLst/>
                <a:latin typeface="Arial" panose="020B0604020202020204" pitchFamily="34" charset="0"/>
              </a:rPr>
              <a:t>Medaram</a:t>
            </a:r>
            <a:r>
              <a:rPr lang="en-US" sz="1800" b="0" i="0" dirty="0">
                <a:solidFill>
                  <a:srgbClr val="FFFFFF"/>
                </a:solidFill>
                <a:effectLst/>
                <a:latin typeface="Arial" panose="020B0604020202020204" pitchFamily="34" charset="0"/>
              </a:rPr>
              <a:t> </a:t>
            </a:r>
            <a:r>
              <a:rPr lang="en-US" sz="1800" b="0" i="0" dirty="0" err="1">
                <a:solidFill>
                  <a:srgbClr val="FFFFFF"/>
                </a:solidFill>
                <a:effectLst/>
                <a:latin typeface="Arial" panose="020B0604020202020204" pitchFamily="34" charset="0"/>
              </a:rPr>
              <a:t>Jatara</a:t>
            </a:r>
            <a:r>
              <a:rPr lang="en-US" sz="1800" b="0" i="0" dirty="0">
                <a:solidFill>
                  <a:srgbClr val="FFFFFF"/>
                </a:solidFill>
                <a:effectLst/>
                <a:latin typeface="Arial" panose="020B0604020202020204" pitchFamily="34" charset="0"/>
              </a:rPr>
              <a:t>, </a:t>
            </a:r>
            <a:r>
              <a:rPr lang="en-US" sz="1800" b="0" i="0" dirty="0" err="1">
                <a:solidFill>
                  <a:srgbClr val="FFFFFF"/>
                </a:solidFill>
                <a:effectLst/>
                <a:latin typeface="Arial" panose="020B0604020202020204" pitchFamily="34" charset="0"/>
              </a:rPr>
              <a:t>Peddagattu</a:t>
            </a:r>
            <a:r>
              <a:rPr lang="en-US" sz="1800" b="0" i="0" dirty="0">
                <a:solidFill>
                  <a:srgbClr val="FFFFFF"/>
                </a:solidFill>
                <a:effectLst/>
                <a:latin typeface="Arial" panose="020B0604020202020204" pitchFamily="34" charset="0"/>
              </a:rPr>
              <a:t> </a:t>
            </a:r>
            <a:r>
              <a:rPr lang="en-US" sz="1800" b="0" i="0" dirty="0" err="1">
                <a:solidFill>
                  <a:srgbClr val="FFFFFF"/>
                </a:solidFill>
                <a:effectLst/>
                <a:latin typeface="Arial" panose="020B0604020202020204" pitchFamily="34" charset="0"/>
              </a:rPr>
              <a:t>Jatara</a:t>
            </a:r>
            <a:r>
              <a:rPr lang="en-US" sz="1800" b="0" i="0" dirty="0">
                <a:solidFill>
                  <a:srgbClr val="FFFFFF"/>
                </a:solidFill>
                <a:effectLst/>
                <a:latin typeface="Arial" panose="020B0604020202020204" pitchFamily="34" charset="0"/>
              </a:rPr>
              <a:t>, etc.) in Telangana.</a:t>
            </a:r>
            <a:endParaRPr lang="en-US" sz="1600" b="0" i="0" dirty="0">
              <a:solidFill>
                <a:srgbClr val="FFFFFF"/>
              </a:solidFill>
              <a:effectLst/>
              <a:latin typeface="Arial" panose="020B0604020202020204" pitchFamily="34" charset="0"/>
            </a:endParaRPr>
          </a:p>
          <a:p>
            <a:pPr algn="l">
              <a:buFont typeface="Arial" panose="020B0604020202020204" pitchFamily="34" charset="0"/>
              <a:buChar char="•"/>
            </a:pPr>
            <a:r>
              <a:rPr lang="en-US" sz="1800" b="0" i="0" dirty="0">
                <a:solidFill>
                  <a:srgbClr val="FFFFFF"/>
                </a:solidFill>
                <a:effectLst/>
                <a:latin typeface="Arial" panose="020B0604020202020204" pitchFamily="34" charset="0"/>
              </a:rPr>
              <a:t>June is the time of summer holidays, and Telangana is the center of many tourist spots.</a:t>
            </a:r>
            <a:endParaRPr lang="en-US" sz="1600" b="0" i="0" dirty="0">
              <a:solidFill>
                <a:srgbClr val="FFFFFF"/>
              </a:solidFill>
              <a:effectLst/>
              <a:latin typeface="Arial" panose="020B0604020202020204" pitchFamily="34" charset="0"/>
            </a:endParaRPr>
          </a:p>
          <a:p>
            <a:pPr algn="l">
              <a:buFont typeface="Arial" panose="020B0604020202020204" pitchFamily="34" charset="0"/>
              <a:buChar char="•"/>
            </a:pPr>
            <a:r>
              <a:rPr lang="en-US" sz="1800" b="0" i="0" dirty="0">
                <a:solidFill>
                  <a:srgbClr val="FFFFFF"/>
                </a:solidFill>
                <a:effectLst/>
                <a:latin typeface="Arial" panose="020B0604020202020204" pitchFamily="34" charset="0"/>
              </a:rPr>
              <a:t>The least visited month is July, which is also the opening season for schools and the end of summer breaks.</a:t>
            </a:r>
          </a:p>
          <a:p>
            <a:pPr algn="l">
              <a:buFont typeface="Arial" panose="020B0604020202020204" pitchFamily="34" charset="0"/>
              <a:buChar char="•"/>
            </a:pPr>
            <a:endParaRPr lang="en-US" sz="1800" b="0" i="0" dirty="0">
              <a:solidFill>
                <a:srgbClr val="FFFFFF"/>
              </a:solidFill>
              <a:effectLst/>
              <a:latin typeface="Arial" panose="020B0604020202020204" pitchFamily="34" charset="0"/>
            </a:endParaRPr>
          </a:p>
          <a:p>
            <a:pPr marL="0" indent="0" algn="l">
              <a:buNone/>
            </a:pPr>
            <a:endParaRPr lang="en-US" dirty="0">
              <a:effectLst/>
            </a:endParaRPr>
          </a:p>
        </p:txBody>
      </p:sp>
      <p:sp>
        <p:nvSpPr>
          <p:cNvPr id="8" name="Content Placeholder 3">
            <a:extLst>
              <a:ext uri="{FF2B5EF4-FFF2-40B4-BE49-F238E27FC236}">
                <a16:creationId xmlns:a16="http://schemas.microsoft.com/office/drawing/2014/main" id="{378C911C-C59A-4D07-8967-5826E99DBF28}"/>
              </a:ext>
            </a:extLst>
          </p:cNvPr>
          <p:cNvSpPr txBox="1">
            <a:spLocks/>
          </p:cNvSpPr>
          <p:nvPr/>
        </p:nvSpPr>
        <p:spPr>
          <a:xfrm>
            <a:off x="7678340" y="1459543"/>
            <a:ext cx="4418410" cy="460233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sz="2900" b="1" dirty="0">
                <a:solidFill>
                  <a:srgbClr val="FFFFFF"/>
                </a:solidFill>
                <a:latin typeface="Arial" panose="020B0604020202020204" pitchFamily="34" charset="0"/>
              </a:rPr>
              <a:t>Foreign Visitors</a:t>
            </a:r>
          </a:p>
          <a:p>
            <a:pPr marL="0" indent="0">
              <a:buNone/>
            </a:pPr>
            <a:r>
              <a:rPr lang="en-US" sz="1700" dirty="0">
                <a:solidFill>
                  <a:srgbClr val="FFFFFF"/>
                </a:solidFill>
                <a:latin typeface="Arial" panose="020B0604020202020204" pitchFamily="34" charset="0"/>
              </a:rPr>
              <a:t>Hyderabad is with 98.6% of total Foreign visitors  </a:t>
            </a:r>
            <a:endParaRPr lang="en-US" sz="1700" b="1" dirty="0">
              <a:solidFill>
                <a:srgbClr val="FFFFFF"/>
              </a:solidFill>
              <a:latin typeface="Arial" panose="020B0604020202020204" pitchFamily="34" charset="0"/>
            </a:endParaRPr>
          </a:p>
          <a:p>
            <a:pPr algn="l">
              <a:buFont typeface="Arial" panose="020B0604020202020204" pitchFamily="34" charset="0"/>
              <a:buChar char="•"/>
            </a:pPr>
            <a:r>
              <a:rPr lang="en-US" sz="1600" b="0" i="0" dirty="0">
                <a:solidFill>
                  <a:srgbClr val="FFFFFF"/>
                </a:solidFill>
                <a:effectLst/>
                <a:latin typeface="Arial" panose="020B0604020202020204" pitchFamily="34" charset="0"/>
              </a:rPr>
              <a:t>The number of foreign visitors has increased tremendously, almost double in three years.</a:t>
            </a:r>
          </a:p>
          <a:p>
            <a:pPr algn="l">
              <a:buFont typeface="Arial" panose="020B0604020202020204" pitchFamily="34" charset="0"/>
              <a:buChar char="•"/>
            </a:pPr>
            <a:r>
              <a:rPr lang="en-US" sz="1600" b="0" i="0" dirty="0">
                <a:solidFill>
                  <a:srgbClr val="FFFFFF"/>
                </a:solidFill>
                <a:effectLst/>
                <a:latin typeface="Arial" panose="020B0604020202020204" pitchFamily="34" charset="0"/>
              </a:rPr>
              <a:t>The least visited months are April and May, which are in the summer season. There are a higher number of visitors in winter than in any other seasons .It is important to take advantage of the winter season market. </a:t>
            </a:r>
          </a:p>
          <a:p>
            <a:pPr algn="l">
              <a:buFont typeface="Arial" panose="020B0604020202020204" pitchFamily="34" charset="0"/>
              <a:buChar char="•"/>
            </a:pPr>
            <a:r>
              <a:rPr lang="en-US" sz="1600" b="0" i="0" dirty="0">
                <a:solidFill>
                  <a:srgbClr val="FFFFFF"/>
                </a:solidFill>
                <a:effectLst/>
                <a:latin typeface="Arial" panose="020B0604020202020204" pitchFamily="34" charset="0"/>
              </a:rPr>
              <a:t>Many people travel to try Hyderabadi food(authentic Hyderabad Biryani) and visit the historical monuments and culture. </a:t>
            </a:r>
          </a:p>
          <a:p>
            <a:pPr>
              <a:buFont typeface="Arial" panose="020B0604020202020204" pitchFamily="34" charset="0"/>
              <a:buChar char="•"/>
            </a:pPr>
            <a:endParaRPr lang="en-US" sz="1800" dirty="0">
              <a:solidFill>
                <a:srgbClr val="FFFFFF"/>
              </a:solidFill>
              <a:latin typeface="Arial" panose="020B0604020202020204" pitchFamily="34" charset="0"/>
            </a:endParaRPr>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3745136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06621" y="224602"/>
            <a:ext cx="3299579" cy="1303396"/>
          </a:xfrm>
        </p:spPr>
        <p:txBody>
          <a:bodyPr anchor="ctr">
            <a:normAutofit/>
          </a:bodyPr>
          <a:lstStyle/>
          <a:p>
            <a:pPr algn="ctr"/>
            <a:r>
              <a:rPr lang="en-US" dirty="0"/>
              <a:t>Suggestions</a:t>
            </a: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7E82874A-7633-486E-BD0F-AF0B9A9AFBF3}"/>
              </a:ext>
            </a:extLst>
          </p:cNvPr>
          <p:cNvSpPr>
            <a:spLocks noGrp="1"/>
          </p:cNvSpPr>
          <p:nvPr>
            <p:ph idx="1"/>
          </p:nvPr>
        </p:nvSpPr>
        <p:spPr>
          <a:xfrm>
            <a:off x="685800" y="876300"/>
            <a:ext cx="6324600" cy="5238750"/>
          </a:xfrm>
        </p:spPr>
        <p:txBody>
          <a:bodyPr>
            <a:noAutofit/>
          </a:bodyPr>
          <a:lstStyle/>
          <a:p>
            <a:pPr>
              <a:buFont typeface="Arial" panose="020B0604020202020204" pitchFamily="34" charset="0"/>
              <a:buChar char="•"/>
            </a:pPr>
            <a:r>
              <a:rPr lang="en-US" sz="1400" b="1" dirty="0">
                <a:effectLst/>
              </a:rPr>
              <a:t>Marketing</a:t>
            </a:r>
            <a:r>
              <a:rPr lang="en-US" sz="1400" dirty="0">
                <a:effectLst/>
              </a:rPr>
              <a:t>: Increase marketing efforts in foreign countries to promote Hyderabad as a tourist destination. This can be done through various channels, such as social media, advertising, or partnerships with travel agencies.</a:t>
            </a:r>
          </a:p>
          <a:p>
            <a:pPr>
              <a:buFont typeface="Arial" panose="020B0604020202020204" pitchFamily="34" charset="0"/>
              <a:buChar char="•"/>
            </a:pPr>
            <a:r>
              <a:rPr lang="en-US" sz="1400" b="1" dirty="0">
                <a:effectLst/>
              </a:rPr>
              <a:t>Tourism Packages</a:t>
            </a:r>
            <a:r>
              <a:rPr lang="en-US" sz="1400" dirty="0">
                <a:effectLst/>
              </a:rPr>
              <a:t>: Develop tourism packages that cater to the interests and needs of foreign visitors, such as cultural tours, food tours, or adventure sports. These packages can be marketed through various channels, such as travel agencies or online booking websites.</a:t>
            </a:r>
          </a:p>
          <a:p>
            <a:pPr>
              <a:buFont typeface="Arial" panose="020B0604020202020204" pitchFamily="34" charset="0"/>
              <a:buChar char="•"/>
            </a:pPr>
            <a:r>
              <a:rPr lang="en-US" sz="1400" b="1" dirty="0">
                <a:effectLst/>
              </a:rPr>
              <a:t>Ease of Travel</a:t>
            </a:r>
            <a:r>
              <a:rPr lang="en-US" sz="1400" dirty="0">
                <a:effectLst/>
              </a:rPr>
              <a:t>: Simplify the visa application process and provide assistance with transportation and accommodation. This can help make it easier and more convenient for foreigners to plan their trip to Hyderabad.</a:t>
            </a:r>
          </a:p>
          <a:p>
            <a:pPr>
              <a:buFont typeface="Arial" panose="020B0604020202020204" pitchFamily="34" charset="0"/>
              <a:buChar char="•"/>
            </a:pPr>
            <a:r>
              <a:rPr lang="en-US" sz="1400" b="1" dirty="0">
                <a:effectLst/>
              </a:rPr>
              <a:t>Promotion of Local Culture</a:t>
            </a:r>
            <a:r>
              <a:rPr lang="en-US" sz="1400" dirty="0">
                <a:effectLst/>
              </a:rPr>
              <a:t>: Highlight the local culture, cuisine, and traditions of Hyderabad to make it more attractive for foreign visitors. This can be done through cultural events, food festivals, or tourist information centers.</a:t>
            </a:r>
          </a:p>
          <a:p>
            <a:pPr>
              <a:buFont typeface="Arial" panose="020B0604020202020204" pitchFamily="34" charset="0"/>
              <a:buChar char="•"/>
            </a:pPr>
            <a:r>
              <a:rPr lang="en-US" sz="1400" b="1" dirty="0">
                <a:effectLst/>
              </a:rPr>
              <a:t>Online Presence</a:t>
            </a:r>
            <a:r>
              <a:rPr lang="en-US" sz="1400" dirty="0">
                <a:effectLst/>
              </a:rPr>
              <a:t>: Increase the online presence of Hyderabad's tourist attractions, such as historical monuments, museums, and parks. This can be done through social media campaigns or virtual tours to attract more visitors.</a:t>
            </a:r>
          </a:p>
          <a:p>
            <a:pPr>
              <a:buFont typeface="Arial" panose="020B0604020202020204" pitchFamily="34" charset="0"/>
              <a:buChar char="•"/>
            </a:pPr>
            <a:r>
              <a:rPr lang="en-US" sz="1400" b="1" dirty="0">
                <a:effectLst/>
              </a:rPr>
              <a:t>Collaboration</a:t>
            </a:r>
            <a:r>
              <a:rPr lang="en-US" sz="1400" dirty="0">
                <a:effectLst/>
              </a:rPr>
              <a:t>: Collaborate with other tourism boards, travel agencies, or local businesses to promote Hyderabad as a travel destination. This can help to create a network of support and resources to make Hyderabad more attractive to foreign visitors.</a:t>
            </a:r>
          </a:p>
        </p:txBody>
      </p:sp>
      <p:sp>
        <p:nvSpPr>
          <p:cNvPr id="3" name="TextBox 2">
            <a:extLst>
              <a:ext uri="{FF2B5EF4-FFF2-40B4-BE49-F238E27FC236}">
                <a16:creationId xmlns:a16="http://schemas.microsoft.com/office/drawing/2014/main" id="{9D0AA921-674C-408C-AFF9-32113F851A59}"/>
              </a:ext>
            </a:extLst>
          </p:cNvPr>
          <p:cNvSpPr txBox="1"/>
          <p:nvPr/>
        </p:nvSpPr>
        <p:spPr>
          <a:xfrm>
            <a:off x="7985523" y="1323974"/>
            <a:ext cx="3796902" cy="5109091"/>
          </a:xfrm>
          <a:prstGeom prst="rect">
            <a:avLst/>
          </a:prstGeom>
          <a:noFill/>
        </p:spPr>
        <p:txBody>
          <a:bodyPr wrap="square" rtlCol="0">
            <a:spAutoFit/>
          </a:bodyPr>
          <a:lstStyle/>
          <a:p>
            <a:pPr algn="l">
              <a:buFont typeface="Arial" panose="020B0604020202020204" pitchFamily="34" charset="0"/>
              <a:buChar char="•"/>
            </a:pPr>
            <a:endParaRPr lang="en-US" sz="1200" b="0" i="0" dirty="0">
              <a:solidFill>
                <a:srgbClr val="FFFFFF"/>
              </a:solidFill>
              <a:effectLst/>
              <a:latin typeface="Arial" panose="020B0604020202020204" pitchFamily="34" charset="0"/>
            </a:endParaRPr>
          </a:p>
          <a:p>
            <a:pPr algn="l">
              <a:buFont typeface="Arial" panose="020B0604020202020204" pitchFamily="34" charset="0"/>
              <a:buChar char="•"/>
            </a:pPr>
            <a:r>
              <a:rPr lang="en-US" sz="1200" b="0" i="0" dirty="0">
                <a:solidFill>
                  <a:srgbClr val="FFFFFF"/>
                </a:solidFill>
                <a:effectLst/>
                <a:latin typeface="Arial" panose="020B0604020202020204" pitchFamily="34" charset="0"/>
              </a:rPr>
              <a:t>To improve visitors in January and December (festive season), we could make promotions and ad campaigns and offer tourist deals.</a:t>
            </a:r>
          </a:p>
          <a:p>
            <a:pPr algn="l"/>
            <a:endParaRPr lang="en-US" sz="1200" b="0" i="0" dirty="0">
              <a:solidFill>
                <a:srgbClr val="FFFFFF"/>
              </a:solidFill>
              <a:effectLst/>
              <a:latin typeface="Arial" panose="020B0604020202020204" pitchFamily="34" charset="0"/>
            </a:endParaRPr>
          </a:p>
          <a:p>
            <a:pPr algn="l">
              <a:buFont typeface="Arial" panose="020B0604020202020204" pitchFamily="34" charset="0"/>
              <a:buChar char="•"/>
            </a:pPr>
            <a:r>
              <a:rPr lang="en-US" sz="1200" b="0" i="0" dirty="0">
                <a:solidFill>
                  <a:srgbClr val="FFFFFF"/>
                </a:solidFill>
                <a:effectLst/>
                <a:latin typeface="Arial" panose="020B0604020202020204" pitchFamily="34" charset="0"/>
              </a:rPr>
              <a:t>Even though Telangana has many tourist spots, there are fewer players in the market in the tourism department.</a:t>
            </a:r>
          </a:p>
          <a:p>
            <a:pPr algn="l"/>
            <a:endParaRPr lang="en-US" sz="1200" dirty="0">
              <a:solidFill>
                <a:srgbClr val="FFFFFF"/>
              </a:solidFill>
              <a:latin typeface="Arial" panose="020B0604020202020204" pitchFamily="34" charset="0"/>
            </a:endParaRPr>
          </a:p>
          <a:p>
            <a:pPr algn="l">
              <a:buFont typeface="Arial" panose="020B0604020202020204" pitchFamily="34" charset="0"/>
              <a:buChar char="•"/>
            </a:pPr>
            <a:r>
              <a:rPr lang="en-US" sz="1200" b="0" i="0" dirty="0">
                <a:solidFill>
                  <a:srgbClr val="FFFFFF"/>
                </a:solidFill>
                <a:effectLst/>
                <a:latin typeface="Arial" panose="020B0604020202020204" pitchFamily="34" charset="0"/>
              </a:rPr>
              <a:t>We could take advantage of government bus facilities and circulate certain bundles or packs with incentives and discounts such as:</a:t>
            </a:r>
          </a:p>
          <a:p>
            <a:pPr algn="l"/>
            <a:endParaRPr lang="en-US" sz="1200" b="0" i="0" dirty="0">
              <a:solidFill>
                <a:srgbClr val="FFFFFF"/>
              </a:solidFill>
              <a:effectLst/>
              <a:latin typeface="Arial" panose="020B0604020202020204" pitchFamily="34" charset="0"/>
            </a:endParaRPr>
          </a:p>
          <a:p>
            <a:pPr algn="l">
              <a:buFont typeface="Arial" panose="020B0604020202020204" pitchFamily="34" charset="0"/>
              <a:buChar char="•"/>
            </a:pPr>
            <a:r>
              <a:rPr lang="en-US" sz="1200" b="0" i="0" dirty="0">
                <a:solidFill>
                  <a:srgbClr val="FFFFFF"/>
                </a:solidFill>
                <a:effectLst/>
                <a:latin typeface="Arial" panose="020B0604020202020204" pitchFamily="34" charset="0"/>
              </a:rPr>
              <a:t>Historic places (Golconda fort, Charminar, </a:t>
            </a:r>
            <a:r>
              <a:rPr lang="en-US" sz="1200" b="0" i="0" dirty="0" err="1">
                <a:solidFill>
                  <a:srgbClr val="FFFFFF"/>
                </a:solidFill>
                <a:effectLst/>
                <a:latin typeface="Arial" panose="020B0604020202020204" pitchFamily="34" charset="0"/>
              </a:rPr>
              <a:t>Salar</a:t>
            </a:r>
            <a:r>
              <a:rPr lang="en-US" sz="1200" b="0" i="0" dirty="0">
                <a:solidFill>
                  <a:srgbClr val="FFFFFF"/>
                </a:solidFill>
                <a:effectLst/>
                <a:latin typeface="Arial" panose="020B0604020202020204" pitchFamily="34" charset="0"/>
              </a:rPr>
              <a:t> Jung Museum, Nehru zoological Park, Museums, </a:t>
            </a:r>
            <a:r>
              <a:rPr lang="en-US" sz="1200" b="0" i="0" dirty="0" err="1">
                <a:solidFill>
                  <a:srgbClr val="FFFFFF"/>
                </a:solidFill>
                <a:effectLst/>
                <a:latin typeface="Arial" panose="020B0604020202020204" pitchFamily="34" charset="0"/>
              </a:rPr>
              <a:t>Chowmahalla</a:t>
            </a:r>
            <a:r>
              <a:rPr lang="en-US" sz="1200" b="0" i="0" dirty="0">
                <a:solidFill>
                  <a:srgbClr val="FFFFFF"/>
                </a:solidFill>
                <a:effectLst/>
                <a:latin typeface="Arial" panose="020B0604020202020204" pitchFamily="34" charset="0"/>
              </a:rPr>
              <a:t> Palace) as a Historic Bundle.</a:t>
            </a:r>
          </a:p>
          <a:p>
            <a:pPr algn="l">
              <a:buFont typeface="Arial" panose="020B0604020202020204" pitchFamily="34" charset="0"/>
              <a:buChar char="•"/>
            </a:pPr>
            <a:r>
              <a:rPr lang="en-US" sz="1200" b="0" i="0" dirty="0">
                <a:solidFill>
                  <a:srgbClr val="FFFFFF"/>
                </a:solidFill>
                <a:effectLst/>
                <a:latin typeface="Arial" panose="020B0604020202020204" pitchFamily="34" charset="0"/>
              </a:rPr>
              <a:t>Different famous temples as a Devotional Bundle.</a:t>
            </a:r>
          </a:p>
          <a:p>
            <a:pPr algn="l">
              <a:buFont typeface="Arial" panose="020B0604020202020204" pitchFamily="34" charset="0"/>
              <a:buChar char="•"/>
            </a:pPr>
            <a:r>
              <a:rPr lang="en-US" sz="1200" b="0" i="0" dirty="0">
                <a:solidFill>
                  <a:srgbClr val="FFFFFF"/>
                </a:solidFill>
                <a:effectLst/>
                <a:latin typeface="Arial" panose="020B0604020202020204" pitchFamily="34" charset="0"/>
              </a:rPr>
              <a:t>Different theme parks, exhibitions, museums, planetariums, shopping malls as Kids and couples Bundle.</a:t>
            </a:r>
          </a:p>
          <a:p>
            <a:pPr algn="l"/>
            <a:endParaRPr lang="en-US" sz="1200" b="0" i="0" dirty="0">
              <a:solidFill>
                <a:srgbClr val="FFFFFF"/>
              </a:solidFill>
              <a:effectLst/>
              <a:latin typeface="Arial" panose="020B0604020202020204" pitchFamily="34" charset="0"/>
            </a:endParaRPr>
          </a:p>
          <a:p>
            <a:pPr algn="l">
              <a:buFont typeface="Arial" panose="020B0604020202020204" pitchFamily="34" charset="0"/>
              <a:buChar char="•"/>
            </a:pPr>
            <a:r>
              <a:rPr lang="en-US" sz="1200" b="0" i="0" dirty="0">
                <a:solidFill>
                  <a:srgbClr val="FFFFFF"/>
                </a:solidFill>
                <a:effectLst/>
                <a:latin typeface="Arial" panose="020B0604020202020204" pitchFamily="34" charset="0"/>
              </a:rPr>
              <a:t>We could make few day tour trips for the bundles with room facilities and good food. We could also release a tourism app that shows the closest tourist spots if the person wants which is similar to </a:t>
            </a:r>
            <a:r>
              <a:rPr lang="en-US" sz="1200" b="0" i="0" dirty="0" err="1">
                <a:solidFill>
                  <a:srgbClr val="FFFFFF"/>
                </a:solidFill>
                <a:effectLst/>
                <a:latin typeface="Arial" panose="020B0604020202020204" pitchFamily="34" charset="0"/>
              </a:rPr>
              <a:t>Tsavari</a:t>
            </a:r>
            <a:r>
              <a:rPr lang="en-US" sz="1200" b="0" i="0" dirty="0">
                <a:solidFill>
                  <a:srgbClr val="FFFFFF"/>
                </a:solidFill>
                <a:effectLst/>
                <a:latin typeface="Arial" panose="020B0604020202020204" pitchFamily="34" charset="0"/>
              </a:rPr>
              <a:t> (app for Hyderabad Metro).</a:t>
            </a:r>
          </a:p>
          <a:p>
            <a:endParaRPr lang="en-IN" sz="1400" dirty="0"/>
          </a:p>
        </p:txBody>
      </p:sp>
    </p:spTree>
    <p:extLst>
      <p:ext uri="{BB962C8B-B14F-4D97-AF65-F5344CB8AC3E}">
        <p14:creationId xmlns:p14="http://schemas.microsoft.com/office/powerpoint/2010/main" val="31893573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1294CF-EEA8-438F-9608-FAA4B37F7B2C}"/>
              </a:ext>
            </a:extLst>
          </p:cNvPr>
          <p:cNvPicPr>
            <a:picLocks noChangeAspect="1"/>
          </p:cNvPicPr>
          <p:nvPr/>
        </p:nvPicPr>
        <p:blipFill>
          <a:blip r:embed="rId3">
            <a:alphaModFix/>
          </a:blip>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2679906" y="3956279"/>
            <a:ext cx="6831673" cy="1086237"/>
          </a:xfrm>
        </p:spPr>
        <p:txBody>
          <a:bodyPr>
            <a:normAutofit/>
          </a:bodyPr>
          <a:lstStyle/>
          <a:p>
            <a:r>
              <a:rPr lang="en-US" dirty="0" err="1">
                <a:solidFill>
                  <a:schemeClr val="bg2"/>
                </a:solidFill>
              </a:rPr>
              <a:t>Balu</a:t>
            </a:r>
            <a:r>
              <a:rPr lang="en-US" dirty="0">
                <a:solidFill>
                  <a:schemeClr val="bg2"/>
                </a:solidFill>
              </a:rPr>
              <a:t> </a:t>
            </a:r>
            <a:r>
              <a:rPr lang="en-US" dirty="0" err="1">
                <a:solidFill>
                  <a:schemeClr val="bg2"/>
                </a:solidFill>
              </a:rPr>
              <a:t>Chelluri</a:t>
            </a:r>
            <a:endParaRPr lang="en-US" dirty="0">
              <a:solidFill>
                <a:schemeClr val="bg2"/>
              </a:solidFill>
            </a:endParaRPr>
          </a:p>
        </p:txBody>
      </p:sp>
    </p:spTree>
    <p:extLst>
      <p:ext uri="{BB962C8B-B14F-4D97-AF65-F5344CB8AC3E}">
        <p14:creationId xmlns:p14="http://schemas.microsoft.com/office/powerpoint/2010/main" val="1799120912"/>
      </p:ext>
    </p:extLst>
  </p:cSld>
  <p:clrMapOvr>
    <a:masterClrMapping/>
  </p:clrMapOvr>
  <p:transition spd="slow">
    <p:cover/>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E48938-CE0A-4976-83E6-A8FD4583CC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Travel design</Template>
  <TotalTime>130</TotalTime>
  <Words>785</Words>
  <Application>Microsoft Office PowerPoint</Application>
  <PresentationFormat>Widescreen</PresentationFormat>
  <Paragraphs>63</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Franklin Gothic Book</vt:lpstr>
      <vt:lpstr>manrope</vt:lpstr>
      <vt:lpstr>Crop</vt:lpstr>
      <vt:lpstr>Provide Insights to Telangana Government Tourism Department</vt:lpstr>
      <vt:lpstr>Agenda</vt:lpstr>
      <vt:lpstr>Context</vt:lpstr>
      <vt:lpstr>Input Data</vt:lpstr>
      <vt:lpstr>The Requests Will be shown in the Power BI Dashboard</vt:lpstr>
      <vt:lpstr>Insights</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tourism </dc:title>
  <dc:creator>BALU CH</dc:creator>
  <cp:lastModifiedBy>BALU CH</cp:lastModifiedBy>
  <cp:revision>14</cp:revision>
  <dcterms:created xsi:type="dcterms:W3CDTF">2023-04-09T16:03:29Z</dcterms:created>
  <dcterms:modified xsi:type="dcterms:W3CDTF">2023-04-11T18:54:44Z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