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301" r:id="rId5"/>
    <p:sldId id="264" r:id="rId6"/>
    <p:sldId id="265" r:id="rId7"/>
    <p:sldId id="266" r:id="rId8"/>
    <p:sldId id="267" r:id="rId9"/>
    <p:sldId id="268" r:id="rId10"/>
    <p:sldId id="269" r:id="rId11"/>
    <p:sldId id="271" r:id="rId12"/>
    <p:sldId id="300" r:id="rId13"/>
    <p:sldId id="273" r:id="rId14"/>
    <p:sldId id="274" r:id="rId15"/>
    <p:sldId id="278" r:id="rId16"/>
    <p:sldId id="279" r:id="rId17"/>
    <p:sldId id="280" r:id="rId18"/>
    <p:sldId id="281" r:id="rId19"/>
    <p:sldId id="283" r:id="rId20"/>
    <p:sldId id="284" r:id="rId21"/>
    <p:sldId id="302" r:id="rId22"/>
    <p:sldId id="286" r:id="rId23"/>
    <p:sldId id="287" r:id="rId24"/>
    <p:sldId id="290" r:id="rId25"/>
    <p:sldId id="291" r:id="rId26"/>
    <p:sldId id="292" r:id="rId27"/>
    <p:sldId id="294" r:id="rId28"/>
    <p:sldId id="295"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2FB9-5A5D-9BD0-D00B-DE36301FE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70128C-DCDE-B98A-69B1-B61BEE53F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6A7FED-7487-FBAA-EB6E-FDC982494FCF}"/>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4421B8DF-ABAD-C837-3717-0D0DE59FF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182D1-6918-3966-2FC8-DCB06C206C4C}"/>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92318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988A-52C0-FB8F-D024-6F3D56B6D6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803A9F-E048-B46E-938D-2AE763789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B1BF5-60EF-8CE6-3D55-C5EBE2A3C8EF}"/>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51332BC4-FA0C-FDBB-666F-7DFA5DAB0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60B5-2051-4418-A0E1-FFE7A3D006E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42482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43659-0DDA-2DEB-578F-E254DE838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3364C-511C-C454-6EED-A89252D76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EC870-4CFD-E40D-751B-14333BE8DC4B}"/>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54FAF53B-E66E-5703-0574-ECF79E10E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43E48-BF3E-B043-A1F6-1446E2CD9190}"/>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70102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A482-F1E0-4543-5985-7070FA2066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978040-C146-DF6E-C047-47132D398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0151E-6941-F180-DC69-E008D9F1E5A3}"/>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A8E25F5A-4626-6D5B-B059-A5A48D4EE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C606F-6FD4-3614-DFF1-25016DEC8EC0}"/>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89792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55CE-08C6-830D-AAB3-E3EEB8952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43D09-B0F0-19F2-ED11-84B7735A0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54EB1-633E-54F5-FCFE-7FF9D43401C9}"/>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B1A384F3-01FE-E8FD-F192-43FC0F136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B6C1D-12AA-E0F4-432B-EB9504D1FF72}"/>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4802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75D5-1C90-67D2-DE87-00F86B349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CE935-3FC9-F2DE-D83D-1E99264D9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1A739E-422B-E1B4-A2AA-6C27E8E2A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B48808-1D51-4CD8-5B40-CFDD1719793E}"/>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EBADD1F5-03EF-DECC-CA0B-626D3802C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3E4DF-510A-DBF6-5F04-641B90209FA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52212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52CE-1EAC-2088-240B-69FC39386C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53414-CF7B-DCE3-4693-1A4BF0D97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7EEF2-0B57-5617-FD27-62331E710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360A39-DF58-97C7-FFBC-B3E7D1F11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6D5E3-7147-FC2B-11C1-6F7EF8BB7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D756F-19D2-8B4F-334B-1D96068253EA}"/>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8" name="Footer Placeholder 7">
            <a:extLst>
              <a:ext uri="{FF2B5EF4-FFF2-40B4-BE49-F238E27FC236}">
                <a16:creationId xmlns:a16="http://schemas.microsoft.com/office/drawing/2014/main" id="{82133992-1A63-F2A8-3B4A-3FD9EEC82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402CC3-F710-EE4D-B9A4-0FEA1FADB34E}"/>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60828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1099-503C-7B0B-8A5D-A2C5BA191D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9BC49-B82E-D49D-81AB-52DEB5BE88E6}"/>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4" name="Footer Placeholder 3">
            <a:extLst>
              <a:ext uri="{FF2B5EF4-FFF2-40B4-BE49-F238E27FC236}">
                <a16:creationId xmlns:a16="http://schemas.microsoft.com/office/drawing/2014/main" id="{311D722B-CB70-EE24-BC51-21740781D7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BD32F1-CAB0-9B2C-F2C1-F5C9F997704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81864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7552A-A25D-3393-B769-7E6545FF16DA}"/>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3" name="Footer Placeholder 2">
            <a:extLst>
              <a:ext uri="{FF2B5EF4-FFF2-40B4-BE49-F238E27FC236}">
                <a16:creationId xmlns:a16="http://schemas.microsoft.com/office/drawing/2014/main" id="{ECC87198-0BB1-C9D2-4278-2FEFCDE88F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FEC380-988A-1C8D-77A5-0A2BD36C65C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00436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2FDC-D0F8-E925-A76E-DC06D0FE4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8F07F-8B24-CCA2-C860-F4A3891F6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15A776-54C4-1B08-7187-6A4941059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A17BB-8028-B29A-3F8B-46F969F21C86}"/>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C6C94527-8674-DEEB-066F-AC7B90AE2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2D6B6-673E-FE53-CB83-DACC77CCB34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39571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2910-5701-667A-2E21-FB9ED9B9A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86639-30AF-4F7D-C2A0-E4D551777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1FD22-84D7-51FB-6812-0FF662543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1858A-592B-372B-9F7D-995B41946469}"/>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8DC6CCC4-68D8-124B-99BA-8A3DA7875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594C77-AD20-7DF8-F853-BB935832E9F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26148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9729A-90CF-AAA0-57A0-40EA2D90B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27262-F5B2-0AA7-D9C8-A3658201A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9373E-8195-A198-5E3B-87A7EE394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3C85B1E4-00D0-2F61-98D0-C706027FC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F4DDDB-28B9-6F29-7EDA-06C35B37B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5369-6A79-43C0-A8FD-8C0E4EAF48CA}" type="slidenum">
              <a:rPr lang="en-IN" smtClean="0"/>
              <a:t>‹#›</a:t>
            </a:fld>
            <a:endParaRPr lang="en-IN"/>
          </a:p>
        </p:txBody>
      </p:sp>
    </p:spTree>
    <p:extLst>
      <p:ext uri="{BB962C8B-B14F-4D97-AF65-F5344CB8AC3E}">
        <p14:creationId xmlns:p14="http://schemas.microsoft.com/office/powerpoint/2010/main" val="230976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86B18-137C-9318-5446-D6D2899FA5EA}"/>
              </a:ext>
            </a:extLst>
          </p:cNvPr>
          <p:cNvSpPr txBox="1"/>
          <p:nvPr/>
        </p:nvSpPr>
        <p:spPr>
          <a:xfrm>
            <a:off x="481013" y="3752849"/>
            <a:ext cx="3290887" cy="24526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DECISION TREE CLASSIFIER </a:t>
            </a:r>
          </a:p>
        </p:txBody>
      </p:sp>
      <p:pic>
        <p:nvPicPr>
          <p:cNvPr id="2" name="Picture 2" descr="Decision Tree Classification Clearly Explained! - YouTube">
            <a:extLst>
              <a:ext uri="{FF2B5EF4-FFF2-40B4-BE49-F238E27FC236}">
                <a16:creationId xmlns:a16="http://schemas.microsoft.com/office/drawing/2014/main" id="{B8699B17-7F91-EA5E-229A-76011229B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14" b="2398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1AF237-9DEF-81F5-B401-4BC7CCACD7B0}"/>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Presented By:</a:t>
            </a:r>
          </a:p>
          <a:p>
            <a:pPr indent="-228600">
              <a:lnSpc>
                <a:spcPct val="90000"/>
              </a:lnSpc>
              <a:spcAft>
                <a:spcPts val="600"/>
              </a:spcAft>
              <a:buFont typeface="Arial" panose="020B0604020202020204" pitchFamily="34" charset="0"/>
              <a:buChar char="•"/>
            </a:pPr>
            <a:r>
              <a:rPr lang="en-US"/>
              <a:t>Name: M.Naveen Kumar</a:t>
            </a:r>
          </a:p>
          <a:p>
            <a:pPr indent="-228600">
              <a:lnSpc>
                <a:spcPct val="90000"/>
              </a:lnSpc>
              <a:spcAft>
                <a:spcPts val="600"/>
              </a:spcAft>
              <a:buFont typeface="Arial" panose="020B0604020202020204" pitchFamily="34" charset="0"/>
              <a:buChar char="•"/>
            </a:pPr>
            <a:r>
              <a:rPr lang="en-US"/>
              <a:t>Emp ID : 4643</a:t>
            </a:r>
          </a:p>
          <a:p>
            <a:pPr indent="-228600">
              <a:lnSpc>
                <a:spcPct val="90000"/>
              </a:lnSpc>
              <a:spcAft>
                <a:spcPts val="600"/>
              </a:spcAft>
              <a:buFont typeface="Arial" panose="020B0604020202020204" pitchFamily="34" charset="0"/>
              <a:buChar char="•"/>
            </a:pPr>
            <a:r>
              <a:rPr lang="en-US"/>
              <a:t>Batch : 115</a:t>
            </a:r>
          </a:p>
        </p:txBody>
      </p:sp>
    </p:spTree>
    <p:extLst>
      <p:ext uri="{BB962C8B-B14F-4D97-AF65-F5344CB8AC3E}">
        <p14:creationId xmlns:p14="http://schemas.microsoft.com/office/powerpoint/2010/main" val="274819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1ADB-8947-1F06-67E1-BDD632001760}"/>
              </a:ext>
            </a:extLst>
          </p:cNvPr>
          <p:cNvSpPr>
            <a:spLocks noGrp="1"/>
          </p:cNvSpPr>
          <p:nvPr>
            <p:ph type="title"/>
          </p:nvPr>
        </p:nvSpPr>
        <p:spPr/>
        <p:txBody>
          <a:bodyPr>
            <a:noAutofit/>
          </a:bodyPr>
          <a:lstStyle/>
          <a:p>
            <a:r>
              <a:rPr lang="en-US" sz="3600" b="0" i="0" dirty="0">
                <a:effectLst/>
                <a:latin typeface="Times New Roman" panose="02020603050405020304" pitchFamily="18" charset="0"/>
                <a:cs typeface="Times New Roman" panose="02020603050405020304" pitchFamily="18" charset="0"/>
              </a:rPr>
              <a:t>Differences between CHAID and other decision tree algorithms:</a:t>
            </a:r>
            <a:br>
              <a:rPr lang="en-US" sz="3600" b="0"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8CDEC-4D6B-FDF7-BCFF-B0D9456A7AB2}"/>
              </a:ext>
            </a:extLst>
          </p:cNvPr>
          <p:cNvSpPr>
            <a:spLocks noGrp="1"/>
          </p:cNvSpPr>
          <p:nvPr>
            <p:ph idx="1"/>
          </p:nvPr>
        </p:nvSpPr>
        <p:spPr>
          <a:xfrm>
            <a:off x="838200" y="1422399"/>
            <a:ext cx="10515600" cy="5070476"/>
          </a:xfrm>
        </p:spPr>
        <p:txBody>
          <a:bodyPr>
            <a:noAutofit/>
          </a:bodyPr>
          <a:lstStyle/>
          <a:p>
            <a:pPr algn="l">
              <a:buFont typeface="Courier New" panose="02070309020205020404" pitchFamily="49" charset="0"/>
              <a:buChar char="o"/>
            </a:pPr>
            <a:r>
              <a:rPr lang="en-US" sz="2000" b="1" i="0" dirty="0">
                <a:effectLst/>
              </a:rPr>
              <a:t>Variable types: </a:t>
            </a:r>
            <a:r>
              <a:rPr lang="en-US" sz="2000" b="0" i="0" dirty="0">
                <a:effectLst/>
              </a:rPr>
              <a:t>CHAID can handle both categorical and continuous variables simultaneously, while some other decision tree algorithms such as ID3, C4.5, and CART are limited to handling only one type of variable.</a:t>
            </a:r>
          </a:p>
          <a:p>
            <a:pPr algn="l">
              <a:buFont typeface="Courier New" panose="02070309020205020404" pitchFamily="49" charset="0"/>
              <a:buChar char="o"/>
            </a:pPr>
            <a:r>
              <a:rPr lang="en-US" sz="2000" b="1" i="0" dirty="0">
                <a:effectLst/>
              </a:rPr>
              <a:t>Splitting criteria: </a:t>
            </a:r>
            <a:r>
              <a:rPr lang="en-US" sz="2000" b="0" i="0" dirty="0">
                <a:effectLst/>
              </a:rPr>
              <a:t>CHAID uses the chi-squared test to determine the best split, while other algorithms may use other measures such as information gain or Gini index.</a:t>
            </a:r>
          </a:p>
          <a:p>
            <a:pPr algn="l">
              <a:buFont typeface="Courier New" panose="02070309020205020404" pitchFamily="49" charset="0"/>
              <a:buChar char="o"/>
            </a:pPr>
            <a:r>
              <a:rPr lang="en-US" sz="2000" b="1" i="0" dirty="0">
                <a:effectLst/>
              </a:rPr>
              <a:t>Number of splits: </a:t>
            </a:r>
            <a:r>
              <a:rPr lang="en-US" sz="2000" b="0" i="0" dirty="0">
                <a:effectLst/>
              </a:rPr>
              <a:t>CHAID can create multiway splits, while other algorithms typically create binary splits, resulting in a more shallow and wider tree.</a:t>
            </a:r>
          </a:p>
          <a:p>
            <a:pPr algn="l">
              <a:buFont typeface="Courier New" panose="02070309020205020404" pitchFamily="49" charset="0"/>
              <a:buChar char="o"/>
            </a:pPr>
            <a:r>
              <a:rPr lang="en-US" sz="2000" b="1" i="0" dirty="0">
                <a:effectLst/>
              </a:rPr>
              <a:t>Missing values: </a:t>
            </a:r>
            <a:r>
              <a:rPr lang="en-US" sz="2000" b="0" i="0" dirty="0">
                <a:effectLst/>
              </a:rPr>
              <a:t>CHAID can handle missing values by including them in a separate category or by imputing them, while other algorithms may exclude instances with missing values or use imputation methods that are not specifically designed for decision trees.</a:t>
            </a:r>
          </a:p>
          <a:p>
            <a:pPr algn="l">
              <a:buFont typeface="Courier New" panose="02070309020205020404" pitchFamily="49" charset="0"/>
              <a:buChar char="o"/>
            </a:pPr>
            <a:r>
              <a:rPr lang="en-US" sz="2000" b="1" i="0" dirty="0">
                <a:effectLst/>
              </a:rPr>
              <a:t>Interpretability: </a:t>
            </a:r>
            <a:r>
              <a:rPr lang="en-US" sz="2000" b="0" i="0" dirty="0">
                <a:effectLst/>
              </a:rPr>
              <a:t>CHAID generates decision rules that are easy to understand and interpret, making it useful for applications where the explanations for the decisions are important. Other algorithms may generate more complex decision rules that are harder to interpret.</a:t>
            </a:r>
          </a:p>
          <a:p>
            <a:pPr algn="l">
              <a:buFont typeface="Courier New" panose="02070309020205020404" pitchFamily="49" charset="0"/>
              <a:buChar char="o"/>
            </a:pPr>
            <a:r>
              <a:rPr lang="en-US" sz="2000" b="1" i="0" dirty="0">
                <a:effectLst/>
              </a:rPr>
              <a:t>Speed: </a:t>
            </a:r>
            <a:r>
              <a:rPr lang="en-US" sz="2000" b="0" i="0" dirty="0">
                <a:effectLst/>
              </a:rPr>
              <a:t>CHAID can be slower than some other algorithms because it performs a chi-squared test at each split, which can be computationally intensive. Other algorithms may use simpler and faster splitting criteria.</a:t>
            </a:r>
          </a:p>
          <a:p>
            <a:pPr>
              <a:buFont typeface="Courier New" panose="02070309020205020404" pitchFamily="49" charset="0"/>
              <a:buChar char="o"/>
            </a:pPr>
            <a:endParaRPr lang="en-IN" sz="2000" dirty="0"/>
          </a:p>
          <a:p>
            <a:pPr>
              <a:buFont typeface="Courier New" panose="02070309020205020404" pitchFamily="49" charset="0"/>
              <a:buChar char="o"/>
            </a:pPr>
            <a:endParaRPr lang="en-IN" sz="2000" dirty="0"/>
          </a:p>
        </p:txBody>
      </p:sp>
    </p:spTree>
    <p:extLst>
      <p:ext uri="{BB962C8B-B14F-4D97-AF65-F5344CB8AC3E}">
        <p14:creationId xmlns:p14="http://schemas.microsoft.com/office/powerpoint/2010/main" val="42162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A1E6-7C6A-3247-7C01-1EE9DB413A60}"/>
              </a:ext>
            </a:extLst>
          </p:cNvPr>
          <p:cNvSpPr>
            <a:spLocks noGrp="1"/>
          </p:cNvSpPr>
          <p:nvPr>
            <p:ph type="title"/>
          </p:nvPr>
        </p:nvSpPr>
        <p:spPr>
          <a:xfrm>
            <a:off x="838200" y="488044"/>
            <a:ext cx="10515600" cy="825046"/>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CHAID Algorithm:</a:t>
            </a:r>
            <a:br>
              <a:rPr lang="en-US" sz="2800" b="0" i="0" dirty="0">
                <a:effectLst/>
                <a:latin typeface="Times New Roman" panose="02020603050405020304" pitchFamily="18" charset="0"/>
                <a:cs typeface="Times New Roman" panose="02020603050405020304" pitchFamily="18" charset="0"/>
              </a:rPr>
            </a:br>
            <a:endParaRPr lang="en-US" sz="2800" b="0"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82FB7C-5D0E-5BCF-1FBA-500786CD3520}"/>
              </a:ext>
            </a:extLst>
          </p:cNvPr>
          <p:cNvSpPr>
            <a:spLocks noGrp="1"/>
          </p:cNvSpPr>
          <p:nvPr>
            <p:ph idx="1"/>
          </p:nvPr>
        </p:nvSpPr>
        <p:spPr>
          <a:xfrm>
            <a:off x="645885" y="1313090"/>
            <a:ext cx="10515600" cy="5092700"/>
          </a:xfrm>
        </p:spPr>
        <p:txBody>
          <a:bodyPr>
            <a:noAutofit/>
          </a:bodyPr>
          <a:lstStyle/>
          <a:p>
            <a:r>
              <a:rPr lang="en-US" sz="2600" b="0" i="0" dirty="0">
                <a:effectLst/>
              </a:rPr>
              <a:t>CHAID algorithm steps</a:t>
            </a:r>
          </a:p>
          <a:p>
            <a:pPr algn="l">
              <a:buFont typeface="Courier New" panose="02070309020205020404" pitchFamily="49" charset="0"/>
              <a:buChar char="o"/>
            </a:pPr>
            <a:r>
              <a:rPr lang="en-US" sz="2400" b="1" i="0" dirty="0">
                <a:effectLst/>
              </a:rPr>
              <a:t>Input data: </a:t>
            </a:r>
            <a:r>
              <a:rPr lang="en-US" sz="2400" b="0" i="0" dirty="0">
                <a:effectLst/>
              </a:rPr>
              <a:t>The first step in the CHAID algorithm is to input the dataset to be analyzed. This dataset contains the predictor or independent variables and the outcome or dependent variable.</a:t>
            </a:r>
          </a:p>
          <a:p>
            <a:pPr algn="l">
              <a:buFont typeface="Courier New" panose="02070309020205020404" pitchFamily="49" charset="0"/>
              <a:buChar char="o"/>
            </a:pPr>
            <a:r>
              <a:rPr lang="en-US" sz="2400" b="1" i="0" dirty="0">
                <a:effectLst/>
              </a:rPr>
              <a:t>Variable selection: </a:t>
            </a:r>
            <a:r>
              <a:rPr lang="en-US" sz="2400" b="0" i="0" dirty="0">
                <a:effectLst/>
              </a:rPr>
              <a:t>The next step is to select the most significant variable that will be used to split the data. This variable is selected based on the statistical significance of its relationship with the outcome variable.</a:t>
            </a:r>
          </a:p>
          <a:p>
            <a:pPr algn="l">
              <a:buFont typeface="Courier New" panose="02070309020205020404" pitchFamily="49" charset="0"/>
              <a:buChar char="o"/>
            </a:pPr>
            <a:r>
              <a:rPr lang="en-US" sz="2400" b="1" i="0" dirty="0">
                <a:effectLst/>
              </a:rPr>
              <a:t>Split the data: </a:t>
            </a:r>
            <a:r>
              <a:rPr lang="en-US" sz="2400" b="0" i="0" dirty="0">
                <a:effectLst/>
              </a:rPr>
              <a:t>The data is split based on the selected variable. If the variable is categorical, the data is split into subgroups based on the categories. If the variable is continuous, the data is split into subgroups based on a cut-off value.</a:t>
            </a:r>
          </a:p>
          <a:p>
            <a:pPr algn="l">
              <a:buFont typeface="Courier New" panose="02070309020205020404" pitchFamily="49" charset="0"/>
              <a:buChar char="o"/>
            </a:pPr>
            <a:r>
              <a:rPr lang="en-US" sz="2400" b="1" i="0" dirty="0">
                <a:effectLst/>
              </a:rPr>
              <a:t>Calculate the chi-squared statistic: </a:t>
            </a:r>
            <a:r>
              <a:rPr lang="en-US" sz="2400" b="0" i="0" dirty="0">
                <a:effectLst/>
              </a:rPr>
              <a:t>The chi-squared statistic is calculated to test the significance of the differences between the subgroups. If the chi-squared statistic is significant, the split is considered valid.</a:t>
            </a:r>
          </a:p>
          <a:p>
            <a:endParaRPr lang="en-IN" sz="2400" dirty="0"/>
          </a:p>
        </p:txBody>
      </p:sp>
    </p:spTree>
    <p:extLst>
      <p:ext uri="{BB962C8B-B14F-4D97-AF65-F5344CB8AC3E}">
        <p14:creationId xmlns:p14="http://schemas.microsoft.com/office/powerpoint/2010/main" val="414773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D91BC-4E7D-C408-06DC-F11F71A8B796}"/>
              </a:ext>
            </a:extLst>
          </p:cNvPr>
          <p:cNvSpPr>
            <a:spLocks noGrp="1"/>
          </p:cNvSpPr>
          <p:nvPr>
            <p:ph idx="1"/>
          </p:nvPr>
        </p:nvSpPr>
        <p:spPr>
          <a:xfrm>
            <a:off x="740229" y="740229"/>
            <a:ext cx="10613571" cy="5436734"/>
          </a:xfrm>
        </p:spPr>
        <p:txBody>
          <a:bodyPr>
            <a:normAutofit/>
          </a:bodyPr>
          <a:lstStyle/>
          <a:p>
            <a:pPr algn="l">
              <a:buFont typeface="Courier New" panose="02070309020205020404" pitchFamily="49" charset="0"/>
              <a:buChar char="o"/>
            </a:pPr>
            <a:r>
              <a:rPr lang="en-US" sz="2400" b="1" i="0" dirty="0">
                <a:effectLst/>
              </a:rPr>
              <a:t>Repeat the process: </a:t>
            </a:r>
            <a:r>
              <a:rPr lang="en-US" sz="2400" b="0" i="0" dirty="0">
                <a:effectLst/>
              </a:rPr>
              <a:t>The process is repeated for each subgroup, and the most significant variable for each subgroup is selected for the next split.</a:t>
            </a:r>
          </a:p>
          <a:p>
            <a:pPr algn="l">
              <a:buFont typeface="Courier New" panose="02070309020205020404" pitchFamily="49" charset="0"/>
              <a:buChar char="o"/>
            </a:pPr>
            <a:r>
              <a:rPr lang="en-US" sz="2400" b="1" i="0" dirty="0">
                <a:effectLst/>
              </a:rPr>
              <a:t>Stopping criterion: </a:t>
            </a:r>
            <a:r>
              <a:rPr lang="en-US" sz="2400" b="0" i="0" dirty="0">
                <a:effectLst/>
              </a:rPr>
              <a:t>The splitting process is continued until a stopping criterion is met, such as the minimum number of observations in a subgroup, a maximum tree depth, or a threshold for the chi-squared statistic.</a:t>
            </a:r>
          </a:p>
          <a:p>
            <a:pPr algn="l">
              <a:buFont typeface="Courier New" panose="02070309020205020404" pitchFamily="49" charset="0"/>
              <a:buChar char="o"/>
            </a:pPr>
            <a:r>
              <a:rPr lang="en-US" sz="2400" b="1" i="0" dirty="0">
                <a:effectLst/>
              </a:rPr>
              <a:t>Tree pruning: </a:t>
            </a:r>
            <a:r>
              <a:rPr lang="en-US" sz="2400" b="0" i="0" dirty="0">
                <a:effectLst/>
              </a:rPr>
              <a:t>After the tree is grown, it may be pruned to reduce its size and complexity. Pruning involves removing unnecessary splits and nodes that do not contribute significantly to the predictive power of the tree.</a:t>
            </a:r>
          </a:p>
          <a:p>
            <a:pPr algn="l">
              <a:buFont typeface="Courier New" panose="02070309020205020404" pitchFamily="49" charset="0"/>
              <a:buChar char="o"/>
            </a:pPr>
            <a:r>
              <a:rPr lang="en-US" sz="2400" b="1" i="0" dirty="0">
                <a:effectLst/>
              </a:rPr>
              <a:t>Prediction: </a:t>
            </a:r>
            <a:r>
              <a:rPr lang="en-US" sz="2400" b="0" i="0" dirty="0">
                <a:effectLst/>
              </a:rPr>
              <a:t>Once the tree is pruned, it can be used to make predictions for new data by following the decision rules generated by the tree.</a:t>
            </a:r>
          </a:p>
          <a:p>
            <a:endParaRPr lang="en-IN" dirty="0"/>
          </a:p>
        </p:txBody>
      </p:sp>
    </p:spTree>
    <p:extLst>
      <p:ext uri="{BB962C8B-B14F-4D97-AF65-F5344CB8AC3E}">
        <p14:creationId xmlns:p14="http://schemas.microsoft.com/office/powerpoint/2010/main" val="119403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B292-BC94-DED8-3345-7834F5931E43}"/>
              </a:ext>
            </a:extLst>
          </p:cNvPr>
          <p:cNvSpPr>
            <a:spLocks noGrp="1"/>
          </p:cNvSpPr>
          <p:nvPr>
            <p:ph type="title"/>
          </p:nvPr>
        </p:nvSpPr>
        <p:spPr>
          <a:xfrm>
            <a:off x="838200" y="365126"/>
            <a:ext cx="10515600" cy="781504"/>
          </a:xfrm>
        </p:spPr>
        <p:txBody>
          <a:bodyPr/>
          <a:lstStyle/>
          <a:p>
            <a:r>
              <a:rPr lang="en-US" sz="4400" b="0" i="0" dirty="0">
                <a:effectLst/>
                <a:latin typeface="Times New Roman" panose="02020603050405020304" pitchFamily="18" charset="0"/>
                <a:cs typeface="Times New Roman" panose="02020603050405020304" pitchFamily="18" charset="0"/>
              </a:rPr>
              <a:t>Splitting criteria in CHAID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EE75E1-09F8-8CFC-2D25-47EEA3788752}"/>
              </a:ext>
            </a:extLst>
          </p:cNvPr>
          <p:cNvSpPr>
            <a:spLocks noGrp="1"/>
          </p:cNvSpPr>
          <p:nvPr>
            <p:ph idx="1"/>
          </p:nvPr>
        </p:nvSpPr>
        <p:spPr>
          <a:xfrm>
            <a:off x="838200" y="1146630"/>
            <a:ext cx="10515600" cy="5131934"/>
          </a:xfrm>
        </p:spPr>
        <p:txBody>
          <a:bodyPr>
            <a:normAutofit/>
          </a:bodyPr>
          <a:lstStyle/>
          <a:p>
            <a:pPr algn="l"/>
            <a:r>
              <a:rPr lang="en-US" sz="2400" b="0" i="0" dirty="0">
                <a:effectLst/>
              </a:rPr>
              <a:t>In the CHAID algorithm, the splitting criterion is used to determine the best way to divide the dataset into subgroups. The splitting criterion is based on the chi-squared test, which measures the difference between the observed frequencies and the expected frequencies of the outcome variable within each subgroup. The following are the steps in the splitting criteria of CHAID:</a:t>
            </a:r>
          </a:p>
          <a:p>
            <a:pPr algn="l">
              <a:buFont typeface="Courier New" panose="02070309020205020404" pitchFamily="49" charset="0"/>
              <a:buChar char="o"/>
            </a:pPr>
            <a:r>
              <a:rPr lang="en-US" sz="2400" b="0" i="0" dirty="0">
                <a:effectLst/>
              </a:rPr>
              <a:t>For a given variable, all possible splits are evaluated and the chi-squared statistic is calculated for each split.</a:t>
            </a:r>
          </a:p>
          <a:p>
            <a:pPr algn="l">
              <a:buFont typeface="Courier New" panose="02070309020205020404" pitchFamily="49" charset="0"/>
              <a:buChar char="o"/>
            </a:pPr>
            <a:r>
              <a:rPr lang="en-US" sz="2400" b="0" i="0" dirty="0">
                <a:effectLst/>
              </a:rPr>
              <a:t>The split that maximizes the chi-squared statistic is chosen as the best split.</a:t>
            </a:r>
          </a:p>
          <a:p>
            <a:pPr algn="l">
              <a:buFont typeface="Courier New" panose="02070309020205020404" pitchFamily="49" charset="0"/>
              <a:buChar char="o"/>
            </a:pPr>
            <a:r>
              <a:rPr lang="en-US" sz="2400" b="0" i="0" dirty="0">
                <a:effectLst/>
              </a:rPr>
              <a:t>The chi-squared statistic is compared to a pre-determined significance level (usually 0.05), and if the statistic is larger than the significance level, the split is considered significant.</a:t>
            </a:r>
          </a:p>
          <a:p>
            <a:endParaRPr lang="en-IN" sz="2400" dirty="0"/>
          </a:p>
        </p:txBody>
      </p:sp>
    </p:spTree>
    <p:extLst>
      <p:ext uri="{BB962C8B-B14F-4D97-AF65-F5344CB8AC3E}">
        <p14:creationId xmlns:p14="http://schemas.microsoft.com/office/powerpoint/2010/main" val="27380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4C0BD-1A6F-177C-9059-FAB911D83493}"/>
              </a:ext>
            </a:extLst>
          </p:cNvPr>
          <p:cNvSpPr>
            <a:spLocks noGrp="1"/>
          </p:cNvSpPr>
          <p:nvPr>
            <p:ph idx="1"/>
          </p:nvPr>
        </p:nvSpPr>
        <p:spPr>
          <a:xfrm>
            <a:off x="537029" y="435429"/>
            <a:ext cx="10816771" cy="5741534"/>
          </a:xfrm>
        </p:spPr>
        <p:txBody>
          <a:bodyPr/>
          <a:lstStyle/>
          <a:p>
            <a:pPr algn="l">
              <a:buFont typeface="Courier New" panose="02070309020205020404" pitchFamily="49" charset="0"/>
              <a:buChar char="o"/>
            </a:pPr>
            <a:r>
              <a:rPr lang="en-US" sz="2400" b="0" i="0" dirty="0">
                <a:effectLst/>
              </a:rPr>
              <a:t>The data is divided into subgroups based on the categories of the variable (if it is a categorical variable) or based on a cut-off value (if it is a continuous variable).</a:t>
            </a:r>
          </a:p>
          <a:p>
            <a:pPr algn="l">
              <a:buFont typeface="Courier New" panose="02070309020205020404" pitchFamily="49" charset="0"/>
              <a:buChar char="o"/>
            </a:pPr>
            <a:r>
              <a:rPr lang="en-US" sz="2400" b="0" i="0" dirty="0">
                <a:effectLst/>
              </a:rPr>
              <a:t>The process is repeated for each subgroup until a stopping criterion is met.</a:t>
            </a:r>
          </a:p>
          <a:p>
            <a:pPr marL="0" indent="0" algn="l">
              <a:buNone/>
            </a:pPr>
            <a:r>
              <a:rPr lang="en-US" sz="2400" b="0" i="0" dirty="0">
                <a:effectLst/>
              </a:rPr>
              <a:t>           The chi-squared statistic measures the difference between the observed and expected frequencies in each subgroup. The expected frequencies are calculated based on the null hypothesis that there is no relationship between the predictor variable and the outcome variable. The higher the chi-squared statistic, the more significant the relationship between the predictor variable and the outcome variable, and the better the variable is as a split criterion.</a:t>
            </a:r>
          </a:p>
          <a:p>
            <a:endParaRPr lang="en-IN" dirty="0"/>
          </a:p>
        </p:txBody>
      </p:sp>
    </p:spTree>
    <p:extLst>
      <p:ext uri="{BB962C8B-B14F-4D97-AF65-F5344CB8AC3E}">
        <p14:creationId xmlns:p14="http://schemas.microsoft.com/office/powerpoint/2010/main" val="260235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128A-0A0F-B2AD-B951-DBFD22CC7948}"/>
              </a:ext>
            </a:extLst>
          </p:cNvPr>
          <p:cNvSpPr>
            <a:spLocks noGrp="1"/>
          </p:cNvSpPr>
          <p:nvPr>
            <p:ph type="title"/>
          </p:nvPr>
        </p:nvSpPr>
        <p:spPr/>
        <p:txBody>
          <a:bodyPr>
            <a:normAutofit/>
          </a:bodyPr>
          <a:lstStyle/>
          <a:p>
            <a:r>
              <a:rPr lang="en-US" b="0" i="0" dirty="0">
                <a:effectLst/>
                <a:latin typeface="Times New Roman" panose="02020603050405020304" pitchFamily="18" charset="0"/>
                <a:cs typeface="Times New Roman" panose="02020603050405020304" pitchFamily="18" charset="0"/>
              </a:rPr>
              <a:t>Building a CHAID Decision Tree</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Preprocessing the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3884B5-8F45-BC3F-6FA5-A3CF53E42F2F}"/>
              </a:ext>
            </a:extLst>
          </p:cNvPr>
          <p:cNvSpPr>
            <a:spLocks noGrp="1"/>
          </p:cNvSpPr>
          <p:nvPr>
            <p:ph idx="1"/>
          </p:nvPr>
        </p:nvSpPr>
        <p:spPr/>
        <p:txBody>
          <a:bodyPr>
            <a:normAutofit/>
          </a:bodyPr>
          <a:lstStyle/>
          <a:p>
            <a:pPr algn="l">
              <a:buFont typeface="Courier New" panose="02070309020205020404" pitchFamily="49" charset="0"/>
              <a:buChar char="o"/>
            </a:pPr>
            <a:r>
              <a:rPr lang="en-US" sz="2400" b="0" i="0" dirty="0">
                <a:effectLst/>
              </a:rPr>
              <a:t>Preprocessing the data is an important step in building a decision tree classifier using the CHAID algorithm. The quality and structure of the data can have a significant impact on the performance of the decision tree classifier. Here are some common preprocessing steps to consider:</a:t>
            </a:r>
          </a:p>
          <a:p>
            <a:pPr algn="l">
              <a:buFont typeface="Courier New" panose="02070309020205020404" pitchFamily="49" charset="0"/>
              <a:buChar char="o"/>
            </a:pPr>
            <a:r>
              <a:rPr lang="en-US" sz="2400" b="1" i="0" dirty="0">
                <a:effectLst/>
              </a:rPr>
              <a:t>Data cleaning: </a:t>
            </a:r>
            <a:r>
              <a:rPr lang="en-US" sz="2400" b="0" i="0" dirty="0">
                <a:effectLst/>
              </a:rPr>
              <a:t>It is important to ensure that the dataset is free of errors and inconsistencies. Data cleaning involves identifying and correcting errors such as missing values, duplicate records, and outliers.</a:t>
            </a:r>
          </a:p>
          <a:p>
            <a:pPr algn="l">
              <a:buFont typeface="Courier New" panose="02070309020205020404" pitchFamily="49" charset="0"/>
              <a:buChar char="o"/>
            </a:pPr>
            <a:r>
              <a:rPr lang="en-US" sz="2400" b="1" i="0" dirty="0">
                <a:effectLst/>
              </a:rPr>
              <a:t>Feature selection: </a:t>
            </a:r>
            <a:r>
              <a:rPr lang="en-US" sz="2400" b="0" i="0" dirty="0">
                <a:effectLst/>
              </a:rPr>
              <a:t>Feature selection is the process of selecting a subset of relevant features (or variables) from the dataset. In some cases, not all of the features in the dataset may be relevant or useful for building the decision tree classifier. Feature selection can improve the accuracy and efficiency of the classifier.</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3535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537F-A5F8-2EF8-1562-CC6C90DD46D6}"/>
              </a:ext>
            </a:extLst>
          </p:cNvPr>
          <p:cNvSpPr>
            <a:spLocks noGrp="1"/>
          </p:cNvSpPr>
          <p:nvPr>
            <p:ph idx="1"/>
          </p:nvPr>
        </p:nvSpPr>
        <p:spPr>
          <a:xfrm>
            <a:off x="562429" y="417739"/>
            <a:ext cx="10515600" cy="5823404"/>
          </a:xfrm>
        </p:spPr>
        <p:txBody>
          <a:bodyPr>
            <a:normAutofit lnSpcReduction="10000"/>
          </a:bodyPr>
          <a:lstStyle/>
          <a:p>
            <a:pPr algn="l">
              <a:buFont typeface="+mj-lt"/>
              <a:buAutoNum type="arabicPeriod"/>
            </a:pPr>
            <a:r>
              <a:rPr lang="en-US" sz="2600" b="1" i="0" dirty="0">
                <a:effectLst/>
              </a:rPr>
              <a:t>Feature scaling: </a:t>
            </a:r>
            <a:r>
              <a:rPr lang="en-US" sz="2600" b="0" i="0" dirty="0">
                <a:effectLst/>
              </a:rPr>
              <a:t>If the variables in the dataset are measured on different scales, feature scaling may be necessary to ensure that each variable contributes equally to the decision tree classifier. This can be done by standardizing or normalizing the variables.</a:t>
            </a:r>
          </a:p>
          <a:p>
            <a:pPr algn="l">
              <a:buFont typeface="+mj-lt"/>
              <a:buAutoNum type="arabicPeriod"/>
            </a:pPr>
            <a:r>
              <a:rPr lang="en-US" sz="2600" b="1" i="0" dirty="0">
                <a:effectLst/>
              </a:rPr>
              <a:t>Handling missing data: </a:t>
            </a:r>
            <a:r>
              <a:rPr lang="en-US" sz="2600" b="0" i="0" dirty="0">
                <a:effectLst/>
              </a:rPr>
              <a:t>Missing data can be problematic for decision tree classifiers, as they typically require complete data for all variables. Missing data can be handled by either imputing the missing values or removing the instances with missing values.</a:t>
            </a:r>
          </a:p>
          <a:p>
            <a:pPr algn="l">
              <a:buFont typeface="+mj-lt"/>
              <a:buAutoNum type="arabicPeriod"/>
            </a:pPr>
            <a:r>
              <a:rPr lang="en-US" sz="2600" b="1" i="0" dirty="0">
                <a:effectLst/>
              </a:rPr>
              <a:t>Encoding categorical variables: </a:t>
            </a:r>
            <a:r>
              <a:rPr lang="en-US" sz="2600" b="0" i="0" dirty="0">
                <a:effectLst/>
              </a:rPr>
              <a:t>If the dataset includes categorical variables, they need to be encoded as numerical variables for the CHAID algorithm. There are several encoding methods, such as one-hot encoding, label encoding, and binary encoding.</a:t>
            </a:r>
          </a:p>
          <a:p>
            <a:pPr algn="l">
              <a:buFont typeface="+mj-lt"/>
              <a:buAutoNum type="arabicPeriod"/>
            </a:pPr>
            <a:r>
              <a:rPr lang="en-US" sz="2600" b="1" i="0" dirty="0">
                <a:effectLst/>
              </a:rPr>
              <a:t>Balancing the dataset: </a:t>
            </a:r>
            <a:r>
              <a:rPr lang="en-US" sz="2600" b="0" i="0" dirty="0">
                <a:effectLst/>
              </a:rPr>
              <a:t>If the dataset is imbalanced, meaning one class has significantly more instances than the other, the decision tree classifier may be biased towards the majority class. Balancing the dataset can be done by oversampling the minority class or </a:t>
            </a:r>
            <a:r>
              <a:rPr lang="en-US" sz="2600" b="0" i="0" dirty="0" err="1">
                <a:effectLst/>
              </a:rPr>
              <a:t>undersampling</a:t>
            </a:r>
            <a:r>
              <a:rPr lang="en-US" sz="2600" b="0" i="0" dirty="0">
                <a:effectLst/>
              </a:rPr>
              <a:t> the majority class.</a:t>
            </a:r>
          </a:p>
          <a:p>
            <a:endParaRPr lang="en-IN" dirty="0"/>
          </a:p>
        </p:txBody>
      </p:sp>
    </p:spTree>
    <p:extLst>
      <p:ext uri="{BB962C8B-B14F-4D97-AF65-F5344CB8AC3E}">
        <p14:creationId xmlns:p14="http://schemas.microsoft.com/office/powerpoint/2010/main" val="339684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A429-1636-9170-55EB-EBD0CF36BB93}"/>
              </a:ext>
            </a:extLst>
          </p:cNvPr>
          <p:cNvSpPr>
            <a:spLocks noGrp="1"/>
          </p:cNvSpPr>
          <p:nvPr>
            <p:ph type="title"/>
          </p:nvPr>
        </p:nvSpPr>
        <p:spPr>
          <a:xfrm>
            <a:off x="838200" y="365125"/>
            <a:ext cx="10515600" cy="912132"/>
          </a:xfrm>
        </p:spPr>
        <p:txBody>
          <a:bodyPr>
            <a:normAutofit/>
          </a:bodyPr>
          <a:lstStyle/>
          <a:p>
            <a:r>
              <a:rPr lang="en-US" b="0" i="0" dirty="0">
                <a:effectLst/>
                <a:latin typeface="Times New Roman" panose="02020603050405020304" pitchFamily="18" charset="0"/>
                <a:cs typeface="Times New Roman" panose="02020603050405020304" pitchFamily="18" charset="0"/>
              </a:rPr>
              <a:t>Building the Tree</a:t>
            </a:r>
          </a:p>
        </p:txBody>
      </p:sp>
      <p:sp>
        <p:nvSpPr>
          <p:cNvPr id="3" name="Content Placeholder 2">
            <a:extLst>
              <a:ext uri="{FF2B5EF4-FFF2-40B4-BE49-F238E27FC236}">
                <a16:creationId xmlns:a16="http://schemas.microsoft.com/office/drawing/2014/main" id="{C4B40454-2A55-0ACE-1D17-45836AAB0250}"/>
              </a:ext>
            </a:extLst>
          </p:cNvPr>
          <p:cNvSpPr>
            <a:spLocks noGrp="1"/>
          </p:cNvSpPr>
          <p:nvPr>
            <p:ph idx="1"/>
          </p:nvPr>
        </p:nvSpPr>
        <p:spPr>
          <a:xfrm>
            <a:off x="838200" y="1451428"/>
            <a:ext cx="10515600" cy="4478791"/>
          </a:xfrm>
        </p:spPr>
        <p:txBody>
          <a:bodyPr>
            <a:normAutofit/>
          </a:bodyPr>
          <a:lstStyle/>
          <a:p>
            <a:pPr algn="l"/>
            <a:r>
              <a:rPr lang="en-US" sz="2400" b="0" i="0" dirty="0">
                <a:effectLst/>
              </a:rPr>
              <a:t>Once the data has been preprocessed, the next step in building a decision tree classifier using the CHAID algorithm is to actually construct the tree. Here are the basic steps involved in building the tree:</a:t>
            </a:r>
          </a:p>
          <a:p>
            <a:pPr algn="l">
              <a:buFont typeface="Courier New" panose="02070309020205020404" pitchFamily="49" charset="0"/>
              <a:buChar char="o"/>
            </a:pPr>
            <a:r>
              <a:rPr lang="en-US" sz="2400" b="1" i="0" dirty="0">
                <a:effectLst/>
              </a:rPr>
              <a:t>Choose the target variable: </a:t>
            </a:r>
            <a:r>
              <a:rPr lang="en-US" sz="2400" b="0" i="0" dirty="0">
                <a:effectLst/>
              </a:rPr>
              <a:t>The target variable is the variable that the decision tree is being built to predict. It should be a categorical variable.</a:t>
            </a:r>
          </a:p>
          <a:p>
            <a:pPr algn="l">
              <a:buFont typeface="Courier New" panose="02070309020205020404" pitchFamily="49" charset="0"/>
              <a:buChar char="o"/>
            </a:pPr>
            <a:r>
              <a:rPr lang="en-US" sz="2400" b="1" i="0" dirty="0">
                <a:effectLst/>
              </a:rPr>
              <a:t>Choose the predictor variables: </a:t>
            </a:r>
            <a:r>
              <a:rPr lang="en-US" sz="2400" b="0" i="0" dirty="0">
                <a:effectLst/>
              </a:rPr>
              <a:t>The predictor variables are the variables used to predict the target variable. They can be either categorical or continuous.</a:t>
            </a:r>
          </a:p>
          <a:p>
            <a:pPr algn="l">
              <a:buFont typeface="Courier New" panose="02070309020205020404" pitchFamily="49" charset="0"/>
              <a:buChar char="o"/>
            </a:pPr>
            <a:r>
              <a:rPr lang="en-US" sz="2400" b="1" i="0" dirty="0">
                <a:effectLst/>
              </a:rPr>
              <a:t>Split the data: </a:t>
            </a:r>
            <a:r>
              <a:rPr lang="en-US" sz="2400" b="0" i="0" dirty="0">
                <a:effectLst/>
              </a:rPr>
              <a:t>The data is split into subgroups based on the values of the predictor variables using the CHAID algorithm. The algorithm selects the best predictor variable to split on based on the significance of the chi-squared statistic.</a:t>
            </a:r>
          </a:p>
          <a:p>
            <a:endParaRPr lang="en-IN" sz="2400" dirty="0"/>
          </a:p>
        </p:txBody>
      </p:sp>
    </p:spTree>
    <p:extLst>
      <p:ext uri="{BB962C8B-B14F-4D97-AF65-F5344CB8AC3E}">
        <p14:creationId xmlns:p14="http://schemas.microsoft.com/office/powerpoint/2010/main" val="307695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C3880-0157-C85D-6475-57C08CD0872D}"/>
              </a:ext>
            </a:extLst>
          </p:cNvPr>
          <p:cNvSpPr>
            <a:spLocks noGrp="1"/>
          </p:cNvSpPr>
          <p:nvPr>
            <p:ph idx="1"/>
          </p:nvPr>
        </p:nvSpPr>
        <p:spPr>
          <a:xfrm>
            <a:off x="478971" y="493486"/>
            <a:ext cx="10874829" cy="5683477"/>
          </a:xfrm>
        </p:spPr>
        <p:txBody>
          <a:bodyPr>
            <a:normAutofit lnSpcReduction="10000"/>
          </a:bodyPr>
          <a:lstStyle/>
          <a:p>
            <a:pPr algn="l">
              <a:buFont typeface="Courier New" panose="02070309020205020404" pitchFamily="49" charset="0"/>
              <a:buChar char="o"/>
            </a:pPr>
            <a:r>
              <a:rPr lang="en-US" sz="2400" b="1" i="0" dirty="0">
                <a:effectLst/>
              </a:rPr>
              <a:t>Recurse: </a:t>
            </a:r>
            <a:r>
              <a:rPr lang="en-US" sz="2400" b="0" i="0" dirty="0">
                <a:effectLst/>
              </a:rPr>
              <a:t>The CHAID algorithm continues to recursively split the data into subgroups until a stopping criterion is met. The stopping criterion can be based on a variety of factors, such as the number of instances in a subgroup, the number of levels in the tree, or the significance level of the chi-squared statistic.</a:t>
            </a:r>
          </a:p>
          <a:p>
            <a:pPr algn="l">
              <a:buFont typeface="Courier New" panose="02070309020205020404" pitchFamily="49" charset="0"/>
              <a:buChar char="o"/>
            </a:pPr>
            <a:r>
              <a:rPr lang="en-US" sz="2400" b="1" i="0" dirty="0">
                <a:effectLst/>
              </a:rPr>
              <a:t>Prune the tree: </a:t>
            </a:r>
            <a:r>
              <a:rPr lang="en-US" sz="2400" b="0" i="0" dirty="0">
                <a:effectLst/>
              </a:rPr>
              <a:t>Once the tree has been constructed, it may be necessary to prune the tree to reduce overfitting. Overfitting occurs when the tree is too complex and fits the training data too closely, resulting in poor performance on new data. Pruning can be done by removing nodes or branches that do not contribute significantly to the accuracy of the tree.</a:t>
            </a:r>
          </a:p>
          <a:p>
            <a:pPr algn="l">
              <a:buFont typeface="Courier New" panose="02070309020205020404" pitchFamily="49" charset="0"/>
              <a:buChar char="o"/>
            </a:pPr>
            <a:r>
              <a:rPr lang="en-US" sz="2400" b="1" i="0" dirty="0">
                <a:effectLst/>
              </a:rPr>
              <a:t>Evaluate the tree: </a:t>
            </a:r>
            <a:r>
              <a:rPr lang="en-US" sz="2400" b="0" i="0" dirty="0">
                <a:effectLst/>
              </a:rPr>
              <a:t>Once the tree has been pruned, it can be evaluated using test data to measure its performance. Common performance measures include accuracy, precision, recall, F1 score, and ROC curve.</a:t>
            </a:r>
          </a:p>
          <a:p>
            <a:pPr algn="l">
              <a:buFont typeface="Courier New" panose="02070309020205020404" pitchFamily="49" charset="0"/>
              <a:buChar char="o"/>
            </a:pPr>
            <a:r>
              <a:rPr lang="en-US" sz="2400" b="1" i="0" dirty="0">
                <a:effectLst/>
              </a:rPr>
              <a:t>Interpret the tree</a:t>
            </a:r>
            <a:r>
              <a:rPr lang="en-US" sz="2400" b="0" i="0" dirty="0">
                <a:effectLst/>
              </a:rPr>
              <a:t>: Finally, the decision tree can be interpreted to gain insights into the relationships between the predictor variables and the target variable. The tree can be visualized and the decision rules can be extracted to better understand how the tree makes predictions.</a:t>
            </a:r>
          </a:p>
          <a:p>
            <a:endParaRPr lang="en-IN" sz="2400" dirty="0"/>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365124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A688-0397-1246-50C1-D2A6E994C36F}"/>
              </a:ext>
            </a:extLst>
          </p:cNvPr>
          <p:cNvSpPr>
            <a:spLocks noGrp="1"/>
          </p:cNvSpPr>
          <p:nvPr>
            <p:ph type="title"/>
          </p:nvPr>
        </p:nvSpPr>
        <p:spPr>
          <a:xfrm>
            <a:off x="838200" y="365126"/>
            <a:ext cx="10515600" cy="999218"/>
          </a:xfrm>
        </p:spPr>
        <p:txBody>
          <a:bodyPr/>
          <a:lstStyle/>
          <a:p>
            <a:r>
              <a:rPr lang="en-US" b="0" i="0" dirty="0">
                <a:effectLst/>
                <a:latin typeface="+mn-lt"/>
              </a:rPr>
              <a:t>Tree pruning</a:t>
            </a:r>
            <a:endParaRPr lang="en-IN" dirty="0">
              <a:latin typeface="+mn-lt"/>
            </a:endParaRPr>
          </a:p>
        </p:txBody>
      </p:sp>
      <p:sp>
        <p:nvSpPr>
          <p:cNvPr id="3" name="Content Placeholder 2">
            <a:extLst>
              <a:ext uri="{FF2B5EF4-FFF2-40B4-BE49-F238E27FC236}">
                <a16:creationId xmlns:a16="http://schemas.microsoft.com/office/drawing/2014/main" id="{39790DFF-6636-FF13-E1EB-EFD20DCBF29E}"/>
              </a:ext>
            </a:extLst>
          </p:cNvPr>
          <p:cNvSpPr>
            <a:spLocks noGrp="1"/>
          </p:cNvSpPr>
          <p:nvPr>
            <p:ph idx="1"/>
          </p:nvPr>
        </p:nvSpPr>
        <p:spPr>
          <a:xfrm>
            <a:off x="736600" y="1364344"/>
            <a:ext cx="10515600" cy="4351338"/>
          </a:xfrm>
        </p:spPr>
        <p:txBody>
          <a:bodyPr>
            <a:normAutofit lnSpcReduction="10000"/>
          </a:bodyPr>
          <a:lstStyle/>
          <a:p>
            <a:pPr algn="l">
              <a:buFont typeface="Courier New" panose="02070309020205020404" pitchFamily="49" charset="0"/>
              <a:buChar char="o"/>
            </a:pPr>
            <a:r>
              <a:rPr lang="en-US" sz="2400" b="0" i="0" dirty="0">
                <a:effectLst/>
              </a:rPr>
              <a:t>Tree pruning is the process of removing nodes or branches from a decision tree to reduce its complexity and improve its generalization performance. Decision trees can become very complex if they are allowed to grow until each leaf node contains only a small number of instances. In such cases, the decision tree can become overfitted to the training data, meaning that it performs well on the training data but poorly on new, unseen data.</a:t>
            </a:r>
          </a:p>
          <a:p>
            <a:pPr algn="l">
              <a:buFont typeface="Courier New" panose="02070309020205020404" pitchFamily="49" charset="0"/>
              <a:buChar char="o"/>
            </a:pPr>
            <a:r>
              <a:rPr lang="en-US" sz="2400" b="0" i="0" dirty="0">
                <a:effectLst/>
              </a:rPr>
              <a:t>Pruning can help to avoid overfitting by removing nodes or branches that do not contribute significantly to the accuracy of the tree. There are two main types of pruning: pre-pruning and post-pruning.</a:t>
            </a:r>
          </a:p>
          <a:p>
            <a:pPr>
              <a:buFont typeface="Courier New" panose="02070309020205020404" pitchFamily="49" charset="0"/>
              <a:buChar char="o"/>
            </a:pPr>
            <a:r>
              <a:rPr lang="en-US" sz="2400" b="0" i="0" dirty="0">
                <a:effectLst/>
              </a:rPr>
              <a:t>Pre-pruning involves stopping the growth of the tree before it becomes too complex. This can be done by setting a maximum depth for the tree, a minimum number of instances for each leaf node, or a minimum improvement in classification performance from each split.</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22714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884A-F164-3AB2-8F16-6DA42C36780B}"/>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5A935B7D-6828-C2F6-7E68-88B65DD22679}"/>
              </a:ext>
            </a:extLst>
          </p:cNvPr>
          <p:cNvSpPr>
            <a:spLocks noGrp="1"/>
          </p:cNvSpPr>
          <p:nvPr>
            <p:ph idx="1"/>
          </p:nvPr>
        </p:nvSpPr>
        <p:spPr/>
        <p:txBody>
          <a:bodyPr>
            <a:normAutofit/>
          </a:bodyPr>
          <a:lstStyle/>
          <a:p>
            <a:pPr algn="l">
              <a:buFont typeface="+mj-lt"/>
              <a:buAutoNum type="arabicPeriod"/>
            </a:pPr>
            <a:r>
              <a:rPr lang="en-US" b="0" i="0" dirty="0">
                <a:effectLst/>
                <a:latin typeface="Söhne"/>
              </a:rPr>
              <a:t>Introduction to Decision Trees</a:t>
            </a:r>
          </a:p>
          <a:p>
            <a:pPr algn="l">
              <a:buFont typeface="+mj-lt"/>
              <a:buAutoNum type="arabicPeriod"/>
            </a:pPr>
            <a:r>
              <a:rPr lang="en-US" b="0" i="0" dirty="0">
                <a:effectLst/>
                <a:latin typeface="Söhne"/>
              </a:rPr>
              <a:t>Introduction to CHAID</a:t>
            </a:r>
          </a:p>
          <a:p>
            <a:pPr algn="l">
              <a:buFont typeface="+mj-lt"/>
              <a:buAutoNum type="arabicPeriod"/>
            </a:pPr>
            <a:r>
              <a:rPr lang="en-US" b="0" i="0" dirty="0">
                <a:effectLst/>
                <a:latin typeface="Söhne"/>
              </a:rPr>
              <a:t>CHAID Algorithm</a:t>
            </a:r>
          </a:p>
          <a:p>
            <a:pPr algn="l">
              <a:buFont typeface="+mj-lt"/>
              <a:buAutoNum type="arabicPeriod"/>
            </a:pPr>
            <a:r>
              <a:rPr lang="en-US" b="0" i="0" dirty="0">
                <a:effectLst/>
                <a:latin typeface="Söhne"/>
              </a:rPr>
              <a:t>Building a CHAID Decision Tree</a:t>
            </a:r>
          </a:p>
          <a:p>
            <a:pPr algn="l">
              <a:buFont typeface="+mj-lt"/>
              <a:buAutoNum type="arabicPeriod"/>
            </a:pPr>
            <a:r>
              <a:rPr lang="en-US" b="0" i="0" dirty="0">
                <a:effectLst/>
                <a:latin typeface="Söhne"/>
              </a:rPr>
              <a:t>Advantages and Disadvantages of CHAID</a:t>
            </a:r>
          </a:p>
          <a:p>
            <a:pPr algn="l">
              <a:buFont typeface="+mj-lt"/>
              <a:buAutoNum type="arabicPeriod"/>
            </a:pPr>
            <a:r>
              <a:rPr lang="en-US" b="0" i="0" dirty="0">
                <a:effectLst/>
                <a:latin typeface="Söhne"/>
              </a:rPr>
              <a:t>Real-World Examples</a:t>
            </a:r>
          </a:p>
          <a:p>
            <a:pPr marL="0" indent="0">
              <a:buNone/>
            </a:pPr>
            <a:endParaRPr lang="en-IN" dirty="0"/>
          </a:p>
        </p:txBody>
      </p:sp>
      <p:cxnSp>
        <p:nvCxnSpPr>
          <p:cNvPr id="5" name="Straight Connector 4">
            <a:extLst>
              <a:ext uri="{FF2B5EF4-FFF2-40B4-BE49-F238E27FC236}">
                <a16:creationId xmlns:a16="http://schemas.microsoft.com/office/drawing/2014/main" id="{D772486E-2485-2900-A94F-73CF4FE23C14}"/>
              </a:ext>
            </a:extLst>
          </p:cNvPr>
          <p:cNvCxnSpPr/>
          <p:nvPr/>
        </p:nvCxnSpPr>
        <p:spPr>
          <a:xfrm>
            <a:off x="947057" y="1502003"/>
            <a:ext cx="104067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895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1436D-161F-FA63-B3C3-5CA6BC5DA169}"/>
              </a:ext>
            </a:extLst>
          </p:cNvPr>
          <p:cNvSpPr>
            <a:spLocks noGrp="1"/>
          </p:cNvSpPr>
          <p:nvPr>
            <p:ph idx="1"/>
          </p:nvPr>
        </p:nvSpPr>
        <p:spPr>
          <a:xfrm>
            <a:off x="464457" y="464457"/>
            <a:ext cx="10889343" cy="5712506"/>
          </a:xfrm>
        </p:spPr>
        <p:txBody>
          <a:bodyPr>
            <a:normAutofit/>
          </a:bodyPr>
          <a:lstStyle/>
          <a:p>
            <a:pPr algn="l">
              <a:buFont typeface="Courier New" panose="02070309020205020404" pitchFamily="49" charset="0"/>
              <a:buChar char="o"/>
            </a:pPr>
            <a:r>
              <a:rPr lang="en-US" sz="2400" b="0" i="0" dirty="0">
                <a:effectLst/>
              </a:rPr>
              <a:t>Post-pruning, on the other hand, involves growing the tree to its maximum depth and then removing nodes or branches that do not improve the classification performance on a validation set. This can be done using various pruning algorithms, such as reduced-error pruning, cost-complexity pruning, or minimum description length pruning. Reduced-error pruning works by removing nodes or branches from the tree that cause an increase in error on the validation set. </a:t>
            </a:r>
          </a:p>
          <a:p>
            <a:pPr algn="l">
              <a:buFont typeface="Courier New" panose="02070309020205020404" pitchFamily="49" charset="0"/>
              <a:buChar char="o"/>
            </a:pPr>
            <a:r>
              <a:rPr lang="en-US" sz="2400" b="0" i="0" dirty="0">
                <a:effectLst/>
              </a:rPr>
              <a:t>Cost-complexity pruning, also known as alpha pruning, works by minimizing a cost function that penalizes complex trees. Minimum description length pruning works by minimizing the description length of the tree and the data.</a:t>
            </a:r>
          </a:p>
          <a:p>
            <a:pPr algn="l">
              <a:buFont typeface="Courier New" panose="02070309020205020404" pitchFamily="49" charset="0"/>
              <a:buChar char="o"/>
            </a:pPr>
            <a:r>
              <a:rPr lang="en-US" sz="2400" b="0" i="0" dirty="0">
                <a:effectLst/>
              </a:rPr>
              <a:t>The effectiveness of pruning depends on the quality and size of the training data, the complexity of the tree, and the pruning algorithm used. Pruning can help to improve the generalization performance of decision trees, making them more robust and accurate on new, unseen data.</a:t>
            </a:r>
          </a:p>
          <a:p>
            <a:pPr algn="l">
              <a:buFont typeface="Courier New" panose="02070309020205020404" pitchFamily="49" charset="0"/>
              <a:buChar char="o"/>
            </a:pPr>
            <a:endParaRPr lang="en-US" sz="2400" b="0" i="0" dirty="0">
              <a:effectLst/>
            </a:endParaRP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41116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ision tree pruning - Wikipedia">
            <a:extLst>
              <a:ext uri="{FF2B5EF4-FFF2-40B4-BE49-F238E27FC236}">
                <a16:creationId xmlns:a16="http://schemas.microsoft.com/office/drawing/2014/main" id="{2D2E6C61-6F0F-645D-D1B7-4FA4644861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52" y="270948"/>
            <a:ext cx="6952129" cy="313988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1A0F664E-743C-8ED4-6A2A-07E8343F3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636" y="3410836"/>
            <a:ext cx="9509271" cy="2848769"/>
          </a:xfrm>
          <a:prstGeom prst="rect">
            <a:avLst/>
          </a:prstGeom>
        </p:spPr>
      </p:pic>
    </p:spTree>
    <p:extLst>
      <p:ext uri="{BB962C8B-B14F-4D97-AF65-F5344CB8AC3E}">
        <p14:creationId xmlns:p14="http://schemas.microsoft.com/office/powerpoint/2010/main" val="298490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0424-FF00-2899-7D12-5DDB5454828B}"/>
              </a:ext>
            </a:extLst>
          </p:cNvPr>
          <p:cNvSpPr>
            <a:spLocks noGrp="1"/>
          </p:cNvSpPr>
          <p:nvPr>
            <p:ph type="title"/>
          </p:nvPr>
        </p:nvSpPr>
        <p:spPr>
          <a:xfrm>
            <a:off x="838200" y="365126"/>
            <a:ext cx="10515600" cy="912132"/>
          </a:xfrm>
        </p:spPr>
        <p:txBody>
          <a:bodyPr/>
          <a:lstStyle/>
          <a:p>
            <a:r>
              <a:rPr lang="en-IN" dirty="0">
                <a:latin typeface="Times New Roman" panose="02020603050405020304" pitchFamily="18" charset="0"/>
                <a:cs typeface="Times New Roman" panose="02020603050405020304" pitchFamily="18" charset="0"/>
              </a:rPr>
              <a:t>Tree Interpretation</a:t>
            </a:r>
          </a:p>
        </p:txBody>
      </p:sp>
      <p:sp>
        <p:nvSpPr>
          <p:cNvPr id="3" name="Content Placeholder 2">
            <a:extLst>
              <a:ext uri="{FF2B5EF4-FFF2-40B4-BE49-F238E27FC236}">
                <a16:creationId xmlns:a16="http://schemas.microsoft.com/office/drawing/2014/main" id="{AA5CA9BB-A735-F5B5-E00F-273B4B3AD6A8}"/>
              </a:ext>
            </a:extLst>
          </p:cNvPr>
          <p:cNvSpPr>
            <a:spLocks noGrp="1"/>
          </p:cNvSpPr>
          <p:nvPr>
            <p:ph idx="1"/>
          </p:nvPr>
        </p:nvSpPr>
        <p:spPr>
          <a:xfrm>
            <a:off x="838200" y="1277258"/>
            <a:ext cx="10515600" cy="4899705"/>
          </a:xfrm>
        </p:spPr>
        <p:txBody>
          <a:bodyPr>
            <a:normAutofit/>
          </a:bodyPr>
          <a:lstStyle/>
          <a:p>
            <a:pPr algn="l">
              <a:buFont typeface="Courier New" panose="02070309020205020404" pitchFamily="49" charset="0"/>
              <a:buChar char="o"/>
            </a:pPr>
            <a:r>
              <a:rPr lang="en-US" sz="2400" b="0" i="0" dirty="0">
                <a:effectLst/>
              </a:rPr>
              <a:t>Interpreting a decision tree involves understanding the relationships between the predictor variables and the target variable as represented by the tree. Here are some general steps to follow when interpreting a decision tree:</a:t>
            </a:r>
          </a:p>
          <a:p>
            <a:pPr algn="l">
              <a:buFont typeface="Courier New" panose="02070309020205020404" pitchFamily="49" charset="0"/>
              <a:buChar char="o"/>
            </a:pPr>
            <a:r>
              <a:rPr lang="en-US" sz="2400" b="1" i="0" dirty="0">
                <a:effectLst/>
              </a:rPr>
              <a:t>Start at the root node: </a:t>
            </a:r>
            <a:r>
              <a:rPr lang="en-US" sz="2400" b="0" i="0" dirty="0">
                <a:effectLst/>
              </a:rPr>
              <a:t>The root node represents the entire data set and the first split in the tree. The root node shows the variable and the value that resulted in the best split.</a:t>
            </a:r>
          </a:p>
          <a:p>
            <a:pPr algn="l">
              <a:buFont typeface="Courier New" panose="02070309020205020404" pitchFamily="49" charset="0"/>
              <a:buChar char="o"/>
            </a:pPr>
            <a:r>
              <a:rPr lang="en-US" sz="2400" b="1" i="0" dirty="0">
                <a:effectLst/>
              </a:rPr>
              <a:t>Follow the branches: </a:t>
            </a:r>
            <a:r>
              <a:rPr lang="en-US" sz="2400" b="0" i="0" dirty="0">
                <a:effectLst/>
              </a:rPr>
              <a:t>Follow the branches of the tree from the root node to the leaf nodes. Each branch represents a decision rule based on the value of a predictor variable. The length of the branch represents the importance of the variable in the decision making process.</a:t>
            </a:r>
          </a:p>
          <a:p>
            <a:pPr>
              <a:buFont typeface="Courier New" panose="02070309020205020404" pitchFamily="49" charset="0"/>
              <a:buChar char="o"/>
            </a:pPr>
            <a:r>
              <a:rPr lang="en-US" sz="2400" b="1" i="0" dirty="0">
                <a:effectLst/>
              </a:rPr>
              <a:t>Interpret the leaf nodes: </a:t>
            </a:r>
            <a:r>
              <a:rPr lang="en-US" sz="2400" b="0" i="0" dirty="0">
                <a:effectLst/>
              </a:rPr>
              <a:t>The leaf nodes represent the final prediction for each subgroup of the data. Each leaf node shows the number of instances in that subgroup and the class distribution, or the proportion of instances in each class.</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2031078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D3CBB-02B8-FC4E-637A-CBDACA777ECA}"/>
              </a:ext>
            </a:extLst>
          </p:cNvPr>
          <p:cNvSpPr>
            <a:spLocks noGrp="1"/>
          </p:cNvSpPr>
          <p:nvPr>
            <p:ph idx="1"/>
          </p:nvPr>
        </p:nvSpPr>
        <p:spPr>
          <a:xfrm>
            <a:off x="493486" y="304800"/>
            <a:ext cx="10860314" cy="5872163"/>
          </a:xfrm>
        </p:spPr>
        <p:txBody>
          <a:bodyPr>
            <a:normAutofit/>
          </a:bodyPr>
          <a:lstStyle/>
          <a:p>
            <a:pPr>
              <a:buFont typeface="Courier New" panose="02070309020205020404" pitchFamily="49" charset="0"/>
              <a:buChar char="o"/>
            </a:pPr>
            <a:r>
              <a:rPr lang="en-US" sz="2400" b="1" i="0" dirty="0">
                <a:effectLst/>
              </a:rPr>
              <a:t>Look for patterns: </a:t>
            </a:r>
            <a:r>
              <a:rPr lang="en-US" sz="2400" b="0" i="0" dirty="0">
                <a:effectLst/>
              </a:rPr>
              <a:t>Look for patterns and relationships between the predictor variables and the target variable that are revealed by the tree. For example, if a particular variable is used in several splits, it may be an important predictor of the target variable.</a:t>
            </a:r>
          </a:p>
          <a:p>
            <a:pPr>
              <a:buFont typeface="Courier New" panose="02070309020205020404" pitchFamily="49" charset="0"/>
              <a:buChar char="o"/>
            </a:pPr>
            <a:r>
              <a:rPr lang="en-US" sz="2400" b="1" i="0" dirty="0">
                <a:effectLst/>
              </a:rPr>
              <a:t>Check for consistency: </a:t>
            </a:r>
            <a:r>
              <a:rPr lang="en-US" sz="2400" b="0" i="0" dirty="0">
                <a:effectLst/>
              </a:rPr>
              <a:t>Check that the decision rules in the tree make sense and are consistent with the data. For example, if the tree predicts that all instances with a certain value of a variable belong to a particular class, check that this is consistent with the actual class distribution.</a:t>
            </a:r>
          </a:p>
          <a:p>
            <a:pPr>
              <a:buFont typeface="Courier New" panose="02070309020205020404" pitchFamily="49" charset="0"/>
              <a:buChar char="o"/>
            </a:pPr>
            <a:r>
              <a:rPr lang="en-US" sz="2400" b="1" i="0" dirty="0">
                <a:effectLst/>
                <a:latin typeface="Söhne"/>
              </a:rPr>
              <a:t>Extract decision rules: </a:t>
            </a:r>
            <a:r>
              <a:rPr lang="en-US" sz="2400" b="0" i="0" dirty="0">
                <a:effectLst/>
                <a:latin typeface="Söhne"/>
              </a:rPr>
              <a:t>Extract decision rules from the tree that can be used to make predictions for new instances. Each decision rule consists of a sequence of conditions based on the values of the predictor variables that lead to a final prediction for the target variable.</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19246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A72F-49B5-822B-F2E9-F4E1D9F35AFF}"/>
              </a:ext>
            </a:extLst>
          </p:cNvPr>
          <p:cNvSpPr>
            <a:spLocks noGrp="1"/>
          </p:cNvSpPr>
          <p:nvPr>
            <p:ph type="title"/>
          </p:nvPr>
        </p:nvSpPr>
        <p:spPr>
          <a:xfrm>
            <a:off x="838200" y="365125"/>
            <a:ext cx="10515600" cy="854075"/>
          </a:xfrm>
        </p:spPr>
        <p:txBody>
          <a:bodyPr/>
          <a:lstStyle/>
          <a:p>
            <a:r>
              <a:rPr lang="en-US" b="0" i="0" dirty="0">
                <a:effectLst/>
                <a:latin typeface="Times New Roman" panose="02020603050405020304" pitchFamily="18" charset="0"/>
                <a:cs typeface="Times New Roman" panose="02020603050405020304" pitchFamily="18" charset="0"/>
              </a:rPr>
              <a:t>Advantages of CHAID over other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947524-CB6D-7299-CF59-2EA3CDC39D7E}"/>
              </a:ext>
            </a:extLst>
          </p:cNvPr>
          <p:cNvSpPr>
            <a:spLocks noGrp="1"/>
          </p:cNvSpPr>
          <p:nvPr>
            <p:ph idx="1"/>
          </p:nvPr>
        </p:nvSpPr>
        <p:spPr>
          <a:xfrm>
            <a:off x="838200" y="1520824"/>
            <a:ext cx="10515600" cy="4778375"/>
          </a:xfrm>
        </p:spPr>
        <p:txBody>
          <a:bodyPr>
            <a:noAutofit/>
          </a:bodyPr>
          <a:lstStyle/>
          <a:p>
            <a:pPr algn="l">
              <a:buFont typeface="Courier New" panose="02070309020205020404" pitchFamily="49" charset="0"/>
              <a:buChar char="o"/>
            </a:pPr>
            <a:r>
              <a:rPr lang="en-US" sz="2400" b="0" i="0" dirty="0">
                <a:effectLst/>
              </a:rPr>
              <a:t>Here are some advantages of CHAID over other decision tree algorithms:</a:t>
            </a:r>
          </a:p>
          <a:p>
            <a:pPr algn="l">
              <a:buFont typeface="Courier New" panose="02070309020205020404" pitchFamily="49" charset="0"/>
              <a:buChar char="o"/>
            </a:pPr>
            <a:r>
              <a:rPr lang="en-US" sz="2400" b="1" i="0" dirty="0">
                <a:effectLst/>
              </a:rPr>
              <a:t>Ability to handle mixed data types: </a:t>
            </a:r>
            <a:r>
              <a:rPr lang="en-US" sz="2400" b="0" i="0" dirty="0">
                <a:effectLst/>
              </a:rPr>
              <a:t>CHAID can handle both categorical and continuous variables, as well as mixed data types. Other decision tree algorithms, such as CART and ID3, typically require data to be preprocessed into a specific format before being used.</a:t>
            </a:r>
          </a:p>
          <a:p>
            <a:pPr algn="l">
              <a:buFont typeface="Courier New" panose="02070309020205020404" pitchFamily="49" charset="0"/>
              <a:buChar char="o"/>
            </a:pPr>
            <a:r>
              <a:rPr lang="en-US" sz="2400" b="1" i="0" dirty="0">
                <a:effectLst/>
              </a:rPr>
              <a:t>Robustness to noise and missing values: </a:t>
            </a:r>
            <a:r>
              <a:rPr lang="en-US" sz="2400" b="0" i="0" dirty="0">
                <a:effectLst/>
              </a:rPr>
              <a:t>CHAID is robust to noise and missing values in the data, as it uses statistical tests to determine the significance of the splits. This can result in more accurate and robust decision trees compared to other algorithms.</a:t>
            </a:r>
          </a:p>
          <a:p>
            <a:pPr algn="l">
              <a:buFont typeface="Courier New" panose="02070309020205020404" pitchFamily="49" charset="0"/>
              <a:buChar char="o"/>
            </a:pPr>
            <a:r>
              <a:rPr lang="en-US" sz="2400" b="1" dirty="0"/>
              <a:t>I</a:t>
            </a:r>
            <a:r>
              <a:rPr lang="en-US" sz="2400" b="1" i="0" dirty="0">
                <a:effectLst/>
              </a:rPr>
              <a:t>ncorporation of chi-squared test: </a:t>
            </a:r>
            <a:r>
              <a:rPr lang="en-US" sz="2400" b="0" i="0" dirty="0">
                <a:effectLst/>
              </a:rPr>
              <a:t>CHAID uses the chi-squared test to determine the significance of each split, which can lead to more meaningful and statistically valid splits compared to other algorithms that use impurity measures such as Gini index or information gain.</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108870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9116-58C4-5918-C97D-CA1252B71BD5}"/>
              </a:ext>
            </a:extLst>
          </p:cNvPr>
          <p:cNvSpPr>
            <a:spLocks noGrp="1"/>
          </p:cNvSpPr>
          <p:nvPr>
            <p:ph idx="1"/>
          </p:nvPr>
        </p:nvSpPr>
        <p:spPr>
          <a:xfrm>
            <a:off x="537029" y="711200"/>
            <a:ext cx="10816771" cy="5465763"/>
          </a:xfrm>
        </p:spPr>
        <p:txBody>
          <a:bodyPr>
            <a:normAutofit/>
          </a:bodyPr>
          <a:lstStyle/>
          <a:p>
            <a:pPr algn="l">
              <a:buFont typeface="Courier New" panose="02070309020205020404" pitchFamily="49" charset="0"/>
              <a:buChar char="o"/>
            </a:pPr>
            <a:r>
              <a:rPr lang="en-US" sz="2400" b="1" i="0" dirty="0">
                <a:effectLst/>
              </a:rPr>
              <a:t>Multiple dependent variables: </a:t>
            </a:r>
            <a:r>
              <a:rPr lang="en-US" sz="2400" b="0" i="0" dirty="0">
                <a:effectLst/>
              </a:rPr>
              <a:t>CHAID can handle multiple dependent variables, allowing for the creation of decision trees with multiple branches and outcomes. This can be useful in situations where there are multiple criteria for making a decision.</a:t>
            </a:r>
          </a:p>
          <a:p>
            <a:pPr algn="l">
              <a:buFont typeface="Courier New" panose="02070309020205020404" pitchFamily="49" charset="0"/>
              <a:buChar char="o"/>
            </a:pPr>
            <a:r>
              <a:rPr lang="en-US" sz="2400" b="1" i="0" dirty="0">
                <a:effectLst/>
              </a:rPr>
              <a:t>Interpretable results: </a:t>
            </a:r>
            <a:r>
              <a:rPr lang="en-US" sz="2400" b="0" i="0" dirty="0">
                <a:effectLst/>
              </a:rPr>
              <a:t>CHAID produces decision trees that are easy to interpret, as each split is based on a statistical test and the resulting tree can be easily visualized. This can be useful in situations where the decision tree needs to be communicated to non-expert stakeholders.</a:t>
            </a:r>
          </a:p>
        </p:txBody>
      </p:sp>
    </p:spTree>
    <p:extLst>
      <p:ext uri="{BB962C8B-B14F-4D97-AF65-F5344CB8AC3E}">
        <p14:creationId xmlns:p14="http://schemas.microsoft.com/office/powerpoint/2010/main" val="1571428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83EF-88B4-6A0F-EF94-F1E8F48A4D40}"/>
              </a:ext>
            </a:extLst>
          </p:cNvPr>
          <p:cNvSpPr>
            <a:spLocks noGrp="1"/>
          </p:cNvSpPr>
          <p:nvPr>
            <p:ph type="title"/>
          </p:nvPr>
        </p:nvSpPr>
        <p:spPr>
          <a:xfrm>
            <a:off x="838200" y="365126"/>
            <a:ext cx="10515600" cy="984704"/>
          </a:xfrm>
        </p:spPr>
        <p:txBody>
          <a:bodyPr/>
          <a:lstStyle/>
          <a:p>
            <a:r>
              <a:rPr lang="en-US" b="0" i="0" dirty="0">
                <a:effectLst/>
                <a:latin typeface="Times New Roman" panose="02020603050405020304" pitchFamily="18" charset="0"/>
                <a:cs typeface="Times New Roman" panose="02020603050405020304" pitchFamily="18" charset="0"/>
              </a:rPr>
              <a:t>Limitations of CHAID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51CA7-3565-46CB-437F-0287D511C298}"/>
              </a:ext>
            </a:extLst>
          </p:cNvPr>
          <p:cNvSpPr>
            <a:spLocks noGrp="1"/>
          </p:cNvSpPr>
          <p:nvPr>
            <p:ph idx="1"/>
          </p:nvPr>
        </p:nvSpPr>
        <p:spPr>
          <a:xfrm>
            <a:off x="838200" y="1349830"/>
            <a:ext cx="10515600" cy="4827133"/>
          </a:xfrm>
        </p:spPr>
        <p:txBody>
          <a:bodyPr>
            <a:normAutofit/>
          </a:bodyPr>
          <a:lstStyle/>
          <a:p>
            <a:pPr algn="l">
              <a:buFont typeface="Courier New" panose="02070309020205020404" pitchFamily="49" charset="0"/>
              <a:buChar char="o"/>
            </a:pPr>
            <a:r>
              <a:rPr lang="en-US" sz="2000" b="1" i="0" dirty="0">
                <a:effectLst/>
                <a:latin typeface="Söhne"/>
              </a:rPr>
              <a:t>Complexity: </a:t>
            </a:r>
            <a:r>
              <a:rPr lang="en-US" sz="2000" b="0" i="0" dirty="0">
                <a:effectLst/>
                <a:latin typeface="Söhne"/>
              </a:rPr>
              <a:t>CHAID can produce complex decision trees, especially when dealing with large data sets or many variables. This can make it difficult to interpret the resulting tree and can lead to overfitting.</a:t>
            </a:r>
          </a:p>
          <a:p>
            <a:pPr algn="l">
              <a:buFont typeface="Courier New" panose="02070309020205020404" pitchFamily="49" charset="0"/>
              <a:buChar char="o"/>
            </a:pPr>
            <a:r>
              <a:rPr lang="en-US" sz="2000" b="1" i="0" dirty="0">
                <a:effectLst/>
                <a:latin typeface="Söhne"/>
              </a:rPr>
              <a:t>Sensitivity to sample size: </a:t>
            </a:r>
            <a:r>
              <a:rPr lang="en-US" sz="2000" b="0" i="0" dirty="0">
                <a:effectLst/>
                <a:latin typeface="Söhne"/>
              </a:rPr>
              <a:t>CHAID is sensitive to sample size, and small sample sizes can lead to unstable or unreliable trees. This can be especially problematic when dealing with rare outcomes or small subgroups.</a:t>
            </a:r>
          </a:p>
          <a:p>
            <a:pPr algn="l">
              <a:buFont typeface="Courier New" panose="02070309020205020404" pitchFamily="49" charset="0"/>
              <a:buChar char="o"/>
            </a:pPr>
            <a:r>
              <a:rPr lang="en-US" sz="2000" b="1" i="0" dirty="0">
                <a:effectLst/>
                <a:latin typeface="Söhne"/>
              </a:rPr>
              <a:t>Limited scalability: </a:t>
            </a:r>
            <a:r>
              <a:rPr lang="en-US" sz="2000" b="0" i="0" dirty="0">
                <a:effectLst/>
                <a:latin typeface="Söhne"/>
              </a:rPr>
              <a:t>CHAID may not be scalable to very large data sets, as it can require significant computational resources to build and test the significance of each split.</a:t>
            </a:r>
          </a:p>
          <a:p>
            <a:pPr algn="l">
              <a:buFont typeface="Courier New" panose="02070309020205020404" pitchFamily="49" charset="0"/>
              <a:buChar char="o"/>
            </a:pPr>
            <a:r>
              <a:rPr lang="en-US" sz="2000" b="1" i="0" dirty="0">
                <a:effectLst/>
                <a:latin typeface="Söhne"/>
              </a:rPr>
              <a:t>Biased towards categorical variables: </a:t>
            </a:r>
            <a:r>
              <a:rPr lang="en-US" sz="2000" b="0" i="0" dirty="0">
                <a:effectLst/>
                <a:latin typeface="Söhne"/>
              </a:rPr>
              <a:t>CHAID is biased towards categorical variables, as the chi-squared test is more powerful for categorical variables than for continuous variables. This can lead to uneven splits and may result in suboptimal decision trees for data sets with many continuous variables.</a:t>
            </a:r>
          </a:p>
          <a:p>
            <a:pPr>
              <a:buFont typeface="Courier New" panose="02070309020205020404" pitchFamily="49" charset="0"/>
              <a:buChar char="o"/>
            </a:pPr>
            <a:r>
              <a:rPr lang="en-US" sz="2000" b="1" i="0" dirty="0">
                <a:effectLst/>
                <a:latin typeface="Söhne"/>
              </a:rPr>
              <a:t>Extract decision rules: </a:t>
            </a:r>
            <a:r>
              <a:rPr lang="en-US" sz="2000" b="0" i="0" dirty="0">
                <a:effectLst/>
                <a:latin typeface="Söhne"/>
              </a:rPr>
              <a:t>Extract decision rules from the tree that can be used to make predictions for new instances. Each decision rule consists of a sequence of conditions based on the values of the predictor variables that lead to a final prediction for the target variable.</a:t>
            </a:r>
          </a:p>
          <a:p>
            <a:pPr>
              <a:buFont typeface="Courier New" panose="02070309020205020404" pitchFamily="49" charset="0"/>
              <a:buChar char="o"/>
            </a:pPr>
            <a:endParaRPr lang="en-IN" sz="2000" dirty="0"/>
          </a:p>
        </p:txBody>
      </p:sp>
    </p:spTree>
    <p:extLst>
      <p:ext uri="{BB962C8B-B14F-4D97-AF65-F5344CB8AC3E}">
        <p14:creationId xmlns:p14="http://schemas.microsoft.com/office/powerpoint/2010/main" val="2261871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EC3F-F8A1-9A8B-A225-C4FD2F9D2F5A}"/>
              </a:ext>
            </a:extLst>
          </p:cNvPr>
          <p:cNvSpPr>
            <a:spLocks noGrp="1"/>
          </p:cNvSpPr>
          <p:nvPr>
            <p:ph type="title"/>
          </p:nvPr>
        </p:nvSpPr>
        <p:spPr>
          <a:xfrm>
            <a:off x="838200" y="365125"/>
            <a:ext cx="10515600" cy="1695904"/>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Real-World Examples:</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Examples of CHAID decision trees in marketing, healthcare, and other industries</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AE2A6E-A416-CDBF-7109-BEFFF91547EC}"/>
              </a:ext>
            </a:extLst>
          </p:cNvPr>
          <p:cNvSpPr>
            <a:spLocks noGrp="1"/>
          </p:cNvSpPr>
          <p:nvPr>
            <p:ph idx="1"/>
          </p:nvPr>
        </p:nvSpPr>
        <p:spPr>
          <a:xfrm>
            <a:off x="838200" y="2061029"/>
            <a:ext cx="10515600" cy="4115934"/>
          </a:xfrm>
        </p:spPr>
        <p:txBody>
          <a:bodyPr>
            <a:normAutofit fontScale="92500" lnSpcReduction="10000"/>
          </a:bodyPr>
          <a:lstStyle/>
          <a:p>
            <a:pPr algn="l">
              <a:buFont typeface="Courier New" panose="02070309020205020404" pitchFamily="49" charset="0"/>
              <a:buChar char="o"/>
            </a:pPr>
            <a:r>
              <a:rPr lang="en-US" b="1" i="0" dirty="0">
                <a:effectLst/>
              </a:rPr>
              <a:t>Marketing: </a:t>
            </a:r>
            <a:r>
              <a:rPr lang="en-US" b="0" i="0" dirty="0">
                <a:effectLst/>
              </a:rPr>
              <a:t>CHAID decision trees can be used to identify the most effective marketing channels and messaging for different customer segments. For example, a CHAID tree could be built to identify which types of customers are most likely to respond to email marketing versus social media advertising, and what types of messages are most effective for each segment.</a:t>
            </a:r>
          </a:p>
          <a:p>
            <a:pPr algn="l">
              <a:buFont typeface="Courier New" panose="02070309020205020404" pitchFamily="49" charset="0"/>
              <a:buChar char="o"/>
            </a:pPr>
            <a:r>
              <a:rPr lang="en-US" b="1" i="0" dirty="0">
                <a:effectLst/>
              </a:rPr>
              <a:t>Healthcare: </a:t>
            </a:r>
            <a:r>
              <a:rPr lang="en-US" b="0" i="0" dirty="0">
                <a:effectLst/>
              </a:rPr>
              <a:t>CHAID decision trees can be used to identify risk factors for different diseases and health conditions. For example, a CHAID tree could be built to identify which demographic and lifestyle factors are most strongly associated with a particular disease, and how those risk factors interact with each other.</a:t>
            </a:r>
          </a:p>
          <a:p>
            <a:endParaRPr lang="en-IN" dirty="0"/>
          </a:p>
        </p:txBody>
      </p:sp>
    </p:spTree>
    <p:extLst>
      <p:ext uri="{BB962C8B-B14F-4D97-AF65-F5344CB8AC3E}">
        <p14:creationId xmlns:p14="http://schemas.microsoft.com/office/powerpoint/2010/main" val="383119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CC107-2CCF-BD2F-7022-E721699B2A6E}"/>
              </a:ext>
            </a:extLst>
          </p:cNvPr>
          <p:cNvSpPr>
            <a:spLocks noGrp="1"/>
          </p:cNvSpPr>
          <p:nvPr>
            <p:ph idx="1"/>
          </p:nvPr>
        </p:nvSpPr>
        <p:spPr>
          <a:xfrm>
            <a:off x="838200" y="664482"/>
            <a:ext cx="10515600" cy="4351338"/>
          </a:xfrm>
        </p:spPr>
        <p:txBody>
          <a:bodyPr>
            <a:normAutofit fontScale="85000" lnSpcReduction="20000"/>
          </a:bodyPr>
          <a:lstStyle/>
          <a:p>
            <a:pPr algn="l">
              <a:buFont typeface="+mj-lt"/>
              <a:buAutoNum type="arabicPeriod"/>
            </a:pPr>
            <a:r>
              <a:rPr lang="en-US" b="1" i="0" dirty="0">
                <a:effectLst/>
              </a:rPr>
              <a:t>Finance: </a:t>
            </a:r>
            <a:r>
              <a:rPr lang="en-US" b="0" i="0" dirty="0">
                <a:effectLst/>
              </a:rPr>
              <a:t>CHAID decision trees can be used to identify the most important predictors of credit risk, investment performance, or other financial outcomes. For example, a CHAID tree could be built to identify which types of financial behavior are most strongly associated with default risk or investment returns.</a:t>
            </a:r>
          </a:p>
          <a:p>
            <a:pPr algn="l">
              <a:buFont typeface="+mj-lt"/>
              <a:buAutoNum type="arabicPeriod"/>
            </a:pPr>
            <a:r>
              <a:rPr lang="en-US" b="1" i="0" dirty="0">
                <a:effectLst/>
              </a:rPr>
              <a:t>Human resources: </a:t>
            </a:r>
            <a:r>
              <a:rPr lang="en-US" b="0" i="0" dirty="0">
                <a:effectLst/>
              </a:rPr>
              <a:t>CHAID decision trees can be used to identify the most important factors that contribute to employee satisfaction, retention, and productivity. For example, a CHAID tree could be built to identify which types of job characteristics, work environment factors, and employee benefits are most strongly associated with employee satisfaction and productivity.</a:t>
            </a:r>
          </a:p>
          <a:p>
            <a:pPr algn="l">
              <a:buFont typeface="+mj-lt"/>
              <a:buAutoNum type="arabicPeriod"/>
            </a:pPr>
            <a:r>
              <a:rPr lang="en-US" b="1" i="0" dirty="0">
                <a:effectLst/>
              </a:rPr>
              <a:t>E-commerce: </a:t>
            </a:r>
            <a:r>
              <a:rPr lang="en-US" b="0" i="0" dirty="0">
                <a:effectLst/>
              </a:rPr>
              <a:t>CHAID decision trees can be used to identify the most important predictors of customer purchase behavior, such as product preferences, demographic factors, and purchasing history. For example, a CHAID tree could be built to identify which types of products are most likely to be purchased by different customer segments, and how those purchase patterns vary by demographic factors.</a:t>
            </a:r>
          </a:p>
          <a:p>
            <a:endParaRPr lang="en-IN" dirty="0"/>
          </a:p>
        </p:txBody>
      </p:sp>
    </p:spTree>
    <p:extLst>
      <p:ext uri="{BB962C8B-B14F-4D97-AF65-F5344CB8AC3E}">
        <p14:creationId xmlns:p14="http://schemas.microsoft.com/office/powerpoint/2010/main" val="1899622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1C214-1447-4801-4678-B796374605F0}"/>
              </a:ext>
            </a:extLst>
          </p:cNvPr>
          <p:cNvSpPr>
            <a:spLocks noGrp="1"/>
          </p:cNvSpPr>
          <p:nvPr>
            <p:ph idx="1"/>
          </p:nvPr>
        </p:nvSpPr>
        <p:spPr>
          <a:xfrm>
            <a:off x="4043082" y="2429436"/>
            <a:ext cx="3881718" cy="779929"/>
          </a:xfrm>
        </p:spPr>
        <p:txBody>
          <a:bodyPr>
            <a:noAutofit/>
          </a:bodyPr>
          <a:lstStyle/>
          <a:p>
            <a:pPr marL="0" indent="0">
              <a:buNone/>
            </a:pPr>
            <a:r>
              <a:rPr lang="en-IN" sz="5400" dirty="0">
                <a:solidFill>
                  <a:schemeClr val="accent1">
                    <a:lumMod val="50000"/>
                  </a:schemeClr>
                </a:solidFill>
              </a:rPr>
              <a:t>THANK YOU</a:t>
            </a:r>
          </a:p>
        </p:txBody>
      </p:sp>
    </p:spTree>
    <p:extLst>
      <p:ext uri="{BB962C8B-B14F-4D97-AF65-F5344CB8AC3E}">
        <p14:creationId xmlns:p14="http://schemas.microsoft.com/office/powerpoint/2010/main" val="371953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B1BE-D40A-7C18-E405-E00BB960F659}"/>
              </a:ext>
            </a:extLst>
          </p:cNvPr>
          <p:cNvSpPr>
            <a:spLocks noGrp="1"/>
          </p:cNvSpPr>
          <p:nvPr>
            <p:ph type="title"/>
          </p:nvPr>
        </p:nvSpPr>
        <p:spPr>
          <a:xfrm>
            <a:off x="838200" y="269795"/>
            <a:ext cx="10515600" cy="764428"/>
          </a:xfrm>
        </p:spPr>
        <p:txBody>
          <a:bodyPr/>
          <a:lstStyle/>
          <a:p>
            <a:r>
              <a:rPr lang="en-IN" b="0" i="0" dirty="0">
                <a:effectLst/>
                <a:latin typeface="Times New Roman" panose="02020603050405020304" pitchFamily="18" charset="0"/>
                <a:cs typeface="Times New Roman" panose="02020603050405020304" pitchFamily="18" charset="0"/>
              </a:rPr>
              <a:t>Introduction to Decision Trees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CCDDF-1722-FD3B-F507-4F2A4297B43E}"/>
              </a:ext>
            </a:extLst>
          </p:cNvPr>
          <p:cNvSpPr>
            <a:spLocks noGrp="1"/>
          </p:cNvSpPr>
          <p:nvPr>
            <p:ph idx="1"/>
          </p:nvPr>
        </p:nvSpPr>
        <p:spPr>
          <a:xfrm>
            <a:off x="838200" y="1121308"/>
            <a:ext cx="10515600" cy="5495926"/>
          </a:xfrm>
        </p:spPr>
        <p:txBody>
          <a:bodyPr>
            <a:normAutofit fontScale="92500"/>
          </a:bodyPr>
          <a:lstStyle/>
          <a:p>
            <a:pPr marL="0" indent="0">
              <a:buNone/>
            </a:pPr>
            <a:r>
              <a:rPr lang="en-US" sz="2600" b="1" i="0" dirty="0">
                <a:effectLst/>
              </a:rPr>
              <a:t>Definition of Decision Tree Classifier:</a:t>
            </a:r>
            <a:endParaRPr lang="en-IN" sz="2600" b="1" dirty="0"/>
          </a:p>
          <a:p>
            <a:pPr>
              <a:buFont typeface="Courier New" panose="02070309020205020404" pitchFamily="49" charset="0"/>
              <a:buChar char="o"/>
            </a:pPr>
            <a:r>
              <a:rPr lang="en-US" sz="2000" b="0" i="0" dirty="0">
                <a:effectLst/>
              </a:rPr>
              <a:t>A Decision Tree Classifier is a type of machine learning algorithm that is used for classification tasks.</a:t>
            </a:r>
          </a:p>
          <a:p>
            <a:pPr>
              <a:buFont typeface="Courier New" panose="02070309020205020404" pitchFamily="49" charset="0"/>
              <a:buChar char="o"/>
            </a:pPr>
            <a:r>
              <a:rPr lang="en-US" sz="2000" b="0" i="0" dirty="0">
                <a:effectLst/>
              </a:rPr>
              <a:t>It creates a tree-like model of decisions and their possible consequences or outcomes. </a:t>
            </a:r>
          </a:p>
          <a:p>
            <a:pPr>
              <a:buFont typeface="Courier New" panose="02070309020205020404" pitchFamily="49" charset="0"/>
              <a:buChar char="o"/>
            </a:pPr>
            <a:r>
              <a:rPr lang="en-US" sz="2000" b="0" i="0" dirty="0">
                <a:effectLst/>
              </a:rPr>
              <a:t>It is called a "tree" because the model looks like a tree with branches that represent the possible decisions and outcomes.</a:t>
            </a:r>
          </a:p>
          <a:p>
            <a:pPr>
              <a:buFont typeface="Courier New" panose="02070309020205020404" pitchFamily="49" charset="0"/>
              <a:buChar char="o"/>
            </a:pPr>
            <a:r>
              <a:rPr lang="en-US" sz="2000" b="0" i="0" dirty="0">
                <a:effectLst/>
              </a:rPr>
              <a:t> Each internal node in the tree represents a decision based on a feature or attribute of the data, and each leaf node represents the class label or outcome.</a:t>
            </a:r>
          </a:p>
          <a:p>
            <a:pPr algn="l">
              <a:buFont typeface="Courier New" panose="02070309020205020404" pitchFamily="49" charset="0"/>
              <a:buChar char="o"/>
            </a:pPr>
            <a:r>
              <a:rPr lang="en-US" sz="2000" b="0" i="0" dirty="0">
                <a:effectLst/>
              </a:rPr>
              <a:t>The Decision Tree Classifier algorithm uses a top-down approach, starting with a single node representing the entire dataset, and splits the dataset into smaller subsets by recursively selecting the best features to split on based on a splitting criterion.</a:t>
            </a:r>
          </a:p>
          <a:p>
            <a:pPr algn="l">
              <a:buFont typeface="Courier New" panose="02070309020205020404" pitchFamily="49" charset="0"/>
              <a:buChar char="o"/>
            </a:pPr>
            <a:r>
              <a:rPr lang="en-US" sz="2000" b="0" i="0" dirty="0">
                <a:effectLst/>
              </a:rPr>
              <a:t> The process continues until the resulting subsets are pure or nearly pure in terms of the class labels.</a:t>
            </a:r>
          </a:p>
          <a:p>
            <a:pPr algn="l">
              <a:buFont typeface="Courier New" panose="02070309020205020404" pitchFamily="49" charset="0"/>
              <a:buChar char="o"/>
            </a:pPr>
            <a:r>
              <a:rPr lang="en-US" sz="2000" b="0" i="0" dirty="0">
                <a:effectLst/>
              </a:rPr>
              <a:t>Once the tree is built, it can be used to classify new instances by traversing the tree based on the features of the instance until a leaf node is reached, and then assigning the corresponding class label to the instance.</a:t>
            </a:r>
          </a:p>
          <a:p>
            <a:pPr algn="l">
              <a:buFont typeface="Courier New" panose="02070309020205020404" pitchFamily="49" charset="0"/>
              <a:buChar char="o"/>
            </a:pPr>
            <a:r>
              <a:rPr lang="en-US" sz="2000" b="0" i="0" dirty="0">
                <a:effectLst/>
              </a:rPr>
              <a:t> Decision Tree Classifier is a widely used and easy-to-understand classification algorithm, and can be used for both categorical and continuous data.</a:t>
            </a:r>
          </a:p>
          <a:p>
            <a:pPr>
              <a:buFont typeface="Courier New" panose="02070309020205020404" pitchFamily="49" charset="0"/>
              <a:buChar char="o"/>
            </a:pPr>
            <a:endParaRPr lang="en-IN" sz="2000" dirty="0"/>
          </a:p>
          <a:p>
            <a:pPr>
              <a:buFont typeface="Courier New" panose="02070309020205020404" pitchFamily="49" charset="0"/>
              <a:buChar char="o"/>
            </a:pPr>
            <a:endParaRPr lang="en-IN" sz="2000" dirty="0"/>
          </a:p>
        </p:txBody>
      </p:sp>
      <p:cxnSp>
        <p:nvCxnSpPr>
          <p:cNvPr id="5" name="Straight Connector 4">
            <a:extLst>
              <a:ext uri="{FF2B5EF4-FFF2-40B4-BE49-F238E27FC236}">
                <a16:creationId xmlns:a16="http://schemas.microsoft.com/office/drawing/2014/main" id="{BB67D4A4-80A8-857B-AEC3-23C7E6A1E52C}"/>
              </a:ext>
            </a:extLst>
          </p:cNvPr>
          <p:cNvCxnSpPr/>
          <p:nvPr/>
        </p:nvCxnSpPr>
        <p:spPr>
          <a:xfrm>
            <a:off x="1066800" y="943429"/>
            <a:ext cx="10058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331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BEAD35-944B-1908-FC20-57ADA1C8A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916" y="510988"/>
            <a:ext cx="6945809" cy="5531504"/>
          </a:xfrm>
        </p:spPr>
      </p:pic>
    </p:spTree>
    <p:extLst>
      <p:ext uri="{BB962C8B-B14F-4D97-AF65-F5344CB8AC3E}">
        <p14:creationId xmlns:p14="http://schemas.microsoft.com/office/powerpoint/2010/main" val="120291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DA8AB-AF92-9134-618B-EB90406A8282}"/>
              </a:ext>
            </a:extLst>
          </p:cNvPr>
          <p:cNvSpPr>
            <a:spLocks noGrp="1"/>
          </p:cNvSpPr>
          <p:nvPr>
            <p:ph idx="1"/>
          </p:nvPr>
        </p:nvSpPr>
        <p:spPr>
          <a:xfrm>
            <a:off x="493486" y="492918"/>
            <a:ext cx="10860314" cy="5872163"/>
          </a:xfrm>
        </p:spPr>
        <p:txBody>
          <a:bodyPr>
            <a:normAutofit/>
          </a:bodyPr>
          <a:lstStyle/>
          <a:p>
            <a:pPr marL="0" indent="0">
              <a:buNone/>
            </a:pPr>
            <a:r>
              <a:rPr lang="en-US" sz="2600" b="1" i="0" dirty="0">
                <a:effectLst/>
                <a:latin typeface="Times New Roman" panose="02020603050405020304" pitchFamily="18" charset="0"/>
                <a:cs typeface="Times New Roman" panose="02020603050405020304" pitchFamily="18" charset="0"/>
              </a:rPr>
              <a:t>Applications of Decision Trees:</a:t>
            </a:r>
          </a:p>
          <a:p>
            <a:pPr algn="l">
              <a:buFont typeface="Courier New" panose="02070309020205020404" pitchFamily="49" charset="0"/>
              <a:buChar char="o"/>
            </a:pPr>
            <a:r>
              <a:rPr lang="en-US" sz="2200" b="1" i="0" dirty="0">
                <a:effectLst/>
              </a:rPr>
              <a:t>Business and Finance: </a:t>
            </a:r>
            <a:r>
              <a:rPr lang="en-US" sz="2200" b="0" i="0" dirty="0">
                <a:effectLst/>
              </a:rPr>
              <a:t>Decision Trees can be used for credit scoring, fraud detection, loan approval, marketing campaign analysis, customer segmentation, and investment decision-making.</a:t>
            </a:r>
          </a:p>
          <a:p>
            <a:pPr algn="l">
              <a:buFont typeface="Courier New" panose="02070309020205020404" pitchFamily="49" charset="0"/>
              <a:buChar char="o"/>
            </a:pPr>
            <a:r>
              <a:rPr lang="en-US" sz="2200" b="1" i="0" dirty="0">
                <a:effectLst/>
              </a:rPr>
              <a:t>Healthcare: </a:t>
            </a:r>
            <a:r>
              <a:rPr lang="en-US" sz="2200" b="0" i="0" dirty="0">
                <a:effectLst/>
              </a:rPr>
              <a:t>Decision Trees can be used for medical diagnosis, drug discovery, disease prediction, and treatment planning.</a:t>
            </a:r>
          </a:p>
          <a:p>
            <a:pPr algn="l">
              <a:buFont typeface="Courier New" panose="02070309020205020404" pitchFamily="49" charset="0"/>
              <a:buChar char="o"/>
            </a:pPr>
            <a:r>
              <a:rPr lang="en-US" sz="2200" b="1" i="0" dirty="0">
                <a:effectLst/>
              </a:rPr>
              <a:t>Engineering:</a:t>
            </a:r>
            <a:r>
              <a:rPr lang="en-US" sz="2200" b="0" i="0" dirty="0">
                <a:effectLst/>
              </a:rPr>
              <a:t> Decision Trees can be used for fault diagnosis, system identification, and quality control.</a:t>
            </a:r>
          </a:p>
          <a:p>
            <a:pPr algn="l">
              <a:buFont typeface="Courier New" panose="02070309020205020404" pitchFamily="49" charset="0"/>
              <a:buChar char="o"/>
            </a:pPr>
            <a:r>
              <a:rPr lang="en-US" sz="2200" b="1" i="0" dirty="0">
                <a:effectLst/>
              </a:rPr>
              <a:t>Social Sciences: </a:t>
            </a:r>
            <a:r>
              <a:rPr lang="en-US" sz="2200" b="0" i="0" dirty="0">
                <a:effectLst/>
              </a:rPr>
              <a:t>Decision Trees can be used for predicting social and economic trends, identifying risk factors for crime, and predicting voting behavior.</a:t>
            </a:r>
          </a:p>
          <a:p>
            <a:pPr algn="l">
              <a:buFont typeface="Courier New" panose="02070309020205020404" pitchFamily="49" charset="0"/>
              <a:buChar char="o"/>
            </a:pPr>
            <a:r>
              <a:rPr lang="en-US" sz="2200" b="1" i="0" dirty="0">
                <a:effectLst/>
              </a:rPr>
              <a:t>Environmental Sciences: </a:t>
            </a:r>
            <a:r>
              <a:rPr lang="en-US" sz="2200" b="0" i="0" dirty="0">
                <a:effectLst/>
              </a:rPr>
              <a:t>Decision Trees can be used for predicting the impact of pollution, climate change, and other environmental factors on ecosystems and human health..</a:t>
            </a:r>
          </a:p>
          <a:p>
            <a:endParaRPr lang="en-IN" dirty="0"/>
          </a:p>
        </p:txBody>
      </p:sp>
    </p:spTree>
    <p:extLst>
      <p:ext uri="{BB962C8B-B14F-4D97-AF65-F5344CB8AC3E}">
        <p14:creationId xmlns:p14="http://schemas.microsoft.com/office/powerpoint/2010/main" val="31028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A66-50FA-093E-C599-AD3EFBDCE232}"/>
              </a:ext>
            </a:extLst>
          </p:cNvPr>
          <p:cNvSpPr>
            <a:spLocks noGrp="1"/>
          </p:cNvSpPr>
          <p:nvPr>
            <p:ph type="title"/>
          </p:nvPr>
        </p:nvSpPr>
        <p:spPr>
          <a:xfrm>
            <a:off x="707572" y="396989"/>
            <a:ext cx="10646228" cy="856342"/>
          </a:xfrm>
        </p:spPr>
        <p:txBody>
          <a:bodyPr>
            <a:normAutofit fontScale="90000"/>
          </a:bodyPr>
          <a:lstStyle/>
          <a:p>
            <a:r>
              <a:rPr lang="en-US" sz="2700" b="1" i="0" dirty="0">
                <a:effectLst/>
                <a:latin typeface="Times New Roman" panose="02020603050405020304" pitchFamily="18" charset="0"/>
                <a:cs typeface="Times New Roman" panose="02020603050405020304" pitchFamily="18" charset="0"/>
              </a:rPr>
              <a:t>Basic concepts of decision trees: nodes, branches, root, leaf nodes, etc.</a:t>
            </a:r>
            <a:br>
              <a:rPr lang="en-US" b="0" i="0" dirty="0">
                <a:effectLst/>
                <a:latin typeface="Söhne"/>
              </a:rPr>
            </a:br>
            <a:endParaRPr lang="en-IN" dirty="0"/>
          </a:p>
        </p:txBody>
      </p:sp>
      <p:sp>
        <p:nvSpPr>
          <p:cNvPr id="3" name="Content Placeholder 2">
            <a:extLst>
              <a:ext uri="{FF2B5EF4-FFF2-40B4-BE49-F238E27FC236}">
                <a16:creationId xmlns:a16="http://schemas.microsoft.com/office/drawing/2014/main" id="{9B7C1792-03AA-3DF3-35C8-D928081807DA}"/>
              </a:ext>
            </a:extLst>
          </p:cNvPr>
          <p:cNvSpPr>
            <a:spLocks noGrp="1"/>
          </p:cNvSpPr>
          <p:nvPr>
            <p:ph idx="1"/>
          </p:nvPr>
        </p:nvSpPr>
        <p:spPr>
          <a:xfrm>
            <a:off x="707572" y="1253331"/>
            <a:ext cx="10515600" cy="4987812"/>
          </a:xfrm>
        </p:spPr>
        <p:txBody>
          <a:bodyPr>
            <a:noAutofit/>
          </a:bodyPr>
          <a:lstStyle/>
          <a:p>
            <a:pPr algn="l">
              <a:buFont typeface="Courier New" panose="02070309020205020404" pitchFamily="49" charset="0"/>
              <a:buChar char="o"/>
            </a:pPr>
            <a:r>
              <a:rPr lang="en-US" sz="2200" b="1" i="0" dirty="0">
                <a:effectLst/>
              </a:rPr>
              <a:t>Node: </a:t>
            </a:r>
            <a:r>
              <a:rPr lang="en-US" sz="2200" b="0" i="0" dirty="0">
                <a:effectLst/>
              </a:rPr>
              <a:t>A node represents a decision or a test for a particular feature or attribute of the data.</a:t>
            </a:r>
          </a:p>
          <a:p>
            <a:pPr algn="l">
              <a:buFont typeface="Courier New" panose="02070309020205020404" pitchFamily="49" charset="0"/>
              <a:buChar char="o"/>
            </a:pPr>
            <a:r>
              <a:rPr lang="en-US" sz="2200" b="1" i="0" dirty="0">
                <a:effectLst/>
              </a:rPr>
              <a:t>Branch: </a:t>
            </a:r>
            <a:r>
              <a:rPr lang="en-US" sz="2200" b="0" i="0" dirty="0">
                <a:effectLst/>
              </a:rPr>
              <a:t>A branch represents the possible outcome of a decision or test, leading to a child node.</a:t>
            </a:r>
          </a:p>
          <a:p>
            <a:pPr algn="l">
              <a:buFont typeface="Courier New" panose="02070309020205020404" pitchFamily="49" charset="0"/>
              <a:buChar char="o"/>
            </a:pPr>
            <a:r>
              <a:rPr lang="en-US" sz="2200" b="1" i="0" dirty="0">
                <a:effectLst/>
              </a:rPr>
              <a:t>Root Node: </a:t>
            </a:r>
            <a:r>
              <a:rPr lang="en-US" sz="2200" b="0" i="0" dirty="0">
                <a:effectLst/>
              </a:rPr>
              <a:t>The topmost node of the tree, which represents the starting point of the decision-making process. The root node has no incoming branches, but may have multiple outgoing branches.</a:t>
            </a:r>
          </a:p>
          <a:p>
            <a:pPr algn="l">
              <a:buFont typeface="Courier New" panose="02070309020205020404" pitchFamily="49" charset="0"/>
              <a:buChar char="o"/>
            </a:pPr>
            <a:r>
              <a:rPr lang="en-US" sz="2200" b="1" i="0" dirty="0">
                <a:effectLst/>
              </a:rPr>
              <a:t>Leaf Node: </a:t>
            </a:r>
            <a:r>
              <a:rPr lang="en-US" sz="2200" b="0" i="0" dirty="0">
                <a:effectLst/>
              </a:rPr>
              <a:t>A leaf node represents the final outcome of a decision process, and is associated with a class label or a numerical value.</a:t>
            </a:r>
          </a:p>
          <a:p>
            <a:pPr algn="l">
              <a:buFont typeface="Courier New" panose="02070309020205020404" pitchFamily="49" charset="0"/>
              <a:buChar char="o"/>
            </a:pPr>
            <a:r>
              <a:rPr lang="en-US" sz="2200" b="1" i="0" dirty="0">
                <a:effectLst/>
              </a:rPr>
              <a:t>Internal Node: </a:t>
            </a:r>
            <a:r>
              <a:rPr lang="en-US" sz="2200" b="0" i="0" dirty="0">
                <a:effectLst/>
              </a:rPr>
              <a:t>An internal node is any node other than the root or the leaf nodes, and represents a decision or test based on the values of the features.</a:t>
            </a:r>
          </a:p>
          <a:p>
            <a:pPr>
              <a:buFont typeface="Courier New" panose="02070309020205020404" pitchFamily="49" charset="0"/>
              <a:buChar char="o"/>
            </a:pPr>
            <a:r>
              <a:rPr lang="en-US" sz="2200" b="1" i="0" dirty="0">
                <a:effectLst/>
              </a:rPr>
              <a:t>Splitting: </a:t>
            </a:r>
            <a:r>
              <a:rPr lang="en-US" sz="2200" b="0" i="0" dirty="0">
                <a:effectLst/>
              </a:rPr>
              <a:t>Splitting is the process of dividing the data into subsets based on a feature or attribute value, which leads to the creation of new child nodes and branches.</a:t>
            </a:r>
          </a:p>
          <a:p>
            <a:pPr algn="l">
              <a:buFont typeface="Courier New" panose="02070309020205020404" pitchFamily="49" charset="0"/>
              <a:buChar char="o"/>
            </a:pPr>
            <a:endParaRPr lang="en-US" sz="2200" b="0" i="0" dirty="0">
              <a:effectLst/>
            </a:endParaRPr>
          </a:p>
          <a:p>
            <a:endParaRPr lang="en-IN" sz="2200" dirty="0"/>
          </a:p>
        </p:txBody>
      </p:sp>
    </p:spTree>
    <p:extLst>
      <p:ext uri="{BB962C8B-B14F-4D97-AF65-F5344CB8AC3E}">
        <p14:creationId xmlns:p14="http://schemas.microsoft.com/office/powerpoint/2010/main" val="233561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04250-6C70-1583-F1E8-15853031CA0D}"/>
              </a:ext>
            </a:extLst>
          </p:cNvPr>
          <p:cNvSpPr>
            <a:spLocks noGrp="1"/>
          </p:cNvSpPr>
          <p:nvPr>
            <p:ph idx="1"/>
          </p:nvPr>
        </p:nvSpPr>
        <p:spPr>
          <a:xfrm>
            <a:off x="693057" y="623547"/>
            <a:ext cx="10515600" cy="5610906"/>
          </a:xfrm>
        </p:spPr>
        <p:txBody>
          <a:bodyPr/>
          <a:lstStyle/>
          <a:p>
            <a:pPr algn="l">
              <a:buFont typeface="Courier New" panose="02070309020205020404" pitchFamily="49" charset="0"/>
              <a:buChar char="o"/>
            </a:pPr>
            <a:r>
              <a:rPr lang="en-US" sz="2200" b="1" i="0" dirty="0">
                <a:effectLst/>
              </a:rPr>
              <a:t>Pruning: </a:t>
            </a:r>
            <a:r>
              <a:rPr lang="en-US" sz="2200" b="0" i="0" dirty="0">
                <a:effectLst/>
              </a:rPr>
              <a:t>Pruning is the process of reducing the size of the tree by removing unnecessary branches and nodes, which helps to avoid overfitting and improve the generalization of the model.</a:t>
            </a:r>
          </a:p>
          <a:p>
            <a:pPr algn="l">
              <a:buFont typeface="Courier New" panose="02070309020205020404" pitchFamily="49" charset="0"/>
              <a:buChar char="o"/>
            </a:pPr>
            <a:r>
              <a:rPr lang="en-US" sz="2200" b="1" i="0" dirty="0">
                <a:effectLst/>
              </a:rPr>
              <a:t>Impurity: </a:t>
            </a:r>
            <a:r>
              <a:rPr lang="en-US" sz="2200" b="0" i="0" dirty="0">
                <a:effectLst/>
              </a:rPr>
              <a:t>Impurity is a measure of how mixed the data is in terms of the class labels, and is used to determine the best feature to split on. Popular measures of impurity include Gini Index and Entropy.</a:t>
            </a:r>
          </a:p>
          <a:p>
            <a:pPr algn="l">
              <a:buFont typeface="Courier New" panose="02070309020205020404" pitchFamily="49" charset="0"/>
              <a:buChar char="o"/>
            </a:pPr>
            <a:r>
              <a:rPr lang="en-US" sz="2200" b="1" i="0" dirty="0">
                <a:effectLst/>
              </a:rPr>
              <a:t>Decision Rule: </a:t>
            </a:r>
            <a:r>
              <a:rPr lang="en-US" sz="2200" b="0" i="0" dirty="0">
                <a:effectLst/>
              </a:rPr>
              <a:t>A decision rule is a set of conditions that need to be satisfied in order to classify an instance to a particular class based on the path from the root to a leaf node in the tree.</a:t>
            </a:r>
          </a:p>
          <a:p>
            <a:endParaRPr lang="en-IN" dirty="0"/>
          </a:p>
        </p:txBody>
      </p:sp>
    </p:spTree>
    <p:extLst>
      <p:ext uri="{BB962C8B-B14F-4D97-AF65-F5344CB8AC3E}">
        <p14:creationId xmlns:p14="http://schemas.microsoft.com/office/powerpoint/2010/main" val="27449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50C4E-0E33-FE43-0BBE-A0EDA864906B}"/>
              </a:ext>
            </a:extLst>
          </p:cNvPr>
          <p:cNvSpPr>
            <a:spLocks noGrp="1"/>
          </p:cNvSpPr>
          <p:nvPr>
            <p:ph idx="1"/>
          </p:nvPr>
        </p:nvSpPr>
        <p:spPr>
          <a:xfrm>
            <a:off x="667656" y="522513"/>
            <a:ext cx="10686143" cy="5654449"/>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Introduction to CHAID:</a:t>
            </a:r>
          </a:p>
          <a:p>
            <a:pPr marL="457200" lvl="1" indent="0" algn="l">
              <a:buNone/>
            </a:pPr>
            <a:r>
              <a:rPr lang="en-US" b="1" i="0" dirty="0">
                <a:effectLst/>
              </a:rPr>
              <a:t>Definition of CHAID:</a:t>
            </a:r>
          </a:p>
          <a:p>
            <a:pPr algn="l"/>
            <a:r>
              <a:rPr lang="en-US" sz="2200" b="0" i="0" dirty="0">
                <a:effectLst/>
              </a:rPr>
              <a:t>CHAID stands for Chi-squared Automatic Interaction Detection, and it is a decision tree algorithm that is used for data mining and statistical analysis.</a:t>
            </a:r>
          </a:p>
          <a:p>
            <a:pPr algn="l"/>
            <a:r>
              <a:rPr lang="en-US" sz="2200" b="0" i="0" dirty="0">
                <a:effectLst/>
              </a:rPr>
              <a:t> It is a non-parametric statistical test that can handle both categorical and continuous data, and is used for discovering relationships between variables and predicting the outcome of a dependent variable based on independent variables.</a:t>
            </a:r>
          </a:p>
          <a:p>
            <a:pPr algn="l"/>
            <a:r>
              <a:rPr lang="en-US" sz="2200" b="0" i="0" dirty="0">
                <a:effectLst/>
              </a:rPr>
              <a:t>The CHAID algorithm uses a top-down approach, starting with the most significant variable and splitting the data based on the variable that maximizes the differences in the outcome variable, and continues to split until there are no significant differences between the subgroups. </a:t>
            </a:r>
          </a:p>
          <a:p>
            <a:pPr algn="l"/>
            <a:r>
              <a:rPr lang="en-US" sz="2200" b="0" i="0" dirty="0">
                <a:effectLst/>
              </a:rPr>
              <a:t>It uses the chi-squared statistic to test the significance of the differences between the groups.</a:t>
            </a:r>
          </a:p>
          <a:p>
            <a:endParaRPr lang="en-IN" dirty="0"/>
          </a:p>
        </p:txBody>
      </p:sp>
    </p:spTree>
    <p:extLst>
      <p:ext uri="{BB962C8B-B14F-4D97-AF65-F5344CB8AC3E}">
        <p14:creationId xmlns:p14="http://schemas.microsoft.com/office/powerpoint/2010/main" val="19077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FBBEE-552E-D5BE-3AEB-BE233B18A255}"/>
              </a:ext>
            </a:extLst>
          </p:cNvPr>
          <p:cNvSpPr>
            <a:spLocks noGrp="1"/>
          </p:cNvSpPr>
          <p:nvPr>
            <p:ph idx="1"/>
          </p:nvPr>
        </p:nvSpPr>
        <p:spPr>
          <a:xfrm>
            <a:off x="493486" y="761433"/>
            <a:ext cx="10860314" cy="5335134"/>
          </a:xfrm>
        </p:spPr>
        <p:txBody>
          <a:bodyPr/>
          <a:lstStyle/>
          <a:p>
            <a:pPr algn="l">
              <a:buFont typeface="Courier New" panose="02070309020205020404" pitchFamily="49" charset="0"/>
              <a:buChar char="o"/>
            </a:pPr>
            <a:r>
              <a:rPr lang="en-US" sz="2200" b="0" i="0" dirty="0">
                <a:effectLst/>
              </a:rPr>
              <a:t>One of the unique features of CHAID is that it can handle categorical and continuous variables simultaneously, and can create multiway splits. </a:t>
            </a:r>
          </a:p>
          <a:p>
            <a:pPr algn="l">
              <a:buFont typeface="Courier New" panose="02070309020205020404" pitchFamily="49" charset="0"/>
              <a:buChar char="o"/>
            </a:pPr>
            <a:r>
              <a:rPr lang="en-US" sz="2200" b="0" i="0" dirty="0">
                <a:effectLst/>
              </a:rPr>
              <a:t>It can also handle missing data and can automatically select the best splitting variable based on the statistical significance of the differences between the groups.</a:t>
            </a:r>
          </a:p>
          <a:p>
            <a:pPr algn="l">
              <a:buFont typeface="Courier New" panose="02070309020205020404" pitchFamily="49" charset="0"/>
              <a:buChar char="o"/>
            </a:pPr>
            <a:r>
              <a:rPr lang="en-US" sz="2200" b="0" i="0" dirty="0">
                <a:effectLst/>
              </a:rPr>
              <a:t>CHAID is commonly used in marketing research, social sciences, and medical research to explore relationships between variables and to predict the outcome of a dependent variable based on independent variables. </a:t>
            </a:r>
          </a:p>
          <a:p>
            <a:pPr algn="l">
              <a:buFont typeface="Courier New" panose="02070309020205020404" pitchFamily="49" charset="0"/>
              <a:buChar char="o"/>
            </a:pPr>
            <a:r>
              <a:rPr lang="en-US" sz="2200" b="0" i="0" dirty="0">
                <a:effectLst/>
              </a:rPr>
              <a:t>It is a popular and easy-to-use decision tree algorithm, and can provide valuable insights into the underlying patterns and relationships in the data.</a:t>
            </a:r>
          </a:p>
          <a:p>
            <a:endParaRPr lang="en-IN" dirty="0"/>
          </a:p>
        </p:txBody>
      </p:sp>
    </p:spTree>
    <p:extLst>
      <p:ext uri="{BB962C8B-B14F-4D97-AF65-F5344CB8AC3E}">
        <p14:creationId xmlns:p14="http://schemas.microsoft.com/office/powerpoint/2010/main" val="35205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3810</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Söhne</vt:lpstr>
      <vt:lpstr>Times New Roman</vt:lpstr>
      <vt:lpstr>Office Theme</vt:lpstr>
      <vt:lpstr>PowerPoint Presentation</vt:lpstr>
      <vt:lpstr>Overview</vt:lpstr>
      <vt:lpstr>Introduction to Decision Trees</vt:lpstr>
      <vt:lpstr>PowerPoint Presentation</vt:lpstr>
      <vt:lpstr>PowerPoint Presentation</vt:lpstr>
      <vt:lpstr>Basic concepts of decision trees: nodes, branches, root, leaf nodes, etc. </vt:lpstr>
      <vt:lpstr>PowerPoint Presentation</vt:lpstr>
      <vt:lpstr>PowerPoint Presentation</vt:lpstr>
      <vt:lpstr>PowerPoint Presentation</vt:lpstr>
      <vt:lpstr>Differences between CHAID and other decision tree algorithms: </vt:lpstr>
      <vt:lpstr>CHAID Algorithm: </vt:lpstr>
      <vt:lpstr>PowerPoint Presentation</vt:lpstr>
      <vt:lpstr>Splitting criteria in CHAID</vt:lpstr>
      <vt:lpstr>PowerPoint Presentation</vt:lpstr>
      <vt:lpstr>Building a CHAID Decision Tree Preprocessing the data</vt:lpstr>
      <vt:lpstr>PowerPoint Presentation</vt:lpstr>
      <vt:lpstr>Building the Tree</vt:lpstr>
      <vt:lpstr>PowerPoint Presentation</vt:lpstr>
      <vt:lpstr>Tree pruning</vt:lpstr>
      <vt:lpstr>PowerPoint Presentation</vt:lpstr>
      <vt:lpstr>PowerPoint Presentation</vt:lpstr>
      <vt:lpstr>Tree Interpretation</vt:lpstr>
      <vt:lpstr>PowerPoint Presentation</vt:lpstr>
      <vt:lpstr>Advantages of CHAID over other algorithms</vt:lpstr>
      <vt:lpstr>PowerPoint Presentation</vt:lpstr>
      <vt:lpstr>Limitations of CHAID</vt:lpstr>
      <vt:lpstr>Real-World Examples: Examples of CHAID decision trees in marketing, healthcare, and other industries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Potula aakaanksha</dc:creator>
  <cp:lastModifiedBy>NaveenKumar</cp:lastModifiedBy>
  <cp:revision>6</cp:revision>
  <dcterms:created xsi:type="dcterms:W3CDTF">2023-02-17T05:58:50Z</dcterms:created>
  <dcterms:modified xsi:type="dcterms:W3CDTF">2023-02-17T15:27:55Z</dcterms:modified>
</cp:coreProperties>
</file>