
<file path=[Content_Types].xml><?xml version="1.0" encoding="utf-8"?>
<Types xmlns="http://schemas.openxmlformats.org/package/2006/content-types">
  <Default ContentType="application/xml" Extension="xml"/>
  <Default ContentType="image/jpeg" Extension="jpg"/>
  <Default ContentType="image/png" Extension="png"/>
  <Default ContentType="application/vnd.openxmlformats-package.relationships+xml" Extension="rels"/>
  <Override ContentType="application/vnd.openxmlformats-officedocument.presentationml.notesSlide+xml" PartName="/ppt/notesSlides/notesSlide53.xml"/>
  <Override ContentType="application/vnd.openxmlformats-officedocument.presentationml.notesSlide+xml" PartName="/ppt/notesSlides/notesSlide58.xml"/>
  <Override ContentType="application/vnd.openxmlformats-officedocument.presentationml.notesSlide+xml" PartName="/ppt/notesSlides/notesSlide57.xml"/>
  <Override ContentType="application/vnd.openxmlformats-officedocument.presentationml.notesSlide+xml" PartName="/ppt/notesSlides/notesSlide43.xml"/>
  <Override ContentType="application/vnd.openxmlformats-officedocument.presentationml.notesSlide+xml" PartName="/ppt/notesSlides/notesSlide25.xml"/>
  <Override ContentType="application/vnd.openxmlformats-officedocument.presentationml.notesSlide+xml" PartName="/ppt/notesSlides/notesSlide15.xml"/>
  <Override ContentType="application/vnd.openxmlformats-officedocument.presentationml.notesSlide+xml" PartName="/ppt/notesSlides/notesSlide29.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31.xml"/>
  <Override ContentType="application/vnd.openxmlformats-officedocument.presentationml.notesSlide+xml" PartName="/ppt/notesSlides/notesSlide33.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49.xml"/>
  <Override ContentType="application/vnd.openxmlformats-officedocument.presentationml.notesSlide+xml" PartName="/ppt/notesSlides/notesSlide27.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21.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6.xml"/>
  <Override ContentType="application/vnd.openxmlformats-officedocument.presentationml.notesSlide+xml" PartName="/ppt/notesSlides/notesSlide59.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28.xml"/>
  <Override ContentType="application/vnd.openxmlformats-officedocument.presentationml.notesSlide+xml" PartName="/ppt/notesSlides/notesSlide48.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20.xml"/>
  <Override ContentType="application/vnd.openxmlformats-officedocument.presentationml.notesSlide+xml" PartName="/ppt/notesSlides/notesSlide10.xml"/>
  <Override ContentType="application/vnd.openxmlformats-officedocument.presentationml.notesSlide+xml" PartName="/ppt/notesSlides/notesSlide26.xml"/>
  <Override ContentType="application/vnd.openxmlformats-officedocument.presentationml.notesSlide+xml" PartName="/ppt/notesSlides/notesSlide41.xml"/>
  <Override ContentType="application/vnd.openxmlformats-officedocument.presentationml.notesSlide+xml" PartName="/ppt/notesSlides/notesSlide14.xml"/>
  <Override ContentType="application/vnd.openxmlformats-officedocument.presentationml.notesSlide+xml" PartName="/ppt/notesSlides/notesSlide60.xml"/>
  <Override ContentType="application/vnd.openxmlformats-officedocument.presentationml.notesSlide+xml" PartName="/ppt/notesSlides/notesSlide22.xml"/>
  <Override ContentType="application/vnd.openxmlformats-officedocument.presentationml.notesSlide+xml" PartName="/ppt/notesSlides/notesSlide3.xml"/>
  <Override ContentType="application/vnd.openxmlformats-officedocument.presentationml.notesSlide+xml" PartName="/ppt/notesSlides/notesSlide52.xml"/>
  <Override ContentType="application/vnd.openxmlformats-officedocument.presentationml.notesSlide+xml" PartName="/ppt/notesSlides/notesSlide45.xml"/>
  <Override ContentType="application/vnd.openxmlformats-officedocument.presentationml.notesSlide+xml" PartName="/ppt/notesSlides/notesSlide51.xml"/>
  <Override ContentType="application/vnd.openxmlformats-officedocument.presentationml.notesSlide+xml" PartName="/ppt/notesSlides/notesSlide44.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56.xml"/>
  <Override ContentType="application/vnd.openxmlformats-officedocument.presentationml.notesSlide+xml" PartName="/ppt/notesSlides/notesSlide47.xml"/>
  <Override ContentType="application/vnd.openxmlformats-officedocument.presentationml.notesSlide+xml" PartName="/ppt/notesSlides/notesSlide23.xml"/>
  <Override ContentType="application/vnd.openxmlformats-officedocument.presentationml.notesSlide+xml" PartName="/ppt/notesSlides/notesSlide40.xml"/>
  <Override ContentType="application/vnd.openxmlformats-officedocument.presentationml.notesSlide+xml" PartName="/ppt/notesSlides/notesSlide30.xml"/>
  <Override ContentType="application/vnd.openxmlformats-officedocument.presentationml.notesSlide+xml" PartName="/ppt/notesSlides/notesSlide35.xml"/>
  <Override ContentType="application/vnd.openxmlformats-officedocument.presentationml.notesSlide+xml" PartName="/ppt/notesSlides/notesSlide38.xml"/>
  <Override ContentType="application/vnd.openxmlformats-officedocument.presentationml.notesSlide+xml" PartName="/ppt/notesSlides/notesSlide32.xml"/>
  <Override ContentType="application/vnd.openxmlformats-officedocument.presentationml.notesSlide+xml" PartName="/ppt/notesSlides/notesSlide54.xml"/>
  <Override ContentType="application/vnd.openxmlformats-officedocument.presentationml.notesSlide+xml" PartName="/ppt/notesSlides/notesSlide37.xml"/>
  <Override ContentType="application/vnd.openxmlformats-officedocument.presentationml.notesSlide+xml" PartName="/ppt/notesSlides/notesSlide46.xml"/>
  <Override ContentType="application/vnd.openxmlformats-officedocument.presentationml.notesSlide+xml" PartName="/ppt/notesSlides/notesSlide34.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4.xml"/>
  <Override ContentType="application/vnd.openxmlformats-officedocument.presentationml.slideMaster+xml" PartName="/ppt/slideMasters/slideMaster3.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2.xml"/>
  <Override ContentType="application/vnd.openxmlformats-officedocument.presentationml.viewProps+xml" PartName="/ppt/viewProps.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notesMaster+xml" PartName="/ppt/notesMasters/notesMaster1.xml"/>
  <Override ContentType="application/vnd.openxmlformats-officedocument.presentationml.slide+xml" PartName="/ppt/slides/slide34.xml"/>
  <Override ContentType="application/vnd.openxmlformats-officedocument.presentationml.slide+xml" PartName="/ppt/slides/slide54.xml"/>
  <Override ContentType="application/vnd.openxmlformats-officedocument.presentationml.slide+xml" PartName="/ppt/slides/slide4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56.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60.xml"/>
  <Override ContentType="application/vnd.openxmlformats-officedocument.presentationml.slide+xml" PartName="/ppt/slides/slide31.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41.xml"/>
  <Override ContentType="application/vnd.openxmlformats-officedocument.presentationml.slide+xml" PartName="/ppt/slides/slide36.xml"/>
  <Override ContentType="application/vnd.openxmlformats-officedocument.presentationml.slide+xml" PartName="/ppt/slides/slide32.xml"/>
  <Override ContentType="application/vnd.openxmlformats-officedocument.presentationml.slide+xml" PartName="/ppt/slides/slide15.xml"/>
  <Override ContentType="application/vnd.openxmlformats-officedocument.presentationml.slide+xml" PartName="/ppt/slides/slide53.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6.xml"/>
  <Override ContentType="application/vnd.openxmlformats-officedocument.presentationml.slide+xml" PartName="/ppt/slides/slide58.xml"/>
  <Override ContentType="application/vnd.openxmlformats-officedocument.presentationml.slide+xml" PartName="/ppt/slides/slide55.xml"/>
  <Override ContentType="application/vnd.openxmlformats-officedocument.presentationml.slide+xml" PartName="/ppt/slides/slide49.xml"/>
  <Override ContentType="application/vnd.openxmlformats-officedocument.presentationml.slide+xml" PartName="/ppt/slides/slide1.xml"/>
  <Override ContentType="application/vnd.openxmlformats-officedocument.presentationml.slide+xml" PartName="/ppt/slides/slide40.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59.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39.xml"/>
  <Override ContentType="application/vnd.openxmlformats-officedocument.presentationml.slide+xml" PartName="/ppt/slides/slide38.xml"/>
  <Override ContentType="application/vnd.openxmlformats-officedocument.presentationml.slide+xml" PartName="/ppt/slides/slide25.xml"/>
  <Override ContentType="application/vnd.openxmlformats-officedocument.presentationml.slide+xml" PartName="/ppt/slides/slide51.xml"/>
  <Override ContentType="application/vnd.openxmlformats-officedocument.presentationml.slide+xml" PartName="/ppt/slides/slide47.xml"/>
  <Override ContentType="application/vnd.openxmlformats-officedocument.presentationml.slide+xml" PartName="/ppt/slides/slide33.xml"/>
  <Override ContentType="application/vnd.openxmlformats-officedocument.presentationml.slide+xml" PartName="/ppt/slides/slide29.xml"/>
  <Override ContentType="application/vnd.openxmlformats-officedocument.presentationml.slide+xml" PartName="/ppt/slides/slide37.xml"/>
  <Override ContentType="application/vnd.openxmlformats-officedocument.presentationml.slide+xml" PartName="/ppt/slides/slide44.xml"/>
  <Override ContentType="application/vnd.openxmlformats-officedocument.presentationml.slide+xml" PartName="/ppt/slides/slide57.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46.xml"/>
  <Override ContentType="application/vnd.openxmlformats-officedocument.presentationml.slide+xml" PartName="/ppt/slides/slide18.xml"/>
  <Override ContentType="application/vnd.openxmlformats-officedocument.presentationml.slide+xml" PartName="/ppt/slides/slide20.xml"/>
  <Override ContentType="application/vnd.openxmlformats-officedocument.presentationml.slide+xml" PartName="/ppt/slides/slide42.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5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tableStyles+xml" PartName="/ppt/tableStyle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850470-AA63-4375-BD39-52A7FAEACFF4}">
  <a:tblStyle styleId="{10850470-AA63-4375-BD39-52A7FAEACFF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58" Type="http://schemas.openxmlformats.org/officeDocument/2006/relationships/slide" Target="slides/slide49.xml"/><Relationship Id="rId12" Type="http://schemas.openxmlformats.org/officeDocument/2006/relationships/slide" Target="slides/slide3.xml"/><Relationship Id="rId50" Type="http://schemas.openxmlformats.org/officeDocument/2006/relationships/slide" Target="slides/slide41.xml"/><Relationship Id="rId38" Type="http://schemas.openxmlformats.org/officeDocument/2006/relationships/slide" Target="slides/slide29.xml"/><Relationship Id="rId46" Type="http://schemas.openxmlformats.org/officeDocument/2006/relationships/slide" Target="slides/slide37.xml"/><Relationship Id="rId15" Type="http://schemas.openxmlformats.org/officeDocument/2006/relationships/slide" Target="slides/slide6.xml"/><Relationship Id="rId25" Type="http://schemas.openxmlformats.org/officeDocument/2006/relationships/slide" Target="slides/slide16.xml"/><Relationship Id="rId62" Type="http://schemas.openxmlformats.org/officeDocument/2006/relationships/slide" Target="slides/slide53.xml"/><Relationship Id="rId29" Type="http://schemas.openxmlformats.org/officeDocument/2006/relationships/slide" Target="slides/slide20.xml"/><Relationship Id="rId35" Type="http://schemas.openxmlformats.org/officeDocument/2006/relationships/slide" Target="slides/slide26.xml"/><Relationship Id="rId13" Type="http://schemas.openxmlformats.org/officeDocument/2006/relationships/slide" Target="slides/slide4.xml"/><Relationship Id="rId8" Type="http://schemas.openxmlformats.org/officeDocument/2006/relationships/slideMaster" Target="slideMasters/slideMaster4.xml"/><Relationship Id="rId4" Type="http://schemas.openxmlformats.org/officeDocument/2006/relationships/tableStyles" Target="tableStyles.xml"/><Relationship Id="rId42" Type="http://schemas.openxmlformats.org/officeDocument/2006/relationships/slide" Target="slides/slide33.xml"/><Relationship Id="rId9" Type="http://schemas.openxmlformats.org/officeDocument/2006/relationships/notesMaster" Target="notesMasters/notesMaster1.xml"/><Relationship Id="rId31" Type="http://schemas.openxmlformats.org/officeDocument/2006/relationships/slide" Target="slides/slide22.xml"/><Relationship Id="rId48" Type="http://schemas.openxmlformats.org/officeDocument/2006/relationships/slide" Target="slides/slide39.xml"/><Relationship Id="rId43" Type="http://schemas.openxmlformats.org/officeDocument/2006/relationships/slide" Target="slides/slide34.xml"/><Relationship Id="rId33" Type="http://schemas.openxmlformats.org/officeDocument/2006/relationships/slide" Target="slides/slide24.xml"/><Relationship Id="rId44" Type="http://schemas.openxmlformats.org/officeDocument/2006/relationships/slide" Target="slides/slide35.xml"/><Relationship Id="rId5" Type="http://schemas.openxmlformats.org/officeDocument/2006/relationships/slideMaster" Target="slideMasters/slideMaster1.xml"/><Relationship Id="rId24" Type="http://schemas.openxmlformats.org/officeDocument/2006/relationships/slide" Target="slides/slide15.xml"/><Relationship Id="rId36" Type="http://schemas.openxmlformats.org/officeDocument/2006/relationships/slide" Target="slides/slide27.xml"/><Relationship Id="rId23" Type="http://schemas.openxmlformats.org/officeDocument/2006/relationships/slide" Target="slides/slide14.xml"/><Relationship Id="rId2" Type="http://schemas.openxmlformats.org/officeDocument/2006/relationships/viewProps" Target="viewProps.xml"/><Relationship Id="rId59" Type="http://schemas.openxmlformats.org/officeDocument/2006/relationships/slide" Target="slides/slide50.xml"/><Relationship Id="rId45" Type="http://schemas.openxmlformats.org/officeDocument/2006/relationships/slide" Target="slides/slide36.xml"/><Relationship Id="rId6" Type="http://schemas.openxmlformats.org/officeDocument/2006/relationships/slideMaster" Target="slideMasters/slideMaster2.xml"/><Relationship Id="rId57" Type="http://schemas.openxmlformats.org/officeDocument/2006/relationships/slide" Target="slides/slide48.xml"/><Relationship Id="rId41" Type="http://schemas.openxmlformats.org/officeDocument/2006/relationships/slide" Target="slides/slide32.xml"/><Relationship Id="rId56" Type="http://schemas.openxmlformats.org/officeDocument/2006/relationships/slide" Target="slides/slide47.xml"/><Relationship Id="rId66" Type="http://schemas.openxmlformats.org/officeDocument/2006/relationships/slide" Target="slides/slide57.xml"/><Relationship Id="rId51" Type="http://schemas.openxmlformats.org/officeDocument/2006/relationships/slide" Target="slides/slide42.xml"/><Relationship Id="rId40" Type="http://schemas.openxmlformats.org/officeDocument/2006/relationships/slide" Target="slides/slide31.xml"/><Relationship Id="rId54" Type="http://schemas.openxmlformats.org/officeDocument/2006/relationships/slide" Target="slides/slide45.xml"/><Relationship Id="rId28" Type="http://schemas.openxmlformats.org/officeDocument/2006/relationships/slide" Target="slides/slide19.xml"/><Relationship Id="rId16" Type="http://schemas.openxmlformats.org/officeDocument/2006/relationships/slide" Target="slides/slide7.xml"/><Relationship Id="rId20" Type="http://schemas.openxmlformats.org/officeDocument/2006/relationships/slide" Target="slides/slide11.xml"/><Relationship Id="rId60" Type="http://schemas.openxmlformats.org/officeDocument/2006/relationships/slide" Target="slides/slide51.xml"/><Relationship Id="rId39" Type="http://schemas.openxmlformats.org/officeDocument/2006/relationships/slide" Target="slides/slide30.xml"/><Relationship Id="rId68" Type="http://schemas.openxmlformats.org/officeDocument/2006/relationships/slide" Target="slides/slide59.xml"/><Relationship Id="rId11" Type="http://schemas.openxmlformats.org/officeDocument/2006/relationships/slide" Target="slides/slide2.xml"/><Relationship Id="rId14" Type="http://schemas.openxmlformats.org/officeDocument/2006/relationships/slide" Target="slides/slide5.xml"/><Relationship Id="rId7" Type="http://schemas.openxmlformats.org/officeDocument/2006/relationships/slideMaster" Target="slideMasters/slideMaster3.xml"/><Relationship Id="rId69" Type="http://schemas.openxmlformats.org/officeDocument/2006/relationships/slide" Target="slides/slide60.xml"/><Relationship Id="rId27" Type="http://schemas.openxmlformats.org/officeDocument/2006/relationships/slide" Target="slides/slide18.xml"/><Relationship Id="rId53" Type="http://schemas.openxmlformats.org/officeDocument/2006/relationships/slide" Target="slides/slide44.xml"/><Relationship Id="rId34" Type="http://schemas.openxmlformats.org/officeDocument/2006/relationships/slide" Target="slides/slide25.xml"/><Relationship Id="rId61" Type="http://schemas.openxmlformats.org/officeDocument/2006/relationships/slide" Target="slides/slide52.xml"/><Relationship Id="rId22" Type="http://schemas.openxmlformats.org/officeDocument/2006/relationships/slide" Target="slides/slide13.xml"/><Relationship Id="rId1" Type="http://schemas.openxmlformats.org/officeDocument/2006/relationships/theme" Target="theme/theme3.xml"/><Relationship Id="rId30" Type="http://schemas.openxmlformats.org/officeDocument/2006/relationships/slide" Target="slides/slide21.xml"/><Relationship Id="rId18" Type="http://schemas.openxmlformats.org/officeDocument/2006/relationships/slide" Target="slides/slide9.xml"/><Relationship Id="rId26" Type="http://schemas.openxmlformats.org/officeDocument/2006/relationships/slide" Target="slides/slide17.xml"/><Relationship Id="rId65" Type="http://schemas.openxmlformats.org/officeDocument/2006/relationships/slide" Target="slides/slide56.xml"/><Relationship Id="rId49" Type="http://schemas.openxmlformats.org/officeDocument/2006/relationships/slide" Target="slides/slide40.xml"/><Relationship Id="rId21" Type="http://schemas.openxmlformats.org/officeDocument/2006/relationships/slide" Target="slides/slide12.xml"/><Relationship Id="rId67" Type="http://schemas.openxmlformats.org/officeDocument/2006/relationships/slide" Target="slides/slide58.xml"/><Relationship Id="rId63" Type="http://schemas.openxmlformats.org/officeDocument/2006/relationships/slide" Target="slides/slide54.xml"/><Relationship Id="rId32" Type="http://schemas.openxmlformats.org/officeDocument/2006/relationships/slide" Target="slides/slide23.xml"/><Relationship Id="rId10" Type="http://schemas.openxmlformats.org/officeDocument/2006/relationships/slide" Target="slides/slide1.xml"/><Relationship Id="rId19" Type="http://schemas.openxmlformats.org/officeDocument/2006/relationships/slide" Target="slides/slide10.xml"/><Relationship Id="rId52" Type="http://schemas.openxmlformats.org/officeDocument/2006/relationships/slide" Target="slides/slide43.xml"/><Relationship Id="rId17" Type="http://schemas.openxmlformats.org/officeDocument/2006/relationships/slide" Target="slides/slide8.xml"/><Relationship Id="rId55" Type="http://schemas.openxmlformats.org/officeDocument/2006/relationships/slide" Target="slides/slide46.xml"/><Relationship Id="rId3" Type="http://schemas.openxmlformats.org/officeDocument/2006/relationships/presProps" Target="presProps.xml"/><Relationship Id="rId64" Type="http://schemas.openxmlformats.org/officeDocument/2006/relationships/slide" Target="slides/slide55.xml"/><Relationship Id="rId47" Type="http://schemas.openxmlformats.org/officeDocument/2006/relationships/slide" Target="slides/slide38.xml"/><Relationship Id="rId37"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4" name="Google Shape;20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7" name="Google Shape;21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1" name="Google Shape;23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6" name="Google Shape;24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9" name="Google Shape;12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0" name="Google Shape;28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4" name="Google Shape;29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3" name="Google Shape;30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6" name="Google Shape;3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3" name="Google Shape;32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0" name="Google Shape;33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1" name="Google Shape;36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8" name="Google Shape;3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5" name="Google Shape;37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4" name="Google Shape;38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1" name="Google Shape;39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9" name="Google Shape;39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5" name="Google Shape;40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2" name="Google Shape;41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8" name="Google Shape;41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4" name="Google Shape;42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1" name="Google Shape;43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7" name="Google Shape;43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4" name="Google Shape;44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1" name="Google Shape;45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9" name="Google Shape;45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5" name="Google Shape;46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2" name="Google Shape;47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8" name="Google Shape;47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5" name="Google Shape;48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2" name="Google Shape;49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9" name="Google Shape;49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7" name="Google Shape;50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4" name="Google Shape;51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1" name="Google Shape;521;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8" name="Google Shape;52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5" name="Google Shape;53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43" name="Google Shape;54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0" name="Google Shape;55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7" name="Google Shape;55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fld id="{00000000-1234-1234-1234-123412341234}" type="slidenum">
              <a:rPr b="0" i="0" lang="en-US" sz="1800" u="none">
                <a:solidFill>
                  <a:schemeClr val="lt1"/>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rmAutofit/>
          </a:bodyPr>
          <a:lstStyle>
            <a:lvl1pPr lvl="0" rtl="0" algn="r">
              <a:spcBef>
                <a:spcPts val="0"/>
              </a:spcBef>
              <a:spcAft>
                <a:spcPts val="0"/>
              </a:spcAft>
              <a:buClr>
                <a:srgbClr val="4CE0EA"/>
              </a:buClr>
              <a:buSzPts val="5600"/>
              <a:buFont typeface="Calibri"/>
              <a:buNone/>
              <a:defRPr b="1" sz="5600">
                <a:solidFill>
                  <a:srgbClr val="4CE0EA"/>
                </a:solidFill>
                <a:effectLst>
                  <a:outerShdw blurRad="38100" rotWithShape="0" algn="tl" dir="5400000" dist="25400">
                    <a:srgbClr val="000000">
                      <a:alpha val="43000"/>
                    </a:srgbClr>
                  </a:outerShdw>
                </a:effectLst>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2"/>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Autofit/>
          </a:bodyPr>
          <a:lstStyle>
            <a:lvl1pPr lvl="0" marR="45720" rtl="0" algn="r">
              <a:spcBef>
                <a:spcPts val="520"/>
              </a:spcBef>
              <a:spcAft>
                <a:spcPts val="0"/>
              </a:spcAft>
              <a:buSzPts val="2470"/>
              <a:buNone/>
              <a:defRPr>
                <a:solidFill>
                  <a:schemeClr val="lt1"/>
                </a:solidFill>
              </a:defRPr>
            </a:lvl1pPr>
            <a:lvl2pPr lvl="1" rtl="0" algn="ctr">
              <a:spcBef>
                <a:spcPts val="360"/>
              </a:spcBef>
              <a:spcAft>
                <a:spcPts val="0"/>
              </a:spcAft>
              <a:buSzPts val="1530"/>
              <a:buNone/>
              <a:defRPr/>
            </a:lvl2pPr>
            <a:lvl3pPr lvl="2" rtl="0" algn="ctr">
              <a:spcBef>
                <a:spcPts val="360"/>
              </a:spcBef>
              <a:spcAft>
                <a:spcPts val="0"/>
              </a:spcAft>
              <a:buSzPts val="1260"/>
              <a:buNone/>
              <a:defRPr/>
            </a:lvl3pPr>
            <a:lvl4pPr lvl="3" rtl="0" algn="ctr">
              <a:spcBef>
                <a:spcPts val="360"/>
              </a:spcBef>
              <a:spcAft>
                <a:spcPts val="0"/>
              </a:spcAft>
              <a:buSzPts val="1170"/>
              <a:buNone/>
              <a:defRPr/>
            </a:lvl4pPr>
            <a:lvl5pPr lvl="4" rtl="0" algn="ctr">
              <a:spcBef>
                <a:spcPts val="360"/>
              </a:spcBef>
              <a:spcAft>
                <a:spcPts val="0"/>
              </a:spcAft>
              <a:buSzPts val="1170"/>
              <a:buNone/>
              <a:defRPr/>
            </a:lvl5pPr>
            <a:lvl6pPr lvl="5" rtl="0" algn="ctr">
              <a:spcBef>
                <a:spcPts val="360"/>
              </a:spcBef>
              <a:spcAft>
                <a:spcPts val="0"/>
              </a:spcAft>
              <a:buSzPts val="1440"/>
              <a:buNone/>
              <a:defRPr/>
            </a:lvl6pPr>
            <a:lvl7pPr lvl="6" rtl="0" algn="ctr">
              <a:spcBef>
                <a:spcPts val="360"/>
              </a:spcBef>
              <a:spcAft>
                <a:spcPts val="0"/>
              </a:spcAft>
              <a:buSzPts val="1440"/>
              <a:buNone/>
              <a:defRPr/>
            </a:lvl7pPr>
            <a:lvl8pPr lvl="7" rtl="0" algn="ctr">
              <a:spcBef>
                <a:spcPts val="360"/>
              </a:spcBef>
              <a:spcAft>
                <a:spcPts val="0"/>
              </a:spcAft>
              <a:buSzPts val="1800"/>
              <a:buNone/>
              <a:defRPr/>
            </a:lvl8pPr>
            <a:lvl9pPr lvl="8" rtl="0" algn="ctr">
              <a:spcBef>
                <a:spcPts val="360"/>
              </a:spcBef>
              <a:spcAft>
                <a:spcPts val="0"/>
              </a:spcAft>
              <a:buSzPts val="1800"/>
              <a:buNone/>
              <a:defRPr/>
            </a:lvl9pPr>
          </a:lstStyle>
          <a:p/>
        </p:txBody>
      </p:sp>
      <p:sp>
        <p:nvSpPr>
          <p:cNvPr id="23" name="Google Shape;23;p2"/>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D1EAEE"/>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1pPr>
            <a:lvl2pPr indent="0" lvl="1"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2pPr>
            <a:lvl3pPr indent="0" lvl="2"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3pPr>
            <a:lvl4pPr indent="0" lvl="3"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4pPr>
            <a:lvl5pPr indent="0" lvl="4"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5pPr>
            <a:lvl6pPr indent="0" lvl="5"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6pPr>
            <a:lvl7pPr indent="0" lvl="6"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7pPr>
            <a:lvl8pPr indent="0" lvl="7"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8pPr>
            <a:lvl9pPr indent="0" lvl="8"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3"/>
          <p:cNvSpPr txBox="1"/>
          <p:nvPr>
            <p:ph type="title"/>
          </p:nvPr>
        </p:nvSpPr>
        <p:spPr>
          <a:xfrm>
            <a:off x="530352" y="1316736"/>
            <a:ext cx="7772400" cy="1362600"/>
          </a:xfrm>
          <a:prstGeom prst="rect">
            <a:avLst/>
          </a:prstGeom>
          <a:noFill/>
          <a:ln>
            <a:noFill/>
          </a:ln>
        </p:spPr>
        <p:txBody>
          <a:bodyPr anchorCtr="0" anchor="b" bIns="0" lIns="0" spcFirstLastPara="1" rIns="0" wrap="square" tIns="0">
            <a:noAutofit/>
          </a:bodyPr>
          <a:lstStyle>
            <a:lvl1pPr lvl="0" rtl="0" algn="l">
              <a:spcBef>
                <a:spcPts val="0"/>
              </a:spcBef>
              <a:spcAft>
                <a:spcPts val="0"/>
              </a:spcAft>
              <a:buClr>
                <a:srgbClr val="4AE3AC"/>
              </a:buClr>
              <a:buSzPts val="5600"/>
              <a:buFont typeface="Calibri"/>
              <a:buNone/>
              <a:defRPr b="1" sz="5600" cap="none">
                <a:solidFill>
                  <a:srgbClr val="4AE3AC"/>
                </a:solidFill>
                <a:effectLst>
                  <a:outerShdw blurRad="38100" rotWithShape="0" algn="tl" dir="5400000" dist="25400">
                    <a:srgbClr val="000000">
                      <a:alpha val="43000"/>
                    </a:srgbClr>
                  </a:outerShdw>
                </a:effectLst>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3"/>
          <p:cNvSpPr txBox="1"/>
          <p:nvPr>
            <p:ph idx="1" type="body"/>
          </p:nvPr>
        </p:nvSpPr>
        <p:spPr>
          <a:xfrm>
            <a:off x="530352" y="2704664"/>
            <a:ext cx="7772400" cy="1509600"/>
          </a:xfrm>
          <a:prstGeom prst="rect">
            <a:avLst/>
          </a:prstGeom>
          <a:noFill/>
          <a:ln>
            <a:noFill/>
          </a:ln>
        </p:spPr>
        <p:txBody>
          <a:bodyPr anchorCtr="0" anchor="t" bIns="45700" lIns="45700" spcFirstLastPara="1" rIns="45700" wrap="square" tIns="45700">
            <a:noAutofit/>
          </a:bodyPr>
          <a:lstStyle>
            <a:lvl1pPr indent="-228600" lvl="0" marL="457200" rtl="0" algn="l">
              <a:spcBef>
                <a:spcPts val="440"/>
              </a:spcBef>
              <a:spcAft>
                <a:spcPts val="0"/>
              </a:spcAft>
              <a:buSzPts val="2090"/>
              <a:buNone/>
              <a:defRPr sz="2200">
                <a:solidFill>
                  <a:schemeClr val="lt1"/>
                </a:solidFill>
              </a:defRPr>
            </a:lvl1pPr>
            <a:lvl2pPr indent="-228600" lvl="1" marL="914400" rtl="0" algn="l">
              <a:spcBef>
                <a:spcPts val="360"/>
              </a:spcBef>
              <a:spcAft>
                <a:spcPts val="0"/>
              </a:spcAft>
              <a:buSzPts val="1530"/>
              <a:buNone/>
              <a:defRPr sz="1800">
                <a:solidFill>
                  <a:schemeClr val="lt1"/>
                </a:solidFill>
              </a:defRPr>
            </a:lvl2pPr>
            <a:lvl3pPr indent="-228600" lvl="2" marL="1371600" rtl="0" algn="l">
              <a:spcBef>
                <a:spcPts val="320"/>
              </a:spcBef>
              <a:spcAft>
                <a:spcPts val="0"/>
              </a:spcAft>
              <a:buSzPts val="1120"/>
              <a:buNone/>
              <a:defRPr sz="1600">
                <a:solidFill>
                  <a:schemeClr val="lt1"/>
                </a:solidFill>
              </a:defRPr>
            </a:lvl3pPr>
            <a:lvl4pPr indent="-228600" lvl="3" marL="1828800" rtl="0" algn="l">
              <a:spcBef>
                <a:spcPts val="280"/>
              </a:spcBef>
              <a:spcAft>
                <a:spcPts val="0"/>
              </a:spcAft>
              <a:buSzPts val="910"/>
              <a:buNone/>
              <a:defRPr sz="1400">
                <a:solidFill>
                  <a:schemeClr val="lt1"/>
                </a:solidFill>
              </a:defRPr>
            </a:lvl4pPr>
            <a:lvl5pPr indent="-228600" lvl="4" marL="2286000" rtl="0" algn="l">
              <a:spcBef>
                <a:spcPts val="280"/>
              </a:spcBef>
              <a:spcAft>
                <a:spcPts val="0"/>
              </a:spcAft>
              <a:buSzPts val="910"/>
              <a:buNone/>
              <a:defRPr sz="1400">
                <a:solidFill>
                  <a:schemeClr val="lt1"/>
                </a:solidFill>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01" name="Google Shape;101;p13"/>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D1EAEE"/>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3"/>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13"/>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1pPr>
            <a:lvl2pPr indent="0" lvl="1"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2pPr>
            <a:lvl3pPr indent="0" lvl="2"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3pPr>
            <a:lvl4pPr indent="0" lvl="3"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4pPr>
            <a:lvl5pPr indent="0" lvl="4"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5pPr>
            <a:lvl6pPr indent="0" lvl="5"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6pPr>
            <a:lvl7pPr indent="0" lvl="6"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7pPr>
            <a:lvl8pPr indent="0" lvl="7"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8pPr>
            <a:lvl9pPr indent="0" lvl="8"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4" name="Shape 114"/>
        <p:cNvGrpSpPr/>
        <p:nvPr/>
      </p:nvGrpSpPr>
      <p:grpSpPr>
        <a:xfrm>
          <a:off x="0" y="0"/>
          <a:ext cx="0" cy="0"/>
          <a:chOff x="0" y="0"/>
          <a:chExt cx="0" cy="0"/>
        </a:xfrm>
      </p:grpSpPr>
      <p:sp>
        <p:nvSpPr>
          <p:cNvPr id="115" name="Google Shape;115;p15"/>
          <p:cNvSpPr txBox="1"/>
          <p:nvPr>
            <p:ph type="title"/>
          </p:nvPr>
        </p:nvSpPr>
        <p:spPr>
          <a:xfrm>
            <a:off x="609600" y="1176996"/>
            <a:ext cx="2212800" cy="1582500"/>
          </a:xfrm>
          <a:prstGeom prst="rect">
            <a:avLst/>
          </a:prstGeom>
          <a:noFill/>
          <a:ln>
            <a:noFill/>
          </a:ln>
        </p:spPr>
        <p:txBody>
          <a:bodyPr anchorCtr="0" anchor="b" bIns="45700" lIns="45700" spcFirstLastPara="1" rIns="45700" wrap="square" tIns="45700">
            <a:noAutofit/>
          </a:bodyPr>
          <a:lstStyle>
            <a:lvl1pPr lvl="0" rtl="0" algn="l">
              <a:spcBef>
                <a:spcPts val="0"/>
              </a:spcBef>
              <a:spcAft>
                <a:spcPts val="0"/>
              </a:spcAft>
              <a:buClr>
                <a:schemeClr val="dk2"/>
              </a:buClr>
              <a:buSzPts val="2000"/>
              <a:buFont typeface="Calibri"/>
              <a:buNone/>
              <a:defRPr b="1" sz="2000">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5"/>
          <p:cNvSpPr txBox="1"/>
          <p:nvPr>
            <p:ph idx="1" type="body"/>
          </p:nvPr>
        </p:nvSpPr>
        <p:spPr>
          <a:xfrm>
            <a:off x="609600" y="2828785"/>
            <a:ext cx="2209800" cy="2179200"/>
          </a:xfrm>
          <a:prstGeom prst="rect">
            <a:avLst/>
          </a:prstGeom>
          <a:noFill/>
          <a:ln>
            <a:noFill/>
          </a:ln>
        </p:spPr>
        <p:txBody>
          <a:bodyPr anchorCtr="0" anchor="t" bIns="45700" lIns="64000" spcFirstLastPara="1" rIns="45700" wrap="square" tIns="45700">
            <a:noAutofit/>
          </a:bodyPr>
          <a:lstStyle>
            <a:lvl1pPr indent="-228600" lvl="0" marL="457200" rtl="0" algn="l">
              <a:spcBef>
                <a:spcPts val="250"/>
              </a:spcBef>
              <a:spcAft>
                <a:spcPts val="0"/>
              </a:spcAft>
              <a:buSzPts val="1235"/>
              <a:buFont typeface="Constantia"/>
              <a:buNone/>
              <a:defRPr sz="1300"/>
            </a:lvl1pPr>
            <a:lvl2pPr indent="-293369" lvl="1" marL="914400" rtl="0" algn="l">
              <a:spcBef>
                <a:spcPts val="240"/>
              </a:spcBef>
              <a:spcAft>
                <a:spcPts val="0"/>
              </a:spcAft>
              <a:buSzPts val="1020"/>
              <a:buChar char="⚫"/>
              <a:defRPr sz="1200"/>
            </a:lvl2pPr>
            <a:lvl3pPr indent="-273050" lvl="2" marL="1371600" rtl="0" algn="l">
              <a:spcBef>
                <a:spcPts val="200"/>
              </a:spcBef>
              <a:spcAft>
                <a:spcPts val="0"/>
              </a:spcAft>
              <a:buSzPts val="700"/>
              <a:buChar char="⚫"/>
              <a:defRPr sz="1000"/>
            </a:lvl3pPr>
            <a:lvl4pPr indent="-265747" lvl="3" marL="1828800" rtl="0" algn="l">
              <a:spcBef>
                <a:spcPts val="180"/>
              </a:spcBef>
              <a:spcAft>
                <a:spcPts val="0"/>
              </a:spcAft>
              <a:buSzPts val="585"/>
              <a:buChar char="⚫"/>
              <a:defRPr sz="900"/>
            </a:lvl4pPr>
            <a:lvl5pPr indent="-265747" lvl="4" marL="2286000" rtl="0" algn="l">
              <a:spcBef>
                <a:spcPts val="180"/>
              </a:spcBef>
              <a:spcAft>
                <a:spcPts val="0"/>
              </a:spcAft>
              <a:buSzPts val="585"/>
              <a:buChar char="⚫"/>
              <a:defRPr sz="9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17" name="Google Shape;117;p15"/>
          <p:cNvSpPr/>
          <p:nvPr>
            <p:ph idx="2" type="pic"/>
          </p:nvPr>
        </p:nvSpPr>
        <p:spPr>
          <a:xfrm rot="420022">
            <a:off x="3485831" y="1199543"/>
            <a:ext cx="4617824" cy="3931997"/>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rgbClr val="0BD0D9"/>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8" name="Google Shape;118;p15"/>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5"/>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4"/>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lvl1pPr indent="-337185" lvl="0" marL="457200" rtl="0" algn="l">
              <a:spcBef>
                <a:spcPts val="360"/>
              </a:spcBef>
              <a:spcAft>
                <a:spcPts val="0"/>
              </a:spcAft>
              <a:buSzPts val="1710"/>
              <a:buChar char="⚫"/>
              <a:defRPr/>
            </a:lvl1pPr>
            <a:lvl2pPr indent="-325755" lvl="1" marL="914400" rtl="0" algn="l">
              <a:spcBef>
                <a:spcPts val="360"/>
              </a:spcBef>
              <a:spcAft>
                <a:spcPts val="0"/>
              </a:spcAft>
              <a:buSzPts val="1530"/>
              <a:buChar char="⚫"/>
              <a:defRPr/>
            </a:lvl2pPr>
            <a:lvl3pPr indent="-308610" lvl="2" marL="1371600" rtl="0" algn="l">
              <a:spcBef>
                <a:spcPts val="360"/>
              </a:spcBef>
              <a:spcAft>
                <a:spcPts val="0"/>
              </a:spcAft>
              <a:buSzPts val="1260"/>
              <a:buChar char="⚫"/>
              <a:defRPr/>
            </a:lvl3pPr>
            <a:lvl4pPr indent="-302894" lvl="3" marL="1828800" rtl="0" algn="l">
              <a:spcBef>
                <a:spcPts val="360"/>
              </a:spcBef>
              <a:spcAft>
                <a:spcPts val="0"/>
              </a:spcAft>
              <a:buSzPts val="1170"/>
              <a:buChar char="⚫"/>
              <a:defRPr/>
            </a:lvl4pPr>
            <a:lvl5pPr indent="-302895" lvl="4" marL="2286000" rtl="0" algn="l">
              <a:spcBef>
                <a:spcPts val="360"/>
              </a:spcBef>
              <a:spcAft>
                <a:spcPts val="0"/>
              </a:spcAft>
              <a:buSzPts val="1170"/>
              <a:buChar char="⚫"/>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0" name="Google Shape;40;p4"/>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5"/>
          <p:cNvSpPr txBox="1"/>
          <p:nvPr>
            <p:ph type="title"/>
          </p:nvPr>
        </p:nvSpPr>
        <p:spPr>
          <a:xfrm rot="5400000">
            <a:off x="5052150" y="2491651"/>
            <a:ext cx="5211900" cy="20574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5"/>
          <p:cNvSpPr txBox="1"/>
          <p:nvPr>
            <p:ph idx="1" type="body"/>
          </p:nvPr>
        </p:nvSpPr>
        <p:spPr>
          <a:xfrm rot="5400000">
            <a:off x="861150" y="510451"/>
            <a:ext cx="5211900" cy="6019800"/>
          </a:xfrm>
          <a:prstGeom prst="rect">
            <a:avLst/>
          </a:prstGeom>
          <a:noFill/>
          <a:ln>
            <a:noFill/>
          </a:ln>
        </p:spPr>
        <p:txBody>
          <a:bodyPr anchorCtr="0" anchor="t" bIns="45700" lIns="91425" spcFirstLastPara="1" rIns="91425" wrap="square" tIns="45700">
            <a:noAutofit/>
          </a:bodyPr>
          <a:lstStyle>
            <a:lvl1pPr indent="-337185" lvl="0" marL="457200" rtl="0" algn="l">
              <a:spcBef>
                <a:spcPts val="360"/>
              </a:spcBef>
              <a:spcAft>
                <a:spcPts val="0"/>
              </a:spcAft>
              <a:buSzPts val="1710"/>
              <a:buChar char="⚫"/>
              <a:defRPr/>
            </a:lvl1pPr>
            <a:lvl2pPr indent="-325755" lvl="1" marL="914400" rtl="0" algn="l">
              <a:spcBef>
                <a:spcPts val="360"/>
              </a:spcBef>
              <a:spcAft>
                <a:spcPts val="0"/>
              </a:spcAft>
              <a:buSzPts val="1530"/>
              <a:buChar char="⚫"/>
              <a:defRPr/>
            </a:lvl2pPr>
            <a:lvl3pPr indent="-308610" lvl="2" marL="1371600" rtl="0" algn="l">
              <a:spcBef>
                <a:spcPts val="360"/>
              </a:spcBef>
              <a:spcAft>
                <a:spcPts val="0"/>
              </a:spcAft>
              <a:buSzPts val="1260"/>
              <a:buChar char="⚫"/>
              <a:defRPr/>
            </a:lvl3pPr>
            <a:lvl4pPr indent="-302894" lvl="3" marL="1828800" rtl="0" algn="l">
              <a:spcBef>
                <a:spcPts val="360"/>
              </a:spcBef>
              <a:spcAft>
                <a:spcPts val="0"/>
              </a:spcAft>
              <a:buSzPts val="1170"/>
              <a:buChar char="⚫"/>
              <a:defRPr/>
            </a:lvl4pPr>
            <a:lvl5pPr indent="-302895" lvl="4" marL="2286000" rtl="0" algn="l">
              <a:spcBef>
                <a:spcPts val="360"/>
              </a:spcBef>
              <a:spcAft>
                <a:spcPts val="0"/>
              </a:spcAft>
              <a:buSzPts val="1170"/>
              <a:buChar char="⚫"/>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 name="Google Shape;46;p5"/>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 type="body"/>
          </p:nvPr>
        </p:nvSpPr>
        <p:spPr>
          <a:xfrm rot="5400000">
            <a:off x="2377350" y="15012"/>
            <a:ext cx="4389300" cy="8229600"/>
          </a:xfrm>
          <a:prstGeom prst="rect">
            <a:avLst/>
          </a:prstGeom>
          <a:noFill/>
          <a:ln>
            <a:noFill/>
          </a:ln>
        </p:spPr>
        <p:txBody>
          <a:bodyPr anchorCtr="0" anchor="t" bIns="45700" lIns="91425" spcFirstLastPara="1" rIns="91425" wrap="square" tIns="45700">
            <a:noAutofit/>
          </a:bodyPr>
          <a:lstStyle>
            <a:lvl1pPr indent="-337185" lvl="0" marL="457200" rtl="0" algn="l">
              <a:spcBef>
                <a:spcPts val="360"/>
              </a:spcBef>
              <a:spcAft>
                <a:spcPts val="0"/>
              </a:spcAft>
              <a:buSzPts val="1710"/>
              <a:buChar char="⚫"/>
              <a:defRPr/>
            </a:lvl1pPr>
            <a:lvl2pPr indent="-325755" lvl="1" marL="914400" rtl="0" algn="l">
              <a:spcBef>
                <a:spcPts val="360"/>
              </a:spcBef>
              <a:spcAft>
                <a:spcPts val="0"/>
              </a:spcAft>
              <a:buSzPts val="1530"/>
              <a:buChar char="⚫"/>
              <a:defRPr/>
            </a:lvl2pPr>
            <a:lvl3pPr indent="-308610" lvl="2" marL="1371600" rtl="0" algn="l">
              <a:spcBef>
                <a:spcPts val="360"/>
              </a:spcBef>
              <a:spcAft>
                <a:spcPts val="0"/>
              </a:spcAft>
              <a:buSzPts val="1260"/>
              <a:buChar char="⚫"/>
              <a:defRPr/>
            </a:lvl3pPr>
            <a:lvl4pPr indent="-302894" lvl="3" marL="1828800" rtl="0" algn="l">
              <a:spcBef>
                <a:spcPts val="360"/>
              </a:spcBef>
              <a:spcAft>
                <a:spcPts val="0"/>
              </a:spcAft>
              <a:buSzPts val="1170"/>
              <a:buChar char="⚫"/>
              <a:defRPr/>
            </a:lvl4pPr>
            <a:lvl5pPr indent="-302895" lvl="4" marL="2286000" rtl="0" algn="l">
              <a:spcBef>
                <a:spcPts val="360"/>
              </a:spcBef>
              <a:spcAft>
                <a:spcPts val="0"/>
              </a:spcAft>
              <a:buSzPts val="1170"/>
              <a:buChar char="⚫"/>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 name="Google Shape;52;p6"/>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7"/>
          <p:cNvSpPr txBox="1"/>
          <p:nvPr>
            <p:ph type="title"/>
          </p:nvPr>
        </p:nvSpPr>
        <p:spPr>
          <a:xfrm>
            <a:off x="685800" y="514352"/>
            <a:ext cx="2743200" cy="11622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rtl="0" algn="l">
              <a:spcBef>
                <a:spcPts val="280"/>
              </a:spcBef>
              <a:spcAft>
                <a:spcPts val="0"/>
              </a:spcAft>
              <a:buSzPts val="133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700"/>
              <a:buNone/>
              <a:defRPr sz="1000"/>
            </a:lvl3pPr>
            <a:lvl4pPr indent="-228600" lvl="3" marL="1828800" rtl="0" algn="l">
              <a:spcBef>
                <a:spcPts val="180"/>
              </a:spcBef>
              <a:spcAft>
                <a:spcPts val="0"/>
              </a:spcAft>
              <a:buSzPts val="585"/>
              <a:buNone/>
              <a:defRPr sz="900"/>
            </a:lvl4pPr>
            <a:lvl5pPr indent="-228600" lvl="4" marL="2286000" rtl="0" algn="l">
              <a:spcBef>
                <a:spcPts val="180"/>
              </a:spcBef>
              <a:spcAft>
                <a:spcPts val="0"/>
              </a:spcAft>
              <a:buSzPts val="585"/>
              <a:buNone/>
              <a:defRPr sz="9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8" name="Google Shape;58;p7"/>
          <p:cNvSpPr txBox="1"/>
          <p:nvPr>
            <p:ph idx="2" type="body"/>
          </p:nvPr>
        </p:nvSpPr>
        <p:spPr>
          <a:xfrm>
            <a:off x="3575050" y="1676400"/>
            <a:ext cx="5111700" cy="4572000"/>
          </a:xfrm>
          <a:prstGeom prst="rect">
            <a:avLst/>
          </a:prstGeom>
          <a:noFill/>
          <a:ln>
            <a:noFill/>
          </a:ln>
        </p:spPr>
        <p:txBody>
          <a:bodyPr anchorCtr="0" anchor="t" bIns="45700" lIns="91425" spcFirstLastPara="1" rIns="91425" wrap="square" tIns="0">
            <a:noAutofit/>
          </a:bodyPr>
          <a:lstStyle>
            <a:lvl1pPr indent="-397510" lvl="0" marL="457200" rtl="0" algn="l">
              <a:spcBef>
                <a:spcPts val="560"/>
              </a:spcBef>
              <a:spcAft>
                <a:spcPts val="0"/>
              </a:spcAft>
              <a:buSzPts val="2660"/>
              <a:buChar char="⚫"/>
              <a:defRPr sz="2800"/>
            </a:lvl1pPr>
            <a:lvl2pPr indent="-368935" lvl="1" marL="914400" rtl="0" algn="l">
              <a:spcBef>
                <a:spcPts val="520"/>
              </a:spcBef>
              <a:spcAft>
                <a:spcPts val="0"/>
              </a:spcAft>
              <a:buSzPts val="2210"/>
              <a:buChar char="⚫"/>
              <a:defRPr sz="2600"/>
            </a:lvl2pPr>
            <a:lvl3pPr indent="-335280" lvl="2" marL="1371600" rtl="0" algn="l">
              <a:spcBef>
                <a:spcPts val="480"/>
              </a:spcBef>
              <a:spcAft>
                <a:spcPts val="0"/>
              </a:spcAft>
              <a:buSzPts val="1680"/>
              <a:buChar char="⚫"/>
              <a:defRPr sz="2400"/>
            </a:lvl3pPr>
            <a:lvl4pPr indent="-311150" lvl="3" marL="1828800" rtl="0" algn="l">
              <a:spcBef>
                <a:spcPts val="400"/>
              </a:spcBef>
              <a:spcAft>
                <a:spcPts val="0"/>
              </a:spcAft>
              <a:buSzPts val="1300"/>
              <a:buChar char="⚫"/>
              <a:defRPr sz="2000"/>
            </a:lvl4pPr>
            <a:lvl5pPr indent="-302895" lvl="4" marL="2286000" rtl="0" algn="l">
              <a:spcBef>
                <a:spcPts val="360"/>
              </a:spcBef>
              <a:spcAft>
                <a:spcPts val="0"/>
              </a:spcAft>
              <a:buSzPts val="1170"/>
              <a:buChar char="⚫"/>
              <a:defRPr sz="18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9" name="Google Shape;59;p7"/>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rt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9"/>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0"/>
          <p:cNvSpPr txBox="1"/>
          <p:nvPr>
            <p:ph idx="1" type="body"/>
          </p:nvPr>
        </p:nvSpPr>
        <p:spPr>
          <a:xfrm>
            <a:off x="457200" y="1855248"/>
            <a:ext cx="4040100" cy="659400"/>
          </a:xfrm>
          <a:prstGeom prst="rect">
            <a:avLst/>
          </a:prstGeom>
          <a:noFill/>
          <a:ln>
            <a:noFill/>
          </a:ln>
        </p:spPr>
        <p:txBody>
          <a:bodyPr anchorCtr="0" anchor="ctr" bIns="0" lIns="45700" spcFirstLastPara="1" rIns="45700" wrap="square" tIns="0">
            <a:noAutofit/>
          </a:bodyPr>
          <a:lstStyle>
            <a:lvl1pPr indent="-228600" lvl="0" marL="457200" rtl="0" algn="l">
              <a:spcBef>
                <a:spcPts val="480"/>
              </a:spcBef>
              <a:spcAft>
                <a:spcPts val="0"/>
              </a:spcAft>
              <a:buSzPts val="2280"/>
              <a:buNone/>
              <a:defRPr b="1" sz="2400" cap="none">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260"/>
              <a:buNone/>
              <a:defRPr b="1" sz="1800"/>
            </a:lvl3pPr>
            <a:lvl4pPr indent="-228600" lvl="3" marL="1828800" rtl="0" algn="l">
              <a:spcBef>
                <a:spcPts val="320"/>
              </a:spcBef>
              <a:spcAft>
                <a:spcPts val="0"/>
              </a:spcAft>
              <a:buSzPts val="1040"/>
              <a:buNone/>
              <a:defRPr b="1" sz="1600"/>
            </a:lvl4pPr>
            <a:lvl5pPr indent="-228600" lvl="4" marL="2286000" rtl="0" algn="l">
              <a:spcBef>
                <a:spcPts val="320"/>
              </a:spcBef>
              <a:spcAft>
                <a:spcPts val="0"/>
              </a:spcAft>
              <a:buSzPts val="1040"/>
              <a:buNone/>
              <a:defRPr b="1"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4" name="Google Shape;74;p10"/>
          <p:cNvSpPr txBox="1"/>
          <p:nvPr>
            <p:ph idx="2" type="body"/>
          </p:nvPr>
        </p:nvSpPr>
        <p:spPr>
          <a:xfrm>
            <a:off x="4645025" y="1859757"/>
            <a:ext cx="4041900" cy="654900"/>
          </a:xfrm>
          <a:prstGeom prst="rect">
            <a:avLst/>
          </a:prstGeom>
          <a:noFill/>
          <a:ln>
            <a:noFill/>
          </a:ln>
        </p:spPr>
        <p:txBody>
          <a:bodyPr anchorCtr="0" anchor="ctr" bIns="0" lIns="45700" spcFirstLastPara="1" rIns="45700" wrap="square" tIns="0">
            <a:noAutofit/>
          </a:bodyPr>
          <a:lstStyle>
            <a:lvl1pPr indent="-228600" lvl="0" marL="457200" rtl="0" algn="l">
              <a:spcBef>
                <a:spcPts val="480"/>
              </a:spcBef>
              <a:spcAft>
                <a:spcPts val="0"/>
              </a:spcAft>
              <a:buSzPts val="2280"/>
              <a:buNone/>
              <a:defRPr b="1" sz="2400" cap="none">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260"/>
              <a:buNone/>
              <a:defRPr b="1" sz="1800"/>
            </a:lvl3pPr>
            <a:lvl4pPr indent="-228600" lvl="3" marL="1828800" rtl="0" algn="l">
              <a:spcBef>
                <a:spcPts val="320"/>
              </a:spcBef>
              <a:spcAft>
                <a:spcPts val="0"/>
              </a:spcAft>
              <a:buSzPts val="1040"/>
              <a:buNone/>
              <a:defRPr b="1" sz="1600"/>
            </a:lvl4pPr>
            <a:lvl5pPr indent="-228600" lvl="4" marL="2286000" rtl="0" algn="l">
              <a:spcBef>
                <a:spcPts val="320"/>
              </a:spcBef>
              <a:spcAft>
                <a:spcPts val="0"/>
              </a:spcAft>
              <a:buSzPts val="1040"/>
              <a:buNone/>
              <a:defRPr b="1"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5" name="Google Shape;75;p10"/>
          <p:cNvSpPr txBox="1"/>
          <p:nvPr>
            <p:ph idx="3" type="body"/>
          </p:nvPr>
        </p:nvSpPr>
        <p:spPr>
          <a:xfrm>
            <a:off x="457200" y="2514600"/>
            <a:ext cx="4040100" cy="3845700"/>
          </a:xfrm>
          <a:prstGeom prst="rect">
            <a:avLst/>
          </a:prstGeom>
          <a:noFill/>
          <a:ln>
            <a:noFill/>
          </a:ln>
        </p:spPr>
        <p:txBody>
          <a:bodyPr anchorCtr="0" anchor="t" bIns="45700" lIns="91425" spcFirstLastPara="1" rIns="91425" wrap="square" tIns="0">
            <a:noAutofit/>
          </a:bodyPr>
          <a:lstStyle>
            <a:lvl1pPr indent="-361315" lvl="0" marL="457200" rtl="0" algn="l">
              <a:spcBef>
                <a:spcPts val="440"/>
              </a:spcBef>
              <a:spcAft>
                <a:spcPts val="0"/>
              </a:spcAft>
              <a:buSzPts val="2090"/>
              <a:buChar char="⚫"/>
              <a:defRPr sz="2200"/>
            </a:lvl1pPr>
            <a:lvl2pPr indent="-336550" lvl="1" marL="914400" rtl="0" algn="l">
              <a:spcBef>
                <a:spcPts val="400"/>
              </a:spcBef>
              <a:spcAft>
                <a:spcPts val="0"/>
              </a:spcAft>
              <a:buSzPts val="1700"/>
              <a:buChar char="⚫"/>
              <a:defRPr sz="2000"/>
            </a:lvl2pPr>
            <a:lvl3pPr indent="-308610" lvl="2" marL="1371600" rtl="0" algn="l">
              <a:spcBef>
                <a:spcPts val="360"/>
              </a:spcBef>
              <a:spcAft>
                <a:spcPts val="0"/>
              </a:spcAft>
              <a:buSzPts val="1260"/>
              <a:buChar char="⚫"/>
              <a:defRPr sz="1800"/>
            </a:lvl3pPr>
            <a:lvl4pPr indent="-294639" lvl="3" marL="1828800" rtl="0" algn="l">
              <a:spcBef>
                <a:spcPts val="320"/>
              </a:spcBef>
              <a:spcAft>
                <a:spcPts val="0"/>
              </a:spcAft>
              <a:buSzPts val="1040"/>
              <a:buChar char="⚫"/>
              <a:defRPr sz="1600"/>
            </a:lvl4pPr>
            <a:lvl5pPr indent="-294639" lvl="4" marL="2286000" rtl="0" algn="l">
              <a:spcBef>
                <a:spcPts val="320"/>
              </a:spcBef>
              <a:spcAft>
                <a:spcPts val="0"/>
              </a:spcAft>
              <a:buSzPts val="1040"/>
              <a:buChar char="⚫"/>
              <a:defRPr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6" name="Google Shape;76;p10"/>
          <p:cNvSpPr txBox="1"/>
          <p:nvPr>
            <p:ph idx="4" type="body"/>
          </p:nvPr>
        </p:nvSpPr>
        <p:spPr>
          <a:xfrm>
            <a:off x="4645025" y="2514600"/>
            <a:ext cx="4041900" cy="3845700"/>
          </a:xfrm>
          <a:prstGeom prst="rect">
            <a:avLst/>
          </a:prstGeom>
          <a:noFill/>
          <a:ln>
            <a:noFill/>
          </a:ln>
        </p:spPr>
        <p:txBody>
          <a:bodyPr anchorCtr="0" anchor="t" bIns="45700" lIns="91425" spcFirstLastPara="1" rIns="91425" wrap="square" tIns="0">
            <a:noAutofit/>
          </a:bodyPr>
          <a:lstStyle>
            <a:lvl1pPr indent="-361315" lvl="0" marL="457200" rtl="0" algn="l">
              <a:spcBef>
                <a:spcPts val="440"/>
              </a:spcBef>
              <a:spcAft>
                <a:spcPts val="0"/>
              </a:spcAft>
              <a:buSzPts val="2090"/>
              <a:buChar char="⚫"/>
              <a:defRPr sz="2200"/>
            </a:lvl1pPr>
            <a:lvl2pPr indent="-336550" lvl="1" marL="914400" rtl="0" algn="l">
              <a:spcBef>
                <a:spcPts val="400"/>
              </a:spcBef>
              <a:spcAft>
                <a:spcPts val="0"/>
              </a:spcAft>
              <a:buSzPts val="1700"/>
              <a:buChar char="⚫"/>
              <a:defRPr sz="2000"/>
            </a:lvl2pPr>
            <a:lvl3pPr indent="-308610" lvl="2" marL="1371600" rtl="0" algn="l">
              <a:spcBef>
                <a:spcPts val="360"/>
              </a:spcBef>
              <a:spcAft>
                <a:spcPts val="0"/>
              </a:spcAft>
              <a:buSzPts val="1260"/>
              <a:buChar char="⚫"/>
              <a:defRPr sz="1800"/>
            </a:lvl3pPr>
            <a:lvl4pPr indent="-294639" lvl="3" marL="1828800" rtl="0" algn="l">
              <a:spcBef>
                <a:spcPts val="320"/>
              </a:spcBef>
              <a:spcAft>
                <a:spcPts val="0"/>
              </a:spcAft>
              <a:buSzPts val="1040"/>
              <a:buChar char="⚫"/>
              <a:defRPr sz="1600"/>
            </a:lvl4pPr>
            <a:lvl5pPr indent="-294639" lvl="4" marL="2286000" rtl="0" algn="l">
              <a:spcBef>
                <a:spcPts val="320"/>
              </a:spcBef>
              <a:spcAft>
                <a:spcPts val="0"/>
              </a:spcAft>
              <a:buSzPts val="1040"/>
              <a:buChar char="⚫"/>
              <a:defRPr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7" name="Google Shape;77;p10"/>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1"/>
          <p:cNvSpPr txBox="1"/>
          <p:nvPr>
            <p:ph idx="1" type="body"/>
          </p:nvPr>
        </p:nvSpPr>
        <p:spPr>
          <a:xfrm>
            <a:off x="457200" y="1920085"/>
            <a:ext cx="4038600" cy="4434900"/>
          </a:xfrm>
          <a:prstGeom prst="rect">
            <a:avLst/>
          </a:prstGeom>
          <a:noFill/>
          <a:ln>
            <a:noFill/>
          </a:ln>
        </p:spPr>
        <p:txBody>
          <a:bodyPr anchorCtr="0" anchor="t" bIns="45700" lIns="91425" spcFirstLastPara="1" rIns="91425" wrap="square" tIns="45700">
            <a:noAutofit/>
          </a:bodyPr>
          <a:lstStyle>
            <a:lvl1pPr indent="-385445" lvl="0" marL="457200" rtl="0" algn="l">
              <a:spcBef>
                <a:spcPts val="520"/>
              </a:spcBef>
              <a:spcAft>
                <a:spcPts val="0"/>
              </a:spcAft>
              <a:buSzPts val="2470"/>
              <a:buChar char="⚫"/>
              <a:defRPr sz="2600"/>
            </a:lvl1pPr>
            <a:lvl2pPr indent="-358140" lvl="1" marL="914400" rtl="0" algn="l">
              <a:spcBef>
                <a:spcPts val="480"/>
              </a:spcBef>
              <a:spcAft>
                <a:spcPts val="0"/>
              </a:spcAft>
              <a:buSzPts val="2040"/>
              <a:buChar char="⚫"/>
              <a:defRPr sz="2400"/>
            </a:lvl2pPr>
            <a:lvl3pPr indent="-317500" lvl="2" marL="1371600" rtl="0" algn="l">
              <a:spcBef>
                <a:spcPts val="400"/>
              </a:spcBef>
              <a:spcAft>
                <a:spcPts val="0"/>
              </a:spcAft>
              <a:buSzPts val="1400"/>
              <a:buChar char="⚫"/>
              <a:defRPr sz="2000"/>
            </a:lvl3pPr>
            <a:lvl4pPr indent="-302894" lvl="3" marL="1828800" rtl="0" algn="l">
              <a:spcBef>
                <a:spcPts val="360"/>
              </a:spcBef>
              <a:spcAft>
                <a:spcPts val="0"/>
              </a:spcAft>
              <a:buSzPts val="1170"/>
              <a:buChar char="⚫"/>
              <a:defRPr sz="1800"/>
            </a:lvl4pPr>
            <a:lvl5pPr indent="-302895" lvl="4" marL="2286000" rtl="0" algn="l">
              <a:spcBef>
                <a:spcPts val="360"/>
              </a:spcBef>
              <a:spcAft>
                <a:spcPts val="0"/>
              </a:spcAft>
              <a:buSzPts val="1170"/>
              <a:buChar char="⚫"/>
              <a:defRPr sz="18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3" name="Google Shape;83;p11"/>
          <p:cNvSpPr txBox="1"/>
          <p:nvPr>
            <p:ph idx="2" type="body"/>
          </p:nvPr>
        </p:nvSpPr>
        <p:spPr>
          <a:xfrm>
            <a:off x="4648200" y="1920085"/>
            <a:ext cx="4038600" cy="4434900"/>
          </a:xfrm>
          <a:prstGeom prst="rect">
            <a:avLst/>
          </a:prstGeom>
          <a:noFill/>
          <a:ln>
            <a:noFill/>
          </a:ln>
        </p:spPr>
        <p:txBody>
          <a:bodyPr anchorCtr="0" anchor="t" bIns="45700" lIns="91425" spcFirstLastPara="1" rIns="91425" wrap="square" tIns="45700">
            <a:noAutofit/>
          </a:bodyPr>
          <a:lstStyle>
            <a:lvl1pPr indent="-385445" lvl="0" marL="457200" rtl="0" algn="l">
              <a:spcBef>
                <a:spcPts val="520"/>
              </a:spcBef>
              <a:spcAft>
                <a:spcPts val="0"/>
              </a:spcAft>
              <a:buSzPts val="2470"/>
              <a:buChar char="⚫"/>
              <a:defRPr sz="2600"/>
            </a:lvl1pPr>
            <a:lvl2pPr indent="-358140" lvl="1" marL="914400" rtl="0" algn="l">
              <a:spcBef>
                <a:spcPts val="480"/>
              </a:spcBef>
              <a:spcAft>
                <a:spcPts val="0"/>
              </a:spcAft>
              <a:buSzPts val="2040"/>
              <a:buChar char="⚫"/>
              <a:defRPr sz="2400"/>
            </a:lvl2pPr>
            <a:lvl3pPr indent="-317500" lvl="2" marL="1371600" rtl="0" algn="l">
              <a:spcBef>
                <a:spcPts val="400"/>
              </a:spcBef>
              <a:spcAft>
                <a:spcPts val="0"/>
              </a:spcAft>
              <a:buSzPts val="1400"/>
              <a:buChar char="⚫"/>
              <a:defRPr sz="2000"/>
            </a:lvl3pPr>
            <a:lvl4pPr indent="-302894" lvl="3" marL="1828800" rtl="0" algn="l">
              <a:spcBef>
                <a:spcPts val="360"/>
              </a:spcBef>
              <a:spcAft>
                <a:spcPts val="0"/>
              </a:spcAft>
              <a:buSzPts val="1170"/>
              <a:buChar char="⚫"/>
              <a:defRPr sz="1800"/>
            </a:lvl4pPr>
            <a:lvl5pPr indent="-302895" lvl="4" marL="2286000" rtl="0" algn="l">
              <a:spcBef>
                <a:spcPts val="360"/>
              </a:spcBef>
              <a:spcAft>
                <a:spcPts val="0"/>
              </a:spcAft>
              <a:buSzPts val="1170"/>
              <a:buChar char="⚫"/>
              <a:defRPr sz="18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4" name="Google Shape;84;p11"/>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xml"/><Relationship Id="rId1"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2.xml"/><Relationship Id="rId10" Type="http://schemas.openxmlformats.org/officeDocument/2006/relationships/theme" Target="../theme/theme5.xml"/><Relationship Id="rId5" Type="http://schemas.openxmlformats.org/officeDocument/2006/relationships/slideLayout" Target="../slideLayouts/slideLayout5.xml"/><Relationship Id="rId8" Type="http://schemas.openxmlformats.org/officeDocument/2006/relationships/slideLayout" Target="../slideLayouts/slideLayout8.xml"/><Relationship Id="rId4" Type="http://schemas.openxmlformats.org/officeDocument/2006/relationships/slideLayout" Target="../slideLayouts/slideLayout4.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 Id="rId7" Type="http://schemas.openxmlformats.org/officeDocument/2006/relationships/slideLayout" Target="../slideLayouts/slideLayout7.xml"/><Relationship Id="rId1"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2" Type="http://schemas.openxmlformats.org/officeDocument/2006/relationships/slideLayout" Target="../slideLayouts/slideLayout10.xml"/><Relationship Id="rId3" Type="http://schemas.openxmlformats.org/officeDocument/2006/relationships/theme" Target="../theme/theme1.xml"/><Relationship Id="rId1"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2" Type="http://schemas.openxmlformats.org/officeDocument/2006/relationships/slideLayout" Target="../slideLayouts/slideLayout11.xml"/><Relationship Id="rId3" Type="http://schemas.openxmlformats.org/officeDocument/2006/relationships/theme" Target="../theme/theme4.xml"/><Relationship Id="rId1"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29327" y="-14802"/>
            <a:ext cx="9198252" cy="1083761"/>
            <a:chOff x="-29322" y="-1965"/>
            <a:chExt cx="9198252" cy="1086259"/>
          </a:xfrm>
        </p:grpSpPr>
        <p:sp>
          <p:nvSpPr>
            <p:cNvPr id="13" name="Google Shape;13;p1"/>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4" name="Google Shape;14;p1"/>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
        <p:nvSpPr>
          <p:cNvPr id="15" name="Google Shape;15;p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6" name="Google Shape;16;p1"/>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7" name="Google Shape;17;p1"/>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1"/>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 name="Google Shape;19;p1"/>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1pPr>
            <a:lvl2pPr indent="0" lvl="1"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2pPr>
            <a:lvl3pPr indent="0" lvl="2"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3pPr>
            <a:lvl4pPr indent="0" lvl="3"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4pPr>
            <a:lvl5pPr indent="0" lvl="4"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5pPr>
            <a:lvl6pPr indent="0" lvl="5"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6pPr>
            <a:lvl7pPr indent="0" lvl="6"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7pPr>
            <a:lvl8pPr indent="0" lvl="7"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8pPr>
            <a:lvl9pPr indent="0" lvl="8"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 name="Shape 26"/>
        <p:cNvGrpSpPr/>
        <p:nvPr/>
      </p:nvGrpSpPr>
      <p:grpSpPr>
        <a:xfrm>
          <a:off x="0" y="0"/>
          <a:ext cx="0" cy="0"/>
          <a:chOff x="0" y="0"/>
          <a:chExt cx="0" cy="0"/>
        </a:xfrm>
      </p:grpSpPr>
      <p:sp>
        <p:nvSpPr>
          <p:cNvPr id="27" name="Google Shape;27;p3"/>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3"/>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0" name="Google Shape;30;p3"/>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3"/>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3"/>
          <p:cNvGrpSpPr/>
          <p:nvPr/>
        </p:nvGrpSpPr>
        <p:grpSpPr>
          <a:xfrm>
            <a:off x="-29327" y="-14802"/>
            <a:ext cx="9198252" cy="1083761"/>
            <a:chOff x="-29322" y="-1965"/>
            <a:chExt cx="9198252" cy="1086259"/>
          </a:xfrm>
        </p:grpSpPr>
        <p:sp>
          <p:nvSpPr>
            <p:cNvPr id="35" name="Google Shape;35;p3"/>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6" name="Google Shape;36;p3"/>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
        <p:nvSpPr>
          <p:cNvPr id="88" name="Google Shape;88;p1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9" name="Google Shape;89;p1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90" name="Google Shape;90;p12"/>
          <p:cNvGrpSpPr/>
          <p:nvPr/>
        </p:nvGrpSpPr>
        <p:grpSpPr>
          <a:xfrm>
            <a:off x="-29327" y="-14802"/>
            <a:ext cx="9198252" cy="1083761"/>
            <a:chOff x="-29322" y="-1965"/>
            <a:chExt cx="9198252" cy="1086259"/>
          </a:xfrm>
        </p:grpSpPr>
        <p:sp>
          <p:nvSpPr>
            <p:cNvPr id="91" name="Google Shape;91;p12"/>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92" name="Google Shape;92;p12"/>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
        <p:nvSpPr>
          <p:cNvPr id="93" name="Google Shape;93;p1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94" name="Google Shape;94;p12"/>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95" name="Google Shape;95;p12"/>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12"/>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12"/>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1pPr>
            <a:lvl2pPr indent="0" lvl="1"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2pPr>
            <a:lvl3pPr indent="0" lvl="2"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3pPr>
            <a:lvl4pPr indent="0" lvl="3"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4pPr>
            <a:lvl5pPr indent="0" lvl="4"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5pPr>
            <a:lvl6pPr indent="0" lvl="5"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6pPr>
            <a:lvl7pPr indent="0" lvl="6"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7pPr>
            <a:lvl8pPr indent="0" lvl="7"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8pPr>
            <a:lvl9pPr indent="0" lvl="8" marL="0" marR="0" rtl="0" algn="r">
              <a:lnSpc>
                <a:spcPct val="100000"/>
              </a:lnSpc>
              <a:spcBef>
                <a:spcPts val="0"/>
              </a:spcBef>
              <a:spcAft>
                <a:spcPts val="0"/>
              </a:spcAft>
              <a:buClr>
                <a:srgbClr val="D1EAEE"/>
              </a:buClr>
              <a:buSzPts val="1200"/>
              <a:buFont typeface="Constantia"/>
              <a:buNone/>
              <a:defRPr b="0" i="0" sz="1200" u="non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4"/>
          <p:cNvSpPr/>
          <p:nvPr/>
        </p:nvSpPr>
        <p:spPr>
          <a:xfrm flipH="1" rot="-10377829">
            <a:off x="3166569" y="1109764"/>
            <a:ext cx="5257964" cy="4114929"/>
          </a:xfrm>
          <a:custGeom>
            <a:rect b="b" l="l" r="r" t="t"/>
            <a:pathLst>
              <a:path extrusionOk="0" h="4114800" w="5257800">
                <a:moveTo>
                  <a:pt x="0" y="0"/>
                </a:moveTo>
                <a:lnTo>
                  <a:pt x="5107774" y="0"/>
                </a:lnTo>
                <a:lnTo>
                  <a:pt x="5257800" y="150026"/>
                </a:lnTo>
                <a:lnTo>
                  <a:pt x="5257800" y="4114800"/>
                </a:lnTo>
                <a:lnTo>
                  <a:pt x="0" y="4114800"/>
                </a:lnTo>
                <a:lnTo>
                  <a:pt x="0" y="0"/>
                </a:lnTo>
                <a:lnTo>
                  <a:pt x="0" y="0"/>
                </a:lnTo>
                <a:close/>
              </a:path>
            </a:pathLst>
          </a:custGeom>
          <a:solidFill>
            <a:srgbClr val="FFFFFF"/>
          </a:solidFill>
          <a:ln cap="rnd" cmpd="sng" w="9525">
            <a:solidFill>
              <a:srgbClr val="C0C0C0"/>
            </a:solidFill>
            <a:prstDash val="solid"/>
            <a:miter lim="800000"/>
            <a:headEnd len="sm" w="sm" type="none"/>
            <a:tailEnd len="sm" w="sm" type="none"/>
          </a:ln>
          <a:effectLst>
            <a:outerShdw blurRad="63500" sx="98500" kx="98636" dir="7500041" dist="38499" sy="100080">
              <a:srgbClr val="000000">
                <a:alpha val="2471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4"/>
          <p:cNvSpPr/>
          <p:nvPr/>
        </p:nvSpPr>
        <p:spPr>
          <a:xfrm flipH="1" rot="-10381539">
            <a:off x="8004149" y="5359289"/>
            <a:ext cx="155652" cy="155652"/>
          </a:xfrm>
          <a:prstGeom prst="rtTriangle">
            <a:avLst/>
          </a:prstGeom>
          <a:solidFill>
            <a:srgbClr val="FFFFFF"/>
          </a:solidFill>
          <a:ln cap="flat" cmpd="sng" w="12700">
            <a:solidFill>
              <a:srgbClr val="FFFFFF"/>
            </a:solidFill>
            <a:prstDash val="solid"/>
            <a:bevel/>
            <a:headEnd len="sm" w="sm" type="none"/>
            <a:tailEnd len="sm" w="sm" type="none"/>
          </a:ln>
          <a:effectLst>
            <a:outerShdw blurRad="63500" dir="12899787" dist="6350">
              <a:srgbClr val="000000">
                <a:alpha val="4667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10" name="Google Shape;110;p14"/>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1" name="Google Shape;111;p14"/>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4"/>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4"/>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4" Type="http://schemas.openxmlformats.org/officeDocument/2006/relationships/image" Target="../media/image14.png"/><Relationship Id="rId3"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3"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3"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idx="4294967295" type="ctrTitle"/>
          </p:nvPr>
        </p:nvSpPr>
        <p:spPr>
          <a:xfrm>
            <a:off x="762000" y="1752600"/>
            <a:ext cx="7851600" cy="38862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73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Unit-2</a:t>
            </a: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6700" u="none" cap="none" strike="noStrike">
                <a:solidFill>
                  <a:srgbClr val="4CE0EA"/>
                </a:solidFill>
                <a:latin typeface="Times New Roman"/>
                <a:ea typeface="Times New Roman"/>
                <a:cs typeface="Times New Roman"/>
                <a:sym typeface="Times New Roman"/>
              </a:rPr>
              <a:t>Cloud Computing Fundamentals</a:t>
            </a:r>
            <a:br>
              <a:rPr b="1" i="0" lang="en-US" sz="67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67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4.Deployment Models</a:t>
            </a:r>
            <a:endParaRPr/>
          </a:p>
        </p:txBody>
      </p:sp>
      <p:sp>
        <p:nvSpPr>
          <p:cNvPr id="190" name="Google Shape;190;p25"/>
          <p:cNvSpPr txBox="1"/>
          <p:nvPr>
            <p:ph idx="1" type="subTitle"/>
          </p:nvPr>
        </p:nvSpPr>
        <p:spPr>
          <a:xfrm>
            <a:off x="381000" y="2057400"/>
            <a:ext cx="8077200" cy="4495800"/>
          </a:xfrm>
          <a:prstGeom prst="rect">
            <a:avLst/>
          </a:prstGeom>
          <a:noFill/>
          <a:ln>
            <a:noFill/>
          </a:ln>
        </p:spPr>
        <p:txBody>
          <a:bodyPr anchorCtr="0" anchor="t" bIns="45700" lIns="0" spcFirstLastPara="1" rIns="18275" wrap="square" tIns="45700">
            <a:noAutofit/>
          </a:bodyPr>
          <a:lstStyle/>
          <a:p>
            <a:pPr indent="-403225" lvl="0" marL="403225" rtl="0" algn="just">
              <a:lnSpc>
                <a:spcPct val="15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Four deployment models are usually distinguished  namely:</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Public Cloud</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a:t>
            </a:r>
            <a:r>
              <a:rPr b="0" i="0" lang="en-US" sz="2400" u="none">
                <a:solidFill>
                  <a:schemeClr val="lt1"/>
                </a:solidFill>
                <a:latin typeface="Constantia"/>
                <a:ea typeface="Constantia"/>
                <a:cs typeface="Constantia"/>
                <a:sym typeface="Constantia"/>
              </a:rPr>
              <a:t>Private Cloud</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a:t>
            </a:r>
            <a:r>
              <a:rPr b="0" i="0" lang="en-US" sz="2400" u="none">
                <a:solidFill>
                  <a:schemeClr val="lt1"/>
                </a:solidFill>
                <a:latin typeface="Constantia"/>
                <a:ea typeface="Constantia"/>
                <a:cs typeface="Constantia"/>
                <a:sym typeface="Constantia"/>
              </a:rPr>
              <a:t>Community Cloud </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a:t>
            </a:r>
            <a:r>
              <a:rPr b="0" i="0" lang="en-US" sz="2400" u="none">
                <a:solidFill>
                  <a:schemeClr val="lt1"/>
                </a:solidFill>
                <a:latin typeface="Constantia"/>
                <a:ea typeface="Constantia"/>
                <a:cs typeface="Constantia"/>
                <a:sym typeface="Constantia"/>
              </a:rPr>
              <a:t>Hybrid Cloud</a:t>
            </a:r>
            <a:endParaRPr/>
          </a:p>
          <a:p>
            <a:pPr indent="-403225" lvl="0" marL="403225" rtl="0" algn="just">
              <a:lnSpc>
                <a:spcPct val="15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258445" lvl="0" marL="403225" rtl="0" algn="just">
              <a:lnSpc>
                <a:spcPct val="10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pic>
        <p:nvPicPr>
          <p:cNvPr id="191" name="Google Shape;191;p25"/>
          <p:cNvPicPr preferRelativeResize="0"/>
          <p:nvPr/>
        </p:nvPicPr>
        <p:blipFill rotWithShape="1">
          <a:blip r:embed="rId3">
            <a:alphaModFix/>
          </a:blip>
          <a:srcRect b="0" l="0" r="0" t="0"/>
          <a:stretch/>
        </p:blipFill>
        <p:spPr>
          <a:xfrm>
            <a:off x="4419600" y="2857500"/>
            <a:ext cx="4267200" cy="29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1" type="subTitle"/>
          </p:nvPr>
        </p:nvSpPr>
        <p:spPr>
          <a:xfrm>
            <a:off x="533400" y="2590800"/>
            <a:ext cx="7854900" cy="3962400"/>
          </a:xfrm>
          <a:prstGeom prst="rect">
            <a:avLst/>
          </a:prstGeom>
          <a:noFill/>
          <a:ln>
            <a:noFill/>
          </a:ln>
        </p:spPr>
        <p:txBody>
          <a:bodyPr anchorCtr="0" anchor="t" bIns="45700" lIns="0" spcFirstLastPara="1" rIns="18275" wrap="square" tIns="45700">
            <a:noAutofit/>
          </a:bodyPr>
          <a:lstStyle/>
          <a:p>
            <a:pPr indent="0" lvl="0" marL="0" rtl="0" algn="just">
              <a:lnSpc>
                <a:spcPct val="150000"/>
              </a:lnSpc>
              <a:spcBef>
                <a:spcPts val="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pic>
        <p:nvPicPr>
          <p:cNvPr descr="public cloud model" id="198" name="Google Shape;198;p26"/>
          <p:cNvPicPr preferRelativeResize="0"/>
          <p:nvPr/>
        </p:nvPicPr>
        <p:blipFill rotWithShape="1">
          <a:blip r:embed="rId3">
            <a:alphaModFix/>
          </a:blip>
          <a:srcRect b="0" l="0" r="0" t="0"/>
          <a:stretch/>
        </p:blipFill>
        <p:spPr>
          <a:xfrm>
            <a:off x="304800" y="2017712"/>
            <a:ext cx="8382000" cy="4714875"/>
          </a:xfrm>
          <a:prstGeom prst="rect">
            <a:avLst/>
          </a:prstGeom>
          <a:noFill/>
          <a:ln>
            <a:noFill/>
          </a:ln>
        </p:spPr>
      </p:pic>
      <p:sp>
        <p:nvSpPr>
          <p:cNvPr id="199" name="Google Shape;199;p26"/>
          <p:cNvSpPr txBox="1"/>
          <p:nvPr>
            <p:ph idx="4294967295" type="ctrTitle"/>
          </p:nvPr>
        </p:nvSpPr>
        <p:spPr>
          <a:xfrm>
            <a:off x="533400" y="152400"/>
            <a:ext cx="7851600" cy="6096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Public Cloud</a:t>
            </a:r>
            <a:endParaRPr/>
          </a:p>
        </p:txBody>
      </p:sp>
      <p:sp>
        <p:nvSpPr>
          <p:cNvPr id="200" name="Google Shape;200;p26"/>
          <p:cNvSpPr txBox="1"/>
          <p:nvPr/>
        </p:nvSpPr>
        <p:spPr>
          <a:xfrm>
            <a:off x="381000" y="914400"/>
            <a:ext cx="8305800" cy="9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r>
              <a:rPr b="0" i="0" lang="en-US" sz="1800" u="none">
                <a:solidFill>
                  <a:srgbClr val="FF0000"/>
                </a:solidFill>
                <a:latin typeface="Calibri"/>
                <a:ea typeface="Calibri"/>
                <a:cs typeface="Calibri"/>
                <a:sym typeface="Calibri"/>
              </a:rPr>
              <a:t>Public Cloud: </a:t>
            </a:r>
            <a:r>
              <a:rPr b="0" i="0" lang="en-US" sz="1800" u="none">
                <a:solidFill>
                  <a:schemeClr val="lt1"/>
                </a:solidFill>
                <a:latin typeface="Calibri"/>
                <a:ea typeface="Calibri"/>
                <a:cs typeface="Calibri"/>
                <a:sym typeface="Calibri"/>
              </a:rPr>
              <a:t>A Cloud facility which is deployed at vendors place and the cloud can be shared with multiple clients. The Services can be free or paid.</a:t>
            </a:r>
            <a:endParaRPr/>
          </a:p>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Example:GMAIL,FACEBOOK,DROPBOX,INSTAGRAM, are free and they are public clouds</a:t>
            </a:r>
            <a:endParaRPr/>
          </a:p>
        </p:txBody>
      </p:sp>
      <p:pic>
        <p:nvPicPr>
          <p:cNvPr descr="public cloud model" id="201" name="Google Shape;201;p26"/>
          <p:cNvPicPr preferRelativeResize="0"/>
          <p:nvPr/>
        </p:nvPicPr>
        <p:blipFill rotWithShape="1">
          <a:blip r:embed="rId3">
            <a:alphaModFix/>
          </a:blip>
          <a:srcRect b="0" l="0" r="0" t="0"/>
          <a:stretch/>
        </p:blipFill>
        <p:spPr>
          <a:xfrm>
            <a:off x="304800" y="2066925"/>
            <a:ext cx="8382000" cy="471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1" type="subTitle"/>
          </p:nvPr>
        </p:nvSpPr>
        <p:spPr>
          <a:xfrm>
            <a:off x="381000" y="1143000"/>
            <a:ext cx="8382000" cy="5410200"/>
          </a:xfrm>
          <a:prstGeom prst="rect">
            <a:avLst/>
          </a:prstGeom>
          <a:noFill/>
          <a:ln>
            <a:noFill/>
          </a:ln>
        </p:spPr>
        <p:txBody>
          <a:bodyPr anchorCtr="0" anchor="t" bIns="45700" lIns="0" spcFirstLastPara="1" rIns="18275" wrap="square" tIns="45700">
            <a:noAutofit/>
          </a:bodyPr>
          <a:lstStyle/>
          <a:p>
            <a:pPr indent="-344487" lvl="0" marL="344487" rtl="0" algn="just">
              <a:lnSpc>
                <a:spcPct val="10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Provides a shared platform that is accessible to the general public through an Internet connection.</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It is operated on the pay-as-per-use model and administrated by the third party, i.e., Cloud service provider.</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The same storage is being used by multiple users at the same time.</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Public cloud is owned, managed, and operated by businesses, universities, government organizations, or a combination of them.</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Amazon Elastic Compute Cloud (EC2), Microsoft Azure, IBM's Blue Cloud, Sun Cloud, and Google Cloud are examples of the public cloud.</a:t>
            </a:r>
            <a:endParaRPr/>
          </a:p>
          <a:p>
            <a:pPr indent="-199707" lvl="0" marL="344487" rtl="0" algn="just">
              <a:lnSpc>
                <a:spcPct val="100000"/>
              </a:lnSpc>
              <a:spcBef>
                <a:spcPts val="480"/>
              </a:spcBef>
              <a:spcAft>
                <a:spcPts val="0"/>
              </a:spcAft>
              <a:buClr>
                <a:srgbClr val="7030A0"/>
              </a:buClr>
              <a:buSzPts val="2280"/>
              <a:buFont typeface="Noto Sans Symbols"/>
              <a:buNone/>
            </a:pPr>
            <a:r>
              <a:t/>
            </a:r>
            <a:endParaRPr b="0" i="0" sz="2400" u="none">
              <a:solidFill>
                <a:schemeClr val="lt1"/>
              </a:solidFill>
              <a:latin typeface="Constantia"/>
              <a:ea typeface="Constantia"/>
              <a:cs typeface="Constantia"/>
              <a:sym typeface="Constantia"/>
            </a:endParaRPr>
          </a:p>
          <a:p>
            <a:pPr indent="-199707" lvl="0" marL="344487" rtl="0" algn="just">
              <a:lnSpc>
                <a:spcPct val="150000"/>
              </a:lnSpc>
              <a:spcBef>
                <a:spcPts val="480"/>
              </a:spcBef>
              <a:spcAft>
                <a:spcPts val="0"/>
              </a:spcAft>
              <a:buClr>
                <a:srgbClr val="7030A0"/>
              </a:buClr>
              <a:buSzPts val="2280"/>
              <a:buFont typeface="Noto Sans Symbols"/>
              <a:buNone/>
            </a:pPr>
            <a:r>
              <a:t/>
            </a:r>
            <a:endParaRPr b="0" i="0" sz="2400" u="none">
              <a:solidFill>
                <a:schemeClr val="lt1"/>
              </a:solidFill>
              <a:latin typeface="Constantia"/>
              <a:ea typeface="Constantia"/>
              <a:cs typeface="Constantia"/>
              <a:sym typeface="Constantia"/>
            </a:endParaRPr>
          </a:p>
          <a:p>
            <a:pPr indent="-199707" lvl="0" marL="344487" rtl="0" algn="just">
              <a:lnSpc>
                <a:spcPct val="150000"/>
              </a:lnSpc>
              <a:spcBef>
                <a:spcPts val="480"/>
              </a:spcBef>
              <a:spcAft>
                <a:spcPts val="0"/>
              </a:spcAft>
              <a:buClr>
                <a:srgbClr val="7030A0"/>
              </a:buClr>
              <a:buSzPts val="2280"/>
              <a:buFont typeface="Noto Sans Symbols"/>
              <a:buNone/>
            </a:pPr>
            <a:r>
              <a:t/>
            </a:r>
            <a:endParaRPr b="0" i="0" sz="2400" u="none">
              <a:solidFill>
                <a:schemeClr val="lt1"/>
              </a:solidFill>
              <a:latin typeface="Calibri"/>
              <a:ea typeface="Calibri"/>
              <a:cs typeface="Calibri"/>
              <a:sym typeface="Calibri"/>
            </a:endParaRPr>
          </a:p>
          <a:p>
            <a:pPr indent="-199707" lvl="0" marL="344487" rtl="0" algn="just">
              <a:lnSpc>
                <a:spcPct val="10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457200" y="152400"/>
            <a:ext cx="8229600" cy="609600"/>
          </a:xfrm>
          <a:prstGeom prst="rect">
            <a:avLst/>
          </a:prstGeom>
          <a:noFill/>
          <a:ln>
            <a:noFill/>
          </a:ln>
        </p:spPr>
        <p:txBody>
          <a:bodyPr anchorCtr="0" anchor="b" bIns="0" lIns="0" spcFirstLastPara="1" rIns="0" wrap="square" tIns="45700">
            <a:noAutofit/>
          </a:bodyPr>
          <a:lstStyle/>
          <a:p>
            <a:pPr indent="-342900" lvl="0" marL="342900" rtl="0" algn="l">
              <a:lnSpc>
                <a:spcPct val="100000"/>
              </a:lnSpc>
              <a:spcBef>
                <a:spcPts val="0"/>
              </a:spcBef>
              <a:spcAft>
                <a:spcPts val="0"/>
              </a:spcAft>
              <a:buClr>
                <a:schemeClr val="dk2"/>
              </a:buClr>
              <a:buSzPts val="5400"/>
              <a:buFont typeface="Calibri"/>
              <a:buNone/>
            </a:pPr>
            <a:r>
              <a:rPr b="1" i="0" lang="en-US" sz="5400" u="none">
                <a:solidFill>
                  <a:schemeClr val="dk2"/>
                </a:solidFill>
                <a:latin typeface="Calibri"/>
                <a:ea typeface="Calibri"/>
                <a:cs typeface="Calibri"/>
                <a:sym typeface="Calibri"/>
              </a:rPr>
              <a:t>Characteristics</a:t>
            </a:r>
            <a:endParaRPr/>
          </a:p>
        </p:txBody>
      </p:sp>
      <p:sp>
        <p:nvSpPr>
          <p:cNvPr id="213" name="Google Shape;213;p28"/>
          <p:cNvSpPr txBox="1"/>
          <p:nvPr>
            <p:ph idx="1" type="body"/>
          </p:nvPr>
        </p:nvSpPr>
        <p:spPr>
          <a:xfrm>
            <a:off x="457200" y="762000"/>
            <a:ext cx="4724400" cy="5943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1" lang="en-US" sz="2000" u="none" cap="none" strike="noStrike">
                <a:solidFill>
                  <a:schemeClr val="dk1"/>
                </a:solidFill>
                <a:latin typeface="times new roman"/>
                <a:ea typeface="times new roman"/>
                <a:cs typeface="times new roman"/>
                <a:sym typeface="times new roman"/>
              </a:rPr>
              <a:t>Highly scalable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1" lang="en-US" sz="2000" u="none" cap="none" strike="noStrike">
                <a:solidFill>
                  <a:schemeClr val="dk1"/>
                </a:solidFill>
                <a:latin typeface="times new roman"/>
                <a:ea typeface="times new roman"/>
                <a:cs typeface="times new roman"/>
                <a:sym typeface="times new roman"/>
              </a:rPr>
              <a:t>Affordable</a:t>
            </a:r>
            <a:endParaRPr b="0" i="0" sz="2000" u="none" cap="none" strike="noStrik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1" lang="en-US" sz="2000" u="none" cap="none" strike="noStrike">
                <a:solidFill>
                  <a:schemeClr val="dk1"/>
                </a:solidFill>
                <a:latin typeface="times new roman"/>
                <a:ea typeface="times new roman"/>
                <a:cs typeface="times new roman"/>
                <a:sym typeface="times new roman"/>
              </a:rPr>
              <a:t>Less secure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1" lang="en-US" sz="2000" u="none" cap="none" strike="noStrike">
                <a:solidFill>
                  <a:schemeClr val="dk1"/>
                </a:solidFill>
                <a:latin typeface="times new roman"/>
                <a:ea typeface="times new roman"/>
                <a:cs typeface="times new roman"/>
                <a:sym typeface="times new roman"/>
              </a:rPr>
              <a:t>Highly available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1" lang="en-US" sz="2000" u="none" cap="none" strike="noStrike">
                <a:solidFill>
                  <a:schemeClr val="dk1"/>
                </a:solidFill>
                <a:latin typeface="times new roman"/>
                <a:ea typeface="times new roman"/>
                <a:cs typeface="times new roman"/>
                <a:sym typeface="times new roman"/>
              </a:rPr>
              <a:t>Stringent SLAs</a:t>
            </a:r>
            <a:endParaRPr/>
          </a:p>
          <a:p>
            <a:pPr indent="-273050" lvl="0" marL="273050" marR="0" rtl="0" algn="l">
              <a:lnSpc>
                <a:spcPct val="100000"/>
              </a:lnSpc>
              <a:spcBef>
                <a:spcPts val="400"/>
              </a:spcBef>
              <a:spcAft>
                <a:spcPts val="0"/>
              </a:spcAft>
              <a:buClr>
                <a:srgbClr val="0BD0D9"/>
              </a:buClr>
              <a:buSzPts val="1900"/>
              <a:buFont typeface="Noto Sans Symbols"/>
              <a:buNone/>
            </a:pPr>
            <a:r>
              <a:rPr b="1" i="0" lang="en-US" sz="2000" u="sng" cap="none" strike="noStrike">
                <a:solidFill>
                  <a:srgbClr val="FF0000"/>
                </a:solidFill>
                <a:latin typeface="times new roman"/>
                <a:ea typeface="times new roman"/>
                <a:cs typeface="times new roman"/>
                <a:sym typeface="times new roman"/>
              </a:rPr>
              <a:t>Suitability</a:t>
            </a:r>
            <a:endParaRPr b="1" i="0" sz="2000" u="sng" cap="none" strike="noStrike">
              <a:solidFill>
                <a:schemeClr val="dk1"/>
              </a:solidFill>
              <a:latin typeface="times new roman"/>
              <a:ea typeface="times new roman"/>
              <a:cs typeface="times new roman"/>
              <a:sym typeface="times new roman"/>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requirement for resources is large, that is, there is large user base.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requirement for resources is varying.</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There is no physical infrastructure available.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An organization has financial constraints</a:t>
            </a:r>
            <a:endParaRPr/>
          </a:p>
          <a:p>
            <a:pPr indent="-273050" lvl="0" marL="273050" marR="0" rtl="0" algn="l">
              <a:lnSpc>
                <a:spcPct val="100000"/>
              </a:lnSpc>
              <a:spcBef>
                <a:spcPts val="400"/>
              </a:spcBef>
              <a:spcAft>
                <a:spcPts val="0"/>
              </a:spcAft>
              <a:buClr>
                <a:srgbClr val="0BD0D9"/>
              </a:buClr>
              <a:buSzPts val="1900"/>
              <a:buFont typeface="Noto Sans Symbols"/>
              <a:buChar char="⚫"/>
            </a:pPr>
            <a:r>
              <a:rPr b="1" i="0" lang="en-US" sz="2000" u="sng" cap="none" strike="noStrike">
                <a:solidFill>
                  <a:srgbClr val="FF0000"/>
                </a:solidFill>
                <a:latin typeface="times new roman"/>
                <a:ea typeface="times new roman"/>
                <a:cs typeface="times new roman"/>
                <a:sym typeface="times new roman"/>
              </a:rPr>
              <a:t>Non Suitability</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 Security is very important. </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 Organization expects autonomy. </a:t>
            </a:r>
            <a:endParaRPr/>
          </a:p>
          <a:p>
            <a:pPr indent="-273050" lvl="0" marL="273050" marR="0" rtl="0" algn="l">
              <a:lnSpc>
                <a:spcPct val="100000"/>
              </a:lnSpc>
              <a:spcBef>
                <a:spcPts val="520"/>
              </a:spcBef>
              <a:spcAft>
                <a:spcPts val="0"/>
              </a:spcAft>
              <a:buClr>
                <a:srgbClr val="0BD0D9"/>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 Third-party reliability is not preferred</a:t>
            </a:r>
            <a:r>
              <a:rPr b="0" i="0" lang="en-US" sz="2600" u="none" cap="none" strike="noStrike">
                <a:solidFill>
                  <a:schemeClr val="dk1"/>
                </a:solidFill>
                <a:latin typeface="Constantia"/>
                <a:ea typeface="Constantia"/>
                <a:cs typeface="Constantia"/>
                <a:sym typeface="Constantia"/>
              </a:rPr>
              <a:t>.</a:t>
            </a:r>
            <a:endParaRPr b="1" i="0" sz="2600" u="sng" cap="none" strike="noStrike">
              <a:solidFill>
                <a:schemeClr val="dk1"/>
              </a:solidFill>
              <a:latin typeface="Constantia"/>
              <a:ea typeface="Constantia"/>
              <a:cs typeface="Constantia"/>
              <a:sym typeface="Constantia"/>
            </a:endParaRPr>
          </a:p>
          <a:p>
            <a:pPr indent="-116204" lvl="0" marL="273050" marR="0" rtl="0" algn="l">
              <a:spcBef>
                <a:spcPts val="520"/>
              </a:spcBef>
              <a:spcAft>
                <a:spcPts val="0"/>
              </a:spcAft>
              <a:buClr>
                <a:srgbClr val="0BD0D9"/>
              </a:buClr>
              <a:buSzPts val="2470"/>
              <a:buFont typeface="Noto Sans Symbols"/>
              <a:buNone/>
            </a:pPr>
            <a:r>
              <a:t/>
            </a:r>
            <a:endParaRPr b="1" i="0" sz="2600" u="sng">
              <a:solidFill>
                <a:schemeClr val="dk1"/>
              </a:solidFill>
              <a:latin typeface="Constantia"/>
              <a:ea typeface="Constantia"/>
              <a:cs typeface="Constantia"/>
              <a:sym typeface="Constantia"/>
            </a:endParaRPr>
          </a:p>
        </p:txBody>
      </p:sp>
      <p:sp>
        <p:nvSpPr>
          <p:cNvPr id="214" name="Google Shape;214;p28"/>
          <p:cNvSpPr txBox="1"/>
          <p:nvPr/>
        </p:nvSpPr>
        <p:spPr>
          <a:xfrm>
            <a:off x="5181600" y="762000"/>
            <a:ext cx="38100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sng">
                <a:solidFill>
                  <a:srgbClr val="FF0000"/>
                </a:solidFill>
                <a:latin typeface="Arial"/>
                <a:ea typeface="Arial"/>
                <a:cs typeface="Arial"/>
                <a:sym typeface="Arial"/>
              </a:rPr>
              <a:t>Issues</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1.SLA</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2.Network</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3.Performance</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4.Multitenancy</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5.Location</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 Security and data privacy</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 Laws and conflicts</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 Cloud management</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9. Maintenance</a:t>
            </a:r>
            <a:endParaRPr/>
          </a:p>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idx="1" type="subTitle"/>
          </p:nvPr>
        </p:nvSpPr>
        <p:spPr>
          <a:xfrm>
            <a:off x="533400" y="2057400"/>
            <a:ext cx="8077200" cy="4953000"/>
          </a:xfrm>
          <a:prstGeom prst="rect">
            <a:avLst/>
          </a:prstGeom>
          <a:noFill/>
          <a:ln>
            <a:noFill/>
          </a:ln>
        </p:spPr>
        <p:txBody>
          <a:bodyPr anchorCtr="0" anchor="t" bIns="45700" lIns="0" spcFirstLastPara="1" rIns="18275" wrap="square" tIns="45700">
            <a:noAutofit/>
          </a:bodyPr>
          <a:lstStyle/>
          <a:p>
            <a:pPr indent="-285750" lvl="0" marL="2857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Low Cost :</a:t>
            </a:r>
            <a:endParaRPr/>
          </a:p>
          <a:p>
            <a:pPr indent="-285750" lvl="0" marL="2857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shares the same resources with a large number of consumers.</a:t>
            </a:r>
            <a:endParaRPr/>
          </a:p>
          <a:p>
            <a:pPr indent="-285750" lvl="0" marL="2857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Location Independent :</a:t>
            </a:r>
            <a:endParaRPr/>
          </a:p>
          <a:p>
            <a:pPr indent="-285750" lvl="0" marL="2857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Its services are offered through the internet.</a:t>
            </a:r>
            <a:endParaRPr/>
          </a:p>
          <a:p>
            <a:pPr indent="-285750" lvl="0" marL="2857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Save Time:</a:t>
            </a:r>
            <a:endParaRPr/>
          </a:p>
          <a:p>
            <a:pPr indent="-285750" lvl="0" marL="2857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In Public cloud, the cloud service provider is responsible for the manage and maintain data centers in which data is stored, so the cloud user can save their time to establish connectivity, deploying new products, release product updates, configure, and assemble servers.</a:t>
            </a:r>
            <a:endParaRPr/>
          </a:p>
          <a:p>
            <a:pPr indent="-285750" lvl="0" marL="2857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285750" lvl="0" marL="28575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285750" lvl="0" marL="285750" rtl="0" algn="just">
              <a:lnSpc>
                <a:spcPct val="100000"/>
              </a:lnSpc>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sp>
        <p:nvSpPr>
          <p:cNvPr id="221" name="Google Shape;221;p29"/>
          <p:cNvSpPr txBox="1"/>
          <p:nvPr>
            <p:ph idx="4294967295" type="ctrTitle"/>
          </p:nvPr>
        </p:nvSpPr>
        <p:spPr>
          <a:xfrm>
            <a:off x="533400" y="1143000"/>
            <a:ext cx="7851600" cy="914400"/>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4000"/>
              <a:buFont typeface="Calibri"/>
              <a:buNone/>
            </a:pPr>
            <a:b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Public Cloud</a:t>
            </a:r>
            <a:br>
              <a:rPr b="1" i="0" lang="en-US" sz="40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idx="1" type="subTitle"/>
          </p:nvPr>
        </p:nvSpPr>
        <p:spPr>
          <a:xfrm>
            <a:off x="381000" y="1828800"/>
            <a:ext cx="8382000" cy="5029200"/>
          </a:xfrm>
          <a:prstGeom prst="rect">
            <a:avLst/>
          </a:prstGeom>
          <a:noFill/>
          <a:ln>
            <a:noFill/>
          </a:ln>
        </p:spPr>
        <p:txBody>
          <a:bodyPr anchorCtr="0" anchor="t" bIns="45700" lIns="0" spcFirstLastPara="1" rIns="18275" wrap="square" tIns="45700">
            <a:noAutofit/>
          </a:bodyPr>
          <a:lstStyle/>
          <a:p>
            <a:pPr indent="-344487" lvl="0" marL="344487"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4) Quickly and easily set up:</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Organizations can easily buy public cloud on the internet and deployed and configured it remotely through the cloud service provider within a few hours.</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5) Business Agility:</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Public cloud provides an ability to elastically re-size computer resources based on the organization's requirements</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6) Scalability and reliability:</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Public cloud offers scalable (easy to add and remove) and reliable (24*7 available) services to the users at an affordable cost.</a:t>
            </a:r>
            <a:endParaRPr/>
          </a:p>
          <a:p>
            <a:pPr indent="-344487" lvl="0" marL="344487"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344487" lvl="0" marL="344487"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344487" lvl="0" marL="344487" rtl="0" algn="just">
              <a:lnSpc>
                <a:spcPct val="100000"/>
              </a:lnSpc>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sp>
        <p:nvSpPr>
          <p:cNvPr id="228" name="Google Shape;228;p30"/>
          <p:cNvSpPr txBox="1"/>
          <p:nvPr>
            <p:ph idx="4294967295" type="ctrTitle"/>
          </p:nvPr>
        </p:nvSpPr>
        <p:spPr>
          <a:xfrm>
            <a:off x="533400" y="9144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Public Cloud</a:t>
            </a: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idx="1" type="subTitle"/>
          </p:nvPr>
        </p:nvSpPr>
        <p:spPr>
          <a:xfrm>
            <a:off x="533400" y="1524000"/>
            <a:ext cx="7854900" cy="5029200"/>
          </a:xfrm>
          <a:prstGeom prst="rect">
            <a:avLst/>
          </a:prstGeom>
          <a:noFill/>
          <a:ln>
            <a:noFill/>
          </a:ln>
        </p:spPr>
        <p:txBody>
          <a:bodyPr anchorCtr="0" anchor="t" bIns="45700" lIns="0" spcFirstLastPara="1" rIns="18275" wrap="square" tIns="45700">
            <a:noAutofit/>
          </a:bodyPr>
          <a:lstStyle/>
          <a:p>
            <a:pPr indent="-457200" lvl="0" marL="457200" rtl="0" algn="just">
              <a:lnSpc>
                <a:spcPct val="150000"/>
              </a:lnSpc>
              <a:spcBef>
                <a:spcPts val="0"/>
              </a:spcBef>
              <a:spcAft>
                <a:spcPts val="0"/>
              </a:spcAft>
              <a:buClr>
                <a:srgbClr val="072428"/>
              </a:buClr>
              <a:buSzPts val="2280"/>
              <a:buFont typeface="Noto Sans Symbols"/>
              <a:buAutoNum type="arabicParenR"/>
            </a:pPr>
            <a:r>
              <a:rPr b="1" i="0" lang="en-US" sz="2400" u="none">
                <a:solidFill>
                  <a:srgbClr val="002060"/>
                </a:solidFill>
                <a:latin typeface="Calibri"/>
                <a:ea typeface="Calibri"/>
                <a:cs typeface="Calibri"/>
                <a:sym typeface="Calibri"/>
              </a:rPr>
              <a:t>Low Security:</a:t>
            </a:r>
            <a:endParaRPr/>
          </a:p>
          <a:p>
            <a:pPr indent="-457200" lvl="0" marL="457200" rtl="0" algn="just">
              <a:lnSpc>
                <a:spcPct val="15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Public Cloud is less secure because resources are shared  publicly.</a:t>
            </a:r>
            <a:endParaRPr/>
          </a:p>
          <a:p>
            <a:pPr indent="-457200" lvl="0" marL="457200" rtl="0" algn="just">
              <a:lnSpc>
                <a:spcPct val="150000"/>
              </a:lnSpc>
              <a:spcBef>
                <a:spcPts val="480"/>
              </a:spcBef>
              <a:spcAft>
                <a:spcPts val="0"/>
              </a:spcAft>
              <a:buSzPts val="2280"/>
              <a:buNone/>
            </a:pPr>
            <a:r>
              <a:rPr b="1" i="0" lang="en-US" sz="2400" u="none">
                <a:solidFill>
                  <a:srgbClr val="002060"/>
                </a:solidFill>
                <a:latin typeface="Calibri"/>
                <a:ea typeface="Calibri"/>
                <a:cs typeface="Calibri"/>
                <a:sym typeface="Calibri"/>
              </a:rPr>
              <a:t>2) Performance:</a:t>
            </a:r>
            <a:endParaRPr/>
          </a:p>
          <a:p>
            <a:pPr indent="-457200" lvl="0" marL="457200" rtl="0" algn="just">
              <a:lnSpc>
                <a:spcPct val="150000"/>
              </a:lnSpc>
              <a:spcBef>
                <a:spcPts val="480"/>
              </a:spcBef>
              <a:spcAft>
                <a:spcPts val="0"/>
              </a:spcAft>
              <a:buSzPts val="2280"/>
              <a:buNone/>
            </a:pPr>
            <a:r>
              <a:rPr b="0" i="0" lang="en-US" sz="2400" u="none">
                <a:solidFill>
                  <a:schemeClr val="lt1"/>
                </a:solidFill>
                <a:latin typeface="Calibri"/>
                <a:ea typeface="Calibri"/>
                <a:cs typeface="Calibri"/>
                <a:sym typeface="Calibri"/>
              </a:rPr>
              <a:t>In the public cloud, performance depends upon the speed of internet connectivity.</a:t>
            </a:r>
            <a:endParaRPr/>
          </a:p>
          <a:p>
            <a:pPr indent="-457200" lvl="0" marL="457200" rtl="0" algn="just">
              <a:lnSpc>
                <a:spcPct val="150000"/>
              </a:lnSpc>
              <a:spcBef>
                <a:spcPts val="480"/>
              </a:spcBef>
              <a:spcAft>
                <a:spcPts val="0"/>
              </a:spcAft>
              <a:buSzPts val="2280"/>
              <a:buNone/>
            </a:pPr>
            <a:r>
              <a:rPr b="1" i="0" lang="en-US" sz="2400" u="none">
                <a:solidFill>
                  <a:srgbClr val="002060"/>
                </a:solidFill>
                <a:latin typeface="Calibri"/>
                <a:ea typeface="Calibri"/>
                <a:cs typeface="Calibri"/>
                <a:sym typeface="Calibri"/>
              </a:rPr>
              <a:t> 3) Less customizable:</a:t>
            </a:r>
            <a:endParaRPr/>
          </a:p>
          <a:p>
            <a:pPr indent="-457200" lvl="0" marL="457200" rtl="0" algn="just">
              <a:lnSpc>
                <a:spcPct val="150000"/>
              </a:lnSpc>
              <a:spcBef>
                <a:spcPts val="480"/>
              </a:spcBef>
              <a:spcAft>
                <a:spcPts val="0"/>
              </a:spcAft>
              <a:buSzPts val="2280"/>
              <a:buNone/>
            </a:pPr>
            <a:r>
              <a:rPr b="0" i="0" lang="en-US" sz="2400" u="none">
                <a:solidFill>
                  <a:schemeClr val="lt1"/>
                </a:solidFill>
                <a:latin typeface="Calibri"/>
                <a:ea typeface="Calibri"/>
                <a:cs typeface="Calibri"/>
                <a:sym typeface="Calibri"/>
              </a:rPr>
              <a:t>Public cloud is less customizable than the private cloud.</a:t>
            </a:r>
            <a:endParaRPr/>
          </a:p>
          <a:p>
            <a:pPr indent="-457200" lvl="0" marL="45720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57200" lvl="0" marL="45720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457200" lvl="0" marL="457200"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p:txBody>
      </p:sp>
      <p:sp>
        <p:nvSpPr>
          <p:cNvPr id="235" name="Google Shape;235;p31"/>
          <p:cNvSpPr txBox="1"/>
          <p:nvPr>
            <p:ph idx="4294967295" type="ctrTitle"/>
          </p:nvPr>
        </p:nvSpPr>
        <p:spPr>
          <a:xfrm>
            <a:off x="609600" y="609600"/>
            <a:ext cx="7851600" cy="914400"/>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4400"/>
              <a:buFont typeface="Calibri"/>
              <a:buNone/>
            </a:pPr>
            <a:b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0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 Disadvantages of Public Cloud</a:t>
            </a:r>
            <a:endParaRPr b="1" i="0"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C:\Users\Student\Desktop\privatecloud.png" id="241" name="Google Shape;241;p32"/>
          <p:cNvPicPr preferRelativeResize="0"/>
          <p:nvPr/>
        </p:nvPicPr>
        <p:blipFill rotWithShape="1">
          <a:blip r:embed="rId3">
            <a:alphaModFix/>
          </a:blip>
          <a:srcRect b="0" l="0" r="0" t="0"/>
          <a:stretch/>
        </p:blipFill>
        <p:spPr>
          <a:xfrm>
            <a:off x="228600" y="1789112"/>
            <a:ext cx="8636000" cy="4992687"/>
          </a:xfrm>
          <a:prstGeom prst="rect">
            <a:avLst/>
          </a:prstGeom>
          <a:noFill/>
          <a:ln>
            <a:noFill/>
          </a:ln>
        </p:spPr>
      </p:pic>
      <p:sp>
        <p:nvSpPr>
          <p:cNvPr id="242" name="Google Shape;242;p32"/>
          <p:cNvSpPr txBox="1"/>
          <p:nvPr>
            <p:ph idx="4294967295" type="ctrTitle"/>
          </p:nvPr>
        </p:nvSpPr>
        <p:spPr>
          <a:xfrm>
            <a:off x="609600" y="152400"/>
            <a:ext cx="7851600" cy="609600"/>
          </a:xfrm>
          <a:prstGeom prst="rect">
            <a:avLst/>
          </a:prstGeom>
          <a:noFill/>
          <a:ln>
            <a:noFill/>
          </a:ln>
        </p:spPr>
        <p:txBody>
          <a:bodyPr anchorCtr="0" anchor="b" bIns="0" lIns="0" spcFirstLastPara="1" rIns="18275" wrap="square" tIns="0">
            <a:normAutofit fontScale="90000"/>
          </a:bodyPr>
          <a:lstStyle/>
          <a:p>
            <a:pPr indent="0" lvl="0" marL="0" marR="0" rtl="0" algn="ctr">
              <a:lnSpc>
                <a:spcPct val="150000"/>
              </a:lnSpc>
              <a:spcBef>
                <a:spcPts val="0"/>
              </a:spcBef>
              <a:spcAft>
                <a:spcPts val="0"/>
              </a:spcAft>
              <a:buClr>
                <a:srgbClr val="4CE0EA"/>
              </a:buClr>
              <a:buSzPct val="100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Private Cloud</a:t>
            </a:r>
            <a:endParaRPr/>
          </a:p>
        </p:txBody>
      </p:sp>
      <p:sp>
        <p:nvSpPr>
          <p:cNvPr id="243" name="Google Shape;243;p32"/>
          <p:cNvSpPr txBox="1"/>
          <p:nvPr/>
        </p:nvSpPr>
        <p:spPr>
          <a:xfrm>
            <a:off x="279400" y="914400"/>
            <a:ext cx="85851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sng">
                <a:solidFill>
                  <a:srgbClr val="FF0000"/>
                </a:solidFill>
                <a:latin typeface="Arial"/>
                <a:ea typeface="Arial"/>
                <a:cs typeface="Arial"/>
                <a:sym typeface="Arial"/>
              </a:rPr>
              <a:t>Private Cloud:</a:t>
            </a:r>
            <a:r>
              <a:rPr b="0" i="0" lang="en-US" sz="1800" u="none">
                <a:solidFill>
                  <a:schemeClr val="lt1"/>
                </a:solidFill>
                <a:latin typeface="Arial"/>
                <a:ea typeface="Arial"/>
                <a:cs typeface="Arial"/>
                <a:sym typeface="Arial"/>
              </a:rPr>
              <a:t>A cloud facility deployed at clients premises(on premises) and dedicated resources are allotted such cloud  is called private cloud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idx="1" type="subTitle"/>
          </p:nvPr>
        </p:nvSpPr>
        <p:spPr>
          <a:xfrm>
            <a:off x="533400" y="1752600"/>
            <a:ext cx="184200" cy="554100"/>
          </a:xfrm>
          <a:prstGeom prst="rect">
            <a:avLst/>
          </a:prstGeom>
          <a:noFill/>
          <a:ln>
            <a:noFill/>
          </a:ln>
        </p:spPr>
        <p:txBody>
          <a:bodyPr anchorCtr="0" anchor="ctr" bIns="0" lIns="91425" spcFirstLastPara="1" rIns="91425" wrap="square" tIns="0">
            <a:spAutoFit/>
          </a:bodyPr>
          <a:lstStyle/>
          <a:p>
            <a:pPr indent="0" lvl="0" marL="0" rtl="0" algn="l">
              <a:lnSpc>
                <a:spcPct val="100000"/>
              </a:lnSpc>
              <a:spcBef>
                <a:spcPts val="0"/>
              </a:spcBef>
              <a:spcAft>
                <a:spcPts val="0"/>
              </a:spcAft>
              <a:buSzPts val="1710"/>
              <a:buNone/>
            </a:pPr>
            <a:r>
              <a:t/>
            </a:r>
            <a:endParaRPr b="0" i="0" sz="1800" u="none">
              <a:solidFill>
                <a:schemeClr val="lt1"/>
              </a:solidFill>
              <a:latin typeface="Arial"/>
              <a:ea typeface="Arial"/>
              <a:cs typeface="Arial"/>
              <a:sym typeface="Arial"/>
            </a:endParaRPr>
          </a:p>
          <a:p>
            <a:pPr indent="0" lvl="0" marL="0" marR="45720" rtl="0" algn="r">
              <a:spcBef>
                <a:spcPts val="360"/>
              </a:spcBef>
              <a:spcAft>
                <a:spcPts val="0"/>
              </a:spcAft>
              <a:buSzPts val="1710"/>
              <a:buNone/>
            </a:pPr>
            <a:r>
              <a:t/>
            </a:r>
            <a:endParaRPr b="0" i="0" sz="1800" u="none">
              <a:solidFill>
                <a:schemeClr val="lt1"/>
              </a:solidFill>
              <a:latin typeface="Arial"/>
              <a:ea typeface="Arial"/>
              <a:cs typeface="Arial"/>
              <a:sym typeface="Arial"/>
            </a:endParaRPr>
          </a:p>
        </p:txBody>
      </p:sp>
      <p:sp>
        <p:nvSpPr>
          <p:cNvPr id="250" name="Google Shape;250;p33"/>
          <p:cNvSpPr txBox="1"/>
          <p:nvPr/>
        </p:nvSpPr>
        <p:spPr>
          <a:xfrm>
            <a:off x="533400" y="1219200"/>
            <a:ext cx="7854900" cy="5410200"/>
          </a:xfrm>
          <a:prstGeom prst="rect">
            <a:avLst/>
          </a:prstGeom>
          <a:noFill/>
          <a:ln>
            <a:noFill/>
          </a:ln>
        </p:spPr>
        <p:txBody>
          <a:bodyPr anchorCtr="0" anchor="t" bIns="45700" lIns="0" spcFirstLastPara="1" rIns="18275" wrap="square" tIns="45700">
            <a:noAutofit/>
          </a:bodyPr>
          <a:lstStyle/>
          <a:p>
            <a:pPr indent="-285750" lvl="0" marL="285750" marR="0" rtl="0" algn="just">
              <a:lnSpc>
                <a:spcPct val="15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Also known as an internal cloud or corporate cloud.</a:t>
            </a:r>
            <a:endParaRPr/>
          </a:p>
          <a:p>
            <a:pPr indent="-285750" lvl="0" marL="285750" marR="0"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Provides computing services to a private internal network (within the organization) and selected users instead of the general public.</a:t>
            </a:r>
            <a:endParaRPr/>
          </a:p>
          <a:p>
            <a:pPr indent="-285750" lvl="0" marL="285750" marR="0"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Provides a high level of security and privacy to data through firewalls and internal hosting</a:t>
            </a:r>
            <a:endParaRPr/>
          </a:p>
          <a:p>
            <a:pPr indent="-285750" lvl="0" marL="285750" marR="0"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HP Data Centers, Microsoft, Elastra-private cloud, and Ubuntu are the example of a private cloud.</a:t>
            </a:r>
            <a:endParaRPr/>
          </a:p>
          <a:p>
            <a:pPr indent="-140970" lvl="0" marL="285750" marR="0" rtl="0" algn="just">
              <a:lnSpc>
                <a:spcPct val="150000"/>
              </a:lnSpc>
              <a:spcBef>
                <a:spcPts val="480"/>
              </a:spcBef>
              <a:spcAft>
                <a:spcPts val="0"/>
              </a:spcAft>
              <a:buClr>
                <a:srgbClr val="7030A0"/>
              </a:buClr>
              <a:buSzPts val="2280"/>
              <a:buFont typeface="Noto Sans Symbols"/>
              <a:buNone/>
            </a:pPr>
            <a:r>
              <a:t/>
            </a:r>
            <a:endParaRPr b="0" i="0" sz="2400" u="none">
              <a:solidFill>
                <a:schemeClr val="lt1"/>
              </a:solidFill>
              <a:latin typeface="Arial"/>
              <a:ea typeface="Arial"/>
              <a:cs typeface="Arial"/>
              <a:sym typeface="Arial"/>
            </a:endParaRPr>
          </a:p>
          <a:p>
            <a:pPr indent="-140970" lvl="0" marL="285750" marR="0" rtl="0" algn="just">
              <a:lnSpc>
                <a:spcPct val="150000"/>
              </a:lnSpc>
              <a:spcBef>
                <a:spcPts val="480"/>
              </a:spcBef>
              <a:spcAft>
                <a:spcPts val="0"/>
              </a:spcAft>
              <a:buClr>
                <a:srgbClr val="7030A0"/>
              </a:buClr>
              <a:buSzPts val="2280"/>
              <a:buFont typeface="Noto Sans Symbols"/>
              <a:buNone/>
            </a:pPr>
            <a:r>
              <a:t/>
            </a:r>
            <a:endParaRPr b="0" i="0" sz="2400" u="none">
              <a:solidFill>
                <a:schemeClr val="lt1"/>
              </a:solidFill>
              <a:latin typeface="Arial"/>
              <a:ea typeface="Arial"/>
              <a:cs typeface="Arial"/>
              <a:sym typeface="Arial"/>
            </a:endParaRPr>
          </a:p>
          <a:p>
            <a:pPr indent="-140970" lvl="0" marL="285750" marR="0" rtl="0" algn="just">
              <a:lnSpc>
                <a:spcPct val="150000"/>
              </a:lnSpc>
              <a:spcBef>
                <a:spcPts val="480"/>
              </a:spcBef>
              <a:spcAft>
                <a:spcPts val="0"/>
              </a:spcAft>
              <a:buClr>
                <a:srgbClr val="7030A0"/>
              </a:buClr>
              <a:buSzPts val="2280"/>
              <a:buFont typeface="Noto Sans Symbols"/>
              <a:buNone/>
            </a:pPr>
            <a:r>
              <a:t/>
            </a:r>
            <a:endParaRPr b="0" i="0" sz="2400" u="none">
              <a:solidFill>
                <a:schemeClr val="lt1"/>
              </a:solidFill>
              <a:latin typeface="Calibri"/>
              <a:ea typeface="Calibri"/>
              <a:cs typeface="Calibri"/>
              <a:sym typeface="Calibri"/>
            </a:endParaRPr>
          </a:p>
          <a:p>
            <a:pPr indent="-140970" lvl="0" marL="285750" marR="0" rtl="0" algn="just">
              <a:lnSpc>
                <a:spcPct val="10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1" i="0" sz="2400" u="none">
              <a:solidFill>
                <a:schemeClr val="lt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457200" y="228600"/>
            <a:ext cx="8229600" cy="533400"/>
          </a:xfrm>
          <a:prstGeom prst="rect">
            <a:avLst/>
          </a:prstGeom>
          <a:noFill/>
          <a:ln>
            <a:noFill/>
          </a:ln>
        </p:spPr>
        <p:txBody>
          <a:bodyPr anchorCtr="0" anchor="b" bIns="0" lIns="0" spcFirstLastPara="1" rIns="0" wrap="square" tIns="45700">
            <a:noAutofit/>
          </a:bodyPr>
          <a:lstStyle/>
          <a:p>
            <a:pPr indent="-342900" lvl="0" marL="342900" rtl="0" algn="l">
              <a:lnSpc>
                <a:spcPct val="100000"/>
              </a:lnSpc>
              <a:spcBef>
                <a:spcPts val="0"/>
              </a:spcBef>
              <a:spcAft>
                <a:spcPts val="0"/>
              </a:spcAft>
              <a:buClr>
                <a:schemeClr val="dk2"/>
              </a:buClr>
              <a:buSzPts val="5400"/>
              <a:buFont typeface="Calibri"/>
              <a:buNone/>
            </a:pPr>
            <a:r>
              <a:rPr b="1" i="0" lang="en-US" sz="5400" u="none">
                <a:solidFill>
                  <a:schemeClr val="dk2"/>
                </a:solidFill>
                <a:latin typeface="Calibri"/>
                <a:ea typeface="Calibri"/>
                <a:cs typeface="Calibri"/>
                <a:sym typeface="Calibri"/>
              </a:rPr>
              <a:t>Characteristics</a:t>
            </a:r>
            <a:endParaRPr/>
          </a:p>
        </p:txBody>
      </p:sp>
      <p:sp>
        <p:nvSpPr>
          <p:cNvPr id="256" name="Google Shape;256;p34"/>
          <p:cNvSpPr txBox="1"/>
          <p:nvPr>
            <p:ph idx="1" type="body"/>
          </p:nvPr>
        </p:nvSpPr>
        <p:spPr>
          <a:xfrm>
            <a:off x="457200" y="762000"/>
            <a:ext cx="8458200" cy="5791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Secure</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Central control</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Weak </a:t>
            </a:r>
            <a:endParaRPr/>
          </a:p>
          <a:p>
            <a:pPr indent="-273050" lvl="0" marL="273050" marR="0" rtl="0" algn="l">
              <a:lnSpc>
                <a:spcPct val="100000"/>
              </a:lnSpc>
              <a:spcBef>
                <a:spcPts val="320"/>
              </a:spcBef>
              <a:spcAft>
                <a:spcPts val="0"/>
              </a:spcAft>
              <a:buClr>
                <a:srgbClr val="0BD0D9"/>
              </a:buClr>
              <a:buSzPts val="1520"/>
              <a:buFont typeface="Noto Sans Symbols"/>
              <a:buNone/>
            </a:pPr>
            <a:r>
              <a:rPr b="1" i="0" lang="en-US" sz="1600" u="sng">
                <a:solidFill>
                  <a:srgbClr val="FF0000"/>
                </a:solidFill>
                <a:latin typeface="times new roman"/>
                <a:ea typeface="times new roman"/>
                <a:cs typeface="times new roman"/>
                <a:sym typeface="times new roman"/>
              </a:rPr>
              <a:t>Suitability</a:t>
            </a:r>
            <a:endParaRPr b="1" i="0" sz="1600" u="sng">
              <a:solidFill>
                <a:schemeClr val="dk1"/>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The organizations or enterprises that require a separate cloud for their personal or official use.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The organizations or enterprises that have a sufficient amount of funds as managing and maintaining a cloud is a costly affair.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The organizations or enterprises that consider data security to be important.</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 The organizations that want autonomy and complete control over the cloud.</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 The organizations that have a less number of users.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The organizations that have prebuilt infrastructure for deploying the cloud and are ready for timely maintenance of the cloud for efficient functioning.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Special care needs to be taken and resources should be available for troubleshooting.</a:t>
            </a:r>
            <a:endParaRPr/>
          </a:p>
          <a:p>
            <a:pPr indent="-273050" lvl="0" marL="273050" marR="0" rtl="0" algn="l">
              <a:lnSpc>
                <a:spcPct val="100000"/>
              </a:lnSpc>
              <a:spcBef>
                <a:spcPts val="320"/>
              </a:spcBef>
              <a:spcAft>
                <a:spcPts val="0"/>
              </a:spcAft>
              <a:buClr>
                <a:srgbClr val="0BD0D9"/>
              </a:buClr>
              <a:buSzPts val="1520"/>
              <a:buFont typeface="Noto Sans Symbols"/>
              <a:buNone/>
            </a:pPr>
            <a:r>
              <a:rPr b="1" i="0" lang="en-US" sz="1600" u="sng">
                <a:solidFill>
                  <a:srgbClr val="FF0000"/>
                </a:solidFill>
                <a:latin typeface="times new roman"/>
                <a:ea typeface="times new roman"/>
                <a:cs typeface="times new roman"/>
                <a:sym typeface="times new roman"/>
              </a:rPr>
              <a:t>Non Suitability</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Constantia"/>
                <a:ea typeface="Constantia"/>
                <a:cs typeface="Constantia"/>
                <a:sym typeface="Constantia"/>
              </a:rPr>
              <a:t>The organizations that have high user base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Constantia"/>
                <a:ea typeface="Constantia"/>
                <a:cs typeface="Constantia"/>
                <a:sym typeface="Constantia"/>
              </a:rPr>
              <a:t>• The organizations that have financial constraints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Constantia"/>
                <a:ea typeface="Constantia"/>
                <a:cs typeface="Constantia"/>
                <a:sym typeface="Constantia"/>
              </a:rPr>
              <a:t>• The organizations that do not have prebuilt infrastructure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Constantia"/>
                <a:ea typeface="Constantia"/>
                <a:cs typeface="Constantia"/>
                <a:sym typeface="Constantia"/>
              </a:rPr>
              <a:t>• The organizations that do not have sufficient manpower to maintain and manage the cloud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4294967295" type="ctrTitle"/>
          </p:nvPr>
        </p:nvSpPr>
        <p:spPr>
          <a:xfrm>
            <a:off x="533400" y="685800"/>
            <a:ext cx="7851600" cy="10668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UNIT - II</a:t>
            </a:r>
            <a:b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Cloud Computing Fundamentals</a:t>
            </a:r>
            <a:endParaRPr/>
          </a:p>
        </p:txBody>
      </p:sp>
      <p:sp>
        <p:nvSpPr>
          <p:cNvPr id="133" name="Google Shape;133;p17"/>
          <p:cNvSpPr txBox="1"/>
          <p:nvPr>
            <p:ph idx="1" type="subTitle"/>
          </p:nvPr>
        </p:nvSpPr>
        <p:spPr>
          <a:xfrm>
            <a:off x="533400" y="2133600"/>
            <a:ext cx="8305800" cy="41148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Motivation for Cloud Computing</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 The Need for Cloud Computing</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Defining &amp; Definition of Cloud computing</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 Cloud Computing Is a Service</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 Cloud Computing Is a Platform</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 Principles of Cloud computing</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Five Essential Characteristics</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 Four Cloud Deployment Models</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rgbClr val="002060"/>
                </a:solidFill>
                <a:latin typeface="Calibri"/>
                <a:ea typeface="Calibri"/>
                <a:cs typeface="Calibri"/>
                <a:sym typeface="Calibri"/>
              </a:rPr>
              <a:t>Three service models</a:t>
            </a:r>
            <a:endParaRPr/>
          </a:p>
          <a:p>
            <a:pPr indent="0" lvl="0" marL="0" marR="45720" rtl="0" algn="r">
              <a:spcBef>
                <a:spcPts val="480"/>
              </a:spcBef>
              <a:spcAft>
                <a:spcPts val="0"/>
              </a:spcAft>
              <a:buSzPts val="2280"/>
              <a:buNone/>
            </a:pPr>
            <a:r>
              <a:t/>
            </a:r>
            <a:endParaRPr b="1" i="0" sz="2400" u="none">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304800"/>
            <a:ext cx="8229600" cy="9144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2000"/>
              <a:buFont typeface="times new roman"/>
              <a:buNone/>
            </a:pPr>
            <a:r>
              <a:rPr b="0" i="0" lang="en-US" sz="2000" u="none">
                <a:solidFill>
                  <a:schemeClr val="dk2"/>
                </a:solidFill>
                <a:latin typeface="times new roman"/>
                <a:ea typeface="times new roman"/>
                <a:cs typeface="times new roman"/>
                <a:sym typeface="times new roman"/>
              </a:rPr>
              <a:t>According to NIST [4], the private cloud can be classified into several types based on their location and management</a:t>
            </a:r>
            <a:endParaRPr/>
          </a:p>
        </p:txBody>
      </p:sp>
      <p:sp>
        <p:nvSpPr>
          <p:cNvPr id="262" name="Google Shape;262;p35"/>
          <p:cNvSpPr txBox="1"/>
          <p:nvPr>
            <p:ph idx="1" type="body"/>
          </p:nvPr>
        </p:nvSpPr>
        <p:spPr>
          <a:xfrm>
            <a:off x="38100" y="1481137"/>
            <a:ext cx="8343900" cy="49959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On-premise private cloud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Outsourced private cloud </a:t>
            </a:r>
            <a:endParaRPr b="1" i="0" sz="1600" u="sng">
              <a:solidFill>
                <a:srgbClr val="FF0000"/>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rgbClr val="FF0000"/>
                </a:solidFill>
                <a:latin typeface="Constantia"/>
                <a:ea typeface="Constantia"/>
                <a:cs typeface="Constantia"/>
                <a:sym typeface="Constantia"/>
              </a:rPr>
              <a:t>On-Premise Private Cloud </a:t>
            </a:r>
            <a:r>
              <a:rPr b="0" i="0" lang="en-US" sz="1600" u="none">
                <a:solidFill>
                  <a:schemeClr val="dk1"/>
                </a:solidFill>
                <a:latin typeface="Constantia"/>
                <a:ea typeface="Constantia"/>
                <a:cs typeface="Constantia"/>
                <a:sym typeface="Constantia"/>
              </a:rPr>
              <a:t>:It is a typical private cloud that is managed by a single organization. Here, the cloud is deployed in organizational premises and is connected to the organizational network</a:t>
            </a:r>
            <a:endParaRPr/>
          </a:p>
          <a:p>
            <a:pPr indent="-273050" lvl="0" marL="273050" marR="0" rtl="0" algn="l">
              <a:lnSpc>
                <a:spcPct val="100000"/>
              </a:lnSpc>
              <a:spcBef>
                <a:spcPts val="320"/>
              </a:spcBef>
              <a:spcAft>
                <a:spcPts val="0"/>
              </a:spcAft>
              <a:buClr>
                <a:srgbClr val="0BD0D9"/>
              </a:buClr>
              <a:buSzPts val="1520"/>
              <a:buFont typeface="Noto Sans Symbols"/>
              <a:buChar char="⚫"/>
            </a:pPr>
            <a:r>
              <a:rPr b="1" i="0" lang="en-US" sz="1600" u="sng">
                <a:solidFill>
                  <a:srgbClr val="FF0000"/>
                </a:solidFill>
                <a:latin typeface="times new roman"/>
                <a:ea typeface="times new roman"/>
                <a:cs typeface="times new roman"/>
                <a:sym typeface="times new roman"/>
              </a:rPr>
              <a:t>Issues</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1.SLA</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2.Network</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3.Performance</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4.Multitenancy</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5.Location</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6. Security and data privacy</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7. Laws and conflicts</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8. Cloud management</a:t>
            </a:r>
            <a:endParaRPr/>
          </a:p>
          <a:p>
            <a:pPr indent="-273050" lvl="0" marL="273050" marR="0" rtl="0" algn="l">
              <a:lnSpc>
                <a:spcPct val="100000"/>
              </a:lnSpc>
              <a:spcBef>
                <a:spcPts val="5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9. Maintenance                                      </a:t>
            </a:r>
            <a:r>
              <a:rPr b="0" i="0" lang="en-US" sz="2600" u="none">
                <a:solidFill>
                  <a:schemeClr val="dk1"/>
                </a:solidFill>
                <a:latin typeface="Constantia"/>
                <a:ea typeface="Constantia"/>
                <a:cs typeface="Constantia"/>
                <a:sym typeface="Constantia"/>
              </a:rPr>
              <a:t>User 1	   User 2	    User 3</a:t>
            </a:r>
            <a:endParaRPr b="1" i="0" sz="1600" u="none">
              <a:solidFill>
                <a:schemeClr val="dk1"/>
              </a:solidFill>
              <a:latin typeface="times new roman"/>
              <a:ea typeface="times new roman"/>
              <a:cs typeface="times new roman"/>
              <a:sym typeface="times new roman"/>
            </a:endParaRPr>
          </a:p>
          <a:p>
            <a:pPr indent="-176530" lvl="0" marL="273050" marR="0" rtl="0" algn="l">
              <a:spcBef>
                <a:spcPts val="320"/>
              </a:spcBef>
              <a:spcAft>
                <a:spcPts val="0"/>
              </a:spcAft>
              <a:buClr>
                <a:srgbClr val="0BD0D9"/>
              </a:buClr>
              <a:buSzPts val="1520"/>
              <a:buFont typeface="Noto Sans Symbols"/>
              <a:buNone/>
            </a:pPr>
            <a:r>
              <a:t/>
            </a:r>
            <a:endParaRPr b="1" i="0" sz="1600" u="none">
              <a:solidFill>
                <a:schemeClr val="dk1"/>
              </a:solidFill>
              <a:latin typeface="times new roman"/>
              <a:ea typeface="times new roman"/>
              <a:cs typeface="times new roman"/>
              <a:sym typeface="times new roman"/>
            </a:endParaRPr>
          </a:p>
        </p:txBody>
      </p:sp>
      <p:grpSp>
        <p:nvGrpSpPr>
          <p:cNvPr id="263" name="Google Shape;263;p35"/>
          <p:cNvGrpSpPr/>
          <p:nvPr/>
        </p:nvGrpSpPr>
        <p:grpSpPr>
          <a:xfrm>
            <a:off x="3505200" y="3276600"/>
            <a:ext cx="4039046" cy="2362200"/>
            <a:chOff x="2260" y="437"/>
            <a:chExt cx="4300" cy="2640"/>
          </a:xfrm>
        </p:grpSpPr>
        <p:pic>
          <p:nvPicPr>
            <p:cNvPr id="264" name="Google Shape;264;p35"/>
            <p:cNvPicPr preferRelativeResize="0"/>
            <p:nvPr/>
          </p:nvPicPr>
          <p:blipFill rotWithShape="1">
            <a:blip r:embed="rId3">
              <a:alphaModFix/>
            </a:blip>
            <a:srcRect b="0" l="0" r="0" t="0"/>
            <a:stretch/>
          </p:blipFill>
          <p:spPr>
            <a:xfrm>
              <a:off x="2260" y="437"/>
              <a:ext cx="4300" cy="2640"/>
            </a:xfrm>
            <a:prstGeom prst="rect">
              <a:avLst/>
            </a:prstGeom>
            <a:noFill/>
            <a:ln>
              <a:noFill/>
            </a:ln>
          </p:spPr>
        </p:pic>
        <p:sp>
          <p:nvSpPr>
            <p:cNvPr id="265" name="Google Shape;265;p35"/>
            <p:cNvSpPr txBox="1"/>
            <p:nvPr/>
          </p:nvSpPr>
          <p:spPr>
            <a:xfrm>
              <a:off x="3972" y="1214"/>
              <a:ext cx="3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Cloud</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idx="1" type="body"/>
          </p:nvPr>
        </p:nvSpPr>
        <p:spPr>
          <a:xfrm>
            <a:off x="381000" y="1066800"/>
            <a:ext cx="8229600" cy="5029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900"/>
              <a:buFont typeface="Noto Sans Symbols"/>
              <a:buChar char="⚫"/>
            </a:pPr>
            <a:r>
              <a:rPr b="0" i="0" lang="en-US" sz="2000" u="none">
                <a:solidFill>
                  <a:srgbClr val="FF0000"/>
                </a:solidFill>
                <a:latin typeface="times new roman"/>
                <a:ea typeface="times new roman"/>
                <a:cs typeface="times new roman"/>
                <a:sym typeface="times new roman"/>
              </a:rPr>
              <a:t>Outsourced Private Cloud </a:t>
            </a:r>
            <a:r>
              <a:rPr b="0" i="0" lang="en-US" sz="2000" u="none">
                <a:solidFill>
                  <a:schemeClr val="dk1"/>
                </a:solidFill>
                <a:latin typeface="times new roman"/>
                <a:ea typeface="times new roman"/>
                <a:cs typeface="times new roman"/>
                <a:sym typeface="times new roman"/>
              </a:rPr>
              <a:t>:It has a cloud outsourced to a third party. A third party manages the whole cloud. Everything is same as usual private cloud except that here the cloud is outsourced</a:t>
            </a:r>
            <a:endParaRPr/>
          </a:p>
          <a:p>
            <a:pPr indent="-273050" lvl="0" marL="273050" marR="0" rtl="0" algn="l">
              <a:lnSpc>
                <a:spcPct val="100000"/>
              </a:lnSpc>
              <a:spcBef>
                <a:spcPts val="400"/>
              </a:spcBef>
              <a:spcAft>
                <a:spcPts val="0"/>
              </a:spcAft>
              <a:buClr>
                <a:srgbClr val="0BD0D9"/>
              </a:buClr>
              <a:buSzPts val="1900"/>
              <a:buFont typeface="Noto Sans Symbols"/>
              <a:buChar char="⚫"/>
            </a:pPr>
            <a:r>
              <a:rPr b="1" i="0" lang="en-US" sz="2000" u="sng">
                <a:solidFill>
                  <a:srgbClr val="FF0000"/>
                </a:solidFill>
                <a:latin typeface="times new roman"/>
                <a:ea typeface="times new roman"/>
                <a:cs typeface="times new roman"/>
                <a:sym typeface="times new roman"/>
              </a:rPr>
              <a:t>Issues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1.SLA</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2.Network</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3.Performance</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4.Location</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5. Security and data privacy</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6. Laws and conflicts</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7. Cloud management</a:t>
            </a:r>
            <a:endParaRPr/>
          </a:p>
          <a:p>
            <a:pPr indent="-273050" lvl="0" marL="273050" marR="0" rtl="0" algn="l">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times new roman"/>
                <a:ea typeface="times new roman"/>
                <a:cs typeface="times new roman"/>
                <a:sym typeface="times new roman"/>
              </a:rPr>
              <a:t>8. Maintenance</a:t>
            </a:r>
            <a:endParaRPr/>
          </a:p>
        </p:txBody>
      </p:sp>
      <p:sp>
        <p:nvSpPr>
          <p:cNvPr id="271" name="Google Shape;271;p36"/>
          <p:cNvSpPr txBox="1"/>
          <p:nvPr/>
        </p:nvSpPr>
        <p:spPr>
          <a:xfrm>
            <a:off x="152400" y="1524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72" name="Google Shape;272;p36"/>
          <p:cNvGrpSpPr/>
          <p:nvPr/>
        </p:nvGrpSpPr>
        <p:grpSpPr>
          <a:xfrm flipH="1">
            <a:off x="3809122" y="2743200"/>
            <a:ext cx="4496678" cy="3219027"/>
            <a:chOff x="0" y="0"/>
            <a:chExt cx="4609" cy="3157"/>
          </a:xfrm>
        </p:grpSpPr>
        <p:pic>
          <p:nvPicPr>
            <p:cNvPr id="273" name="Google Shape;273;p36"/>
            <p:cNvPicPr preferRelativeResize="0"/>
            <p:nvPr/>
          </p:nvPicPr>
          <p:blipFill rotWithShape="1">
            <a:blip r:embed="rId3">
              <a:alphaModFix/>
            </a:blip>
            <a:srcRect b="0" l="0" r="0" t="0"/>
            <a:stretch/>
          </p:blipFill>
          <p:spPr>
            <a:xfrm>
              <a:off x="0" y="0"/>
              <a:ext cx="4609" cy="3064"/>
            </a:xfrm>
            <a:prstGeom prst="rect">
              <a:avLst/>
            </a:prstGeom>
            <a:noFill/>
            <a:ln>
              <a:noFill/>
            </a:ln>
          </p:spPr>
        </p:pic>
        <p:sp>
          <p:nvSpPr>
            <p:cNvPr id="274" name="Google Shape;274;p36"/>
            <p:cNvSpPr txBox="1"/>
            <p:nvPr/>
          </p:nvSpPr>
          <p:spPr>
            <a:xfrm>
              <a:off x="1962" y="736"/>
              <a:ext cx="3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Cloud</a:t>
              </a:r>
              <a:endParaRPr/>
            </a:p>
          </p:txBody>
        </p:sp>
        <p:sp>
          <p:nvSpPr>
            <p:cNvPr id="275" name="Google Shape;275;p36"/>
            <p:cNvSpPr txBox="1"/>
            <p:nvPr/>
          </p:nvSpPr>
          <p:spPr>
            <a:xfrm>
              <a:off x="368" y="2554"/>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1</a:t>
              </a:r>
              <a:endParaRPr/>
            </a:p>
          </p:txBody>
        </p:sp>
        <p:sp>
          <p:nvSpPr>
            <p:cNvPr id="276" name="Google Shape;276;p36"/>
            <p:cNvSpPr txBox="1"/>
            <p:nvPr/>
          </p:nvSpPr>
          <p:spPr>
            <a:xfrm>
              <a:off x="1624" y="2557"/>
              <a:ext cx="1500" cy="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2</a:t>
              </a:r>
              <a:endParaRPr b="0" i="0" sz="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Private organization</a:t>
              </a:r>
              <a:endParaRPr/>
            </a:p>
          </p:txBody>
        </p:sp>
        <p:sp>
          <p:nvSpPr>
            <p:cNvPr id="277" name="Google Shape;277;p36"/>
            <p:cNvSpPr txBox="1"/>
            <p:nvPr/>
          </p:nvSpPr>
          <p:spPr>
            <a:xfrm>
              <a:off x="3851" y="2557"/>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3</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idx="4294967295" type="ctrTitle"/>
          </p:nvPr>
        </p:nvSpPr>
        <p:spPr>
          <a:xfrm>
            <a:off x="533400" y="6096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a:t>
            </a:r>
            <a: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 of Private Cloud</a:t>
            </a:r>
            <a:endParaRPr/>
          </a:p>
        </p:txBody>
      </p:sp>
      <p:sp>
        <p:nvSpPr>
          <p:cNvPr id="284" name="Google Shape;284;p37"/>
          <p:cNvSpPr txBox="1"/>
          <p:nvPr>
            <p:ph idx="1" type="subTitle"/>
          </p:nvPr>
        </p:nvSpPr>
        <p:spPr>
          <a:xfrm>
            <a:off x="533400" y="2057400"/>
            <a:ext cx="7854900" cy="4800600"/>
          </a:xfrm>
          <a:prstGeom prst="rect">
            <a:avLst/>
          </a:prstGeom>
          <a:noFill/>
          <a:ln>
            <a:noFill/>
          </a:ln>
        </p:spPr>
        <p:txBody>
          <a:bodyPr anchorCtr="0" anchor="t" bIns="45700" lIns="0" spcFirstLastPara="1" rIns="18275" wrap="square" tIns="45700">
            <a:noAutofit/>
          </a:bodyPr>
          <a:lstStyle/>
          <a:p>
            <a:pPr indent="-285750" lvl="0" marL="2857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More Control:</a:t>
            </a:r>
            <a:endParaRPr/>
          </a:p>
          <a:p>
            <a:pPr indent="-285750" lvl="0" marL="2857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more control over their resources and hardware than public clouds because it is only accessed by selected users.</a:t>
            </a:r>
            <a:endParaRPr/>
          </a:p>
          <a:p>
            <a:pPr indent="-285750" lvl="0" marL="2857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Security &amp; privacy:</a:t>
            </a:r>
            <a:endParaRPr/>
          </a:p>
          <a:p>
            <a:pPr indent="-285750" lvl="0" marL="2857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Security &amp; privacy are one of the big advantages of cloud computing. Private cloud improved the security level as compared to the public cloud</a:t>
            </a:r>
            <a:endParaRPr/>
          </a:p>
          <a:p>
            <a:pPr indent="-285750" lvl="0" marL="2857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Improved performance:</a:t>
            </a:r>
            <a:endParaRPr/>
          </a:p>
          <a:p>
            <a:pPr indent="-285750" lvl="0" marL="2857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Private cloud offers better performance with improved speed and space capacity.</a:t>
            </a:r>
            <a:endParaRPr/>
          </a:p>
          <a:p>
            <a:pPr indent="-285750" lvl="0" marL="2857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285750" lvl="0" marL="2857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285750" lvl="0" marL="285750" rtl="0" algn="just">
              <a:lnSpc>
                <a:spcPct val="15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140970" lvl="0" marL="285750" rtl="0" algn="just">
              <a:lnSpc>
                <a:spcPct val="10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idx="4294967295" type="ctrTitle"/>
          </p:nvPr>
        </p:nvSpPr>
        <p:spPr>
          <a:xfrm>
            <a:off x="533400" y="3810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3600"/>
              <a:buFont typeface="Calibri"/>
              <a:buNone/>
            </a:pPr>
            <a: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Disadvantages of Private Cloud</a:t>
            </a:r>
            <a:endParaRPr/>
          </a:p>
        </p:txBody>
      </p:sp>
      <p:sp>
        <p:nvSpPr>
          <p:cNvPr id="291" name="Google Shape;291;p38"/>
          <p:cNvSpPr txBox="1"/>
          <p:nvPr>
            <p:ph idx="1" type="subTitle"/>
          </p:nvPr>
        </p:nvSpPr>
        <p:spPr>
          <a:xfrm>
            <a:off x="457200" y="1752600"/>
            <a:ext cx="8153400" cy="4800600"/>
          </a:xfrm>
          <a:prstGeom prst="rect">
            <a:avLst/>
          </a:prstGeom>
          <a:noFill/>
          <a:ln>
            <a:noFill/>
          </a:ln>
        </p:spPr>
        <p:txBody>
          <a:bodyPr anchorCtr="0" anchor="t" bIns="45700" lIns="0" spcFirstLastPara="1" rIns="18275" wrap="square" tIns="45700">
            <a:noAutofit/>
          </a:bodyPr>
          <a:lstStyle/>
          <a:p>
            <a:pPr indent="-344487" lvl="0" marL="344487"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High cost:</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The cost is higher than a public cloud because set up and maintain hardware resources are costly.</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Restricted area of operations:</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Private cloud is accessible within the organization, so the area of operations is limited.</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Limited scalability:</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Private clouds are scaled only within the capacity of internal hosted resources.</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Skilled people:</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Skilled people are required to manage and operate cloud services.</a:t>
            </a:r>
            <a:endParaRPr/>
          </a:p>
          <a:p>
            <a:pPr indent="-344487" lvl="0" marL="344487"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344487" lvl="0" marL="344487" rtl="0" algn="just">
              <a:lnSpc>
                <a:spcPct val="150000"/>
              </a:lnSpc>
              <a:spcBef>
                <a:spcPts val="480"/>
              </a:spcBef>
              <a:spcAft>
                <a:spcPts val="0"/>
              </a:spcAft>
              <a:buSzPts val="2280"/>
              <a:buNone/>
            </a:pPr>
            <a:r>
              <a:t/>
            </a:r>
            <a:endParaRPr b="0" i="0" sz="2400" u="none">
              <a:solidFill>
                <a:schemeClr val="lt1"/>
              </a:solidFill>
              <a:latin typeface="Constantia"/>
              <a:ea typeface="Constantia"/>
              <a:cs typeface="Constantia"/>
              <a:sym typeface="Constantia"/>
            </a:endParaRPr>
          </a:p>
          <a:p>
            <a:pPr indent="-199707" lvl="0" marL="344487" rtl="0" algn="just">
              <a:lnSpc>
                <a:spcPct val="15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344487" lvl="0" marL="344487" rtl="0" algn="just">
              <a:lnSpc>
                <a:spcPct val="15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199707" lvl="0" marL="344487" rtl="0" algn="just">
              <a:lnSpc>
                <a:spcPct val="100000"/>
              </a:lnSpc>
              <a:spcBef>
                <a:spcPts val="480"/>
              </a:spcBef>
              <a:spcAft>
                <a:spcPts val="0"/>
              </a:spcAft>
              <a:buClr>
                <a:srgbClr val="7030A0"/>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idx="1" type="subTitle"/>
          </p:nvPr>
        </p:nvSpPr>
        <p:spPr>
          <a:xfrm>
            <a:off x="609600" y="1828800"/>
            <a:ext cx="7854900" cy="48006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0"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0" i="0" sz="2400" u="none">
              <a:solidFill>
                <a:schemeClr val="lt1"/>
              </a:solidFill>
              <a:latin typeface="Constantia"/>
              <a:ea typeface="Constantia"/>
              <a:cs typeface="Constantia"/>
              <a:sym typeface="Constantia"/>
            </a:endParaRPr>
          </a:p>
        </p:txBody>
      </p:sp>
      <p:pic>
        <p:nvPicPr>
          <p:cNvPr descr="C:\Users\Student\Desktop\hybridcloud.png" id="298" name="Google Shape;298;p39"/>
          <p:cNvPicPr preferRelativeResize="0"/>
          <p:nvPr/>
        </p:nvPicPr>
        <p:blipFill rotWithShape="1">
          <a:blip r:embed="rId3">
            <a:alphaModFix/>
          </a:blip>
          <a:srcRect b="0" l="0" r="0" t="0"/>
          <a:stretch/>
        </p:blipFill>
        <p:spPr>
          <a:xfrm>
            <a:off x="228600" y="2952750"/>
            <a:ext cx="8616950" cy="3752850"/>
          </a:xfrm>
          <a:prstGeom prst="rect">
            <a:avLst/>
          </a:prstGeom>
          <a:noFill/>
          <a:ln>
            <a:noFill/>
          </a:ln>
        </p:spPr>
      </p:pic>
      <p:sp>
        <p:nvSpPr>
          <p:cNvPr id="299" name="Google Shape;299;p39"/>
          <p:cNvSpPr txBox="1"/>
          <p:nvPr>
            <p:ph idx="4294967295" type="ctrTitle"/>
          </p:nvPr>
        </p:nvSpPr>
        <p:spPr>
          <a:xfrm>
            <a:off x="533400" y="609600"/>
            <a:ext cx="7851600" cy="533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Hybrid Cloud</a:t>
            </a:r>
            <a:endParaRPr/>
          </a:p>
        </p:txBody>
      </p:sp>
      <p:sp>
        <p:nvSpPr>
          <p:cNvPr id="300" name="Google Shape;300;p39"/>
          <p:cNvSpPr txBox="1"/>
          <p:nvPr/>
        </p:nvSpPr>
        <p:spPr>
          <a:xfrm>
            <a:off x="304800" y="1371600"/>
            <a:ext cx="8305800" cy="14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Hybrid Cloud: it’s a combination of  any above cloud facility.</a:t>
            </a:r>
            <a:r>
              <a:rPr b="0" i="0" lang="en-US" sz="1800" u="none">
                <a:solidFill>
                  <a:schemeClr val="lt1"/>
                </a:solidFill>
                <a:latin typeface="Calibri"/>
                <a:ea typeface="Calibri"/>
                <a:cs typeface="Calibri"/>
                <a:sym typeface="Calibri"/>
              </a:rPr>
              <a:t> Hybrid cloud is a combination of public and private clouds.</a:t>
            </a:r>
            <a:endParaRPr/>
          </a:p>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Hybrid cloud = public cloud + private cloud.</a:t>
            </a:r>
            <a:endParaRPr/>
          </a:p>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Eg : Ctrl+S it is a company which offers backup and recovery services</a:t>
            </a:r>
            <a:endParaRPr/>
          </a:p>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MEGHDOOT(private)+Ctrl+S(public)=Hybrid Cloud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idx="1" type="subTitle"/>
          </p:nvPr>
        </p:nvSpPr>
        <p:spPr>
          <a:xfrm>
            <a:off x="533400" y="1219200"/>
            <a:ext cx="7854900" cy="5334000"/>
          </a:xfrm>
          <a:prstGeom prst="rect">
            <a:avLst/>
          </a:prstGeom>
          <a:noFill/>
          <a:ln>
            <a:noFill/>
          </a:ln>
        </p:spPr>
        <p:txBody>
          <a:bodyPr anchorCtr="0" anchor="t" bIns="45700" lIns="0" spcFirstLastPara="1" rIns="18275" wrap="square" tIns="45700">
            <a:noAutofit/>
          </a:bodyPr>
          <a:lstStyle/>
          <a:p>
            <a:pPr indent="-344487" lvl="0" marL="344487" rtl="0" algn="just">
              <a:lnSpc>
                <a:spcPct val="10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The main aim to combine these cloud (Public and Private) is to create a unified, automated, and well-managed computing environment.</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In the Hybrid cloud, non-critical activities are performed by the public cloud and critical activities are performed by the private cloud.</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A hybrid cloud is used in finance, healthcare, and Universities.</a:t>
            </a:r>
            <a:endParaRPr/>
          </a:p>
          <a:p>
            <a:pPr indent="-344487" lvl="0" marL="344487"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The best hybrid cloud provider companies are Amazon, Microsoft, Google, Cisco, and NetApp.</a:t>
            </a:r>
            <a:endParaRPr/>
          </a:p>
          <a:p>
            <a:pPr indent="-199707" lvl="0" marL="344487" rtl="0" algn="just">
              <a:lnSpc>
                <a:spcPct val="100000"/>
              </a:lnSpc>
              <a:spcBef>
                <a:spcPts val="480"/>
              </a:spcBef>
              <a:spcAft>
                <a:spcPts val="0"/>
              </a:spcAft>
              <a:buClr>
                <a:srgbClr val="7030A0"/>
              </a:buClr>
              <a:buSzPts val="2280"/>
              <a:buFont typeface="Noto Sans Symbols"/>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457200" y="228600"/>
            <a:ext cx="8229600" cy="4572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characteristics</a:t>
            </a:r>
            <a:endParaRPr/>
          </a:p>
        </p:txBody>
      </p:sp>
      <p:sp>
        <p:nvSpPr>
          <p:cNvPr id="312" name="Google Shape;312;p41"/>
          <p:cNvSpPr txBox="1"/>
          <p:nvPr>
            <p:ph idx="1" type="body"/>
          </p:nvPr>
        </p:nvSpPr>
        <p:spPr>
          <a:xfrm>
            <a:off x="268287" y="762000"/>
            <a:ext cx="8229600" cy="556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Scalable</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Partially secure</a:t>
            </a:r>
            <a:endParaRPr b="0" i="1" sz="14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Stringent SLAs</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Complex cloud management</a:t>
            </a:r>
            <a:endParaRPr b="0" i="1" sz="14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280"/>
              </a:spcBef>
              <a:spcAft>
                <a:spcPts val="0"/>
              </a:spcAft>
              <a:buClr>
                <a:srgbClr val="0BD0D9"/>
              </a:buClr>
              <a:buSzPts val="1330"/>
              <a:buFont typeface="Noto Sans Symbols"/>
              <a:buNone/>
            </a:pPr>
            <a:r>
              <a:rPr b="1" i="0" lang="en-US" sz="1400" u="sng">
                <a:solidFill>
                  <a:srgbClr val="FF0000"/>
                </a:solidFill>
                <a:latin typeface="times new roman"/>
                <a:ea typeface="times new roman"/>
                <a:cs typeface="times new roman"/>
                <a:sym typeface="times new roman"/>
              </a:rPr>
              <a:t>Suitability</a:t>
            </a:r>
            <a:endParaRPr b="1" i="0" sz="1400" u="sng">
              <a:solidFill>
                <a:schemeClr val="dk1"/>
              </a:solidFill>
              <a:latin typeface="times new roman"/>
              <a:ea typeface="times new roman"/>
              <a:cs typeface="times new roman"/>
              <a:sym typeface="times new roman"/>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 Organizations that want the private cloud environment with the scalability of the public cloud </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 Organizations that require more security than the public cloud </a:t>
            </a:r>
            <a:endParaRPr/>
          </a:p>
          <a:p>
            <a:pPr indent="-273050" lvl="0" marL="273050" marR="0" rtl="0" algn="l">
              <a:lnSpc>
                <a:spcPct val="100000"/>
              </a:lnSpc>
              <a:spcBef>
                <a:spcPts val="280"/>
              </a:spcBef>
              <a:spcAft>
                <a:spcPts val="0"/>
              </a:spcAft>
              <a:buClr>
                <a:srgbClr val="0BD0D9"/>
              </a:buClr>
              <a:buSzPts val="1330"/>
              <a:buFont typeface="Noto Sans Symbols"/>
              <a:buNone/>
            </a:pPr>
            <a:r>
              <a:rPr b="1" i="0" lang="en-US" sz="1400" u="sng">
                <a:solidFill>
                  <a:srgbClr val="FF0000"/>
                </a:solidFill>
                <a:latin typeface="times new roman"/>
                <a:ea typeface="times new roman"/>
                <a:cs typeface="times new roman"/>
                <a:sym typeface="times new roman"/>
              </a:rPr>
              <a:t>Non Suitability</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Organizations that consider security as a prime objective </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Organizations that will not be able to handle hybrid cloud management</a:t>
            </a:r>
            <a:endParaRPr/>
          </a:p>
          <a:p>
            <a:pPr indent="-273050" lvl="0" marL="273050" marR="0" rtl="0" algn="l">
              <a:lnSpc>
                <a:spcPct val="100000"/>
              </a:lnSpc>
              <a:spcBef>
                <a:spcPts val="280"/>
              </a:spcBef>
              <a:spcAft>
                <a:spcPts val="0"/>
              </a:spcAft>
              <a:buClr>
                <a:srgbClr val="0BD0D9"/>
              </a:buClr>
              <a:buSzPts val="1330"/>
              <a:buFont typeface="Noto Sans Symbols"/>
              <a:buNone/>
            </a:pPr>
            <a:r>
              <a:rPr b="1" i="0" lang="en-US" sz="1400" u="sng">
                <a:solidFill>
                  <a:srgbClr val="FF0000"/>
                </a:solidFill>
                <a:latin typeface="times new roman"/>
                <a:ea typeface="times new roman"/>
                <a:cs typeface="times new roman"/>
                <a:sym typeface="times new roman"/>
              </a:rPr>
              <a:t>ISSUES</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1.SLA</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2.Network</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3.Performance</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4.Multitenancy</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5.Location</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6. Security and data privacy</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7. Laws and conflicts</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8. Cloud management</a:t>
            </a:r>
            <a:endParaRPr/>
          </a:p>
          <a:p>
            <a:pPr indent="-273050" lvl="0" marL="273050" marR="0" rtl="0" algn="l">
              <a:lnSpc>
                <a:spcPct val="100000"/>
              </a:lnSpc>
              <a:spcBef>
                <a:spcPts val="280"/>
              </a:spcBef>
              <a:spcAft>
                <a:spcPts val="0"/>
              </a:spcAft>
              <a:buClr>
                <a:srgbClr val="0BD0D9"/>
              </a:buClr>
              <a:buSzPts val="1330"/>
              <a:buFont typeface="Noto Sans Symbols"/>
              <a:buChar char="⚫"/>
            </a:pPr>
            <a:r>
              <a:rPr b="0" i="0" lang="en-US" sz="1400" u="none">
                <a:solidFill>
                  <a:schemeClr val="dk1"/>
                </a:solidFill>
                <a:latin typeface="times new roman"/>
                <a:ea typeface="times new roman"/>
                <a:cs typeface="times new roman"/>
                <a:sym typeface="times new roman"/>
              </a:rPr>
              <a:t>9. Maintenance</a:t>
            </a:r>
            <a:endParaRPr/>
          </a:p>
          <a:p>
            <a:pPr indent="-188595" lvl="0" marL="273050" marR="0" rtl="0" algn="l">
              <a:spcBef>
                <a:spcPts val="280"/>
              </a:spcBef>
              <a:spcAft>
                <a:spcPts val="0"/>
              </a:spcAft>
              <a:buClr>
                <a:srgbClr val="0BD0D9"/>
              </a:buClr>
              <a:buSzPts val="1330"/>
              <a:buFont typeface="Noto Sans Symbols"/>
              <a:buNone/>
            </a:pPr>
            <a:r>
              <a:t/>
            </a:r>
            <a:endParaRPr b="0" i="0" sz="1400" u="none">
              <a:solidFill>
                <a:schemeClr val="dk1"/>
              </a:solidFill>
              <a:latin typeface="times new roman"/>
              <a:ea typeface="times new roman"/>
              <a:cs typeface="times new roman"/>
              <a:sym typeface="times new roman"/>
            </a:endParaRPr>
          </a:p>
        </p:txBody>
      </p:sp>
      <p:pic>
        <p:nvPicPr>
          <p:cNvPr id="313" name="Google Shape;313;p41"/>
          <p:cNvPicPr preferRelativeResize="0"/>
          <p:nvPr/>
        </p:nvPicPr>
        <p:blipFill rotWithShape="1">
          <a:blip r:embed="rId3">
            <a:alphaModFix/>
          </a:blip>
          <a:srcRect b="0" l="0" r="0" t="0"/>
          <a:stretch/>
        </p:blipFill>
        <p:spPr>
          <a:xfrm>
            <a:off x="3886200" y="3429000"/>
            <a:ext cx="4648200" cy="2209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idx="4294967295" type="ctrTitle"/>
          </p:nvPr>
        </p:nvSpPr>
        <p:spPr>
          <a:xfrm>
            <a:off x="762000" y="5334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Hybrid Cloud</a:t>
            </a:r>
            <a:endParaRPr/>
          </a:p>
        </p:txBody>
      </p:sp>
      <p:sp>
        <p:nvSpPr>
          <p:cNvPr id="320" name="Google Shape;320;p42"/>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Flexible and secure:</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It provides flexible resources because of the public cloud and secure resources because of the private cloud.</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Cost effective:</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Hybrid cloud costs less than the private cloud. </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Security:</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Hybrid cloud is secure because critical activities are performed by the private cloud.</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Risk Management:</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Hybrid cloud provides an excellent way for companies to manage the risk.</a:t>
            </a:r>
            <a:endParaRPr/>
          </a:p>
          <a:p>
            <a:pPr indent="-463550" lvl="0" marL="463550"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463550" lvl="0" marL="463550"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idx="4294967295" type="ctrTitle"/>
          </p:nvPr>
        </p:nvSpPr>
        <p:spPr>
          <a:xfrm>
            <a:off x="685800" y="9906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Disadvantages of Hybrid Cloud</a:t>
            </a: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327" name="Google Shape;327;p43"/>
          <p:cNvSpPr txBox="1"/>
          <p:nvPr>
            <p:ph idx="1" type="subTitle"/>
          </p:nvPr>
        </p:nvSpPr>
        <p:spPr>
          <a:xfrm>
            <a:off x="533400" y="2209800"/>
            <a:ext cx="7854900" cy="4800600"/>
          </a:xfrm>
          <a:prstGeom prst="rect">
            <a:avLst/>
          </a:prstGeom>
          <a:noFill/>
          <a:ln>
            <a:noFill/>
          </a:ln>
        </p:spPr>
        <p:txBody>
          <a:bodyPr anchorCtr="0" anchor="t" bIns="45700" lIns="0" spcFirstLastPara="1" rIns="18275" wrap="square" tIns="45700">
            <a:noAutofit/>
          </a:bodyPr>
          <a:lstStyle/>
          <a:p>
            <a:pPr indent="-344487" lvl="0" marL="403225"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Networking issues :</a:t>
            </a:r>
            <a:endParaRPr/>
          </a:p>
          <a:p>
            <a:pPr indent="-344487" lvl="0" marL="403225" rtl="0" algn="just">
              <a:lnSpc>
                <a:spcPct val="100000"/>
              </a:lnSpc>
              <a:spcBef>
                <a:spcPts val="480"/>
              </a:spcBef>
              <a:spcAft>
                <a:spcPts val="0"/>
              </a:spcAft>
              <a:buSzPts val="2280"/>
              <a:buNone/>
            </a:pPr>
            <a:r>
              <a:rPr b="1" i="0" lang="en-US" sz="2400" u="none">
                <a:solidFill>
                  <a:schemeClr val="lt1"/>
                </a:solidFill>
                <a:latin typeface="Calibri"/>
                <a:ea typeface="Calibri"/>
                <a:cs typeface="Calibri"/>
                <a:sym typeface="Calibri"/>
              </a:rPr>
              <a:t>     N</a:t>
            </a:r>
            <a:r>
              <a:rPr b="0" i="0" lang="en-US" sz="2400" u="none">
                <a:solidFill>
                  <a:schemeClr val="lt1"/>
                </a:solidFill>
                <a:latin typeface="Calibri"/>
                <a:ea typeface="Calibri"/>
                <a:cs typeface="Calibri"/>
                <a:sym typeface="Calibri"/>
              </a:rPr>
              <a:t>etworking becomes complex because of the private and the public cloud.</a:t>
            </a:r>
            <a:endParaRPr/>
          </a:p>
          <a:p>
            <a:pPr indent="-344487" lvl="0" marL="403225"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Infrastructure Compatibility :</a:t>
            </a:r>
            <a:endParaRPr/>
          </a:p>
          <a:p>
            <a:pPr indent="-344487" lvl="0" marL="403225"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Infrastructure compatibility is the major issue in a hybrid cloud</a:t>
            </a:r>
            <a:endParaRPr/>
          </a:p>
          <a:p>
            <a:pPr indent="-344487" lvl="0" marL="403225"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Reliability :</a:t>
            </a:r>
            <a:endParaRPr/>
          </a:p>
          <a:p>
            <a:pPr indent="-344487" lvl="0" marL="403225"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The reliability of the services depends on cloud service providers.</a:t>
            </a:r>
            <a:endParaRPr/>
          </a:p>
          <a:p>
            <a:pPr indent="-344487" lvl="0" marL="403225"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344487" lvl="0" marL="403225"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344487" lvl="0" marL="403225" rtl="0" algn="just">
              <a:lnSpc>
                <a:spcPct val="100000"/>
              </a:lnSpc>
              <a:spcBef>
                <a:spcPts val="480"/>
              </a:spcBef>
              <a:spcAft>
                <a:spcPts val="0"/>
              </a:spcAft>
              <a:buSzPts val="2280"/>
              <a:buNone/>
            </a:pPr>
            <a:r>
              <a:t/>
            </a:r>
            <a:endParaRPr b="0" i="0" sz="2400" u="none">
              <a:solidFill>
                <a:schemeClr val="lt1"/>
              </a:solidFill>
              <a:latin typeface="Constantia"/>
              <a:ea typeface="Constantia"/>
              <a:cs typeface="Constantia"/>
              <a:sym typeface="Constantia"/>
            </a:endParaRPr>
          </a:p>
          <a:p>
            <a:pPr indent="-344487" lvl="0" marL="403225"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344487" lvl="0" marL="403225"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344487" lvl="0" marL="403225"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344487" lvl="0" marL="403225" rtl="0" algn="just">
              <a:lnSpc>
                <a:spcPct val="100000"/>
              </a:lnSpc>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rgbClr val="002060"/>
              </a:solidFill>
              <a:latin typeface="Constantia"/>
              <a:ea typeface="Constantia"/>
              <a:cs typeface="Constantia"/>
              <a:sym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idx="4294967295" type="ctrTitle"/>
          </p:nvPr>
        </p:nvSpPr>
        <p:spPr>
          <a:xfrm>
            <a:off x="533400" y="6096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Community Cloud</a:t>
            </a:r>
            <a:endParaRPr/>
          </a:p>
        </p:txBody>
      </p:sp>
      <p:sp>
        <p:nvSpPr>
          <p:cNvPr id="334" name="Google Shape;334;p44"/>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403225" lvl="0" marL="403225" rtl="0" algn="just">
              <a:lnSpc>
                <a:spcPct val="100000"/>
              </a:lnSpc>
              <a:spcBef>
                <a:spcPts val="0"/>
              </a:spcBef>
              <a:spcAft>
                <a:spcPts val="0"/>
              </a:spcAft>
              <a:buClr>
                <a:srgbClr val="7030A0"/>
              </a:buClr>
              <a:buSzPts val="2280"/>
              <a:buFont typeface="Noto Sans Symbols"/>
              <a:buChar char="❖"/>
            </a:pPr>
            <a:r>
              <a:rPr b="0" i="0" lang="en-US" sz="2400" u="none">
                <a:solidFill>
                  <a:srgbClr val="C00000"/>
                </a:solidFill>
                <a:latin typeface="Calibri"/>
                <a:ea typeface="Calibri"/>
                <a:cs typeface="Calibri"/>
                <a:sym typeface="Calibri"/>
              </a:rPr>
              <a:t> </a:t>
            </a:r>
            <a:r>
              <a:rPr b="0" i="0" lang="en-US" sz="2400" u="none">
                <a:solidFill>
                  <a:schemeClr val="lt1"/>
                </a:solidFill>
                <a:latin typeface="Calibri"/>
                <a:ea typeface="Calibri"/>
                <a:cs typeface="Calibri"/>
                <a:sym typeface="Calibri"/>
              </a:rPr>
              <a:t>It</a:t>
            </a:r>
            <a:r>
              <a:rPr b="0" i="0" lang="en-US" sz="2400" u="none">
                <a:solidFill>
                  <a:srgbClr val="C00000"/>
                </a:solidFill>
                <a:latin typeface="Calibri"/>
                <a:ea typeface="Calibri"/>
                <a:cs typeface="Calibri"/>
                <a:sym typeface="Calibri"/>
              </a:rPr>
              <a:t> </a:t>
            </a:r>
            <a:r>
              <a:rPr b="0" i="0" lang="en-US" sz="2400" u="none">
                <a:solidFill>
                  <a:schemeClr val="lt1"/>
                </a:solidFill>
                <a:latin typeface="Calibri"/>
                <a:ea typeface="Calibri"/>
                <a:cs typeface="Calibri"/>
                <a:sym typeface="Calibri"/>
              </a:rPr>
              <a:t>allows systems and services to be accessible by a group of   several organizations to share the information. </a:t>
            </a:r>
            <a:endParaRPr/>
          </a:p>
          <a:p>
            <a:pPr indent="-403225" lvl="0" marL="403225"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It is owned, managed, and operated by one or more organizations in the community, a third party, or a combination of them.</a:t>
            </a:r>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pic>
        <p:nvPicPr>
          <p:cNvPr descr="C:\Users\Student\Desktop\community-cloud.png" id="335" name="Google Shape;335;p44"/>
          <p:cNvPicPr preferRelativeResize="0"/>
          <p:nvPr/>
        </p:nvPicPr>
        <p:blipFill rotWithShape="1">
          <a:blip r:embed="rId3">
            <a:alphaModFix/>
          </a:blip>
          <a:srcRect b="0" l="0" r="0" t="0"/>
          <a:stretch/>
        </p:blipFill>
        <p:spPr>
          <a:xfrm>
            <a:off x="685800" y="3810000"/>
            <a:ext cx="7848600" cy="256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4294967295" type="ctrTitle"/>
          </p:nvPr>
        </p:nvSpPr>
        <p:spPr>
          <a:xfrm>
            <a:off x="609600" y="533400"/>
            <a:ext cx="7851600" cy="914400"/>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Motivation for Cloud Computing</a:t>
            </a:r>
            <a:endParaRPr/>
          </a:p>
        </p:txBody>
      </p:sp>
      <p:sp>
        <p:nvSpPr>
          <p:cNvPr id="140" name="Google Shape;140;p18"/>
          <p:cNvSpPr txBox="1"/>
          <p:nvPr>
            <p:ph idx="1" type="subTitle"/>
          </p:nvPr>
        </p:nvSpPr>
        <p:spPr>
          <a:xfrm>
            <a:off x="762000" y="2057400"/>
            <a:ext cx="76263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50000"/>
              </a:lnSpc>
              <a:spcBef>
                <a:spcPts val="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Increase in the flexibility of storage</a:t>
            </a:r>
            <a:endParaRPr/>
          </a:p>
          <a:p>
            <a:pPr indent="-463550" lvl="0" marL="463550"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Easily recover the data</a:t>
            </a:r>
            <a:endParaRPr/>
          </a:p>
          <a:p>
            <a:pPr indent="-463550" lvl="0" marL="463550"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Easy access to the data</a:t>
            </a:r>
            <a:endParaRPr/>
          </a:p>
          <a:p>
            <a:pPr indent="-463550" lvl="0" marL="463550"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Secure and protected</a:t>
            </a:r>
            <a:endParaRPr/>
          </a:p>
          <a:p>
            <a:pPr indent="-463550" lvl="0" marL="463550"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No maintenance required</a:t>
            </a:r>
            <a:endParaRPr/>
          </a:p>
          <a:p>
            <a:pPr indent="-463550" lvl="0" marL="463550" rtl="0" algn="just">
              <a:lnSpc>
                <a:spcPct val="100000"/>
              </a:lnSpc>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a:p>
            <a:pPr indent="0" lvl="0" marL="0" marR="45720" rtl="0" algn="r">
              <a:spcBef>
                <a:spcPts val="480"/>
              </a:spcBef>
              <a:spcAft>
                <a:spcPts val="0"/>
              </a:spcAft>
              <a:buSzPts val="2280"/>
              <a:buNone/>
            </a:pPr>
            <a:r>
              <a:t/>
            </a:r>
            <a:endParaRPr b="1" i="0" sz="2400" u="none">
              <a:solidFill>
                <a:schemeClr val="lt1"/>
              </a:solidFill>
              <a:latin typeface="Constantia"/>
              <a:ea typeface="Constantia"/>
              <a:cs typeface="Constantia"/>
              <a:sym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457200" y="228600"/>
            <a:ext cx="8229600" cy="533400"/>
          </a:xfrm>
          <a:prstGeom prst="rect">
            <a:avLst/>
          </a:prstGeom>
          <a:noFill/>
          <a:ln>
            <a:noFill/>
          </a:ln>
        </p:spPr>
        <p:txBody>
          <a:bodyPr anchorCtr="0" anchor="b" bIns="0" lIns="0" spcFirstLastPara="1" rIns="0" wrap="square" tIns="45700">
            <a:noAutofit/>
          </a:bodyPr>
          <a:lstStyle/>
          <a:p>
            <a:pPr indent="-342900" lvl="0" marL="342900" rtl="0" algn="l">
              <a:lnSpc>
                <a:spcPct val="100000"/>
              </a:lnSpc>
              <a:spcBef>
                <a:spcPts val="0"/>
              </a:spcBef>
              <a:spcAft>
                <a:spcPts val="0"/>
              </a:spcAft>
              <a:buClr>
                <a:schemeClr val="dk2"/>
              </a:buClr>
              <a:buSzPts val="5400"/>
              <a:buFont typeface="Calibri"/>
              <a:buNone/>
            </a:pPr>
            <a:r>
              <a:rPr b="1" i="0" lang="en-US" sz="5400" u="none">
                <a:solidFill>
                  <a:schemeClr val="dk2"/>
                </a:solidFill>
                <a:latin typeface="Calibri"/>
                <a:ea typeface="Calibri"/>
                <a:cs typeface="Calibri"/>
                <a:sym typeface="Calibri"/>
              </a:rPr>
              <a:t>Characteristics</a:t>
            </a:r>
            <a:endParaRPr/>
          </a:p>
        </p:txBody>
      </p:sp>
      <p:sp>
        <p:nvSpPr>
          <p:cNvPr id="341" name="Google Shape;341;p45"/>
          <p:cNvSpPr txBox="1"/>
          <p:nvPr>
            <p:ph idx="1" type="body"/>
          </p:nvPr>
        </p:nvSpPr>
        <p:spPr>
          <a:xfrm>
            <a:off x="457200" y="762000"/>
            <a:ext cx="8458200" cy="5791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Collaborative and distributive maintenance</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Partially secure</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Cost effective</a:t>
            </a:r>
            <a:endParaRPr/>
          </a:p>
          <a:p>
            <a:pPr indent="-273050" lvl="0" marL="273050" marR="0" rtl="0" algn="l">
              <a:lnSpc>
                <a:spcPct val="100000"/>
              </a:lnSpc>
              <a:spcBef>
                <a:spcPts val="320"/>
              </a:spcBef>
              <a:spcAft>
                <a:spcPts val="0"/>
              </a:spcAft>
              <a:buClr>
                <a:srgbClr val="0BD0D9"/>
              </a:buClr>
              <a:buSzPts val="1520"/>
              <a:buFont typeface="Noto Sans Symbols"/>
              <a:buNone/>
            </a:pPr>
            <a:r>
              <a:rPr b="1" i="0" lang="en-US" sz="1600" u="sng">
                <a:solidFill>
                  <a:srgbClr val="FF0000"/>
                </a:solidFill>
                <a:latin typeface="times new roman"/>
                <a:ea typeface="times new roman"/>
                <a:cs typeface="times new roman"/>
                <a:sym typeface="times new roman"/>
              </a:rPr>
              <a:t>Suitability</a:t>
            </a:r>
            <a:endParaRPr b="1" i="0" sz="1600" u="sng">
              <a:solidFill>
                <a:schemeClr val="dk1"/>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rgbClr val="0BD0D9"/>
              </a:buClr>
              <a:buSzPts val="1520"/>
              <a:buFont typeface="Noto Sans Symbols"/>
              <a:buNone/>
            </a:pPr>
            <a:r>
              <a:rPr b="0" i="0" lang="en-US" sz="1600" u="none">
                <a:solidFill>
                  <a:schemeClr val="dk1"/>
                </a:solidFill>
                <a:latin typeface="times new roman"/>
                <a:ea typeface="times new roman"/>
                <a:cs typeface="times new roman"/>
                <a:sym typeface="times new roman"/>
              </a:rPr>
              <a:t>This kind of cloud is suitable for organizations that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Want to establish a private cloud but have financial constraint</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 Do not want to complete maintenance responsibility of the cloud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Want to establish the cloud in order to collaborate with other clouds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Want to have a collaborative cloud with more security features than the public cloud.</a:t>
            </a:r>
            <a:endParaRPr/>
          </a:p>
          <a:p>
            <a:pPr indent="-273050" lvl="0" marL="273050" marR="0" rtl="0" algn="l">
              <a:lnSpc>
                <a:spcPct val="100000"/>
              </a:lnSpc>
              <a:spcBef>
                <a:spcPts val="320"/>
              </a:spcBef>
              <a:spcAft>
                <a:spcPts val="0"/>
              </a:spcAft>
              <a:buClr>
                <a:srgbClr val="0BD0D9"/>
              </a:buClr>
              <a:buSzPts val="1520"/>
              <a:buFont typeface="Noto Sans Symbols"/>
              <a:buNone/>
            </a:pPr>
            <a:r>
              <a:rPr b="1" i="0" lang="en-US" sz="1600" u="sng">
                <a:solidFill>
                  <a:srgbClr val="FF0000"/>
                </a:solidFill>
                <a:latin typeface="times new roman"/>
                <a:ea typeface="times new roman"/>
                <a:cs typeface="times new roman"/>
                <a:sym typeface="times new roman"/>
              </a:rPr>
              <a:t>Non Suitability</a:t>
            </a:r>
            <a:endParaRPr/>
          </a:p>
          <a:p>
            <a:pPr indent="-273050" lvl="0" marL="273050" marR="0" rtl="0" algn="l">
              <a:lnSpc>
                <a:spcPct val="100000"/>
              </a:lnSpc>
              <a:spcBef>
                <a:spcPts val="320"/>
              </a:spcBef>
              <a:spcAft>
                <a:spcPts val="0"/>
              </a:spcAft>
              <a:buClr>
                <a:srgbClr val="0BD0D9"/>
              </a:buClr>
              <a:buSzPts val="1520"/>
              <a:buFont typeface="Noto Sans Symbols"/>
              <a:buNone/>
            </a:pPr>
            <a:r>
              <a:rPr b="0" i="0" lang="en-US" sz="1600" u="none">
                <a:solidFill>
                  <a:schemeClr val="dk1"/>
                </a:solidFill>
                <a:latin typeface="times new roman"/>
                <a:ea typeface="times new roman"/>
                <a:cs typeface="times new roman"/>
                <a:sym typeface="times new roman"/>
              </a:rPr>
              <a:t>This cloud is not suitable for organizations that </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Prefer autonomy and control over the cloud</a:t>
            </a:r>
            <a:endParaRPr/>
          </a:p>
          <a:p>
            <a:pPr indent="-273050" lvl="0" marL="27305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 • Does not want to collaborate with other organizations</a:t>
            </a:r>
            <a:endParaRPr/>
          </a:p>
          <a:p>
            <a:pPr indent="-273050" lvl="0" marL="273050" marR="0" rtl="0" algn="l">
              <a:lnSpc>
                <a:spcPct val="100000"/>
              </a:lnSpc>
              <a:spcBef>
                <a:spcPts val="320"/>
              </a:spcBef>
              <a:spcAft>
                <a:spcPts val="0"/>
              </a:spcAft>
              <a:buClr>
                <a:srgbClr val="0BD0D9"/>
              </a:buClr>
              <a:buSzPts val="1520"/>
              <a:buFont typeface="Noto Sans Symbols"/>
              <a:buNone/>
            </a:pPr>
            <a:r>
              <a:rPr b="0" i="0" lang="en-US" sz="1600" u="none">
                <a:solidFill>
                  <a:schemeClr val="dk1"/>
                </a:solidFill>
                <a:latin typeface="times new roman"/>
                <a:ea typeface="times new roman"/>
                <a:cs typeface="times new roman"/>
                <a:sym typeface="times new roman"/>
              </a:rPr>
              <a:t>There are two types of community cloud deployments: </a:t>
            </a:r>
            <a:endParaRPr/>
          </a:p>
          <a:p>
            <a:pPr indent="-273050" lvl="0" marL="273050" marR="0" rtl="0" algn="l">
              <a:lnSpc>
                <a:spcPct val="100000"/>
              </a:lnSpc>
              <a:spcBef>
                <a:spcPts val="320"/>
              </a:spcBef>
              <a:spcAft>
                <a:spcPts val="0"/>
              </a:spcAft>
              <a:buClr>
                <a:srgbClr val="0BD0D9"/>
              </a:buClr>
              <a:buSzPts val="1520"/>
              <a:buFont typeface="Noto Sans Symbols"/>
              <a:buAutoNum type="arabicPeriod"/>
            </a:pPr>
            <a:r>
              <a:rPr b="0" i="0" lang="en-US" sz="1600" u="none">
                <a:solidFill>
                  <a:schemeClr val="dk1"/>
                </a:solidFill>
                <a:latin typeface="times new roman"/>
                <a:ea typeface="times new roman"/>
                <a:cs typeface="times new roman"/>
                <a:sym typeface="times new roman"/>
              </a:rPr>
              <a:t>On-premise community cloud </a:t>
            </a:r>
            <a:endParaRPr/>
          </a:p>
          <a:p>
            <a:pPr indent="-273050" lvl="0" marL="273050" marR="0" rtl="0" algn="l">
              <a:lnSpc>
                <a:spcPct val="100000"/>
              </a:lnSpc>
              <a:spcBef>
                <a:spcPts val="320"/>
              </a:spcBef>
              <a:spcAft>
                <a:spcPts val="0"/>
              </a:spcAft>
              <a:buClr>
                <a:srgbClr val="0BD0D9"/>
              </a:buClr>
              <a:buSzPts val="1520"/>
              <a:buFont typeface="Noto Sans Symbols"/>
              <a:buAutoNum type="arabicPeriod"/>
            </a:pPr>
            <a:r>
              <a:rPr b="0" i="0" lang="en-US" sz="1600" u="none">
                <a:solidFill>
                  <a:schemeClr val="dk1"/>
                </a:solidFill>
                <a:latin typeface="times new roman"/>
                <a:ea typeface="times new roman"/>
                <a:cs typeface="times new roman"/>
                <a:sym typeface="times new roman"/>
              </a:rPr>
              <a:t>2. Outsourced community cloud</a:t>
            </a:r>
            <a:endParaRPr/>
          </a:p>
          <a:p>
            <a:pPr indent="-273050" lvl="0" marL="273050" marR="0" rtl="0" algn="l">
              <a:lnSpc>
                <a:spcPct val="100000"/>
              </a:lnSpc>
              <a:spcBef>
                <a:spcPts val="280"/>
              </a:spcBef>
              <a:spcAft>
                <a:spcPts val="0"/>
              </a:spcAft>
              <a:buClr>
                <a:srgbClr val="0BD0D9"/>
              </a:buClr>
              <a:buSzPts val="1330"/>
              <a:buFont typeface="Noto Sans Symbols"/>
              <a:buNone/>
            </a:pPr>
            <a:r>
              <a:rPr b="0" i="0" lang="en-US" sz="1400" u="none">
                <a:solidFill>
                  <a:schemeClr val="dk1"/>
                </a:solidFill>
                <a:latin typeface="times new roman"/>
                <a:ea typeface="times new roman"/>
                <a:cs typeface="times new roman"/>
                <a:sym typeface="times new roman"/>
              </a:rPr>
              <a:t> </a:t>
            </a:r>
            <a:endParaRPr/>
          </a:p>
          <a:p>
            <a:pPr indent="-188595" lvl="0" marL="273050" marR="0" rtl="0" algn="l">
              <a:spcBef>
                <a:spcPts val="280"/>
              </a:spcBef>
              <a:spcAft>
                <a:spcPts val="0"/>
              </a:spcAft>
              <a:buClr>
                <a:srgbClr val="0BD0D9"/>
              </a:buClr>
              <a:buSzPts val="1330"/>
              <a:buFont typeface="Noto Sans Symbols"/>
              <a:buNone/>
            </a:pPr>
            <a:r>
              <a:t/>
            </a:r>
            <a:endParaRPr b="0" i="0" sz="1400" u="none">
              <a:solidFill>
                <a:schemeClr val="dk1"/>
              </a:solidFill>
              <a:latin typeface="times new roman"/>
              <a:ea typeface="times new roman"/>
              <a:cs typeface="times new roman"/>
              <a:sym typeface="times new roman"/>
            </a:endParaRPr>
          </a:p>
        </p:txBody>
      </p:sp>
      <p:sp>
        <p:nvSpPr>
          <p:cNvPr id="342" name="Google Shape;342;p45"/>
          <p:cNvSpPr txBox="1"/>
          <p:nvPr/>
        </p:nvSpPr>
        <p:spPr>
          <a:xfrm>
            <a:off x="152400" y="1524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43" name="Google Shape;343;p45"/>
          <p:cNvGrpSpPr/>
          <p:nvPr/>
        </p:nvGrpSpPr>
        <p:grpSpPr>
          <a:xfrm flipH="1">
            <a:off x="5562320" y="3505200"/>
            <a:ext cx="3505480" cy="3047474"/>
            <a:chOff x="0" y="0"/>
            <a:chExt cx="6062" cy="4201"/>
          </a:xfrm>
        </p:grpSpPr>
        <p:pic>
          <p:nvPicPr>
            <p:cNvPr id="344" name="Google Shape;344;p45"/>
            <p:cNvPicPr preferRelativeResize="0"/>
            <p:nvPr/>
          </p:nvPicPr>
          <p:blipFill rotWithShape="1">
            <a:blip r:embed="rId3">
              <a:alphaModFix/>
            </a:blip>
            <a:srcRect b="0" l="0" r="0" t="0"/>
            <a:stretch/>
          </p:blipFill>
          <p:spPr>
            <a:xfrm>
              <a:off x="0" y="0"/>
              <a:ext cx="6062" cy="4201"/>
            </a:xfrm>
            <a:prstGeom prst="rect">
              <a:avLst/>
            </a:prstGeom>
            <a:noFill/>
            <a:ln>
              <a:noFill/>
            </a:ln>
          </p:spPr>
        </p:pic>
        <p:sp>
          <p:nvSpPr>
            <p:cNvPr id="345" name="Google Shape;345;p45"/>
            <p:cNvSpPr txBox="1"/>
            <p:nvPr/>
          </p:nvSpPr>
          <p:spPr>
            <a:xfrm>
              <a:off x="2668" y="888"/>
              <a:ext cx="3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Cloud</a:t>
              </a:r>
              <a:endParaRPr/>
            </a:p>
          </p:txBody>
        </p:sp>
        <p:sp>
          <p:nvSpPr>
            <p:cNvPr id="346" name="Google Shape;346;p45"/>
            <p:cNvSpPr txBox="1"/>
            <p:nvPr/>
          </p:nvSpPr>
          <p:spPr>
            <a:xfrm>
              <a:off x="932" y="1971"/>
              <a:ext cx="15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Private organization</a:t>
              </a:r>
              <a:endParaRPr/>
            </a:p>
          </p:txBody>
        </p:sp>
        <p:sp>
          <p:nvSpPr>
            <p:cNvPr id="347" name="Google Shape;347;p45"/>
            <p:cNvSpPr txBox="1"/>
            <p:nvPr/>
          </p:nvSpPr>
          <p:spPr>
            <a:xfrm>
              <a:off x="415" y="3156"/>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1</a:t>
              </a:r>
              <a:endParaRPr/>
            </a:p>
          </p:txBody>
        </p:sp>
        <p:sp>
          <p:nvSpPr>
            <p:cNvPr id="348" name="Google Shape;348;p45"/>
            <p:cNvSpPr txBox="1"/>
            <p:nvPr/>
          </p:nvSpPr>
          <p:spPr>
            <a:xfrm>
              <a:off x="2042" y="3264"/>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3</a:t>
              </a:r>
              <a:endParaRPr/>
            </a:p>
          </p:txBody>
        </p:sp>
        <p:sp>
          <p:nvSpPr>
            <p:cNvPr id="349" name="Google Shape;349;p45"/>
            <p:cNvSpPr txBox="1"/>
            <p:nvPr/>
          </p:nvSpPr>
          <p:spPr>
            <a:xfrm>
              <a:off x="3555" y="3095"/>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1</a:t>
              </a:r>
              <a:endParaRPr/>
            </a:p>
          </p:txBody>
        </p:sp>
        <p:sp>
          <p:nvSpPr>
            <p:cNvPr id="350" name="Google Shape;350;p45"/>
            <p:cNvSpPr txBox="1"/>
            <p:nvPr/>
          </p:nvSpPr>
          <p:spPr>
            <a:xfrm>
              <a:off x="5237" y="3094"/>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3</a:t>
              </a:r>
              <a:endParaRPr/>
            </a:p>
          </p:txBody>
        </p:sp>
        <p:sp>
          <p:nvSpPr>
            <p:cNvPr id="351" name="Google Shape;351;p45"/>
            <p:cNvSpPr txBox="1"/>
            <p:nvPr/>
          </p:nvSpPr>
          <p:spPr>
            <a:xfrm>
              <a:off x="1191" y="3882"/>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2</a:t>
              </a:r>
              <a:endParaRPr/>
            </a:p>
          </p:txBody>
        </p:sp>
        <p:sp>
          <p:nvSpPr>
            <p:cNvPr id="352" name="Google Shape;352;p45"/>
            <p:cNvSpPr txBox="1"/>
            <p:nvPr/>
          </p:nvSpPr>
          <p:spPr>
            <a:xfrm>
              <a:off x="4456" y="3840"/>
              <a:ext cx="600" cy="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User 2</a:t>
              </a:r>
              <a:endParaRPr/>
            </a:p>
          </p:txBody>
        </p:sp>
        <p:sp>
          <p:nvSpPr>
            <p:cNvPr id="353" name="Google Shape;353;p45"/>
            <p:cNvSpPr txBox="1"/>
            <p:nvPr/>
          </p:nvSpPr>
          <p:spPr>
            <a:xfrm>
              <a:off x="3840" y="1993"/>
              <a:ext cx="1500" cy="3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Private organization</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idx="1" type="body"/>
          </p:nvPr>
        </p:nvSpPr>
        <p:spPr>
          <a:xfrm>
            <a:off x="38100" y="152400"/>
            <a:ext cx="8343900" cy="655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BD0D9"/>
              </a:buClr>
              <a:buSzPts val="1520"/>
              <a:buFont typeface="Noto Sans Symbols"/>
              <a:buNone/>
            </a:pPr>
            <a:r>
              <a:rPr b="1" i="0" lang="en-US" sz="1600" u="sng">
                <a:solidFill>
                  <a:srgbClr val="FF0000"/>
                </a:solidFill>
                <a:latin typeface="times new roman"/>
                <a:ea typeface="times new roman"/>
                <a:cs typeface="times new roman"/>
                <a:sym typeface="times new roman"/>
              </a:rPr>
              <a:t>On-Premise Community Cloud </a:t>
            </a:r>
            <a:r>
              <a:rPr b="0" i="0" lang="en-US" sz="1600" u="none">
                <a:solidFill>
                  <a:schemeClr val="dk1"/>
                </a:solidFill>
                <a:latin typeface="times new roman"/>
                <a:ea typeface="times new roman"/>
                <a:cs typeface="times new roman"/>
                <a:sym typeface="times new roman"/>
              </a:rPr>
              <a:t>:On-premise community cloud consists of the cloud deployed within the premises and is maintained by the organizations themselves</a:t>
            </a:r>
            <a:endParaRPr/>
          </a:p>
          <a:p>
            <a:pPr indent="-96520" lvl="0" marL="0" marR="0" rtl="0" algn="l">
              <a:lnSpc>
                <a:spcPct val="100000"/>
              </a:lnSpc>
              <a:spcBef>
                <a:spcPts val="320"/>
              </a:spcBef>
              <a:spcAft>
                <a:spcPts val="0"/>
              </a:spcAft>
              <a:buClr>
                <a:srgbClr val="0BD0D9"/>
              </a:buClr>
              <a:buSzPts val="1520"/>
              <a:buFont typeface="Noto Sans Symbols"/>
              <a:buChar char="⚫"/>
            </a:pPr>
            <a:r>
              <a:rPr b="1" i="0" lang="en-US" sz="1600" u="sng">
                <a:solidFill>
                  <a:srgbClr val="FF0000"/>
                </a:solidFill>
                <a:latin typeface="times new roman"/>
                <a:ea typeface="times new roman"/>
                <a:cs typeface="times new roman"/>
                <a:sym typeface="times new roman"/>
              </a:rPr>
              <a:t>Issues</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1.SLA</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2.Network</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3.Performance</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4.Multitenancy</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5.Location</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6. Security and data privacy</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7. Laws and conflicts</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8. Cloud management</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9. Maintenance                           </a:t>
            </a:r>
            <a:endParaRPr b="1"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320"/>
              </a:spcBef>
              <a:spcAft>
                <a:spcPts val="0"/>
              </a:spcAft>
              <a:buClr>
                <a:srgbClr val="0BD0D9"/>
              </a:buClr>
              <a:buSzPts val="1520"/>
              <a:buFont typeface="Noto Sans Symbols"/>
              <a:buNone/>
            </a:pPr>
            <a:r>
              <a:rPr b="1" i="0" lang="en-US" sz="1600" u="sng">
                <a:solidFill>
                  <a:srgbClr val="FF0000"/>
                </a:solidFill>
                <a:latin typeface="times new roman"/>
                <a:ea typeface="times new roman"/>
                <a:cs typeface="times new roman"/>
                <a:sym typeface="times new roman"/>
              </a:rPr>
              <a:t>Outsourced Community Cloud </a:t>
            </a:r>
            <a:r>
              <a:rPr b="0" i="0" lang="en-US" sz="1600" u="none">
                <a:solidFill>
                  <a:schemeClr val="dk1"/>
                </a:solidFill>
                <a:latin typeface="times new roman"/>
                <a:ea typeface="times new roman"/>
                <a:cs typeface="times new roman"/>
                <a:sym typeface="times new roman"/>
              </a:rPr>
              <a:t>In the outsourced community cloud, the cloud is outsourced to a third party. The third party is responsible for maintenance and management of the cloud</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1.SLA</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2.Network</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3.Performance</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4.Location</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5. Security and data privacy</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6. Laws and conflicts</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7. Cloud management</a:t>
            </a:r>
            <a:endParaRPr/>
          </a:p>
          <a:p>
            <a:pPr indent="-96520" lvl="0" marL="0" marR="0" rtl="0" algn="l">
              <a:lnSpc>
                <a:spcPct val="100000"/>
              </a:lnSpc>
              <a:spcBef>
                <a:spcPts val="320"/>
              </a:spcBef>
              <a:spcAft>
                <a:spcPts val="0"/>
              </a:spcAft>
              <a:buClr>
                <a:srgbClr val="0BD0D9"/>
              </a:buClr>
              <a:buSzPts val="1520"/>
              <a:buFont typeface="Noto Sans Symbols"/>
              <a:buChar char="⚫"/>
            </a:pPr>
            <a:r>
              <a:rPr b="0" i="0" lang="en-US" sz="1600" u="none">
                <a:solidFill>
                  <a:schemeClr val="dk1"/>
                </a:solidFill>
                <a:latin typeface="times new roman"/>
                <a:ea typeface="times new roman"/>
                <a:cs typeface="times new roman"/>
                <a:sym typeface="times new roman"/>
              </a:rPr>
              <a:t>8. Maintenance</a:t>
            </a:r>
            <a:endParaRPr/>
          </a:p>
          <a:p>
            <a:pPr indent="-176530" lvl="0" marL="273050" marR="0" rtl="0" algn="l">
              <a:spcBef>
                <a:spcPts val="320"/>
              </a:spcBef>
              <a:spcAft>
                <a:spcPts val="0"/>
              </a:spcAft>
              <a:buClr>
                <a:srgbClr val="0BD0D9"/>
              </a:buClr>
              <a:buSzPts val="1520"/>
              <a:buFont typeface="Noto Sans Symbols"/>
              <a:buNone/>
            </a:pPr>
            <a:r>
              <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idx="4294967295" type="ctrTitle"/>
          </p:nvPr>
        </p:nvSpPr>
        <p:spPr>
          <a:xfrm>
            <a:off x="533400" y="8382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Community Cloud</a:t>
            </a: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365" name="Google Shape;365;p47"/>
          <p:cNvSpPr txBox="1"/>
          <p:nvPr>
            <p:ph idx="1" type="subTitle"/>
          </p:nvPr>
        </p:nvSpPr>
        <p:spPr>
          <a:xfrm>
            <a:off x="304800" y="1447800"/>
            <a:ext cx="8382000" cy="5257800"/>
          </a:xfrm>
          <a:prstGeom prst="rect">
            <a:avLst/>
          </a:prstGeom>
          <a:noFill/>
          <a:ln>
            <a:noFill/>
          </a:ln>
        </p:spPr>
        <p:txBody>
          <a:bodyPr anchorCtr="0" anchor="t" bIns="45700" lIns="0" spcFirstLastPara="1" rIns="18275" wrap="square" tIns="45700">
            <a:noAutofit/>
          </a:bodyPr>
          <a:lstStyle/>
          <a:p>
            <a:pPr indent="-344487" lvl="0" marL="344487"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 1) Cost effective :</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Community cloud is cost effective because the whole cloud  is shared between several organizations or a community.</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Flexible and Scalable :</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The community cloud is flexible and scalable because it is compatible with every user. </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Security :</a:t>
            </a:r>
            <a:endParaRPr/>
          </a:p>
          <a:p>
            <a:pPr indent="-344487" lvl="0" marL="344487" rtl="0" algn="just">
              <a:lnSpc>
                <a:spcPct val="100000"/>
              </a:lnSpc>
              <a:spcBef>
                <a:spcPts val="480"/>
              </a:spcBef>
              <a:spcAft>
                <a:spcPts val="0"/>
              </a:spcAft>
              <a:buSzPts val="2280"/>
              <a:buNone/>
            </a:pPr>
            <a:r>
              <a:rPr b="0"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Community cloud is more secure than the public cloud but less secure than the private cloud.</a:t>
            </a:r>
            <a:endParaRPr/>
          </a:p>
          <a:p>
            <a:pPr indent="-344487" lvl="0" marL="344487"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Sharing Infrastructure :</a:t>
            </a:r>
            <a:endParaRPr/>
          </a:p>
          <a:p>
            <a:pPr indent="-344487" lvl="0" marL="344487"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Community cloud allows us to share cloud resources, infrastructure, and other capabilities among various organizations.</a:t>
            </a:r>
            <a:endParaRPr b="1" i="0" sz="2400" u="none">
              <a:solidFill>
                <a:srgbClr val="002060"/>
              </a:solidFill>
              <a:latin typeface="Calibri"/>
              <a:ea typeface="Calibri"/>
              <a:cs typeface="Calibri"/>
              <a:sym typeface="Calibri"/>
            </a:endParaRPr>
          </a:p>
          <a:p>
            <a:pPr indent="0" lvl="0" marL="0" marR="45720" rtl="0" algn="r">
              <a:spcBef>
                <a:spcPts val="480"/>
              </a:spcBef>
              <a:spcAft>
                <a:spcPts val="0"/>
              </a:spcAft>
              <a:buSzPts val="2280"/>
              <a:buNone/>
            </a:pPr>
            <a:r>
              <a:t/>
            </a:r>
            <a:endParaRPr b="1" i="0" sz="2400" u="none">
              <a:solidFill>
                <a:srgbClr val="00206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idx="4294967295" type="ctrTitle"/>
          </p:nvPr>
        </p:nvSpPr>
        <p:spPr>
          <a:xfrm>
            <a:off x="685800" y="9906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Disadvantages of Community Cloud</a:t>
            </a: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372" name="Google Shape;372;p48"/>
          <p:cNvSpPr txBox="1"/>
          <p:nvPr>
            <p:ph idx="1" type="subTitle"/>
          </p:nvPr>
        </p:nvSpPr>
        <p:spPr>
          <a:xfrm>
            <a:off x="533400" y="2057400"/>
            <a:ext cx="7924800" cy="4800600"/>
          </a:xfrm>
          <a:prstGeom prst="rect">
            <a:avLst/>
          </a:prstGeom>
          <a:noFill/>
          <a:ln>
            <a:noFill/>
          </a:ln>
        </p:spPr>
        <p:txBody>
          <a:bodyPr anchorCtr="0" anchor="t" bIns="45700" lIns="0" spcFirstLastPara="1" rIns="18275" wrap="square" tIns="45700">
            <a:noAutofit/>
          </a:bodyPr>
          <a:lstStyle/>
          <a:p>
            <a:pPr indent="-404812" lvl="0" marL="463550" rtl="0" algn="just">
              <a:lnSpc>
                <a:spcPct val="100000"/>
              </a:lnSpc>
              <a:spcBef>
                <a:spcPts val="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Community cloud is not a good choice for every  organization.</a:t>
            </a:r>
            <a:endParaRPr/>
          </a:p>
          <a:p>
            <a:pPr indent="-404812"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Slow adoption to data.</a:t>
            </a:r>
            <a:endParaRPr/>
          </a:p>
          <a:p>
            <a:pPr indent="-404812"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The fixed amount of data storage and bandwidth is shared among all community members.</a:t>
            </a:r>
            <a:endParaRPr/>
          </a:p>
          <a:p>
            <a:pPr indent="-404812"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Community Cloud is costly than the public cloud.</a:t>
            </a:r>
            <a:endParaRPr/>
          </a:p>
          <a:p>
            <a:pPr indent="-404812"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Sharing responsibilities among organizations is difficult.</a:t>
            </a:r>
            <a:endParaRPr/>
          </a:p>
          <a:p>
            <a:pPr indent="0" lvl="0" marL="0" marR="45720" rtl="0" algn="r">
              <a:spcBef>
                <a:spcPts val="480"/>
              </a:spcBef>
              <a:spcAft>
                <a:spcPts val="0"/>
              </a:spcAft>
              <a:buSzPts val="2280"/>
              <a:buNone/>
            </a:pPr>
            <a:r>
              <a:t/>
            </a:r>
            <a:endParaRPr b="0" i="0" sz="2400" u="none">
              <a:solidFill>
                <a:schemeClr val="lt1"/>
              </a:solidFill>
              <a:latin typeface="Constantia"/>
              <a:ea typeface="Constantia"/>
              <a:cs typeface="Constantia"/>
              <a:sym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idx="4294967295" type="ctrTitle"/>
          </p:nvPr>
        </p:nvSpPr>
        <p:spPr>
          <a:xfrm>
            <a:off x="533400" y="5334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Service  Models</a:t>
            </a: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379" name="Google Shape;379;p49"/>
          <p:cNvSpPr txBox="1"/>
          <p:nvPr>
            <p:ph idx="1" type="subTitle"/>
          </p:nvPr>
        </p:nvSpPr>
        <p:spPr>
          <a:xfrm>
            <a:off x="609600" y="1828800"/>
            <a:ext cx="8083500" cy="4800600"/>
          </a:xfrm>
          <a:prstGeom prst="rect">
            <a:avLst/>
          </a:prstGeom>
          <a:noFill/>
          <a:ln>
            <a:noFill/>
          </a:ln>
        </p:spPr>
        <p:txBody>
          <a:bodyPr anchorCtr="0" anchor="t" bIns="45700" lIns="0" spcFirstLastPara="1" rIns="18275" wrap="square" tIns="45700">
            <a:noAutofit/>
          </a:bodyPr>
          <a:lstStyle/>
          <a:p>
            <a:pPr indent="-344487" lvl="0" marL="344487" rtl="0" algn="just">
              <a:lnSpc>
                <a:spcPct val="150000"/>
              </a:lnSpc>
              <a:spcBef>
                <a:spcPts val="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 Software as a Service (SaaS)</a:t>
            </a:r>
            <a:endParaRPr/>
          </a:p>
          <a:p>
            <a:pPr indent="-344487" lvl="0" marL="344487" rtl="0" algn="just">
              <a:lnSpc>
                <a:spcPct val="150000"/>
              </a:lnSpc>
              <a:spcBef>
                <a:spcPts val="48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 Platform as a Service (PaaS)</a:t>
            </a:r>
            <a:endParaRPr/>
          </a:p>
          <a:p>
            <a:pPr indent="-344487" lvl="0" marL="344487" rtl="0" algn="just">
              <a:lnSpc>
                <a:spcPct val="150000"/>
              </a:lnSpc>
              <a:spcBef>
                <a:spcPts val="480"/>
              </a:spcBef>
              <a:spcAft>
                <a:spcPts val="0"/>
              </a:spcAft>
              <a:buClr>
                <a:srgbClr val="0BD0D9"/>
              </a:buClr>
              <a:buSzPts val="2280"/>
              <a:buFont typeface="Noto Sans Symbols"/>
              <a:buChar char="❖"/>
            </a:pPr>
            <a:r>
              <a:rPr b="0" i="0" lang="en-US" sz="2400" u="none">
                <a:solidFill>
                  <a:schemeClr val="lt1"/>
                </a:solidFill>
                <a:latin typeface="Constantia"/>
                <a:ea typeface="Constantia"/>
                <a:cs typeface="Constantia"/>
                <a:sym typeface="Constantia"/>
              </a:rPr>
              <a:t> Infrastructure as a Service (IaaS)</a:t>
            </a:r>
            <a:endParaRPr/>
          </a:p>
          <a:p>
            <a:pPr indent="0" lvl="0" marL="0" marR="45720" rtl="0" algn="r">
              <a:spcBef>
                <a:spcPts val="480"/>
              </a:spcBef>
              <a:spcAft>
                <a:spcPts val="0"/>
              </a:spcAft>
              <a:buSzPts val="2280"/>
              <a:buNone/>
            </a:pPr>
            <a:r>
              <a:t/>
            </a:r>
            <a:endParaRPr b="0" i="0" sz="2400" u="none">
              <a:solidFill>
                <a:schemeClr val="lt1"/>
              </a:solidFill>
              <a:latin typeface="Constantia"/>
              <a:ea typeface="Constantia"/>
              <a:cs typeface="Constantia"/>
              <a:sym typeface="Constantia"/>
            </a:endParaRPr>
          </a:p>
        </p:txBody>
      </p:sp>
      <p:pic>
        <p:nvPicPr>
          <p:cNvPr descr="C:\Users\Student\Desktop\cloud-service-models.png" id="380" name="Google Shape;380;p49"/>
          <p:cNvPicPr preferRelativeResize="0"/>
          <p:nvPr/>
        </p:nvPicPr>
        <p:blipFill rotWithShape="1">
          <a:blip r:embed="rId3">
            <a:alphaModFix/>
          </a:blip>
          <a:srcRect b="0" l="0" r="0" t="0"/>
          <a:stretch/>
        </p:blipFill>
        <p:spPr>
          <a:xfrm>
            <a:off x="609600" y="3865562"/>
            <a:ext cx="4502150" cy="2787650"/>
          </a:xfrm>
          <a:prstGeom prst="rect">
            <a:avLst/>
          </a:prstGeom>
          <a:noFill/>
          <a:ln>
            <a:noFill/>
          </a:ln>
        </p:spPr>
      </p:pic>
      <p:pic>
        <p:nvPicPr>
          <p:cNvPr id="381" name="Google Shape;381;p49"/>
          <p:cNvPicPr preferRelativeResize="0"/>
          <p:nvPr/>
        </p:nvPicPr>
        <p:blipFill rotWithShape="1">
          <a:blip r:embed="rId4">
            <a:alphaModFix/>
          </a:blip>
          <a:srcRect b="0" l="0" r="0" t="0"/>
          <a:stretch/>
        </p:blipFill>
        <p:spPr>
          <a:xfrm>
            <a:off x="5410200" y="1676400"/>
            <a:ext cx="3581400" cy="49768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Software as a Service (SaaS)</a:t>
            </a:r>
            <a:endParaRPr/>
          </a:p>
        </p:txBody>
      </p:sp>
      <p:sp>
        <p:nvSpPr>
          <p:cNvPr id="388" name="Google Shape;388;p50"/>
          <p:cNvSpPr txBox="1"/>
          <p:nvPr>
            <p:ph idx="1" type="subTitle"/>
          </p:nvPr>
        </p:nvSpPr>
        <p:spPr>
          <a:xfrm>
            <a:off x="533400" y="20574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50000"/>
              </a:lnSpc>
              <a:spcBef>
                <a:spcPts val="0"/>
              </a:spcBef>
              <a:spcAft>
                <a:spcPts val="0"/>
              </a:spcAft>
              <a:buClr>
                <a:srgbClr val="0BD0D9"/>
              </a:buClr>
              <a:buSzPts val="2280"/>
              <a:buFont typeface="Noto Sans Symbols"/>
              <a:buChar char="❖"/>
            </a:pPr>
            <a:r>
              <a:rPr b="0" i="0" lang="en-US" sz="2400" u="none">
                <a:solidFill>
                  <a:srgbClr val="C00000"/>
                </a:solidFill>
                <a:latin typeface="Calibri"/>
                <a:ea typeface="Calibri"/>
                <a:cs typeface="Calibri"/>
                <a:sym typeface="Calibri"/>
              </a:rPr>
              <a:t> </a:t>
            </a:r>
            <a:r>
              <a:rPr b="0" i="0" lang="en-US" sz="2400" u="none">
                <a:solidFill>
                  <a:schemeClr val="lt1"/>
                </a:solidFill>
                <a:latin typeface="Calibri"/>
                <a:ea typeface="Calibri"/>
                <a:cs typeface="Calibri"/>
                <a:sym typeface="Calibri"/>
              </a:rPr>
              <a:t>SaaS is also known as "</a:t>
            </a:r>
            <a:r>
              <a:rPr b="1" i="0" lang="en-US" sz="2400" u="none">
                <a:solidFill>
                  <a:schemeClr val="lt1"/>
                </a:solidFill>
                <a:latin typeface="Calibri"/>
                <a:ea typeface="Calibri"/>
                <a:cs typeface="Calibri"/>
                <a:sym typeface="Calibri"/>
              </a:rPr>
              <a:t>On-Demand Software</a:t>
            </a:r>
            <a:r>
              <a:rPr b="0" i="0" lang="en-US" sz="2400" u="none">
                <a:solidFill>
                  <a:schemeClr val="lt1"/>
                </a:solidFill>
                <a:latin typeface="Calibri"/>
                <a:ea typeface="Calibri"/>
                <a:cs typeface="Calibri"/>
                <a:sym typeface="Calibri"/>
              </a:rPr>
              <a:t>". </a:t>
            </a:r>
            <a:endParaRPr/>
          </a:p>
          <a:p>
            <a:pPr indent="-463550" lvl="0" marL="463550" rtl="0" algn="just">
              <a:lnSpc>
                <a:spcPct val="15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 It is a software distribution model in which services are hosted by a cloud service provider. </a:t>
            </a:r>
            <a:endParaRPr/>
          </a:p>
          <a:p>
            <a:pPr indent="-463550" lvl="0" marL="463550" rtl="0" algn="just">
              <a:lnSpc>
                <a:spcPct val="15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These services are available to end-users over the internet so, the end-users do not need to install any software on their devices to access these services.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idx="4294967295" type="ctrTitle"/>
          </p:nvPr>
        </p:nvSpPr>
        <p:spPr>
          <a:xfrm>
            <a:off x="609600" y="4572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0" i="0" lang="en-US" sz="32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SaaS Services</a:t>
            </a: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395" name="Google Shape;395;p51"/>
          <p:cNvSpPr txBox="1"/>
          <p:nvPr>
            <p:ph idx="1" type="subTitle"/>
          </p:nvPr>
        </p:nvSpPr>
        <p:spPr>
          <a:xfrm>
            <a:off x="533400" y="1752600"/>
            <a:ext cx="7854900" cy="51054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1) Business Services :</a:t>
            </a:r>
            <a:endParaRPr/>
          </a:p>
          <a:p>
            <a:pPr indent="0" lvl="0" marL="0" rtl="0" algn="just">
              <a:lnSpc>
                <a:spcPct val="100000"/>
              </a:lnSpc>
              <a:spcBef>
                <a:spcPts val="480"/>
              </a:spcBef>
              <a:spcAft>
                <a:spcPts val="0"/>
              </a:spcAft>
              <a:buSzPts val="2280"/>
              <a:buNone/>
            </a:pPr>
            <a:r>
              <a:rPr b="0"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SaaS Provider provides various business services to start-up the business. The SaaS business services include ERP (Enterprise Resource Planning), CRM (Customer Relationship Management), billing, and sales.</a:t>
            </a:r>
            <a:endParaRPr/>
          </a:p>
        </p:txBody>
      </p:sp>
      <p:pic>
        <p:nvPicPr>
          <p:cNvPr descr="C:\Users\Student\Desktop\saas.png" id="396" name="Google Shape;396;p51"/>
          <p:cNvPicPr preferRelativeResize="0"/>
          <p:nvPr/>
        </p:nvPicPr>
        <p:blipFill rotWithShape="1">
          <a:blip r:embed="rId3">
            <a:alphaModFix/>
          </a:blip>
          <a:srcRect b="0" l="0" r="0" t="0"/>
          <a:stretch/>
        </p:blipFill>
        <p:spPr>
          <a:xfrm>
            <a:off x="533400" y="1752600"/>
            <a:ext cx="7924800" cy="2438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idx="1" type="subTitle"/>
          </p:nvPr>
        </p:nvSpPr>
        <p:spPr>
          <a:xfrm>
            <a:off x="457200" y="914400"/>
            <a:ext cx="7854900" cy="56388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2) Document Management:</a:t>
            </a:r>
            <a:endParaRPr/>
          </a:p>
          <a:p>
            <a:pPr indent="-463550" lvl="0" marL="463550" rtl="0" algn="just">
              <a:lnSpc>
                <a:spcPct val="100000"/>
              </a:lnSpc>
              <a:spcBef>
                <a:spcPts val="480"/>
              </a:spcBef>
              <a:spcAft>
                <a:spcPts val="0"/>
              </a:spcAft>
              <a:buSzPts val="2280"/>
              <a:buNone/>
            </a:pPr>
            <a:r>
              <a:rPr b="1" i="0" lang="en-US" sz="2400" u="none">
                <a:solidFill>
                  <a:schemeClr val="lt1"/>
                </a:solidFill>
                <a:latin typeface="Calibri"/>
                <a:ea typeface="Calibri"/>
                <a:cs typeface="Calibri"/>
                <a:sym typeface="Calibri"/>
              </a:rPr>
              <a:t>       </a:t>
            </a:r>
            <a:r>
              <a:rPr b="0" i="0" lang="en-US" sz="2400" u="none">
                <a:solidFill>
                  <a:schemeClr val="lt1"/>
                </a:solidFill>
                <a:latin typeface="Calibri"/>
                <a:ea typeface="Calibri"/>
                <a:cs typeface="Calibri"/>
                <a:sym typeface="Calibri"/>
              </a:rPr>
              <a:t>SaaS document management is a software application offered by a third party (SaaS providers) to create, manage, and track electronic documents.</a:t>
            </a:r>
            <a:endParaRPr/>
          </a:p>
          <a:p>
            <a:pPr indent="-463550" lvl="0" marL="463550" rtl="0" algn="just">
              <a:lnSpc>
                <a:spcPct val="100000"/>
              </a:lnSpc>
              <a:spcBef>
                <a:spcPts val="480"/>
              </a:spcBef>
              <a:spcAft>
                <a:spcPts val="0"/>
              </a:spcAft>
              <a:buSzPts val="2280"/>
              <a:buNone/>
            </a:pPr>
            <a:r>
              <a:rPr b="1" i="0" lang="en-US" sz="2400" u="none">
                <a:solidFill>
                  <a:schemeClr val="lt1"/>
                </a:solidFill>
                <a:latin typeface="Calibri"/>
                <a:ea typeface="Calibri"/>
                <a:cs typeface="Calibri"/>
                <a:sym typeface="Calibri"/>
              </a:rPr>
              <a:t>       Example:</a:t>
            </a:r>
            <a:r>
              <a:rPr b="0" i="0" lang="en-US" sz="2400" u="none">
                <a:solidFill>
                  <a:schemeClr val="lt1"/>
                </a:solidFill>
                <a:latin typeface="Calibri"/>
                <a:ea typeface="Calibri"/>
                <a:cs typeface="Calibri"/>
                <a:sym typeface="Calibri"/>
              </a:rPr>
              <a:t> Slack, Samepage, Box, and Zoho Forms.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Social Networks:</a:t>
            </a:r>
            <a:endParaRPr/>
          </a:p>
          <a:p>
            <a:pPr indent="-463550" lvl="0" marL="463550" rtl="0" algn="just">
              <a:lnSpc>
                <a:spcPct val="100000"/>
              </a:lnSpc>
              <a:spcBef>
                <a:spcPts val="480"/>
              </a:spcBef>
              <a:spcAft>
                <a:spcPts val="0"/>
              </a:spcAft>
              <a:buSzPts val="2280"/>
              <a:buNone/>
            </a:pPr>
            <a:r>
              <a:rPr b="1" i="0" lang="en-US" sz="2400" u="none">
                <a:solidFill>
                  <a:schemeClr val="lt1"/>
                </a:solidFill>
                <a:latin typeface="Calibri"/>
                <a:ea typeface="Calibri"/>
                <a:cs typeface="Calibri"/>
                <a:sym typeface="Calibri"/>
              </a:rPr>
              <a:t>       </a:t>
            </a:r>
            <a:r>
              <a:rPr b="0" i="0" lang="en-US" sz="2400" u="none">
                <a:solidFill>
                  <a:schemeClr val="lt1"/>
                </a:solidFill>
                <a:latin typeface="Calibri"/>
                <a:ea typeface="Calibri"/>
                <a:cs typeface="Calibri"/>
                <a:sym typeface="Calibri"/>
              </a:rPr>
              <a:t>As we all know, social networking sites are used by the general public, so social networking service providers use SaaS for their convenience and handle the general public's information.</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Mail Services:</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To handle the unpredictable number of users and load on </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e-mail services, many e-mail providers offering their services using SaaS.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idx="4294967295" type="ctrTitle"/>
          </p:nvPr>
        </p:nvSpPr>
        <p:spPr>
          <a:xfrm>
            <a:off x="533400" y="9144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SaaS </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09" name="Google Shape;409;p53"/>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SaaS is easy to buy:</a:t>
            </a:r>
            <a:endParaRPr/>
          </a:p>
          <a:p>
            <a:pPr indent="-463550" lvl="0" marL="463550" rtl="0" algn="just">
              <a:lnSpc>
                <a:spcPct val="100000"/>
              </a:lnSpc>
              <a:spcBef>
                <a:spcPts val="480"/>
              </a:spcBef>
              <a:spcAft>
                <a:spcPts val="0"/>
              </a:spcAft>
              <a:buSzPts val="2280"/>
              <a:buNone/>
            </a:pPr>
            <a:r>
              <a:rPr b="0"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SaaS pricing is based on a monthly fee or annual fee subscription, so it allows organizations to access business functionality at a low cost, which is less than licensed applications.</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One to Many:</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SaaS services are offered as a one-to-many model means a single instance of the application is shared by multiple users.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Less hardware required for SaaS:</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The software is hosted remotely, so organizations do not need to invest in additional hardware.</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idx="1" type="subTitle"/>
          </p:nvPr>
        </p:nvSpPr>
        <p:spPr>
          <a:xfrm>
            <a:off x="533400" y="1143000"/>
            <a:ext cx="7620000" cy="54102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4) Low maintenance required for SaaS: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Software as a service removes the need for installation, set-up, and daily maintenance for the organizations. The initial set-up cost for SaaS is typically less than the enterprise software. SaaS vendors are pricing their applications based on some usage parameters, such as a number of users using the application. So SaaS does easy to monitor and automatic updates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5) No special software or hardware versions required:</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All users will have the same version of the software and typically access it through the web browser. SaaS reduces IT support costs by outsourcing hardware and software maintenance and support to the IaaS provider.</a:t>
            </a:r>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5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  </a:t>
            </a: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Need for Cloud Computing</a:t>
            </a:r>
            <a:endParaRPr/>
          </a:p>
        </p:txBody>
      </p:sp>
      <p:sp>
        <p:nvSpPr>
          <p:cNvPr id="147" name="Google Shape;147;p19"/>
          <p:cNvSpPr txBox="1"/>
          <p:nvPr>
            <p:ph idx="1" type="subTitle"/>
          </p:nvPr>
        </p:nvSpPr>
        <p:spPr>
          <a:xfrm>
            <a:off x="762000" y="2133600"/>
            <a:ext cx="7626300" cy="4419600"/>
          </a:xfrm>
          <a:prstGeom prst="rect">
            <a:avLst/>
          </a:prstGeom>
          <a:noFill/>
          <a:ln>
            <a:noFill/>
          </a:ln>
        </p:spPr>
        <p:txBody>
          <a:bodyPr anchorCtr="0" anchor="t" bIns="45700" lIns="0" spcFirstLastPara="1" rIns="18275" wrap="square" tIns="45700">
            <a:noAutofit/>
          </a:bodyPr>
          <a:lstStyle/>
          <a:p>
            <a:pPr indent="-403225" lvl="0" marL="403225" rtl="0" algn="just">
              <a:lnSpc>
                <a:spcPct val="150000"/>
              </a:lnSpc>
              <a:spcBef>
                <a:spcPts val="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Convenience &amp;Reliability</a:t>
            </a:r>
            <a:endParaRPr/>
          </a:p>
          <a:p>
            <a:pPr indent="-403225" lvl="0" marL="403225"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Much easier to share a file</a:t>
            </a:r>
            <a:endParaRPr/>
          </a:p>
          <a:p>
            <a:pPr indent="-403225" lvl="0" marL="403225"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Not possible to loose data/file</a:t>
            </a:r>
            <a:endParaRPr/>
          </a:p>
          <a:p>
            <a:pPr indent="-403225" lvl="0" marL="403225" rtl="0" algn="just">
              <a:lnSpc>
                <a:spcPct val="150000"/>
              </a:lnSpc>
              <a:spcBef>
                <a:spcPts val="480"/>
              </a:spcBef>
              <a:spcAft>
                <a:spcPts val="0"/>
              </a:spcAft>
              <a:buClr>
                <a:srgbClr val="7030A0"/>
              </a:buClr>
              <a:buSzPts val="2280"/>
              <a:buFont typeface="Noto Sans Symbols"/>
              <a:buChar char="❖"/>
            </a:pPr>
            <a:r>
              <a:rPr b="1" i="0" lang="en-US" sz="2400" u="none">
                <a:solidFill>
                  <a:schemeClr val="lt1"/>
                </a:solidFill>
                <a:latin typeface="Calibri"/>
                <a:ea typeface="Calibri"/>
                <a:cs typeface="Calibri"/>
                <a:sym typeface="Calibri"/>
              </a:rPr>
              <a:t>Use strong password&amp; pay attention to any privacy setting for cloud service that we use.</a:t>
            </a:r>
            <a:endParaRPr/>
          </a:p>
          <a:p>
            <a:pPr indent="-403225" lvl="0" marL="403225" rtl="0" algn="just">
              <a:lnSpc>
                <a:spcPct val="150000"/>
              </a:lnSpc>
              <a:spcBef>
                <a:spcPts val="480"/>
              </a:spcBef>
              <a:spcAft>
                <a:spcPts val="0"/>
              </a:spcAft>
              <a:buSzPts val="2280"/>
              <a:buNone/>
            </a:pPr>
            <a:r>
              <a:t/>
            </a:r>
            <a:endParaRPr b="1"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1" i="0" sz="2400" u="non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idx="1" type="subTitle"/>
          </p:nvPr>
        </p:nvSpPr>
        <p:spPr>
          <a:xfrm>
            <a:off x="533400" y="1295400"/>
            <a:ext cx="7620000" cy="54102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6) Multidevice Support:</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SaaS services can be accessed from any device such as desktops, laptops, tablets, phones, and thin clients.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7) API Integration:</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SaaS services easily integrate with other software or services through standard APIs.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8) No client-side installation:</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SaaS services are accessed directly from the service provider using the internet connection, so do not need to require any software installation.</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idx="4294967295" type="ctrTitle"/>
          </p:nvPr>
        </p:nvSpPr>
        <p:spPr>
          <a:xfrm>
            <a:off x="533400" y="609600"/>
            <a:ext cx="7851600" cy="1676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Disadvantages of SaaS</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28" name="Google Shape;428;p56"/>
          <p:cNvSpPr txBox="1"/>
          <p:nvPr>
            <p:ph idx="1" type="subTitle"/>
          </p:nvPr>
        </p:nvSpPr>
        <p:spPr>
          <a:xfrm>
            <a:off x="533400" y="16764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Security:</a:t>
            </a:r>
            <a:endParaRPr/>
          </a:p>
          <a:p>
            <a:pPr indent="-463550" lvl="0" marL="463550" rtl="0" algn="just">
              <a:lnSpc>
                <a:spcPct val="100000"/>
              </a:lnSpc>
              <a:spcBef>
                <a:spcPts val="480"/>
              </a:spcBef>
              <a:spcAft>
                <a:spcPts val="0"/>
              </a:spcAft>
              <a:buSzPts val="2280"/>
              <a:buNone/>
            </a:pPr>
            <a:r>
              <a:rPr b="1" i="0" lang="en-US" sz="2400" u="none">
                <a:solidFill>
                  <a:srgbClr val="C00000"/>
                </a:solidFill>
                <a:latin typeface="Calibri"/>
                <a:ea typeface="Calibri"/>
                <a:cs typeface="Calibri"/>
                <a:sym typeface="Calibri"/>
              </a:rPr>
              <a:t>       </a:t>
            </a:r>
            <a:r>
              <a:rPr b="0" i="0" lang="en-US" sz="2400" u="none">
                <a:solidFill>
                  <a:schemeClr val="lt1"/>
                </a:solidFill>
                <a:latin typeface="Calibri"/>
                <a:ea typeface="Calibri"/>
                <a:cs typeface="Calibri"/>
                <a:sym typeface="Calibri"/>
              </a:rPr>
              <a:t>Actually, data is stored in the cloud, so security may be an issue for some users. However, cloud computing is not more secure than in-house deployment.</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Latency issue:</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       </a:t>
            </a:r>
            <a:r>
              <a:rPr b="0" i="0" lang="en-US" sz="2400" u="none">
                <a:solidFill>
                  <a:schemeClr val="lt1"/>
                </a:solidFill>
                <a:latin typeface="Calibri"/>
                <a:ea typeface="Calibri"/>
                <a:cs typeface="Calibri"/>
                <a:sym typeface="Calibri"/>
              </a:rPr>
              <a:t>Since data and applications are stored in the cloud at a variable distance from the end-user, there is a possibility that there may be greater latency when interacting with the application compared to local deployment. Therefore, the SaaS model is not suitable for applications whose demand response time is in milliseconds.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idx="1" type="subTitle"/>
          </p:nvPr>
        </p:nvSpPr>
        <p:spPr>
          <a:xfrm>
            <a:off x="609600" y="1524000"/>
            <a:ext cx="7854900" cy="5562600"/>
          </a:xfrm>
          <a:prstGeom prst="rect">
            <a:avLst/>
          </a:prstGeom>
          <a:noFill/>
          <a:ln>
            <a:noFill/>
          </a:ln>
        </p:spPr>
        <p:txBody>
          <a:bodyPr anchorCtr="0" anchor="t" bIns="45700" lIns="0" spcFirstLastPara="1" rIns="18275" wrap="square" tIns="45700">
            <a:noAutofit/>
          </a:bodyPr>
          <a:lstStyle/>
          <a:p>
            <a:pPr indent="-404812"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3) Total Dependency on Internet</a:t>
            </a:r>
            <a:endParaRPr b="0" i="0" sz="2400" u="none">
              <a:solidFill>
                <a:srgbClr val="002060"/>
              </a:solidFill>
              <a:latin typeface="Calibri"/>
              <a:ea typeface="Calibri"/>
              <a:cs typeface="Calibri"/>
              <a:sym typeface="Calibri"/>
            </a:endParaRPr>
          </a:p>
          <a:p>
            <a:pPr indent="-404812"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Without an internet connection, most SaaS applications are not usable.</a:t>
            </a:r>
            <a:endParaRPr/>
          </a:p>
          <a:p>
            <a:pPr indent="-404812"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04812"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Switching between SaaS vendors is difficult</a:t>
            </a:r>
            <a:endParaRPr b="0" i="0" sz="2400" u="none">
              <a:solidFill>
                <a:srgbClr val="002060"/>
              </a:solidFill>
              <a:latin typeface="Calibri"/>
              <a:ea typeface="Calibri"/>
              <a:cs typeface="Calibri"/>
              <a:sym typeface="Calibri"/>
            </a:endParaRPr>
          </a:p>
          <a:p>
            <a:pPr indent="-404812"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Switching SaaS vendors involves the difficult and slow task of transferring the very large data files over the internet and then converting and importing them into another SaaS also.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4294967295" type="ctrTitle"/>
          </p:nvPr>
        </p:nvSpPr>
        <p:spPr>
          <a:xfrm>
            <a:off x="685800" y="3810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9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Popular SaaS providers</a:t>
            </a:r>
            <a:r>
              <a:rPr b="0" i="0" lang="en-US" sz="44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 </a:t>
            </a:r>
            <a:endParaRPr b="1" i="0"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graphicFrame>
        <p:nvGraphicFramePr>
          <p:cNvPr id="441" name="Google Shape;441;p58"/>
          <p:cNvGraphicFramePr/>
          <p:nvPr/>
        </p:nvGraphicFramePr>
        <p:xfrm>
          <a:off x="152400" y="1371600"/>
          <a:ext cx="3000000" cy="3000000"/>
        </p:xfrm>
        <a:graphic>
          <a:graphicData uri="http://schemas.openxmlformats.org/drawingml/2006/table">
            <a:tbl>
              <a:tblPr>
                <a:noFill/>
                <a:tableStyleId>{10850470-AA63-4375-BD39-52A7FAEACFF4}</a:tableStyleId>
              </a:tblPr>
              <a:tblGrid>
                <a:gridCol w="4456100"/>
                <a:gridCol w="4383075"/>
              </a:tblGrid>
              <a:tr h="508000">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Provider</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Services</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302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Salseforce.com</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On-demand CRM solutions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4302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Microsoft Office 365</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Online office suite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4302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Google Apps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Gmail, Google Calendar, Docs, and sites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98425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NetSuite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ERP, accounting, order management, CRM, Professionals Services Automation (PSA), and e-commerce applications.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70642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GoToMeeting</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Online meeting and video-conferencing software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70642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Constant Contact</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E-mail marketing, online survey, and event marketing</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4318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Oracle CRM</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CRM applications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70642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Workday, Inc</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Human capital management, payroll, and financial management.</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9"/>
          <p:cNvSpPr txBox="1"/>
          <p:nvPr>
            <p:ph idx="4294967295" type="ctrTitle"/>
          </p:nvPr>
        </p:nvSpPr>
        <p:spPr>
          <a:xfrm>
            <a:off x="533400" y="609600"/>
            <a:ext cx="7851600" cy="1905000"/>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4000"/>
              <a:buFont typeface="Calibri"/>
              <a:buNone/>
            </a:pPr>
            <a:br>
              <a:rPr b="1" i="0" lang="en-US" sz="40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Platform as a Service ( PaaS)</a:t>
            </a:r>
            <a:b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48" name="Google Shape;448;p59"/>
          <p:cNvSpPr txBox="1"/>
          <p:nvPr>
            <p:ph idx="1" type="subTitle"/>
          </p:nvPr>
        </p:nvSpPr>
        <p:spPr>
          <a:xfrm>
            <a:off x="152400" y="1600200"/>
            <a:ext cx="8763000" cy="57150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Platform as a Service (PaaS) provides a runtime environment. </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It allows programmers to easily create, test, run, and deploy web applications. You can purchase these applications from a cloud service provider on a pay-as-per use basis and access them using the Internet connection.</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 In PaaS, back end scalability is managed by the cloud service provider, so end- users do not need to worry about managing the infrastructure.</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PaaS includes infrastructure (servers, storage, and networking) and platform (middleware, development tools, database management systems, business intelligence, and more) to support the web application life cycle.</a:t>
            </a:r>
            <a:endParaRPr/>
          </a:p>
          <a:p>
            <a:pPr indent="-463550" lvl="0" marL="463550" rtl="0" algn="just">
              <a:lnSpc>
                <a:spcPct val="100000"/>
              </a:lnSpc>
              <a:spcBef>
                <a:spcPts val="480"/>
              </a:spcBef>
              <a:spcAft>
                <a:spcPts val="0"/>
              </a:spcAft>
              <a:buClr>
                <a:srgbClr val="0BD0D9"/>
              </a:buClr>
              <a:buSzPts val="2280"/>
              <a:buFont typeface="Noto Sans Symbols"/>
              <a:buChar char="❖"/>
            </a:pPr>
            <a:r>
              <a:rPr b="1" i="0" lang="en-US" sz="2400" u="none">
                <a:solidFill>
                  <a:schemeClr val="lt1"/>
                </a:solidFill>
                <a:latin typeface="Calibri"/>
                <a:ea typeface="Calibri"/>
                <a:cs typeface="Calibri"/>
                <a:sym typeface="Calibri"/>
              </a:rPr>
              <a:t>Example:</a:t>
            </a:r>
            <a:r>
              <a:rPr b="0" i="0" lang="en-US" sz="2400" u="none">
                <a:solidFill>
                  <a:schemeClr val="lt1"/>
                </a:solidFill>
                <a:latin typeface="Calibri"/>
                <a:ea typeface="Calibri"/>
                <a:cs typeface="Calibri"/>
                <a:sym typeface="Calibri"/>
              </a:rPr>
              <a:t> Google App Engine, Force.com, Joyent, Azure.</a:t>
            </a:r>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0"/>
          <p:cNvSpPr txBox="1"/>
          <p:nvPr>
            <p:ph idx="4294967295" type="ctrTitle"/>
          </p:nvPr>
        </p:nvSpPr>
        <p:spPr>
          <a:xfrm>
            <a:off x="609600" y="8382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PaaS Providers</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55" name="Google Shape;455;p60"/>
          <p:cNvSpPr txBox="1"/>
          <p:nvPr>
            <p:ph idx="1" type="subTitle"/>
          </p:nvPr>
        </p:nvSpPr>
        <p:spPr>
          <a:xfrm>
            <a:off x="381000" y="1600200"/>
            <a:ext cx="7854900" cy="49530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t/>
            </a:r>
            <a:endParaRPr b="1"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1. Programming languages:</a:t>
            </a:r>
            <a:endParaRPr/>
          </a:p>
          <a:p>
            <a:pPr indent="0" lvl="0" marL="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PaaS providers provide various programming languages for the developers to develop the applications. Some popular programming languages provided by PaaS providers are Java, PHP, Ruby, Perl, and Go</a:t>
            </a:r>
            <a:r>
              <a:rPr b="0" i="0" lang="en-US" sz="2400" u="none">
                <a:solidFill>
                  <a:schemeClr val="lt1"/>
                </a:solidFill>
                <a:latin typeface="Constantia"/>
                <a:ea typeface="Constantia"/>
                <a:cs typeface="Constantia"/>
                <a:sym typeface="Constantia"/>
              </a:rPr>
              <a:t>.</a:t>
            </a:r>
            <a:endParaRPr/>
          </a:p>
        </p:txBody>
      </p:sp>
      <p:pic>
        <p:nvPicPr>
          <p:cNvPr descr="C:\Users\Student\Desktop\paas.png" id="456" name="Google Shape;456;p60"/>
          <p:cNvPicPr preferRelativeResize="0"/>
          <p:nvPr/>
        </p:nvPicPr>
        <p:blipFill rotWithShape="1">
          <a:blip r:embed="rId3">
            <a:alphaModFix/>
          </a:blip>
          <a:srcRect b="0" l="0" r="0" t="0"/>
          <a:stretch/>
        </p:blipFill>
        <p:spPr>
          <a:xfrm>
            <a:off x="533400" y="1676400"/>
            <a:ext cx="8001000" cy="211931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1"/>
          <p:cNvSpPr txBox="1"/>
          <p:nvPr>
            <p:ph idx="1" type="subTitle"/>
          </p:nvPr>
        </p:nvSpPr>
        <p:spPr>
          <a:xfrm>
            <a:off x="457200" y="1295400"/>
            <a:ext cx="8153400" cy="5562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2. Application frameworks:</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PaaS providers provide application frameworks to easily understand the application development. Some popular application frameworks provided by PaaS providers are Node.js, Drupal, Joomla, WordPress, Spring, Play, Rack, and Zend.</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Databases:</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PaaS providers provide various databases such as ClearDB, PostgreSQL, MongoDB, and Redis to communicate with the applications.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Other tools:</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PaaS providers provide various other tools that are required to develop, test, and deploy the applications</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2"/>
          <p:cNvSpPr txBox="1"/>
          <p:nvPr>
            <p:ph idx="4294967295" type="ctrTitle"/>
          </p:nvPr>
        </p:nvSpPr>
        <p:spPr>
          <a:xfrm>
            <a:off x="533400" y="9144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PaaS </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69" name="Google Shape;469;p62"/>
          <p:cNvSpPr txBox="1"/>
          <p:nvPr>
            <p:ph idx="1" type="subTitle"/>
          </p:nvPr>
        </p:nvSpPr>
        <p:spPr>
          <a:xfrm>
            <a:off x="304800" y="1905000"/>
            <a:ext cx="85344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Simplified Development:</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PaaS allows developers to focus on development and innovation without worrying about infrastructure management.</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Lower risk:</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No need for up-front investment in hardware and software. Developers only need a PC and an internet connection to start building applications.</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Prebuilt business functionality:</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Some PaaS vendors also provide already defined business functionality so that users can avoid building everything from very scratch and hence can directly start the projects only.</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1"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Instant community:</a:t>
            </a:r>
            <a:endParaRPr/>
          </a:p>
          <a:p>
            <a:pPr indent="0" lvl="0" marL="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PaaS vendors frequently provide online communities where the developer can get the ideas to share experiences and seek advice from others.</a:t>
            </a:r>
            <a:endParaRPr/>
          </a:p>
          <a:p>
            <a:pPr indent="0" lvl="0" marL="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5) Scalability:</a:t>
            </a:r>
            <a:endParaRPr b="0" i="0" sz="2400" u="none">
              <a:solidFill>
                <a:srgbClr val="002060"/>
              </a:solidFill>
              <a:latin typeface="Calibri"/>
              <a:ea typeface="Calibri"/>
              <a:cs typeface="Calibri"/>
              <a:sym typeface="Calibri"/>
            </a:endParaRPr>
          </a:p>
          <a:p>
            <a:pPr indent="0" lvl="0" marL="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Applications deployed can scale from one to thousands of users without any changes to the applications</a:t>
            </a:r>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4"/>
          <p:cNvSpPr txBox="1"/>
          <p:nvPr>
            <p:ph idx="4294967295" type="ctrTitle"/>
          </p:nvPr>
        </p:nvSpPr>
        <p:spPr>
          <a:xfrm>
            <a:off x="533400" y="8382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Disadvantages of PaaS </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82" name="Google Shape;482;p64"/>
          <p:cNvSpPr txBox="1"/>
          <p:nvPr>
            <p:ph idx="1" type="subTitle"/>
          </p:nvPr>
        </p:nvSpPr>
        <p:spPr>
          <a:xfrm>
            <a:off x="304800" y="1752600"/>
            <a:ext cx="8458200" cy="51054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Vendor lock-in:</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One has to write the applications according to the platform provided by the PaaS vendor, so the migration of an application to another PaaS vendor would be a problem.</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Data Privacy:</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Corporate data, whether it can be critical or not, will be private, so if it is not located within the walls of the company, there can be a risk in terms of privacy of data.</a:t>
            </a:r>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Integration with the rest of the systems applications:</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It may happen that some applications are local, and some are in the cloud. So there will be chances of increased complexity when we want to use data which in the cloud with the local data</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4294967295" type="ctrTitle"/>
          </p:nvPr>
        </p:nvSpPr>
        <p:spPr>
          <a:xfrm>
            <a:off x="152400" y="533400"/>
            <a:ext cx="8839200" cy="914400"/>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Defining &amp; Definition of Cloud Computing</a:t>
            </a:r>
            <a:endParaRPr/>
          </a:p>
        </p:txBody>
      </p:sp>
      <p:sp>
        <p:nvSpPr>
          <p:cNvPr id="154" name="Google Shape;154;p20"/>
          <p:cNvSpPr txBox="1"/>
          <p:nvPr>
            <p:ph idx="1" type="subTitle"/>
          </p:nvPr>
        </p:nvSpPr>
        <p:spPr>
          <a:xfrm>
            <a:off x="533400" y="18288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Cloud computing means storing and accessing data and programs over the Internet from a remote location or computer instead of our computer’s hard drive. </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The formal definition of cloud computing comes from the National Institute of Standards and Technology (NIST): “Cloud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5"/>
          <p:cNvSpPr txBox="1"/>
          <p:nvPr>
            <p:ph idx="4294967295" type="ctrTitle"/>
          </p:nvPr>
        </p:nvSpPr>
        <p:spPr>
          <a:xfrm>
            <a:off x="533400" y="3810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Popular PaaS Providers</a:t>
            </a:r>
            <a:r>
              <a:rPr b="0" i="0" lang="en-US" sz="44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 </a:t>
            </a:r>
            <a:endParaRPr b="1" i="0" sz="44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graphicFrame>
        <p:nvGraphicFramePr>
          <p:cNvPr id="489" name="Google Shape;489;p65"/>
          <p:cNvGraphicFramePr/>
          <p:nvPr/>
        </p:nvGraphicFramePr>
        <p:xfrm>
          <a:off x="304800" y="1676400"/>
          <a:ext cx="3000000" cy="3000000"/>
        </p:xfrm>
        <a:graphic>
          <a:graphicData uri="http://schemas.openxmlformats.org/drawingml/2006/table">
            <a:tbl>
              <a:tblPr>
                <a:noFill/>
                <a:tableStyleId>{10850470-AA63-4375-BD39-52A7FAEACFF4}</a:tableStyleId>
              </a:tblPr>
              <a:tblGrid>
                <a:gridCol w="4305300"/>
                <a:gridCol w="4305300"/>
              </a:tblGrid>
              <a:tr h="582600">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Provider</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Services</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73977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Google App Engine (GAE)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App Identity, URL Fetch, Cloud storage client library, Logservice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102235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Salesforce.com</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Faster implementation, Rapid scalability, CRM Services, Sales cloud, Mobile connectivity, Chatter.</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48260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Windows Azure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Compute, security, IoT, Data Storage.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86360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AppFog</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Justcloud.com, SkyDrive, GoogleDocs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6318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Openshift</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RedHat, Microsoft Azure.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6302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Cloud Foundry from VMware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Data, Messaging, and other services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idx="4294967295" type="ctrTitle"/>
          </p:nvPr>
        </p:nvSpPr>
        <p:spPr>
          <a:xfrm>
            <a:off x="533400" y="609600"/>
            <a:ext cx="7851600" cy="17526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Infrastructure as a Service ( IaaS)</a:t>
            </a:r>
            <a:br>
              <a:rPr b="0" i="0" lang="en-US" sz="32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0"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496" name="Google Shape;496;p66"/>
          <p:cNvSpPr txBox="1"/>
          <p:nvPr>
            <p:ph idx="1" type="subTitle"/>
          </p:nvPr>
        </p:nvSpPr>
        <p:spPr>
          <a:xfrm>
            <a:off x="228600" y="1600200"/>
            <a:ext cx="8610600" cy="54102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Iaas is also known as </a:t>
            </a:r>
            <a:r>
              <a:rPr b="1" i="0" lang="en-US" sz="2400" u="none">
                <a:solidFill>
                  <a:schemeClr val="lt1"/>
                </a:solidFill>
                <a:latin typeface="Calibri"/>
                <a:ea typeface="Calibri"/>
                <a:cs typeface="Calibri"/>
                <a:sym typeface="Calibri"/>
              </a:rPr>
              <a:t>Hardware as a Service (HaaS)</a:t>
            </a:r>
            <a:r>
              <a:rPr b="0" i="0" lang="en-US" sz="2400" u="none">
                <a:solidFill>
                  <a:schemeClr val="lt1"/>
                </a:solidFill>
                <a:latin typeface="Calibri"/>
                <a:ea typeface="Calibri"/>
                <a:cs typeface="Calibri"/>
                <a:sym typeface="Calibri"/>
              </a:rPr>
              <a:t>. It is one of the layers of the cloud computing platform.</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 It allows customers to outsource their IT infrastructures such as servers, networking, processing, storage, virtual machines, and other resources.</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 Customers access these resources on the Internet using a pay-as-per use model.</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IaaS is offered in three models: public, private, and hybrid cloud. </a:t>
            </a:r>
            <a:endParaRPr/>
          </a:p>
          <a:p>
            <a:pPr indent="-463550" lvl="0" marL="463550" rtl="0" algn="just">
              <a:lnSpc>
                <a:spcPct val="100000"/>
              </a:lnSpc>
              <a:spcBef>
                <a:spcPts val="480"/>
              </a:spcBef>
              <a:spcAft>
                <a:spcPts val="0"/>
              </a:spcAft>
              <a:buClr>
                <a:srgbClr val="0BD0D9"/>
              </a:buClr>
              <a:buSzPts val="2280"/>
              <a:buFont typeface="Noto Sans Symbols"/>
              <a:buChar char="❖"/>
            </a:pPr>
            <a:r>
              <a:rPr b="0" i="0" lang="en-US" sz="2400" u="none">
                <a:solidFill>
                  <a:schemeClr val="lt1"/>
                </a:solidFill>
                <a:latin typeface="Calibri"/>
                <a:ea typeface="Calibri"/>
                <a:cs typeface="Calibri"/>
                <a:sym typeface="Calibri"/>
              </a:rPr>
              <a:t>The private cloud implies that the infrastructure resides at the customer-premise. In the case of public cloud, it is located at the cloud computing platform vendor's data center, and the hybrid cloud is a combination of the two in which the customer selects the best of both public cloud or private cloud.</a:t>
            </a:r>
            <a:endParaRPr/>
          </a:p>
          <a:p>
            <a:pPr indent="-463550" lvl="0" marL="463550" rtl="0" algn="just">
              <a:lnSpc>
                <a:spcPct val="100000"/>
              </a:lnSpc>
              <a:spcBef>
                <a:spcPts val="480"/>
              </a:spcBef>
              <a:spcAft>
                <a:spcPts val="0"/>
              </a:spcAft>
              <a:buSzPts val="2280"/>
              <a:buNone/>
            </a:pPr>
            <a:r>
              <a:t/>
            </a:r>
            <a:endParaRPr b="0" i="0" sz="2400" u="none">
              <a:solidFill>
                <a:srgbClr val="C00000"/>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rgbClr val="C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ph idx="4294967295" type="ctrTitle"/>
          </p:nvPr>
        </p:nvSpPr>
        <p:spPr>
          <a:xfrm>
            <a:off x="533400" y="3810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IaaS provider</a:t>
            </a:r>
            <a:endParaRPr b="1" i="0"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503" name="Google Shape;503;p67"/>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0"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Clr>
                <a:srgbClr val="0BD0D9"/>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rtl="0" algn="just">
              <a:lnSpc>
                <a:spcPct val="100000"/>
              </a:lnSpc>
              <a:spcBef>
                <a:spcPts val="480"/>
              </a:spcBef>
              <a:spcAft>
                <a:spcPts val="0"/>
              </a:spcAft>
              <a:buClr>
                <a:srgbClr val="0BD0D9"/>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rtl="0" algn="just">
              <a:lnSpc>
                <a:spcPct val="100000"/>
              </a:lnSpc>
              <a:spcBef>
                <a:spcPts val="480"/>
              </a:spcBef>
              <a:spcAft>
                <a:spcPts val="0"/>
              </a:spcAft>
              <a:buClr>
                <a:srgbClr val="0BD0D9"/>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rtl="0" algn="just">
              <a:lnSpc>
                <a:spcPct val="100000"/>
              </a:lnSpc>
              <a:spcBef>
                <a:spcPts val="480"/>
              </a:spcBef>
              <a:spcAft>
                <a:spcPts val="0"/>
              </a:spcAft>
              <a:buClr>
                <a:srgbClr val="0BD0D9"/>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rtl="0" algn="just">
              <a:lnSpc>
                <a:spcPct val="100000"/>
              </a:lnSpc>
              <a:spcBef>
                <a:spcPts val="480"/>
              </a:spcBef>
              <a:spcAft>
                <a:spcPts val="0"/>
              </a:spcAft>
              <a:buClr>
                <a:srgbClr val="0BD0D9"/>
              </a:buClr>
              <a:buSzPts val="2280"/>
              <a:buFont typeface="Noto Sans Symbols"/>
              <a:buNone/>
            </a:pPr>
            <a:r>
              <a:t/>
            </a:r>
            <a:endParaRPr b="1" i="0" sz="2400" u="none">
              <a:solidFill>
                <a:schemeClr val="lt1"/>
              </a:solidFill>
              <a:latin typeface="Constantia"/>
              <a:ea typeface="Constantia"/>
              <a:cs typeface="Constantia"/>
              <a:sym typeface="Constantia"/>
            </a:endParaRPr>
          </a:p>
          <a:p>
            <a:pPr indent="0" lvl="0" marL="0" rtl="0" algn="just">
              <a:lnSpc>
                <a:spcPct val="100000"/>
              </a:lnSpc>
              <a:spcBef>
                <a:spcPts val="480"/>
              </a:spcBef>
              <a:spcAft>
                <a:spcPts val="0"/>
              </a:spcAft>
              <a:buClr>
                <a:srgbClr val="0BD0D9"/>
              </a:buClr>
              <a:buSzPts val="2280"/>
              <a:buFont typeface="Noto Sans Symbols"/>
              <a:buNone/>
            </a:pPr>
            <a:r>
              <a:t/>
            </a:r>
            <a:endParaRPr b="1" i="0" sz="2400" u="none">
              <a:solidFill>
                <a:schemeClr val="lt1"/>
              </a:solidFill>
              <a:latin typeface="Calibri"/>
              <a:ea typeface="Calibri"/>
              <a:cs typeface="Calibri"/>
              <a:sym typeface="Calibri"/>
            </a:endParaRPr>
          </a:p>
          <a:p>
            <a:pPr indent="0" lvl="0" marL="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1)  Compute:</a:t>
            </a:r>
            <a:r>
              <a:rPr b="0" i="0" lang="en-US" sz="2400" u="none">
                <a:solidFill>
                  <a:srgbClr val="002060"/>
                </a:solidFill>
                <a:latin typeface="Calibri"/>
                <a:ea typeface="Calibri"/>
                <a:cs typeface="Calibri"/>
                <a:sym typeface="Calibri"/>
              </a:rPr>
              <a:t> </a:t>
            </a:r>
            <a:endParaRPr/>
          </a:p>
          <a:p>
            <a:pPr indent="0" lvl="0" marL="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Computing as a Service includes virtual central processing units and virtual main memory for the Vms that is provisioned to the end- users.</a:t>
            </a:r>
            <a:endParaRPr/>
          </a:p>
          <a:p>
            <a:pPr indent="0" lvl="0" marL="0" rtl="0" algn="just">
              <a:lnSpc>
                <a:spcPct val="100000"/>
              </a:lnSpc>
              <a:spcBef>
                <a:spcPts val="480"/>
              </a:spcBef>
              <a:spcAft>
                <a:spcPts val="0"/>
              </a:spcAft>
              <a:buSzPts val="2280"/>
              <a:buNone/>
            </a:pPr>
            <a:br>
              <a:rPr b="0" i="0" lang="en-US" sz="2400" u="none">
                <a:solidFill>
                  <a:schemeClr val="lt1"/>
                </a:solidFill>
                <a:latin typeface="Constantia"/>
                <a:ea typeface="Constantia"/>
                <a:cs typeface="Constantia"/>
                <a:sym typeface="Constantia"/>
              </a:rPr>
            </a:br>
            <a:endParaRPr/>
          </a:p>
        </p:txBody>
      </p:sp>
      <p:pic>
        <p:nvPicPr>
          <p:cNvPr descr="C:\Users\Student\Desktop\iaas.png" id="504" name="Google Shape;504;p67"/>
          <p:cNvPicPr preferRelativeResize="0"/>
          <p:nvPr/>
        </p:nvPicPr>
        <p:blipFill rotWithShape="1">
          <a:blip r:embed="rId3">
            <a:alphaModFix/>
          </a:blip>
          <a:srcRect b="0" l="0" r="0" t="0"/>
          <a:stretch/>
        </p:blipFill>
        <p:spPr>
          <a:xfrm>
            <a:off x="685800" y="1828800"/>
            <a:ext cx="7696200" cy="240188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8"/>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511" name="Google Shape;511;p68"/>
          <p:cNvSpPr txBox="1"/>
          <p:nvPr>
            <p:ph idx="1" type="subTitle"/>
          </p:nvPr>
        </p:nvSpPr>
        <p:spPr>
          <a:xfrm>
            <a:off x="609600" y="12954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2) Storage:</a:t>
            </a:r>
            <a:r>
              <a:rPr b="0" i="0" lang="en-US" sz="2400" u="none">
                <a:solidFill>
                  <a:srgbClr val="002060"/>
                </a:solidFill>
                <a:latin typeface="Calibri"/>
                <a:ea typeface="Calibri"/>
                <a:cs typeface="Calibri"/>
                <a:sym typeface="Calibri"/>
              </a:rPr>
              <a:t> </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IaaS provider provides back-end storage for storing files.</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Network:</a:t>
            </a:r>
            <a:r>
              <a:rPr b="0" i="0" lang="en-US" sz="2400" u="none">
                <a:solidFill>
                  <a:srgbClr val="002060"/>
                </a:solidFill>
                <a:latin typeface="Calibri"/>
                <a:ea typeface="Calibri"/>
                <a:cs typeface="Calibri"/>
                <a:sym typeface="Calibri"/>
              </a:rPr>
              <a:t> </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Network as a Service (NaaS) provides networking components such as routers, switches, and bridges for the Vms.</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4) Load balancers:</a:t>
            </a:r>
            <a:r>
              <a:rPr b="0" i="0" lang="en-US" sz="2400" u="none">
                <a:solidFill>
                  <a:schemeClr val="lt1"/>
                </a:solidFill>
                <a:latin typeface="Calibri"/>
                <a:ea typeface="Calibri"/>
                <a:cs typeface="Calibri"/>
                <a:sym typeface="Calibri"/>
              </a:rPr>
              <a:t> </a:t>
            </a:r>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It provides load balancing capability at the infrastructure layer.</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9"/>
          <p:cNvSpPr txBox="1"/>
          <p:nvPr>
            <p:ph idx="4294967295" type="ctrTitle"/>
          </p:nvPr>
        </p:nvSpPr>
        <p:spPr>
          <a:xfrm>
            <a:off x="533400" y="8382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Advantages of IaaS </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518" name="Google Shape;518;p69"/>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Shared infrastructure</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IaaS allows multiple users to share the same physical infrastructure.</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Web access to the resources</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Iaas allows IT users to access resources over the internet.</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Pay-as-per-use model</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IaaS providers provide services based on the pay-as-per-use basis. The users are required to pay for what they have used</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0"/>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525" name="Google Shape;525;p70"/>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463550" lvl="0" marL="463550"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4) Focus on the core business:</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IaaS providers focus on the organization's core business rather than on IT infrastructure.</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5) On-demand scalability:</a:t>
            </a:r>
            <a:endParaRPr b="0" i="0" sz="2400" u="none">
              <a:solidFill>
                <a:srgbClr val="002060"/>
              </a:solidFill>
              <a:latin typeface="Calibri"/>
              <a:ea typeface="Calibri"/>
              <a:cs typeface="Calibri"/>
              <a:sym typeface="Calibri"/>
            </a:endParaRPr>
          </a:p>
          <a:p>
            <a:pPr indent="-463550" lvl="0" marL="463550"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On-demand scalability is one of the biggest advantages of IaaS. Using IaaS, users do not worry about to upgrade software and troubleshoot the issues related to hardware components</a:t>
            </a:r>
            <a:endParaRPr/>
          </a:p>
          <a:p>
            <a:pPr indent="-463550" lvl="0" marL="463550"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idx="4294967295" type="ctrTitle"/>
          </p:nvPr>
        </p:nvSpPr>
        <p:spPr>
          <a:xfrm>
            <a:off x="533400" y="838200"/>
            <a:ext cx="78516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Disadvantages of IaaS </a:t>
            </a:r>
            <a:b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532" name="Google Shape;532;p71"/>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511175" lvl="0" marL="511175" rtl="0" algn="just">
              <a:lnSpc>
                <a:spcPct val="100000"/>
              </a:lnSpc>
              <a:spcBef>
                <a:spcPts val="0"/>
              </a:spcBef>
              <a:spcAft>
                <a:spcPts val="0"/>
              </a:spcAft>
              <a:buSzPts val="2280"/>
              <a:buNone/>
            </a:pPr>
            <a:r>
              <a:rPr b="1" i="0" lang="en-US" sz="2400" u="none">
                <a:solidFill>
                  <a:srgbClr val="002060"/>
                </a:solidFill>
                <a:latin typeface="Calibri"/>
                <a:ea typeface="Calibri"/>
                <a:cs typeface="Calibri"/>
                <a:sym typeface="Calibri"/>
              </a:rPr>
              <a:t>1. Security:</a:t>
            </a:r>
            <a:endParaRPr b="0" i="0" sz="2400" u="none">
              <a:solidFill>
                <a:srgbClr val="002060"/>
              </a:solidFill>
              <a:latin typeface="Calibri"/>
              <a:ea typeface="Calibri"/>
              <a:cs typeface="Calibri"/>
              <a:sym typeface="Calibri"/>
            </a:endParaRPr>
          </a:p>
          <a:p>
            <a:pPr indent="-511175" lvl="0" marL="511175"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Security is one of the biggest issues in IaaS. Most of the IaaS providers are not able to provide 100% security.</a:t>
            </a:r>
            <a:endParaRPr/>
          </a:p>
          <a:p>
            <a:pPr indent="-511175" lvl="0" marL="511175" rtl="0" algn="just">
              <a:lnSpc>
                <a:spcPct val="100000"/>
              </a:lnSpc>
              <a:spcBef>
                <a:spcPts val="360"/>
              </a:spcBef>
              <a:spcAft>
                <a:spcPts val="0"/>
              </a:spcAft>
              <a:buSzPts val="1710"/>
              <a:buNone/>
            </a:pPr>
            <a:r>
              <a:t/>
            </a:r>
            <a:endParaRPr b="0" i="0" sz="1800" u="none">
              <a:solidFill>
                <a:schemeClr val="lt1"/>
              </a:solidFill>
              <a:latin typeface="Calibri"/>
              <a:ea typeface="Calibri"/>
              <a:cs typeface="Calibri"/>
              <a:sym typeface="Calibri"/>
            </a:endParaRPr>
          </a:p>
          <a:p>
            <a:pPr indent="-511175" lvl="0" marL="511175"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2. Maintenance &amp; Upgrade:</a:t>
            </a:r>
            <a:endParaRPr b="0" i="0" sz="2400" u="none">
              <a:solidFill>
                <a:srgbClr val="002060"/>
              </a:solidFill>
              <a:latin typeface="Calibri"/>
              <a:ea typeface="Calibri"/>
              <a:cs typeface="Calibri"/>
              <a:sym typeface="Calibri"/>
            </a:endParaRPr>
          </a:p>
          <a:p>
            <a:pPr indent="-511175" lvl="0" marL="511175"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Although IaaS service providers maintain the software, but they do not upgrade the software for some organizations.</a:t>
            </a:r>
            <a:endParaRPr/>
          </a:p>
          <a:p>
            <a:pPr indent="-511175" lvl="0" marL="511175" rtl="0" algn="just">
              <a:lnSpc>
                <a:spcPct val="100000"/>
              </a:lnSpc>
              <a:spcBef>
                <a:spcPts val="360"/>
              </a:spcBef>
              <a:spcAft>
                <a:spcPts val="0"/>
              </a:spcAft>
              <a:buSzPts val="1710"/>
              <a:buNone/>
            </a:pPr>
            <a:r>
              <a:t/>
            </a:r>
            <a:endParaRPr b="0" i="0" sz="1800" u="none">
              <a:solidFill>
                <a:schemeClr val="lt1"/>
              </a:solidFill>
              <a:latin typeface="Calibri"/>
              <a:ea typeface="Calibri"/>
              <a:cs typeface="Calibri"/>
              <a:sym typeface="Calibri"/>
            </a:endParaRPr>
          </a:p>
          <a:p>
            <a:pPr indent="-511175" lvl="0" marL="511175" rtl="0" algn="just">
              <a:lnSpc>
                <a:spcPct val="100000"/>
              </a:lnSpc>
              <a:spcBef>
                <a:spcPts val="480"/>
              </a:spcBef>
              <a:spcAft>
                <a:spcPts val="0"/>
              </a:spcAft>
              <a:buSzPts val="2280"/>
              <a:buNone/>
            </a:pPr>
            <a:r>
              <a:rPr b="1" i="0" lang="en-US" sz="2400" u="none">
                <a:solidFill>
                  <a:srgbClr val="002060"/>
                </a:solidFill>
                <a:latin typeface="Calibri"/>
                <a:ea typeface="Calibri"/>
                <a:cs typeface="Calibri"/>
                <a:sym typeface="Calibri"/>
              </a:rPr>
              <a:t>3. Interoperability issues:</a:t>
            </a:r>
            <a:endParaRPr b="0" i="0" sz="2400" u="none">
              <a:solidFill>
                <a:srgbClr val="002060"/>
              </a:solidFill>
              <a:latin typeface="Calibri"/>
              <a:ea typeface="Calibri"/>
              <a:cs typeface="Calibri"/>
              <a:sym typeface="Calibri"/>
            </a:endParaRPr>
          </a:p>
          <a:p>
            <a:pPr indent="-511175" lvl="0" marL="511175" rtl="0" algn="just">
              <a:lnSpc>
                <a:spcPct val="100000"/>
              </a:lnSpc>
              <a:spcBef>
                <a:spcPts val="480"/>
              </a:spcBef>
              <a:spcAft>
                <a:spcPts val="0"/>
              </a:spcAft>
              <a:buSzPts val="2280"/>
              <a:buNone/>
            </a:pPr>
            <a:r>
              <a:rPr b="0" i="0" lang="en-US" sz="2400" u="none">
                <a:solidFill>
                  <a:schemeClr val="lt1"/>
                </a:solidFill>
                <a:latin typeface="Calibri"/>
                <a:ea typeface="Calibri"/>
                <a:cs typeface="Calibri"/>
                <a:sym typeface="Calibri"/>
              </a:rPr>
              <a:t>        It is difficult to migrate VM from one IaaS provider to the other, so the customers might face problem related to vendor lock-in.</a:t>
            </a:r>
            <a:endParaRPr/>
          </a:p>
          <a:p>
            <a:pPr indent="-511175" lvl="0" marL="511175" rtl="0" algn="just">
              <a:lnSpc>
                <a:spcPct val="100000"/>
              </a:lnSpc>
              <a:spcBef>
                <a:spcPts val="48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2"/>
          <p:cNvSpPr txBox="1"/>
          <p:nvPr>
            <p:ph idx="4294967295" type="ctrTitle"/>
          </p:nvPr>
        </p:nvSpPr>
        <p:spPr>
          <a:xfrm>
            <a:off x="533400" y="609600"/>
            <a:ext cx="7851600" cy="7620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1"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 </a:t>
            </a: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Iaas Providers </a:t>
            </a:r>
            <a:endParaRPr b="1" i="0"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sp>
        <p:nvSpPr>
          <p:cNvPr id="539" name="Google Shape;539;p72"/>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graphicFrame>
        <p:nvGraphicFramePr>
          <p:cNvPr id="540" name="Google Shape;540;p72"/>
          <p:cNvGraphicFramePr/>
          <p:nvPr/>
        </p:nvGraphicFramePr>
        <p:xfrm>
          <a:off x="228600" y="1752600"/>
          <a:ext cx="3000000" cy="3000000"/>
        </p:xfrm>
        <a:graphic>
          <a:graphicData uri="http://schemas.openxmlformats.org/drawingml/2006/table">
            <a:tbl>
              <a:tblPr>
                <a:noFill/>
                <a:tableStyleId>{10850470-AA63-4375-BD39-52A7FAEACFF4}</a:tableStyleId>
              </a:tblPr>
              <a:tblGrid>
                <a:gridCol w="2895600"/>
                <a:gridCol w="2895600"/>
                <a:gridCol w="2895600"/>
              </a:tblGrid>
              <a:tr h="523875">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IaaS Vendor</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Iaas Solution</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Details</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55415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Amazon Web Services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Elastic, Elastic Compute Cloud (EC2) Map Reduce, Route 53, Virtual Private Cloud, etc.</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The cloud computing platform pioneer, Amazon offers auto scaling, cloud monitoring, and load balancing features as part of its portfolio.</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178910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Netmagic Solutions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Net magic IaaS Cloud</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Net magic runs from data centers in Mumbai, Chennai, and Bangalore, and a virtual data center in the United States. Plans are underway to extend services to West Asia.</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108585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Rackspace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Cloud servers, Cloud files, Cloud sites, etc.</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The cloud computing platform vendor focuses primarily on enterprise-level hosting services.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idx="1" type="subTitle"/>
          </p:nvPr>
        </p:nvSpPr>
        <p:spPr>
          <a:xfrm>
            <a:off x="533400" y="1752600"/>
            <a:ext cx="7854900" cy="48006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2280"/>
              <a:buNone/>
            </a:pPr>
            <a:r>
              <a:t/>
            </a:r>
            <a:endParaRPr b="0" i="0" sz="2400" u="none">
              <a:solidFill>
                <a:schemeClr val="lt1"/>
              </a:solidFill>
              <a:latin typeface="Calibri"/>
              <a:ea typeface="Calibri"/>
              <a:cs typeface="Calibri"/>
              <a:sym typeface="Calibri"/>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graphicFrame>
        <p:nvGraphicFramePr>
          <p:cNvPr id="547" name="Google Shape;547;p73"/>
          <p:cNvGraphicFramePr/>
          <p:nvPr/>
        </p:nvGraphicFramePr>
        <p:xfrm>
          <a:off x="152400" y="1066800"/>
          <a:ext cx="3000000" cy="3000000"/>
        </p:xfrm>
        <a:graphic>
          <a:graphicData uri="http://schemas.openxmlformats.org/drawingml/2006/table">
            <a:tbl>
              <a:tblPr>
                <a:noFill/>
                <a:tableStyleId>{10850470-AA63-4375-BD39-52A7FAEACFF4}</a:tableStyleId>
              </a:tblPr>
              <a:tblGrid>
                <a:gridCol w="2946400"/>
                <a:gridCol w="2946400"/>
                <a:gridCol w="2946400"/>
              </a:tblGrid>
              <a:tr h="530225">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IaaS Vendor</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Iaas Solution</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Details</a:t>
                      </a:r>
                      <a:endParaRPr/>
                    </a:p>
                  </a:txBody>
                  <a:tcPr marT="114300" marB="114300" marR="114300" marL="1143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96055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Reliance Communications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Reliance Internet Data Center</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RIDC supports both traditional hosting and cloud services, with data centers in Mumbai, Bangalore, Hyderabad, and Chennai. The cloud services offered by RIDC include IaaS and SaaS.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14446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Sify Technologies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Sify IaaS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Sify's cloud computing platform is powered by HP's converged infrastructure. The vendor offers all three types of cloud services: IaaS, PaaS, and SaaS.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170337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Tata Communications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InstaCompute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InstaCompute is Tata Communications' IaaS offering. InstaCompute data centers are located in Hyderabad and Singapore, with operations in both countries.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4"/>
          <p:cNvSpPr txBox="1"/>
          <p:nvPr>
            <p:ph idx="4294967295" type="ctrTitle"/>
          </p:nvPr>
        </p:nvSpPr>
        <p:spPr>
          <a:xfrm>
            <a:off x="228600" y="1143000"/>
            <a:ext cx="8686800" cy="914400"/>
          </a:xfrm>
          <a:prstGeom prst="rect">
            <a:avLst/>
          </a:prstGeom>
          <a:noFill/>
          <a:ln>
            <a:noFill/>
          </a:ln>
        </p:spPr>
        <p:txBody>
          <a:bodyPr anchorCtr="0" anchor="b" bIns="0" lIns="0" spcFirstLastPara="1" rIns="18275" wrap="square" tIns="0">
            <a:normAutofit fontScale="90000"/>
          </a:bodyPr>
          <a:lstStyle/>
          <a:p>
            <a:pPr indent="0" lvl="0" marL="0" marR="0" rtl="0" algn="ctr">
              <a:lnSpc>
                <a:spcPct val="100000"/>
              </a:lnSpc>
              <a:spcBef>
                <a:spcPts val="0"/>
              </a:spcBef>
              <a:spcAft>
                <a:spcPts val="0"/>
              </a:spcAft>
              <a:buClr>
                <a:srgbClr val="4CE0EA"/>
              </a:buClr>
              <a:buSzPct val="100000"/>
              <a:buFont typeface="Calibri"/>
              <a:buNone/>
            </a:pP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br>
              <a:rPr b="1" i="0" lang="en-US" sz="36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r>
              <a:rPr b="1" i="0" lang="en-US" sz="44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Difference between IaaS, PaaS, and SaaS</a:t>
            </a:r>
            <a:br>
              <a:rPr b="0" i="0" lang="en-US"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br>
            <a:endParaRPr b="1" i="0" sz="3600" u="none"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endParaRPr>
          </a:p>
        </p:txBody>
      </p:sp>
      <p:graphicFrame>
        <p:nvGraphicFramePr>
          <p:cNvPr id="554" name="Google Shape;554;p74"/>
          <p:cNvGraphicFramePr/>
          <p:nvPr/>
        </p:nvGraphicFramePr>
        <p:xfrm>
          <a:off x="228600" y="1981200"/>
          <a:ext cx="3000000" cy="3000000"/>
        </p:xfrm>
        <a:graphic>
          <a:graphicData uri="http://schemas.openxmlformats.org/drawingml/2006/table">
            <a:tbl>
              <a:tblPr>
                <a:noFill/>
                <a:tableStyleId>{10850470-AA63-4375-BD39-52A7FAEACFF4}</a:tableStyleId>
              </a:tblPr>
              <a:tblGrid>
                <a:gridCol w="2870200"/>
                <a:gridCol w="2870200"/>
                <a:gridCol w="2870200"/>
              </a:tblGrid>
              <a:tr h="569900">
                <a:tc>
                  <a:txBody>
                    <a:bodyPr/>
                    <a:lstStyle/>
                    <a:p>
                      <a:pPr indent="0" lvl="0" marL="0" marR="0" rtl="0" algn="ctr">
                        <a:lnSpc>
                          <a:spcPct val="100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IaaS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onstantia"/>
                        <a:buNone/>
                      </a:pPr>
                      <a:r>
                        <a:rPr b="1" i="0" lang="en-US" sz="1800" u="none" cap="none" strike="noStrike">
                          <a:solidFill>
                            <a:srgbClr val="FFFFFF"/>
                          </a:solidFill>
                          <a:latin typeface="Constantia"/>
                          <a:ea typeface="Constantia"/>
                          <a:cs typeface="Constantia"/>
                          <a:sym typeface="Constantia"/>
                        </a:rPr>
                        <a:t>PaaS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onstantia"/>
                        <a:buNone/>
                      </a:pPr>
                      <a:r>
                        <a:rPr b="1" i="0" lang="en-US" sz="1800" u="none" cap="none" strike="noStrike">
                          <a:solidFill>
                            <a:srgbClr val="FFFFFF"/>
                          </a:solidFill>
                          <a:latin typeface="Constantia"/>
                          <a:ea typeface="Constantia"/>
                          <a:cs typeface="Constantia"/>
                          <a:sym typeface="Constantia"/>
                        </a:rPr>
                        <a:t>SaaS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46050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provides a virtual data center to store information and create platforms for app development, testing, and deployment.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provides virtual platforms and tools to create, test, and deploy apps.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provides web software and apps to complete business tasks.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9858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provides access to resources such as virtual machines, virtual storage, etc.</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provides runtime environments and deployment tools for applications.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provides software as a service to the end-users.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569900">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is used by network architects.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is used by developers.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It is used by end users.</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9858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IaaS provides only Infrastructure.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PaaS provides Infrastructure+Platform.</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SaaS provides Infrastructure+Platform +Software.</a:t>
                      </a:r>
                      <a:endParaRPr/>
                    </a:p>
                  </a:txBody>
                  <a:tcPr marT="76200" marB="76200" marR="76200" marL="762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Cloud Computing Is a Service</a:t>
            </a:r>
            <a:endParaRPr/>
          </a:p>
        </p:txBody>
      </p:sp>
      <p:sp>
        <p:nvSpPr>
          <p:cNvPr id="161" name="Google Shape;161;p21"/>
          <p:cNvSpPr txBox="1"/>
          <p:nvPr>
            <p:ph idx="1" type="subTitle"/>
          </p:nvPr>
        </p:nvSpPr>
        <p:spPr>
          <a:xfrm>
            <a:off x="533400" y="2362200"/>
            <a:ext cx="7854900" cy="4800600"/>
          </a:xfrm>
          <a:prstGeom prst="rect">
            <a:avLst/>
          </a:prstGeom>
          <a:noFill/>
          <a:ln>
            <a:noFill/>
          </a:ln>
        </p:spPr>
        <p:txBody>
          <a:bodyPr anchorCtr="0" anchor="t" bIns="45700" lIns="0" spcFirstLastPara="1" rIns="18275" wrap="square" tIns="45700">
            <a:noAutofit/>
          </a:bodyPr>
          <a:lstStyle/>
          <a:p>
            <a:pPr indent="-144780" lvl="0" marL="0" rtl="0" algn="just">
              <a:lnSpc>
                <a:spcPct val="100000"/>
              </a:lnSpc>
              <a:spcBef>
                <a:spcPts val="0"/>
              </a:spcBef>
              <a:spcAft>
                <a:spcPts val="0"/>
              </a:spcAft>
              <a:buClr>
                <a:srgbClr val="7030A0"/>
              </a:buClr>
              <a:buSzPts val="2280"/>
              <a:buFont typeface="Noto Sans Symbols"/>
              <a:buChar char="❖"/>
            </a:pPr>
            <a:r>
              <a:rPr b="0" i="0" lang="en-US" sz="2400" u="none">
                <a:solidFill>
                  <a:schemeClr val="lt1"/>
                </a:solidFill>
                <a:latin typeface="Constantia"/>
                <a:ea typeface="Constantia"/>
                <a:cs typeface="Constantia"/>
                <a:sym typeface="Constantia"/>
              </a:rPr>
              <a:t> Example :</a:t>
            </a:r>
            <a:r>
              <a:rPr b="0" i="1" lang="en-US" sz="2400" u="none">
                <a:solidFill>
                  <a:schemeClr val="lt1"/>
                </a:solidFill>
                <a:latin typeface="Constantia"/>
                <a:ea typeface="Constantia"/>
                <a:cs typeface="Constantia"/>
                <a:sym typeface="Constantia"/>
              </a:rPr>
              <a:t>Flickr </a:t>
            </a:r>
            <a:endParaRPr/>
          </a:p>
          <a:p>
            <a:pPr indent="-144780" lvl="0" marL="0"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First, Flickr allows us to easily access our images no matter where we are or what type of device we are using.</a:t>
            </a:r>
            <a:endParaRPr/>
          </a:p>
          <a:p>
            <a:pPr indent="-144780" lvl="0" marL="0"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Second, Flickr lets us share the images. </a:t>
            </a:r>
            <a:endParaRPr/>
          </a:p>
          <a:p>
            <a:pPr indent="-144780" lvl="0" marL="0"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Third, Flickr provides data security.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5"/>
          <p:cNvSpPr txBox="1"/>
          <p:nvPr>
            <p:ph idx="4294967295" type="ctrTitle"/>
          </p:nvPr>
        </p:nvSpPr>
        <p:spPr>
          <a:xfrm>
            <a:off x="533400" y="1219200"/>
            <a:ext cx="7851600" cy="2438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002060"/>
              </a:buClr>
              <a:buSzPts val="7200"/>
              <a:buFont typeface="Calibri"/>
              <a:buNone/>
            </a:pPr>
            <a:r>
              <a:rPr b="1" i="0" lang="en-US" sz="7200" u="sng" cap="none" strike="noStrike">
                <a:solidFill>
                  <a:srgbClr val="002060"/>
                </a:solidFill>
                <a:effectLst>
                  <a:outerShdw blurRad="38100" rotWithShape="0" algn="tl" dir="5400000" dist="25400">
                    <a:srgbClr val="000000">
                      <a:alpha val="43000"/>
                    </a:srgbClr>
                  </a:outerShdw>
                </a:effectLst>
                <a:latin typeface="Calibri"/>
                <a:ea typeface="Calibri"/>
                <a:cs typeface="Calibri"/>
                <a:sym typeface="Calibri"/>
              </a:rPr>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Cloud Computing Is a Platform</a:t>
            </a:r>
            <a:endParaRPr/>
          </a:p>
        </p:txBody>
      </p:sp>
      <p:sp>
        <p:nvSpPr>
          <p:cNvPr id="168" name="Google Shape;168;p22"/>
          <p:cNvSpPr txBox="1"/>
          <p:nvPr>
            <p:ph idx="1" type="subTitle"/>
          </p:nvPr>
        </p:nvSpPr>
        <p:spPr>
          <a:xfrm>
            <a:off x="533400" y="2057400"/>
            <a:ext cx="7854900" cy="4800600"/>
          </a:xfrm>
          <a:prstGeom prst="rect">
            <a:avLst/>
          </a:prstGeom>
          <a:noFill/>
          <a:ln>
            <a:noFill/>
          </a:ln>
        </p:spPr>
        <p:txBody>
          <a:bodyPr anchorCtr="0" anchor="t" bIns="45700" lIns="0" spcFirstLastPara="1" rIns="18275" wrap="square" tIns="45700">
            <a:noAutofit/>
          </a:bodyPr>
          <a:lstStyle/>
          <a:p>
            <a:pPr indent="-403225" lvl="0" marL="403225" rtl="0" algn="just">
              <a:lnSpc>
                <a:spcPct val="15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The term platform is that it is the support on which applications run or give results to the users.</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For example, Microsoft Windows is a platform. But, a platform does not have to be an operating system. </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Java is a platform even though it is not an operating system.</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Through cloud computing, the web is becoming a platform.</a:t>
            </a:r>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4294967295" type="ctrTitle"/>
          </p:nvPr>
        </p:nvSpPr>
        <p:spPr>
          <a:xfrm>
            <a:off x="609600" y="5334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4000"/>
              <a:buFont typeface="Calibri"/>
              <a:buNone/>
            </a:pPr>
            <a:r>
              <a:rPr b="1" i="0" lang="en-US" sz="4000" u="sng" cap="none" strike="noStrike">
                <a:solidFill>
                  <a:srgbClr val="4CE0EA"/>
                </a:solidFill>
                <a:effectLst>
                  <a:outerShdw blurRad="38100" rotWithShape="0" algn="tl" dir="5400000" dist="25400">
                    <a:srgbClr val="000000">
                      <a:alpha val="43000"/>
                    </a:srgbClr>
                  </a:outerShdw>
                </a:effectLst>
                <a:latin typeface="Calibri"/>
                <a:ea typeface="Calibri"/>
                <a:cs typeface="Calibri"/>
                <a:sym typeface="Calibri"/>
              </a:rPr>
              <a:t>5-4-3 Principles of Cloud Computing</a:t>
            </a:r>
            <a:endParaRPr/>
          </a:p>
        </p:txBody>
      </p:sp>
      <p:sp>
        <p:nvSpPr>
          <p:cNvPr id="175" name="Google Shape;175;p23"/>
          <p:cNvSpPr txBox="1"/>
          <p:nvPr>
            <p:ph idx="1" type="subTitle"/>
          </p:nvPr>
        </p:nvSpPr>
        <p:spPr>
          <a:xfrm>
            <a:off x="609600" y="2057400"/>
            <a:ext cx="7854900" cy="4800600"/>
          </a:xfrm>
          <a:prstGeom prst="rect">
            <a:avLst/>
          </a:prstGeom>
          <a:noFill/>
          <a:ln>
            <a:noFill/>
          </a:ln>
        </p:spPr>
        <p:txBody>
          <a:bodyPr anchorCtr="0" anchor="t" bIns="45700" lIns="0" spcFirstLastPara="1" rIns="18275" wrap="square" tIns="45700">
            <a:noAutofit/>
          </a:bodyPr>
          <a:lstStyle/>
          <a:p>
            <a:pPr indent="-403225" lvl="0" marL="403225" rtl="0" algn="just">
              <a:lnSpc>
                <a:spcPct val="15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(a) The five essential characteristic features that promote cloud computing.</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(b) The four deployment models that are used to narrate the cloud computing opportunities for customers while looking at architectural models.</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 (c) The three important and basic service offering models   of cloud computing.</a:t>
            </a:r>
            <a:endParaRPr/>
          </a:p>
          <a:p>
            <a:pPr indent="0" lvl="0" marL="0" marR="45720" rtl="0" algn="r">
              <a:spcBef>
                <a:spcPts val="480"/>
              </a:spcBef>
              <a:spcAft>
                <a:spcPts val="0"/>
              </a:spcAft>
              <a:buSzPts val="2280"/>
              <a:buNone/>
            </a:pPr>
            <a:r>
              <a:t/>
            </a:r>
            <a:endParaRPr b="0" i="0" sz="2400" u="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4294967295" type="ctrTitle"/>
          </p:nvPr>
        </p:nvSpPr>
        <p:spPr>
          <a:xfrm>
            <a:off x="533400" y="685800"/>
            <a:ext cx="7851600" cy="914400"/>
          </a:xfrm>
          <a:prstGeom prst="rect">
            <a:avLst/>
          </a:prstGeom>
          <a:noFill/>
          <a:ln>
            <a:noFill/>
          </a:ln>
        </p:spPr>
        <p:txBody>
          <a:bodyPr anchorCtr="0" anchor="b" bIns="0" lIns="0" spcFirstLastPara="1" rIns="18275" wrap="square" tIns="0">
            <a:normAutofit/>
          </a:bodyPr>
          <a:lstStyle/>
          <a:p>
            <a:pPr indent="0" lvl="0" marL="0" marR="0" rtl="0" algn="ctr">
              <a:lnSpc>
                <a:spcPct val="100000"/>
              </a:lnSpc>
              <a:spcBef>
                <a:spcPts val="0"/>
              </a:spcBef>
              <a:spcAft>
                <a:spcPts val="0"/>
              </a:spcAft>
              <a:buClr>
                <a:srgbClr val="4CE0EA"/>
              </a:buClr>
              <a:buSzPts val="3600"/>
              <a:buFont typeface="Calibri"/>
              <a:buNone/>
            </a:pPr>
            <a:r>
              <a:rPr b="1" i="0" lang="en-US" sz="3600" u="sng" cap="none" strike="noStrike">
                <a:solidFill>
                  <a:srgbClr val="4CE0EA"/>
                </a:solidFill>
                <a:latin typeface="Calibri"/>
                <a:ea typeface="Calibri"/>
                <a:cs typeface="Calibri"/>
                <a:sym typeface="Calibri"/>
              </a:rPr>
              <a:t>5.Essential </a:t>
            </a:r>
            <a:r>
              <a:rPr b="1" i="0" lang="en-US" sz="4000" u="sng" cap="none" strike="noStrike">
                <a:solidFill>
                  <a:srgbClr val="4CE0EA"/>
                </a:solidFill>
                <a:latin typeface="Calibri"/>
                <a:ea typeface="Calibri"/>
                <a:cs typeface="Calibri"/>
                <a:sym typeface="Calibri"/>
              </a:rPr>
              <a:t>Characteristics</a:t>
            </a:r>
            <a:endParaRPr b="1" i="0" sz="3600" u="sng" cap="none" strike="noStrike">
              <a:solidFill>
                <a:srgbClr val="4CE0EA"/>
              </a:solidFill>
              <a:latin typeface="Calibri"/>
              <a:ea typeface="Calibri"/>
              <a:cs typeface="Calibri"/>
              <a:sym typeface="Calibri"/>
            </a:endParaRPr>
          </a:p>
        </p:txBody>
      </p:sp>
      <p:sp>
        <p:nvSpPr>
          <p:cNvPr id="182" name="Google Shape;182;p24"/>
          <p:cNvSpPr txBox="1"/>
          <p:nvPr>
            <p:ph idx="1" type="subTitle"/>
          </p:nvPr>
        </p:nvSpPr>
        <p:spPr>
          <a:xfrm>
            <a:off x="644525" y="1828800"/>
            <a:ext cx="7854900" cy="4495800"/>
          </a:xfrm>
          <a:prstGeom prst="rect">
            <a:avLst/>
          </a:prstGeom>
          <a:noFill/>
          <a:ln>
            <a:noFill/>
          </a:ln>
        </p:spPr>
        <p:txBody>
          <a:bodyPr anchorCtr="0" anchor="t" bIns="45700" lIns="0" spcFirstLastPara="1" rIns="18275" wrap="square" tIns="45700">
            <a:noAutofit/>
          </a:bodyPr>
          <a:lstStyle/>
          <a:p>
            <a:pPr indent="-403225" lvl="0" marL="403225" rtl="0" algn="just">
              <a:lnSpc>
                <a:spcPct val="150000"/>
              </a:lnSpc>
              <a:spcBef>
                <a:spcPts val="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On-demand self-service</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Broad network access</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Elastic resource pooling </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Rapid elasticity</a:t>
            </a:r>
            <a:endParaRPr/>
          </a:p>
          <a:p>
            <a:pPr indent="-403225" lvl="0" marL="403225" rtl="0" algn="just">
              <a:lnSpc>
                <a:spcPct val="150000"/>
              </a:lnSpc>
              <a:spcBef>
                <a:spcPts val="480"/>
              </a:spcBef>
              <a:spcAft>
                <a:spcPts val="0"/>
              </a:spcAft>
              <a:buClr>
                <a:srgbClr val="7030A0"/>
              </a:buClr>
              <a:buSzPts val="2280"/>
              <a:buFont typeface="Noto Sans Symbols"/>
              <a:buChar char="❖"/>
            </a:pPr>
            <a:r>
              <a:rPr b="0" i="0" lang="en-US" sz="2400" u="none">
                <a:solidFill>
                  <a:schemeClr val="lt1"/>
                </a:solidFill>
                <a:latin typeface="Calibri"/>
                <a:ea typeface="Calibri"/>
                <a:cs typeface="Calibri"/>
                <a:sym typeface="Calibri"/>
              </a:rPr>
              <a:t>Measured service </a:t>
            </a:r>
            <a:endParaRPr/>
          </a:p>
        </p:txBody>
      </p:sp>
      <p:pic>
        <p:nvPicPr>
          <p:cNvPr id="183" name="Google Shape;183;p24"/>
          <p:cNvPicPr preferRelativeResize="0"/>
          <p:nvPr/>
        </p:nvPicPr>
        <p:blipFill rotWithShape="1">
          <a:blip r:embed="rId3">
            <a:alphaModFix/>
          </a:blip>
          <a:srcRect b="0" l="0" r="0" t="0"/>
          <a:stretch/>
        </p:blipFill>
        <p:spPr>
          <a:xfrm>
            <a:off x="4648200" y="1943100"/>
            <a:ext cx="4343400" cy="426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