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57" r:id="rId3"/>
    <p:sldId id="258" r:id="rId4"/>
    <p:sldId id="259" r:id="rId5"/>
    <p:sldId id="260" r:id="rId6"/>
    <p:sldId id="275" r:id="rId7"/>
    <p:sldId id="262" r:id="rId8"/>
    <p:sldId id="274" r:id="rId9"/>
    <p:sldId id="271" r:id="rId10"/>
    <p:sldId id="276" r:id="rId11"/>
    <p:sldId id="270" r:id="rId12"/>
    <p:sldId id="264" r:id="rId13"/>
    <p:sldId id="265" r:id="rId14"/>
    <p:sldId id="266" r:id="rId15"/>
    <p:sldId id="268" r:id="rId16"/>
    <p:sldId id="26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811"/>
    <a:srgbClr val="009812"/>
    <a:srgbClr val="979EFB"/>
    <a:srgbClr val="FF3399"/>
    <a:srgbClr val="6E4A82"/>
    <a:srgbClr val="CFED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04" autoAdjust="0"/>
  </p:normalViewPr>
  <p:slideViewPr>
    <p:cSldViewPr snapToGrid="0">
      <p:cViewPr varScale="1">
        <p:scale>
          <a:sx n="95" d="100"/>
          <a:sy n="95" d="100"/>
        </p:scale>
        <p:origin x="206" y="91"/>
      </p:cViewPr>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BF657-E9A5-4440-98D4-EAEA5E61FD2D}" type="datetimeFigureOut">
              <a:rPr lang="en-CA" smtClean="0"/>
              <a:t>2024-04-03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7BF7E-112E-4B1E-9841-2269D5661D28}" type="slidenum">
              <a:rPr lang="en-CA" smtClean="0"/>
              <a:t>‹#›</a:t>
            </a:fld>
            <a:endParaRPr lang="en-CA"/>
          </a:p>
        </p:txBody>
      </p:sp>
    </p:spTree>
    <p:extLst>
      <p:ext uri="{BB962C8B-B14F-4D97-AF65-F5344CB8AC3E}">
        <p14:creationId xmlns:p14="http://schemas.microsoft.com/office/powerpoint/2010/main" val="118737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effectLst/>
                <a:latin typeface="Calibri" panose="020F0502020204030204" pitchFamily="34" charset="0"/>
                <a:ea typeface="Calibri" panose="020F0502020204030204" pitchFamily="34" charset="0"/>
                <a:cs typeface="Calibri" panose="020F0502020204030204" pitchFamily="34" charset="0"/>
              </a:rPr>
              <a:t>The script is written in Python, which is known for its robust libraries for scientific computing and image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effectLst/>
                <a:latin typeface="Calibri" panose="020F0502020204030204" pitchFamily="34" charset="0"/>
                <a:ea typeface="Calibri" panose="020F0502020204030204" pitchFamily="34" charset="0"/>
                <a:cs typeface="Calibri" panose="020F0502020204030204" pitchFamily="34" charset="0"/>
              </a:rPr>
              <a:t>Used for various image processing tasks such as resizing images, converting to grayscale, detecting edges, finding contours, and perspective transformations.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effectLst/>
                <a:latin typeface="Calibri" panose="020F0502020204030204" pitchFamily="34" charset="0"/>
                <a:ea typeface="Calibri" panose="020F0502020204030204" pitchFamily="34" charset="0"/>
                <a:cs typeface="Calibri" panose="020F0502020204030204" pitchFamily="34" charset="0"/>
              </a:rPr>
              <a:t>Utilized for image manipulation and processing which might include tasks like filtering.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effectLst/>
                <a:latin typeface="Calibri" panose="020F0502020204030204" pitchFamily="34" charset="0"/>
                <a:ea typeface="Calibri" panose="020F0502020204030204" pitchFamily="34" charset="0"/>
                <a:cs typeface="Calibri" panose="020F0502020204030204" pitchFamily="34" charset="0"/>
              </a:rPr>
              <a:t>For image I/O and transformations like warping.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dirty="0" err="1">
                <a:effectLst/>
                <a:latin typeface="Calibri" panose="020F0502020204030204" pitchFamily="34" charset="0"/>
                <a:ea typeface="Calibri" panose="020F0502020204030204" pitchFamily="34" charset="0"/>
                <a:cs typeface="Calibri" panose="020F0502020204030204" pitchFamily="34" charset="0"/>
              </a:rPr>
              <a:t>Imutils</a:t>
            </a:r>
            <a:r>
              <a:rPr lang="en-US" sz="900" b="0" i="0" dirty="0">
                <a:effectLst/>
                <a:latin typeface="Calibri" panose="020F0502020204030204" pitchFamily="34" charset="0"/>
                <a:ea typeface="Calibri" panose="020F0502020204030204" pitchFamily="34" charset="0"/>
                <a:cs typeface="Calibri" panose="020F0502020204030204" pitchFamily="34" charset="0"/>
              </a:rPr>
              <a:t>: A series of convenience functions to make basic image processing functions such as translation, rotation, resizing, skeletonization, and displaying Matplotlib images easier with OpenCV.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effectLst/>
                <a:latin typeface="Calibri" panose="020F0502020204030204" pitchFamily="34" charset="0"/>
                <a:ea typeface="Calibri" panose="020F0502020204030204" pitchFamily="34" charset="0"/>
                <a:cs typeface="Calibri" panose="020F0502020204030204" pitchFamily="34" charset="0"/>
              </a:rPr>
              <a:t>A Tesseract-OCR Engine wrapper for optical character recognition to extract text from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effectLst/>
                <a:latin typeface="Calibri" panose="020F0502020204030204" pitchFamily="34" charset="0"/>
                <a:ea typeface="Calibri" panose="020F0502020204030204" pitchFamily="34" charset="0"/>
                <a:cs typeface="Calibri" panose="020F0502020204030204" pitchFamily="34" charset="0"/>
              </a:rPr>
              <a:t>An imaging library to provide the Python interpreter with image editing capabilities.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effectLst/>
                <a:latin typeface="Calibri" panose="020F0502020204030204" pitchFamily="34" charset="0"/>
                <a:ea typeface="Calibri" panose="020F0502020204030204" pitchFamily="34" charset="0"/>
                <a:cs typeface="Calibri" panose="020F0502020204030204" pitchFamily="34" charset="0"/>
              </a:rPr>
              <a:t>Used for numerical processing, handling arrays of image pixel data, and other mathematical operations necessary for image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900" b="0" i="0" dirty="0">
                <a:effectLst/>
                <a:latin typeface="Calibri" panose="020F0502020204030204" pitchFamily="34" charset="0"/>
                <a:ea typeface="Calibri" panose="020F0502020204030204" pitchFamily="34" charset="0"/>
                <a:cs typeface="Calibri" panose="020F0502020204030204" pitchFamily="34" charset="0"/>
              </a:rPr>
              <a:t>A plotting library used for displaying images and other visualizations.</a:t>
            </a:r>
          </a:p>
          <a:p>
            <a:pPr algn="l"/>
            <a:endParaRPr lang="en-US" sz="9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effectLst/>
              <a:latin typeface="Calibri" panose="020F0502020204030204" pitchFamily="34" charset="0"/>
              <a:ea typeface="Calibri" panose="020F0502020204030204" pitchFamily="34" charset="0"/>
              <a:cs typeface="Calibri" panose="020F0502020204030204" pitchFamily="34" charset="0"/>
            </a:endParaRPr>
          </a:p>
          <a:p>
            <a:endParaRPr lang="en-CA" sz="900" dirty="0"/>
          </a:p>
        </p:txBody>
      </p:sp>
      <p:sp>
        <p:nvSpPr>
          <p:cNvPr id="4" name="Slide Number Placeholder 3"/>
          <p:cNvSpPr>
            <a:spLocks noGrp="1"/>
          </p:cNvSpPr>
          <p:nvPr>
            <p:ph type="sldNum" sz="quarter" idx="5"/>
          </p:nvPr>
        </p:nvSpPr>
        <p:spPr/>
        <p:txBody>
          <a:bodyPr/>
          <a:lstStyle/>
          <a:p>
            <a:fld id="{2027BF7E-112E-4B1E-9841-2269D5661D28}" type="slidenum">
              <a:rPr lang="en-CA" smtClean="0"/>
              <a:t>7</a:t>
            </a:fld>
            <a:endParaRPr lang="en-CA"/>
          </a:p>
        </p:txBody>
      </p:sp>
    </p:spTree>
    <p:extLst>
      <p:ext uri="{BB962C8B-B14F-4D97-AF65-F5344CB8AC3E}">
        <p14:creationId xmlns:p14="http://schemas.microsoft.com/office/powerpoint/2010/main" val="409408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596A-D1E6-CED3-F685-DFEA4B2AD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FA24F9-F09E-E600-67C3-00D4EE8C0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67F2D3-568B-C6BB-4D44-433FFBF50D69}"/>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5" name="Footer Placeholder 4">
            <a:extLst>
              <a:ext uri="{FF2B5EF4-FFF2-40B4-BE49-F238E27FC236}">
                <a16:creationId xmlns:a16="http://schemas.microsoft.com/office/drawing/2014/main" id="{2ADD8068-5596-9768-C692-AA57519B91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C65F2D-6D2C-F9DB-E410-39AE6147C192}"/>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216781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57E5-E3B8-54AC-29E8-21F7F8885B7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E147112-F895-0AC2-636D-4732032D5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9C82A2-CB66-D2B3-F410-273C55B530FA}"/>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5" name="Footer Placeholder 4">
            <a:extLst>
              <a:ext uri="{FF2B5EF4-FFF2-40B4-BE49-F238E27FC236}">
                <a16:creationId xmlns:a16="http://schemas.microsoft.com/office/drawing/2014/main" id="{62595D39-4AD2-2513-02F7-FB73D5A6CF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19E2B7-4508-C479-E7AF-098AFD268BCE}"/>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189406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186E5-74A9-DBE0-021A-83F7EBF99C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7EC3FE-E43E-5C91-A42E-4BE47458A3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5AFAA-911C-C739-D103-74FCE41D3CFD}"/>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5" name="Footer Placeholder 4">
            <a:extLst>
              <a:ext uri="{FF2B5EF4-FFF2-40B4-BE49-F238E27FC236}">
                <a16:creationId xmlns:a16="http://schemas.microsoft.com/office/drawing/2014/main" id="{ECE5E911-6D8D-23AB-3392-246FE705D2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7AA324-4F5D-C7CF-6D07-7EA4B02C4276}"/>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109552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5D61-A29B-09A8-AF03-287BD3B3BEA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A8DF3F2-0C05-72C2-E5DD-9B762E0E2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66DE21-824B-310C-1AC2-8377A51E6E15}"/>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5" name="Footer Placeholder 4">
            <a:extLst>
              <a:ext uri="{FF2B5EF4-FFF2-40B4-BE49-F238E27FC236}">
                <a16:creationId xmlns:a16="http://schemas.microsoft.com/office/drawing/2014/main" id="{6F968259-DFF6-39B8-C51F-4E54B64819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FE6E44-B68A-1ED7-9E0B-E0C7049492C7}"/>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226216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C8C7-BB98-4076-5882-923121322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C1CFDE3-89CC-E63C-95C6-FCB53C218F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BA224-8593-1047-2CD6-415ACA08465F}"/>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5" name="Footer Placeholder 4">
            <a:extLst>
              <a:ext uri="{FF2B5EF4-FFF2-40B4-BE49-F238E27FC236}">
                <a16:creationId xmlns:a16="http://schemas.microsoft.com/office/drawing/2014/main" id="{E2C0FB00-0FC7-3233-6F88-E89A945B17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E0E4BB-6619-02BD-02AC-A74A5417DEE7}"/>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115071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E393-E53D-20F3-916C-9479657ECD0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A052630-C5ED-A253-2E95-D334F2D67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EB0A9C-DE38-48DE-BBE7-BA9179C41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B97C4BF-4DAE-8AAD-7E46-1B5A45F8C9E9}"/>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6" name="Footer Placeholder 5">
            <a:extLst>
              <a:ext uri="{FF2B5EF4-FFF2-40B4-BE49-F238E27FC236}">
                <a16:creationId xmlns:a16="http://schemas.microsoft.com/office/drawing/2014/main" id="{47BBB2D6-63A4-41B6-A6FF-70FB21A319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7AEEDE-57C7-6475-133B-4C827918BD7A}"/>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359495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3EAA-9A3B-5681-942B-3EE7DA771A5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588C5A6-3250-648A-645F-C4C0B0605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07BE8-B81B-CF75-8B6B-0DA3A1053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08A8534-BCDC-E823-8D07-EC935E4C2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F5ACE5-A11A-6394-6622-23ECB3641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908E05C-2CB6-3A7C-CB3F-0AABA8F0E96E}"/>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8" name="Footer Placeholder 7">
            <a:extLst>
              <a:ext uri="{FF2B5EF4-FFF2-40B4-BE49-F238E27FC236}">
                <a16:creationId xmlns:a16="http://schemas.microsoft.com/office/drawing/2014/main" id="{79D525DF-D618-C705-3FA5-230088E6024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FCA1A3-9838-35F3-9166-056BEDBD7AFA}"/>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86646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77A7-98BB-6B38-9FC7-F8E078469FE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6BF1B64-EDCF-936E-9D41-17C358BD5A9E}"/>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4" name="Footer Placeholder 3">
            <a:extLst>
              <a:ext uri="{FF2B5EF4-FFF2-40B4-BE49-F238E27FC236}">
                <a16:creationId xmlns:a16="http://schemas.microsoft.com/office/drawing/2014/main" id="{0492CDDA-074B-8DFB-41F6-18150B8E095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F980E0A-0C83-7D4B-AFD0-EC7793357F15}"/>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215624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D2C4E-0376-ABE3-E99B-60B7C6CBD59A}"/>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3" name="Footer Placeholder 2">
            <a:extLst>
              <a:ext uri="{FF2B5EF4-FFF2-40B4-BE49-F238E27FC236}">
                <a16:creationId xmlns:a16="http://schemas.microsoft.com/office/drawing/2014/main" id="{71595C3D-4757-323D-B2D1-0C8684C96B5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8528168-42E1-9714-20C0-4FD8187F89E8}"/>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90316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262F-3FCF-9879-6442-B041D9510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58471F0-6795-265D-DE52-82B44E28D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35E251-BBA5-F580-BA57-BA3FDB544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0FCD5-DA61-90C9-DFB6-CAF209F80B60}"/>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6" name="Footer Placeholder 5">
            <a:extLst>
              <a:ext uri="{FF2B5EF4-FFF2-40B4-BE49-F238E27FC236}">
                <a16:creationId xmlns:a16="http://schemas.microsoft.com/office/drawing/2014/main" id="{A0F84512-9548-E373-B920-DCF8CBCD057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1DDD4D-B00F-B53D-ECEC-F9C877EB3FD9}"/>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178464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51FE-9FB9-D033-BAF6-6A6335921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2307E5C-54AA-AF92-4F4E-C3447FF33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DC252C6-F93E-B3DD-0BE9-D87E11218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F775F-0609-5A8E-5DD1-49AEFD95260A}"/>
              </a:ext>
            </a:extLst>
          </p:cNvPr>
          <p:cNvSpPr>
            <a:spLocks noGrp="1"/>
          </p:cNvSpPr>
          <p:nvPr>
            <p:ph type="dt" sz="half" idx="10"/>
          </p:nvPr>
        </p:nvSpPr>
        <p:spPr/>
        <p:txBody>
          <a:bodyPr/>
          <a:lstStyle/>
          <a:p>
            <a:fld id="{5C3A5CB2-230E-4A12-B2D5-346E49B36FE6}" type="datetimeFigureOut">
              <a:rPr lang="en-CA" smtClean="0"/>
              <a:t>2024-04-03</a:t>
            </a:fld>
            <a:endParaRPr lang="en-CA"/>
          </a:p>
        </p:txBody>
      </p:sp>
      <p:sp>
        <p:nvSpPr>
          <p:cNvPr id="6" name="Footer Placeholder 5">
            <a:extLst>
              <a:ext uri="{FF2B5EF4-FFF2-40B4-BE49-F238E27FC236}">
                <a16:creationId xmlns:a16="http://schemas.microsoft.com/office/drawing/2014/main" id="{7C9B0B3D-C176-80E8-4F00-CD4B37EAED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B8D54B-0126-F1CF-B6F6-D4FC0807900F}"/>
              </a:ext>
            </a:extLst>
          </p:cNvPr>
          <p:cNvSpPr>
            <a:spLocks noGrp="1"/>
          </p:cNvSpPr>
          <p:nvPr>
            <p:ph type="sldNum" sz="quarter" idx="12"/>
          </p:nvPr>
        </p:nvSpPr>
        <p:spPr/>
        <p:txBody>
          <a:bodyPr/>
          <a:lstStyle/>
          <a:p>
            <a:fld id="{D26B252D-2D8E-4C77-B1F5-49D6B1F3067E}" type="slidenum">
              <a:rPr lang="en-CA" smtClean="0"/>
              <a:t>‹#›</a:t>
            </a:fld>
            <a:endParaRPr lang="en-CA"/>
          </a:p>
        </p:txBody>
      </p:sp>
    </p:spTree>
    <p:extLst>
      <p:ext uri="{BB962C8B-B14F-4D97-AF65-F5344CB8AC3E}">
        <p14:creationId xmlns:p14="http://schemas.microsoft.com/office/powerpoint/2010/main" val="119041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500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C5E3B-0FBF-036A-8F91-1DC5109FB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C61FFE-DF06-E772-7D36-6F5DB8EF7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DB3F9C-5765-3D53-E8B1-1FD03ACE35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3A5CB2-230E-4A12-B2D5-346E49B36FE6}" type="datetimeFigureOut">
              <a:rPr lang="en-CA" smtClean="0"/>
              <a:t>2024-04-03</a:t>
            </a:fld>
            <a:endParaRPr lang="en-CA"/>
          </a:p>
        </p:txBody>
      </p:sp>
      <p:sp>
        <p:nvSpPr>
          <p:cNvPr id="5" name="Footer Placeholder 4">
            <a:extLst>
              <a:ext uri="{FF2B5EF4-FFF2-40B4-BE49-F238E27FC236}">
                <a16:creationId xmlns:a16="http://schemas.microsoft.com/office/drawing/2014/main" id="{F78EFEF6-939F-E88E-C517-D1E4AE3541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4A4E908-B591-269E-5E9E-D6395D825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6B252D-2D8E-4C77-B1F5-49D6B1F3067E}" type="slidenum">
              <a:rPr lang="en-CA" smtClean="0"/>
              <a:t>‹#›</a:t>
            </a:fld>
            <a:endParaRPr lang="en-CA"/>
          </a:p>
        </p:txBody>
      </p:sp>
    </p:spTree>
    <p:extLst>
      <p:ext uri="{BB962C8B-B14F-4D97-AF65-F5344CB8AC3E}">
        <p14:creationId xmlns:p14="http://schemas.microsoft.com/office/powerpoint/2010/main" val="136874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holding a pen over a paper&#10;&#10;Description automatically generated">
            <a:extLst>
              <a:ext uri="{FF2B5EF4-FFF2-40B4-BE49-F238E27FC236}">
                <a16:creationId xmlns:a16="http://schemas.microsoft.com/office/drawing/2014/main" id="{8F53CEF9-032C-6ED0-B8E4-D647E9419739}"/>
              </a:ext>
            </a:extLst>
          </p:cNvPr>
          <p:cNvPicPr>
            <a:picLocks noChangeAspect="1"/>
          </p:cNvPicPr>
          <p:nvPr/>
        </p:nvPicPr>
        <p:blipFill rotWithShape="1">
          <a:blip r:embed="rId2">
            <a:extLst>
              <a:ext uri="{28A0092B-C50C-407E-A947-70E740481C1C}">
                <a14:useLocalDpi xmlns:a14="http://schemas.microsoft.com/office/drawing/2010/main" val="0"/>
              </a:ext>
            </a:extLst>
          </a:blip>
          <a:srcRect l="33455"/>
          <a:stretch/>
        </p:blipFill>
        <p:spPr>
          <a:xfrm>
            <a:off x="273882" y="1693903"/>
            <a:ext cx="4447016" cy="4447016"/>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solidFill>
            <a:schemeClr val="accent5">
              <a:lumMod val="20000"/>
              <a:lumOff val="80000"/>
              <a:alpha val="0"/>
            </a:schemeClr>
          </a:solidFill>
        </p:spPr>
      </p:pic>
      <p:sp>
        <p:nvSpPr>
          <p:cNvPr id="3" name="Title 1">
            <a:extLst>
              <a:ext uri="{FF2B5EF4-FFF2-40B4-BE49-F238E27FC236}">
                <a16:creationId xmlns:a16="http://schemas.microsoft.com/office/drawing/2014/main" id="{E082BDB1-828F-7718-A154-BD125E1EA8F7}"/>
              </a:ext>
            </a:extLst>
          </p:cNvPr>
          <p:cNvSpPr txBox="1">
            <a:spLocks/>
          </p:cNvSpPr>
          <p:nvPr/>
        </p:nvSpPr>
        <p:spPr>
          <a:xfrm>
            <a:off x="273882" y="-535208"/>
            <a:ext cx="11147374" cy="20525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dirty="0">
                <a:latin typeface="Calibri" panose="020F0502020204030204" pitchFamily="34" charset="0"/>
                <a:ea typeface="Calibri" panose="020F0502020204030204" pitchFamily="34" charset="0"/>
                <a:cs typeface="Calibri" panose="020F0502020204030204" pitchFamily="34" charset="0"/>
              </a:rPr>
              <a:t>Automated Grading System Using Image Processing</a:t>
            </a:r>
            <a:br>
              <a:rPr lang="en-US" sz="4000" b="1" dirty="0">
                <a:latin typeface="Calibri" panose="020F0502020204030204" pitchFamily="34" charset="0"/>
                <a:ea typeface="Calibri" panose="020F0502020204030204" pitchFamily="34" charset="0"/>
                <a:cs typeface="Calibri" panose="020F0502020204030204" pitchFamily="34" charset="0"/>
              </a:rPr>
            </a:br>
            <a:r>
              <a:rPr lang="en-US" sz="4000" b="1" dirty="0">
                <a:latin typeface="Calibri" panose="020F0502020204030204" pitchFamily="34" charset="0"/>
                <a:ea typeface="Calibri" panose="020F0502020204030204" pitchFamily="34" charset="0"/>
                <a:cs typeface="Calibri" panose="020F0502020204030204" pitchFamily="34" charset="0"/>
              </a:rPr>
              <a:t>Innovations in Educational Technology</a:t>
            </a:r>
          </a:p>
        </p:txBody>
      </p:sp>
      <p:sp>
        <p:nvSpPr>
          <p:cNvPr id="4" name="Rectangle: Rounded Corners 3">
            <a:extLst>
              <a:ext uri="{FF2B5EF4-FFF2-40B4-BE49-F238E27FC236}">
                <a16:creationId xmlns:a16="http://schemas.microsoft.com/office/drawing/2014/main" id="{78FE2876-F1DB-563F-E5A6-F325A434A0E1}"/>
              </a:ext>
            </a:extLst>
          </p:cNvPr>
          <p:cNvSpPr/>
          <p:nvPr/>
        </p:nvSpPr>
        <p:spPr>
          <a:xfrm>
            <a:off x="6096000" y="2736115"/>
            <a:ext cx="5029200" cy="2806432"/>
          </a:xfrm>
          <a:prstGeom prst="roundRect">
            <a:avLst/>
          </a:prstGeom>
          <a:solidFill>
            <a:schemeClr val="bg1"/>
          </a:solidFill>
          <a:effectLst>
            <a:innerShdw blurRad="63500" dist="508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lnSpc>
                <a:spcPct val="90000"/>
              </a:lnSpc>
              <a:spcAft>
                <a:spcPts val="600"/>
              </a:spcAft>
            </a:pPr>
            <a:r>
              <a:rPr lang="en-US" sz="1900" b="1" dirty="0">
                <a:solidFill>
                  <a:schemeClr val="tx1">
                    <a:alpha val="80000"/>
                  </a:schemeClr>
                </a:solidFill>
              </a:rPr>
              <a:t>Presented By: Group 13</a:t>
            </a:r>
          </a:p>
          <a:p>
            <a:pPr marL="342900" indent="-228600">
              <a:lnSpc>
                <a:spcPct val="90000"/>
              </a:lnSpc>
              <a:spcAft>
                <a:spcPts val="600"/>
              </a:spcAft>
              <a:buFont typeface="Arial" panose="020B0604020202020204" pitchFamily="34" charset="0"/>
              <a:buChar char="•"/>
            </a:pPr>
            <a:r>
              <a:rPr lang="en-US" sz="1900" b="1" dirty="0">
                <a:solidFill>
                  <a:schemeClr val="tx1">
                    <a:alpha val="80000"/>
                  </a:schemeClr>
                </a:solidFill>
              </a:rPr>
              <a:t>Bindu Lokesh</a:t>
            </a:r>
          </a:p>
          <a:p>
            <a:pPr marL="342900" indent="-228600">
              <a:lnSpc>
                <a:spcPct val="90000"/>
              </a:lnSpc>
              <a:spcAft>
                <a:spcPts val="600"/>
              </a:spcAft>
              <a:buFont typeface="Arial" panose="020B0604020202020204" pitchFamily="34" charset="0"/>
              <a:buChar char="•"/>
            </a:pPr>
            <a:r>
              <a:rPr lang="en-US" sz="1900" b="1" dirty="0" err="1">
                <a:solidFill>
                  <a:schemeClr val="tx1">
                    <a:alpha val="80000"/>
                  </a:schemeClr>
                </a:solidFill>
              </a:rPr>
              <a:t>Vismitha</a:t>
            </a:r>
            <a:r>
              <a:rPr lang="en-US" sz="1900" b="1" dirty="0">
                <a:solidFill>
                  <a:schemeClr val="tx1">
                    <a:alpha val="80000"/>
                  </a:schemeClr>
                </a:solidFill>
              </a:rPr>
              <a:t> </a:t>
            </a:r>
            <a:r>
              <a:rPr lang="en-US" sz="1900" b="1" dirty="0" err="1">
                <a:solidFill>
                  <a:schemeClr val="tx1">
                    <a:alpha val="80000"/>
                  </a:schemeClr>
                </a:solidFill>
              </a:rPr>
              <a:t>Pulakkayaiah</a:t>
            </a:r>
            <a:r>
              <a:rPr lang="en-US" sz="1900" b="1" dirty="0">
                <a:solidFill>
                  <a:schemeClr val="tx1">
                    <a:alpha val="80000"/>
                  </a:schemeClr>
                </a:solidFill>
              </a:rPr>
              <a:t> Yohanan</a:t>
            </a:r>
          </a:p>
          <a:p>
            <a:pPr marL="342900" indent="-228600">
              <a:lnSpc>
                <a:spcPct val="90000"/>
              </a:lnSpc>
              <a:spcAft>
                <a:spcPts val="600"/>
              </a:spcAft>
              <a:buFont typeface="Arial" panose="020B0604020202020204" pitchFamily="34" charset="0"/>
              <a:buChar char="•"/>
            </a:pPr>
            <a:r>
              <a:rPr lang="en-US" sz="1900" b="1" dirty="0">
                <a:solidFill>
                  <a:schemeClr val="tx1">
                    <a:alpha val="80000"/>
                  </a:schemeClr>
                </a:solidFill>
              </a:rPr>
              <a:t>Balu Anush Anthu Kumar</a:t>
            </a:r>
          </a:p>
          <a:p>
            <a:pPr marL="114300">
              <a:lnSpc>
                <a:spcPct val="90000"/>
              </a:lnSpc>
              <a:spcAft>
                <a:spcPts val="600"/>
              </a:spcAft>
            </a:pPr>
            <a:endParaRPr lang="en-US" sz="1900" b="1" dirty="0">
              <a:solidFill>
                <a:schemeClr val="tx1">
                  <a:alpha val="80000"/>
                </a:schemeClr>
              </a:solidFill>
            </a:endParaRPr>
          </a:p>
          <a:p>
            <a:pPr>
              <a:lnSpc>
                <a:spcPct val="90000"/>
              </a:lnSpc>
              <a:spcAft>
                <a:spcPts val="600"/>
              </a:spcAft>
            </a:pPr>
            <a:r>
              <a:rPr lang="en-US" sz="1900" b="1" dirty="0">
                <a:solidFill>
                  <a:schemeClr val="tx1">
                    <a:alpha val="80000"/>
                  </a:schemeClr>
                </a:solidFill>
              </a:rPr>
              <a:t>Subject: Emerging Paradigms</a:t>
            </a:r>
          </a:p>
          <a:p>
            <a:pPr>
              <a:lnSpc>
                <a:spcPct val="90000"/>
              </a:lnSpc>
              <a:spcAft>
                <a:spcPts val="600"/>
              </a:spcAft>
            </a:pPr>
            <a:r>
              <a:rPr lang="en-US" sz="1900" b="1" dirty="0">
                <a:solidFill>
                  <a:schemeClr val="tx1">
                    <a:alpha val="80000"/>
                  </a:schemeClr>
                </a:solidFill>
              </a:rPr>
              <a:t>Instructor: Dr. Pooya Moradian Zadeh</a:t>
            </a:r>
          </a:p>
        </p:txBody>
      </p:sp>
    </p:spTree>
    <p:extLst>
      <p:ext uri="{BB962C8B-B14F-4D97-AF65-F5344CB8AC3E}">
        <p14:creationId xmlns:p14="http://schemas.microsoft.com/office/powerpoint/2010/main" val="3801111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408F-F14F-7D9D-2720-5783285102DA}"/>
              </a:ext>
            </a:extLst>
          </p:cNvPr>
          <p:cNvSpPr>
            <a:spLocks noGrp="1"/>
          </p:cNvSpPr>
          <p:nvPr>
            <p:ph type="title"/>
          </p:nvPr>
        </p:nvSpPr>
        <p:spPr>
          <a:xfrm>
            <a:off x="-5025" y="0"/>
            <a:ext cx="4597747" cy="654272"/>
          </a:xfrm>
        </p:spPr>
        <p:txBody>
          <a:bodyPr vert="horz" lIns="91440" tIns="45720" rIns="91440" bIns="45720" rtlCol="0" anchor="b">
            <a:normAutofit/>
          </a:bodyPr>
          <a:lstStyle/>
          <a:p>
            <a:r>
              <a:rPr lang="en-US" sz="40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Methodology</a:t>
            </a:r>
            <a:endParaRPr lang="en-US" sz="4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3249755-C2E3-E798-12E7-EF9EB764A626}"/>
              </a:ext>
            </a:extLst>
          </p:cNvPr>
          <p:cNvSpPr txBox="1"/>
          <p:nvPr/>
        </p:nvSpPr>
        <p:spPr>
          <a:xfrm>
            <a:off x="80471" y="1887784"/>
            <a:ext cx="7924540" cy="3082432"/>
          </a:xfrm>
          <a:prstGeom prst="rect">
            <a:avLst/>
          </a:prstGeom>
        </p:spPr>
        <p:txBody>
          <a:bodyPr vert="horz" lIns="91440" tIns="45720" rIns="91440" bIns="45720" rtlCol="0" anchor="t">
            <a:noAutofit/>
          </a:bodyPr>
          <a:lstStyle/>
          <a:p>
            <a:pPr marL="342900" indent="-342900" algn="just">
              <a:lnSpc>
                <a:spcPct val="90000"/>
              </a:lnSpc>
              <a:spcAft>
                <a:spcPts val="600"/>
              </a:spcAft>
              <a:buFont typeface="Arial" panose="020B0604020202020204" pitchFamily="34" charset="0"/>
              <a:buChar char="•"/>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Aft>
                <a:spcPts val="600"/>
              </a:spcAf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Integrated OCR to extract printed text from the exam sheet.</a:t>
            </a:r>
          </a:p>
          <a:p>
            <a:pPr marL="342900" indent="-342900" algn="just">
              <a:lnSpc>
                <a:spcPct val="90000"/>
              </a:lnSpc>
              <a:spcAft>
                <a:spcPts val="600"/>
              </a:spcAft>
              <a:buFont typeface="Arial" panose="020B0604020202020204" pitchFamily="34" charset="0"/>
              <a:buChar char="•"/>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Aft>
                <a:spcPts val="600"/>
              </a:spcAf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Grading the exam by comparing detected answers to an answer key.</a:t>
            </a:r>
          </a:p>
          <a:p>
            <a:pPr marL="342900" indent="-342900" algn="just">
              <a:lnSpc>
                <a:spcPct val="90000"/>
              </a:lnSpc>
              <a:spcAft>
                <a:spcPts val="600"/>
              </a:spcAft>
              <a:buFont typeface="Arial" panose="020B0604020202020204" pitchFamily="34" charset="0"/>
              <a:buChar char="•"/>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Aft>
                <a:spcPts val="600"/>
              </a:spcAf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Superimposing the results on the exam image for a visual representation of the graded exam.</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hand touching a screen with icons&#10;&#10;Description automatically generated">
            <a:extLst>
              <a:ext uri="{FF2B5EF4-FFF2-40B4-BE49-F238E27FC236}">
                <a16:creationId xmlns:a16="http://schemas.microsoft.com/office/drawing/2014/main" id="{C3C55589-9A94-3A98-1D04-70E8652445BC}"/>
              </a:ext>
            </a:extLst>
          </p:cNvPr>
          <p:cNvPicPr>
            <a:picLocks noChangeAspect="1"/>
          </p:cNvPicPr>
          <p:nvPr/>
        </p:nvPicPr>
        <p:blipFill rotWithShape="1">
          <a:blip r:embed="rId2">
            <a:extLst>
              <a:ext uri="{28A0092B-C50C-407E-A947-70E740481C1C}">
                <a14:useLocalDpi xmlns:a14="http://schemas.microsoft.com/office/drawing/2010/main" val="0"/>
              </a:ext>
            </a:extLst>
          </a:blip>
          <a:srcRect l="6220" t="12640" r="1237" b="18987"/>
          <a:stretch/>
        </p:blipFill>
        <p:spPr>
          <a:xfrm>
            <a:off x="8430126" y="2200596"/>
            <a:ext cx="3487294" cy="2456808"/>
          </a:xfrm>
          <a:prstGeom prst="rect">
            <a:avLst/>
          </a:prstGeom>
        </p:spPr>
      </p:pic>
      <p:grpSp>
        <p:nvGrpSpPr>
          <p:cNvPr id="18" name="Group 17">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9" name="Rectangle 18">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88758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lowchart: Alternate Process 4">
            <a:extLst>
              <a:ext uri="{FF2B5EF4-FFF2-40B4-BE49-F238E27FC236}">
                <a16:creationId xmlns:a16="http://schemas.microsoft.com/office/drawing/2014/main" id="{CAA8AE92-ED26-54DF-1848-3C7AE8B5D4E4}"/>
              </a:ext>
            </a:extLst>
          </p:cNvPr>
          <p:cNvSpPr/>
          <p:nvPr/>
        </p:nvSpPr>
        <p:spPr>
          <a:xfrm>
            <a:off x="4020364" y="1925054"/>
            <a:ext cx="4940644" cy="2675823"/>
          </a:xfrm>
          <a:prstGeom prst="flowChartAlternateProcess">
            <a:avLst/>
          </a:prstGeom>
          <a:solidFill>
            <a:srgbClr val="009812">
              <a:alpha val="0"/>
            </a:srgbClr>
          </a:solidFill>
          <a:ln>
            <a:noFill/>
          </a:ln>
          <a:effectLst>
            <a:innerShdw blurRad="63500" dist="508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kern="1200" dirty="0">
                <a:solidFill>
                  <a:schemeClr val="tx2"/>
                </a:solidFill>
                <a:latin typeface="Calibri" panose="020F0502020204030204" pitchFamily="34" charset="0"/>
                <a:ea typeface="Calibri" panose="020F0502020204030204" pitchFamily="34" charset="0"/>
                <a:cs typeface="Calibri" panose="020F0502020204030204" pitchFamily="34" charset="0"/>
              </a:rPr>
              <a:t>Demo</a:t>
            </a:r>
            <a:endParaRPr lang="en-CA" sz="5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79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8F6CF16-12E7-03F2-ABE3-3F9EE8AA9DE6}"/>
              </a:ext>
            </a:extLst>
          </p:cNvPr>
          <p:cNvSpPr txBox="1"/>
          <p:nvPr/>
        </p:nvSpPr>
        <p:spPr>
          <a:xfrm>
            <a:off x="391723" y="2151670"/>
            <a:ext cx="11408247" cy="3227626"/>
          </a:xfrm>
          <a:prstGeom prst="rect">
            <a:avLst/>
          </a:prstGeom>
        </p:spPr>
        <p:txBody>
          <a:bodyPr vert="horz" lIns="91440" tIns="45720" rIns="91440" bIns="45720" rtlCol="0" anchor="ctr">
            <a:normAutofit/>
          </a:bodyPr>
          <a:lstStyle/>
          <a:p>
            <a:pPr algn="just">
              <a:lnSpc>
                <a:spcPct val="90000"/>
              </a:lnSpc>
              <a:spcAft>
                <a:spcPts val="600"/>
              </a:spcAft>
            </a:pPr>
            <a:r>
              <a:rPr lang="en-US" sz="2000"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Our automated grading system demonstrated a </a:t>
            </a:r>
            <a:r>
              <a:rPr lang="en-US" sz="2000" dirty="0">
                <a:solidFill>
                  <a:schemeClr val="tx2"/>
                </a:solidFill>
                <a:latin typeface="Calibri" panose="020F0502020204030204" pitchFamily="34" charset="0"/>
                <a:ea typeface="Calibri" panose="020F0502020204030204" pitchFamily="34" charset="0"/>
                <a:cs typeface="Calibri" panose="020F0502020204030204" pitchFamily="34" charset="0"/>
              </a:rPr>
              <a:t>100 percent</a:t>
            </a:r>
            <a:r>
              <a:rPr lang="en-US" sz="2000"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accuracy rate in testing, significantly surpassing traditional manual grading benchmarks. It not only reduced grading time substantially but also exhibited robust performance across diverse exam formats and varying image conditions. These results validate the system's potential to revolutionize exam grading by providing swift, consistent, and precise evaluations, promising a new standard for academic assessment.</a:t>
            </a:r>
            <a:endParaRPr lang="en-US" sz="2000"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group of small people holding up colorful letters&#10;&#10;Description automatically generated">
            <a:extLst>
              <a:ext uri="{FF2B5EF4-FFF2-40B4-BE49-F238E27FC236}">
                <a16:creationId xmlns:a16="http://schemas.microsoft.com/office/drawing/2014/main" id="{E0B29F7B-4D31-D120-28CD-3EF81131F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018" y="-290973"/>
            <a:ext cx="4954693" cy="2638213"/>
          </a:xfrm>
          <a:prstGeom prst="rect">
            <a:avLst/>
          </a:prstGeom>
        </p:spPr>
      </p:pic>
    </p:spTree>
    <p:extLst>
      <p:ext uri="{BB962C8B-B14F-4D97-AF65-F5344CB8AC3E}">
        <p14:creationId xmlns:p14="http://schemas.microsoft.com/office/powerpoint/2010/main" val="1585932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DECC8-AF63-B8C6-BFC4-9159CB87732E}"/>
              </a:ext>
            </a:extLst>
          </p:cNvPr>
          <p:cNvSpPr>
            <a:spLocks noGrp="1"/>
          </p:cNvSpPr>
          <p:nvPr>
            <p:ph type="title"/>
          </p:nvPr>
        </p:nvSpPr>
        <p:spPr>
          <a:xfrm>
            <a:off x="214596" y="88161"/>
            <a:ext cx="5755106" cy="664319"/>
          </a:xfrm>
        </p:spPr>
        <p:txBody>
          <a:bodyPr vert="horz" lIns="91440" tIns="45720" rIns="91440" bIns="45720" rtlCol="0" anchor="ctr">
            <a:normAutofit/>
          </a:bodyPr>
          <a:lstStyle/>
          <a:p>
            <a:r>
              <a:rPr lang="en-US" sz="4000" b="1" i="0" dirty="0">
                <a:effectLst/>
                <a:latin typeface="Calibri" panose="020F0502020204030204" pitchFamily="34" charset="0"/>
                <a:ea typeface="Calibri" panose="020F0502020204030204" pitchFamily="34" charset="0"/>
                <a:cs typeface="Calibri" panose="020F0502020204030204" pitchFamily="34" charset="0"/>
              </a:rPr>
              <a:t>Future Works</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154A981-6349-5A78-97FD-726B9EE6312C}"/>
              </a:ext>
            </a:extLst>
          </p:cNvPr>
          <p:cNvSpPr txBox="1"/>
          <p:nvPr/>
        </p:nvSpPr>
        <p:spPr>
          <a:xfrm>
            <a:off x="97055" y="919282"/>
            <a:ext cx="7054386" cy="5771915"/>
          </a:xfrm>
          <a:prstGeom prst="rect">
            <a:avLst/>
          </a:prstGeom>
        </p:spPr>
        <p:txBody>
          <a:bodyPr vert="horz" lIns="91440" tIns="45720" rIns="91440" bIns="45720" rtlCol="0">
            <a:noAutofit/>
          </a:bodyPr>
          <a:lstStyle/>
          <a:p>
            <a:pPr marL="342900" indent="-342900">
              <a:lnSpc>
                <a:spcPct val="90000"/>
              </a:lnSpc>
              <a:spcAft>
                <a:spcPts val="600"/>
              </a:spcAf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Machine Learning Integration</a:t>
            </a:r>
            <a:r>
              <a:rPr lang="en-US" sz="2000" b="0" i="0" dirty="0">
                <a:effectLst/>
                <a:latin typeface="Calibri" panose="020F0502020204030204" pitchFamily="34" charset="0"/>
                <a:ea typeface="Calibri" panose="020F0502020204030204" pitchFamily="34" charset="0"/>
                <a:cs typeface="Calibri" panose="020F0502020204030204" pitchFamily="34" charset="0"/>
              </a:rPr>
              <a:t>: Implement advanced algorithms for answer recognition.</a:t>
            </a:r>
          </a:p>
          <a:p>
            <a:pPr>
              <a:lnSpc>
                <a:spcPct val="90000"/>
              </a:lnSpc>
              <a:spcAft>
                <a:spcPts val="600"/>
              </a:spcAft>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90000"/>
              </a:lnSpc>
              <a:spcAft>
                <a:spcPts val="600"/>
              </a:spcAf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Support for Varied Formats</a:t>
            </a:r>
            <a:r>
              <a:rPr lang="en-US" sz="2000" b="0" i="0" dirty="0">
                <a:effectLst/>
                <a:latin typeface="Calibri" panose="020F0502020204030204" pitchFamily="34" charset="0"/>
                <a:ea typeface="Calibri" panose="020F0502020204030204" pitchFamily="34" charset="0"/>
                <a:cs typeface="Calibri" panose="020F0502020204030204" pitchFamily="34" charset="0"/>
              </a:rPr>
              <a:t>: Adapt the system to grade diverse types of questions, including essays and short answers.</a:t>
            </a:r>
          </a:p>
          <a:p>
            <a:pPr marL="342900" indent="-342900">
              <a:lnSpc>
                <a:spcPct val="90000"/>
              </a:lnSpc>
              <a:spcAft>
                <a:spcPts val="600"/>
              </a:spcAft>
              <a:buFont typeface="Arial" panose="020B0604020202020204" pitchFamily="34" charset="0"/>
              <a:buChar char="•"/>
            </a:pPr>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90000"/>
              </a:lnSpc>
              <a:spcAft>
                <a:spcPts val="600"/>
              </a:spcAf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User Interface Enhancements</a:t>
            </a:r>
            <a:r>
              <a:rPr lang="en-US" sz="2000" b="0" i="0" dirty="0">
                <a:effectLst/>
                <a:latin typeface="Calibri" panose="020F0502020204030204" pitchFamily="34" charset="0"/>
                <a:ea typeface="Calibri" panose="020F0502020204030204" pitchFamily="34" charset="0"/>
                <a:cs typeface="Calibri" panose="020F0502020204030204" pitchFamily="34" charset="0"/>
              </a:rPr>
              <a:t>: Develop a more intuitive interface to facilitate easier interaction for users of all technical skill levels.</a:t>
            </a:r>
          </a:p>
          <a:p>
            <a:pPr marL="342900" indent="-342900">
              <a:lnSpc>
                <a:spcPct val="90000"/>
              </a:lnSpc>
              <a:spcAft>
                <a:spcPts val="600"/>
              </a:spcAft>
              <a:buFont typeface="Arial" panose="020B0604020202020204" pitchFamily="34" charset="0"/>
              <a:buChar char="•"/>
            </a:pPr>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90000"/>
              </a:lnSpc>
              <a:spcAft>
                <a:spcPts val="600"/>
              </a:spcAf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Real-time Feedback</a:t>
            </a:r>
            <a:r>
              <a:rPr lang="en-US" sz="2000" b="0" i="0" dirty="0">
                <a:effectLst/>
                <a:latin typeface="Calibri" panose="020F0502020204030204" pitchFamily="34" charset="0"/>
                <a:ea typeface="Calibri" panose="020F0502020204030204" pitchFamily="34" charset="0"/>
                <a:cs typeface="Calibri" panose="020F0502020204030204" pitchFamily="34" charset="0"/>
              </a:rPr>
              <a:t>: Enable instant grading capabilities for immediate student feedback.</a:t>
            </a:r>
          </a:p>
          <a:p>
            <a:pPr marL="342900" indent="-342900">
              <a:lnSpc>
                <a:spcPct val="90000"/>
              </a:lnSpc>
              <a:spcAft>
                <a:spcPts val="600"/>
              </a:spcAft>
              <a:buFont typeface="Arial" panose="020B0604020202020204" pitchFamily="34" charset="0"/>
              <a:buChar char="•"/>
            </a:pPr>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90000"/>
              </a:lnSpc>
              <a:spcAft>
                <a:spcPts val="600"/>
              </a:spcAf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Data Security Measures</a:t>
            </a:r>
            <a:r>
              <a:rPr lang="en-US" sz="2000" b="0" i="0" dirty="0">
                <a:effectLst/>
                <a:latin typeface="Calibri" panose="020F0502020204030204" pitchFamily="34" charset="0"/>
                <a:ea typeface="Calibri" panose="020F0502020204030204" pitchFamily="34" charset="0"/>
                <a:cs typeface="Calibri" panose="020F0502020204030204" pitchFamily="34" charset="0"/>
              </a:rPr>
              <a:t>: Ensure the privacy and security of student data with encryption and secure access protocols.</a:t>
            </a:r>
          </a:p>
        </p:txBody>
      </p:sp>
      <p:pic>
        <p:nvPicPr>
          <p:cNvPr id="6" name="Picture 5">
            <a:extLst>
              <a:ext uri="{FF2B5EF4-FFF2-40B4-BE49-F238E27FC236}">
                <a16:creationId xmlns:a16="http://schemas.microsoft.com/office/drawing/2014/main" id="{00B325F8-292E-FA20-819D-1B51CAE796BD}"/>
              </a:ext>
            </a:extLst>
          </p:cNvPr>
          <p:cNvPicPr>
            <a:picLocks noChangeAspect="1"/>
          </p:cNvPicPr>
          <p:nvPr/>
        </p:nvPicPr>
        <p:blipFill rotWithShape="1">
          <a:blip r:embed="rId2"/>
          <a:srcRect l="16225" r="-1" b="-1"/>
          <a:stretch/>
        </p:blipFill>
        <p:spPr>
          <a:xfrm rot="10800000">
            <a:off x="7151441" y="-85784"/>
            <a:ext cx="5431423" cy="7029568"/>
          </a:xfrm>
          <a:prstGeom prst="rect">
            <a:avLst/>
          </a:prstGeom>
          <a:effectLst/>
        </p:spPr>
      </p:pic>
    </p:spTree>
    <p:extLst>
      <p:ext uri="{BB962C8B-B14F-4D97-AF65-F5344CB8AC3E}">
        <p14:creationId xmlns:p14="http://schemas.microsoft.com/office/powerpoint/2010/main" val="2260084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ECC8-AF63-B8C6-BFC4-9159CB87732E}"/>
              </a:ext>
            </a:extLst>
          </p:cNvPr>
          <p:cNvSpPr>
            <a:spLocks noGrp="1"/>
          </p:cNvSpPr>
          <p:nvPr>
            <p:ph type="title"/>
          </p:nvPr>
        </p:nvSpPr>
        <p:spPr>
          <a:xfrm>
            <a:off x="279927" y="317880"/>
            <a:ext cx="4355265" cy="664499"/>
          </a:xfrm>
        </p:spPr>
        <p:txBody>
          <a:bodyPr vert="horz" lIns="91440" tIns="45720" rIns="91440" bIns="45720" rtlCol="0" anchor="b">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35AB9D0D-A65E-67C1-BF66-B160061AA7BC}"/>
              </a:ext>
            </a:extLst>
          </p:cNvPr>
          <p:cNvSpPr txBox="1"/>
          <p:nvPr/>
        </p:nvSpPr>
        <p:spPr>
          <a:xfrm>
            <a:off x="64888" y="2540695"/>
            <a:ext cx="5558398" cy="2175684"/>
          </a:xfrm>
          <a:prstGeom prst="rect">
            <a:avLst/>
          </a:prstGeom>
        </p:spPr>
        <p:txBody>
          <a:bodyPr vert="horz" lIns="91440" tIns="45720" rIns="91440" bIns="45720" rtlCol="0" anchor="t">
            <a:normAutofit/>
          </a:bodyPr>
          <a:lstStyle/>
          <a:p>
            <a:pPr algn="ctr">
              <a:lnSpc>
                <a:spcPct val="90000"/>
              </a:lnSpc>
              <a:spcAft>
                <a:spcPts val="600"/>
              </a:spcAft>
            </a:pPr>
            <a:r>
              <a:rPr lang="en-US" sz="2000" b="0" i="0" dirty="0">
                <a:effectLst/>
                <a:latin typeface="Calibri" panose="020F0502020204030204" pitchFamily="34" charset="0"/>
                <a:ea typeface="Calibri" panose="020F0502020204030204" pitchFamily="34" charset="0"/>
                <a:cs typeface="Calibri" panose="020F0502020204030204" pitchFamily="34" charset="0"/>
              </a:rPr>
              <a:t>In conclusion, the automated grading system presented in this project offers a practical solution for streamlining the evaluation process in educational settings. By leveraging image processing and OCR technologies, the system achieves accurate and efficient grading of multiple-choice exams. </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110EB1F-0601-885A-C948-38CC57AF5030}"/>
              </a:ext>
            </a:extLst>
          </p:cNvPr>
          <p:cNvPicPr>
            <a:picLocks noChangeAspect="1"/>
          </p:cNvPicPr>
          <p:nvPr/>
        </p:nvPicPr>
        <p:blipFill rotWithShape="1">
          <a:blip r:embed="rId2"/>
          <a:srcRect l="15584" r="18638"/>
          <a:stretch/>
        </p:blipFill>
        <p:spPr>
          <a:xfrm>
            <a:off x="6096000" y="10"/>
            <a:ext cx="6095999" cy="6857990"/>
          </a:xfrm>
          <a:prstGeom prst="rect">
            <a:avLst/>
          </a:prstGeom>
        </p:spPr>
      </p:pic>
      <p:sp>
        <p:nvSpPr>
          <p:cNvPr id="26" name="Rectangle 25">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7" name="Rectangle 26">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438266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6" grpId="0" animBg="1"/>
      <p:bldP spid="28" grpId="0" animBg="1"/>
      <p:bldP spid="25"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EB417-1214-0EB8-FCDB-D8313AA57D47}"/>
              </a:ext>
            </a:extLst>
          </p:cNvPr>
          <p:cNvSpPr>
            <a:spLocks noGrp="1"/>
          </p:cNvSpPr>
          <p:nvPr>
            <p:ph type="title"/>
          </p:nvPr>
        </p:nvSpPr>
        <p:spPr>
          <a:xfrm>
            <a:off x="231988" y="220557"/>
            <a:ext cx="4620584" cy="785283"/>
          </a:xfrm>
        </p:spPr>
        <p:txBody>
          <a:bodyPr vert="horz" lIns="91440" tIns="45720" rIns="91440" bIns="45720" rtlCol="0" anchor="b">
            <a:normAutofit/>
          </a:bodyPr>
          <a:lstStyle/>
          <a:p>
            <a:r>
              <a:rPr lang="en-US" sz="4000" b="1" i="0" dirty="0">
                <a:effectLst/>
                <a:latin typeface="Calibri" panose="020F0502020204030204" pitchFamily="34" charset="0"/>
                <a:ea typeface="Calibri" panose="020F0502020204030204" pitchFamily="34" charset="0"/>
                <a:cs typeface="Calibri" panose="020F0502020204030204" pitchFamily="34" charset="0"/>
              </a:rPr>
              <a:t>References</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One big red drawing pin in front of many smaller black drawing pins">
            <a:extLst>
              <a:ext uri="{FF2B5EF4-FFF2-40B4-BE49-F238E27FC236}">
                <a16:creationId xmlns:a16="http://schemas.microsoft.com/office/drawing/2014/main" id="{A2D26A84-884E-FC4B-4921-39DCAFDAA76B}"/>
              </a:ext>
            </a:extLst>
          </p:cNvPr>
          <p:cNvPicPr>
            <a:picLocks noChangeAspect="1"/>
          </p:cNvPicPr>
          <p:nvPr/>
        </p:nvPicPr>
        <p:blipFill rotWithShape="1">
          <a:blip r:embed="rId2"/>
          <a:srcRect l="29375" r="7154" b="-1"/>
          <a:stretch/>
        </p:blipFill>
        <p:spPr>
          <a:xfrm>
            <a:off x="6583936" y="0"/>
            <a:ext cx="5605016" cy="709803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F9003157-B4C3-3578-1EDF-5D129A64C350}"/>
              </a:ext>
            </a:extLst>
          </p:cNvPr>
          <p:cNvSpPr txBox="1"/>
          <p:nvPr/>
        </p:nvSpPr>
        <p:spPr>
          <a:xfrm>
            <a:off x="145361" y="1612715"/>
            <a:ext cx="6534572" cy="3872599"/>
          </a:xfrm>
          <a:prstGeom prst="rect">
            <a:avLst/>
          </a:prstGeom>
          <a:noFill/>
        </p:spPr>
        <p:txBody>
          <a:bodyPr wrap="square">
            <a:spAutoFit/>
          </a:bodyPr>
          <a:lstStyle/>
          <a:p>
            <a:pPr>
              <a:lnSpc>
                <a:spcPct val="115000"/>
              </a:lnSpc>
              <a:spcAft>
                <a:spcPts val="1200"/>
              </a:spcAft>
            </a:pPr>
            <a:r>
              <a:rPr lang="en-CA" sz="2000" kern="0" dirty="0">
                <a:effectLst/>
                <a:latin typeface="Calibri" panose="020F0502020204030204" pitchFamily="34" charset="0"/>
                <a:ea typeface="Calibri" panose="020F0502020204030204" pitchFamily="34" charset="0"/>
                <a:cs typeface="Calibri" panose="020F0502020204030204" pitchFamily="34" charset="0"/>
              </a:rPr>
              <a:t>[1] Smith, J., &amp; Johnson, A. (2020). Automated Grading Systems in Education: A Comprehensive Review. Journal of Educational Technology, 28(2), 123-145.</a:t>
            </a:r>
            <a:endParaRPr lang="en-CA"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Bef>
                <a:spcPts val="1200"/>
              </a:spcBef>
              <a:spcAft>
                <a:spcPts val="1200"/>
              </a:spcAft>
            </a:pPr>
            <a:r>
              <a:rPr lang="en-CA" sz="2000" kern="0" dirty="0">
                <a:effectLst/>
                <a:latin typeface="Calibri" panose="020F0502020204030204" pitchFamily="34" charset="0"/>
                <a:ea typeface="Calibri" panose="020F0502020204030204" pitchFamily="34" charset="0"/>
                <a:cs typeface="Calibri" panose="020F0502020204030204" pitchFamily="34" charset="0"/>
              </a:rPr>
              <a:t>[2] Wang, L., &amp; Liu, C. (2019). Image Processing Techniques for Automated Grading of Multiple-Choice Exams. IEEE Transactions on Education, 62(3), 187-202.</a:t>
            </a:r>
            <a:endParaRPr lang="en-CA"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Bef>
                <a:spcPts val="1200"/>
              </a:spcBef>
              <a:spcAft>
                <a:spcPts val="1200"/>
              </a:spcAft>
            </a:pPr>
            <a:r>
              <a:rPr lang="en-CA" sz="2000" kern="0" dirty="0">
                <a:effectLst/>
                <a:latin typeface="Calibri" panose="020F0502020204030204" pitchFamily="34" charset="0"/>
                <a:ea typeface="Calibri" panose="020F0502020204030204" pitchFamily="34" charset="0"/>
                <a:cs typeface="Calibri" panose="020F0502020204030204" pitchFamily="34" charset="0"/>
              </a:rPr>
              <a:t>[3] Zhang, Y., &amp; Li, H. (2018). Deep Learning Approaches for Optical Mark Recognition in Grading Exams. ACM Transactions on Intelligent Systems, 12(4), 56-68.</a:t>
            </a:r>
            <a:endParaRPr lang="en-CA"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6599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8621526-4C27-F533-DA02-1E234B951814}"/>
              </a:ext>
            </a:extLst>
          </p:cNvPr>
          <p:cNvSpPr/>
          <p:nvPr/>
        </p:nvSpPr>
        <p:spPr>
          <a:xfrm>
            <a:off x="3474721" y="2252312"/>
            <a:ext cx="4841507" cy="17229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4000" dirty="0">
                <a:latin typeface="Calibri" panose="020F0502020204030204" pitchFamily="34" charset="0"/>
                <a:ea typeface="Calibri" panose="020F0502020204030204" pitchFamily="34" charset="0"/>
                <a:cs typeface="Calibri" panose="020F0502020204030204" pitchFamily="34" charset="0"/>
              </a:rPr>
              <a:t>Any questions?</a:t>
            </a:r>
          </a:p>
        </p:txBody>
      </p:sp>
    </p:spTree>
    <p:extLst>
      <p:ext uri="{BB962C8B-B14F-4D97-AF65-F5344CB8AC3E}">
        <p14:creationId xmlns:p14="http://schemas.microsoft.com/office/powerpoint/2010/main" val="6105568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F89D09"/>
            </a:solidFill>
          </a:ln>
        </p:spPr>
        <p:style>
          <a:lnRef idx="1">
            <a:schemeClr val="accent1"/>
          </a:lnRef>
          <a:fillRef idx="0">
            <a:schemeClr val="accent1"/>
          </a:fillRef>
          <a:effectRef idx="0">
            <a:schemeClr val="accent1"/>
          </a:effectRef>
          <a:fontRef idx="minor">
            <a:schemeClr val="tx1"/>
          </a:fontRef>
        </p:style>
      </p:cxnSp>
      <p:pic>
        <p:nvPicPr>
          <p:cNvPr id="4" name="Picture 3" descr="A yellow note with a smiley face on it&#10;&#10;Description automatically generated">
            <a:extLst>
              <a:ext uri="{FF2B5EF4-FFF2-40B4-BE49-F238E27FC236}">
                <a16:creationId xmlns:a16="http://schemas.microsoft.com/office/drawing/2014/main" id="{A9451A36-B807-A009-C87D-8E355FEFB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576" y="1038015"/>
            <a:ext cx="6384176" cy="4781970"/>
          </a:xfrm>
          <a:prstGeom prst="rect">
            <a:avLst/>
          </a:prstGeom>
        </p:spPr>
      </p:pic>
    </p:spTree>
    <p:extLst>
      <p:ext uri="{BB962C8B-B14F-4D97-AF65-F5344CB8AC3E}">
        <p14:creationId xmlns:p14="http://schemas.microsoft.com/office/powerpoint/2010/main" val="2721531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DECC8-AF63-B8C6-BFC4-9159CB87732E}"/>
              </a:ext>
            </a:extLst>
          </p:cNvPr>
          <p:cNvSpPr>
            <a:spLocks noGrp="1"/>
          </p:cNvSpPr>
          <p:nvPr>
            <p:ph type="title"/>
          </p:nvPr>
        </p:nvSpPr>
        <p:spPr>
          <a:xfrm>
            <a:off x="3793889" y="160654"/>
            <a:ext cx="8288764" cy="1040765"/>
          </a:xfrm>
        </p:spPr>
        <p:txBody>
          <a:bodyPr vert="horz" lIns="91440" tIns="45720" rIns="91440" bIns="45720" rtlCol="0" anchor="ctr">
            <a:normAutofit/>
          </a:bodyP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Introduction to Automated Grading</a:t>
            </a:r>
          </a:p>
        </p:txBody>
      </p:sp>
      <p:pic>
        <p:nvPicPr>
          <p:cNvPr id="6" name="Picture 5" descr="A hand holding a paper with a grade&#10;&#10;Description automatically generated">
            <a:extLst>
              <a:ext uri="{FF2B5EF4-FFF2-40B4-BE49-F238E27FC236}">
                <a16:creationId xmlns:a16="http://schemas.microsoft.com/office/drawing/2014/main" id="{2582ECC3-8485-50F4-7E78-42AE8EC91264}"/>
              </a:ext>
            </a:extLst>
          </p:cNvPr>
          <p:cNvPicPr>
            <a:picLocks noChangeAspect="1"/>
          </p:cNvPicPr>
          <p:nvPr/>
        </p:nvPicPr>
        <p:blipFill rotWithShape="1">
          <a:blip r:embed="rId2">
            <a:extLst>
              <a:ext uri="{28A0092B-C50C-407E-A947-70E740481C1C}">
                <a14:useLocalDpi xmlns:a14="http://schemas.microsoft.com/office/drawing/2010/main" val="0"/>
              </a:ext>
            </a:extLst>
          </a:blip>
          <a:srcRect l="22287" r="17288" b="-1"/>
          <a:stretch/>
        </p:blipFill>
        <p:spPr>
          <a:xfrm>
            <a:off x="0" y="0"/>
            <a:ext cx="4112786" cy="704088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80D5DBF6-A8A3-2F05-A214-AC5A2AA0D568}"/>
              </a:ext>
            </a:extLst>
          </p:cNvPr>
          <p:cNvSpPr txBox="1"/>
          <p:nvPr/>
        </p:nvSpPr>
        <p:spPr>
          <a:xfrm>
            <a:off x="4189718" y="1391745"/>
            <a:ext cx="7743202" cy="1040765"/>
          </a:xfrm>
          <a:prstGeom prst="rect">
            <a:avLst/>
          </a:prstGeom>
        </p:spPr>
        <p:txBody>
          <a:bodyPr vert="horz" lIns="91440" tIns="45720" rIns="91440" bIns="45720" rtlCol="0">
            <a:normAutofit/>
          </a:bodyPr>
          <a:lstStyle/>
          <a:p>
            <a:pPr algn="ctr">
              <a:lnSpc>
                <a:spcPct val="90000"/>
              </a:lnSpc>
              <a:spcAft>
                <a:spcPts val="600"/>
              </a:spcAft>
            </a:pPr>
            <a:endParaRPr lang="en-US" sz="2000" b="0" i="0" dirty="0">
              <a:effectLst/>
            </a:endParaRPr>
          </a:p>
        </p:txBody>
      </p:sp>
      <p:sp>
        <p:nvSpPr>
          <p:cNvPr id="7" name="Rectangle: Rounded Corners 6">
            <a:extLst>
              <a:ext uri="{FF2B5EF4-FFF2-40B4-BE49-F238E27FC236}">
                <a16:creationId xmlns:a16="http://schemas.microsoft.com/office/drawing/2014/main" id="{8DF22A29-24CA-2AF2-147A-291A0A286851}"/>
              </a:ext>
            </a:extLst>
          </p:cNvPr>
          <p:cNvSpPr/>
          <p:nvPr/>
        </p:nvSpPr>
        <p:spPr>
          <a:xfrm>
            <a:off x="4812029" y="1391744"/>
            <a:ext cx="6583681" cy="185437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ea typeface="Calibri" panose="020F0502020204030204" pitchFamily="34" charset="0"/>
                <a:cs typeface="Calibri" panose="020F0502020204030204" pitchFamily="34" charset="0"/>
              </a:rPr>
              <a:t>In the digital age, education continues to evolve with the integration of technology, aiming not only to enhance the learning experience but also to streamline administrative and evaluative tasks. </a:t>
            </a:r>
          </a:p>
          <a:p>
            <a:pPr algn="just"/>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13" name="Flowchart: Sequential Access Storage 12">
            <a:extLst>
              <a:ext uri="{FF2B5EF4-FFF2-40B4-BE49-F238E27FC236}">
                <a16:creationId xmlns:a16="http://schemas.microsoft.com/office/drawing/2014/main" id="{C4F9A0AA-194F-DB5D-EA07-DB181B78A8D9}"/>
              </a:ext>
            </a:extLst>
          </p:cNvPr>
          <p:cNvSpPr/>
          <p:nvPr/>
        </p:nvSpPr>
        <p:spPr>
          <a:xfrm>
            <a:off x="5068062" y="3546015"/>
            <a:ext cx="3332988" cy="2681150"/>
          </a:xfrm>
          <a:prstGeom prst="flowChartMagneticTap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an Automated Grading System?</a:t>
            </a:r>
          </a:p>
          <a:p>
            <a:pPr algn="ctr"/>
            <a:endParaRPr lang="en-CA"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cartoon of a person in a suit&#10;&#10;Description automatically generated">
            <a:extLst>
              <a:ext uri="{FF2B5EF4-FFF2-40B4-BE49-F238E27FC236}">
                <a16:creationId xmlns:a16="http://schemas.microsoft.com/office/drawing/2014/main" id="{FC2D0ABA-739E-C146-8105-4319C3315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110" y="3332164"/>
            <a:ext cx="2695330" cy="2943436"/>
          </a:xfrm>
          <a:prstGeom prst="rect">
            <a:avLst/>
          </a:prstGeom>
        </p:spPr>
      </p:pic>
    </p:spTree>
    <p:extLst>
      <p:ext uri="{BB962C8B-B14F-4D97-AF65-F5344CB8AC3E}">
        <p14:creationId xmlns:p14="http://schemas.microsoft.com/office/powerpoint/2010/main" val="2788686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nodePh="1">
                                  <p:stCondLst>
                                    <p:cond delay="0"/>
                                  </p:stCondLst>
                                  <p:endCondLst>
                                    <p:cond evt="begin" delay="0">
                                      <p:tn val="17"/>
                                    </p:cond>
                                  </p:end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4" grpId="0"/>
      <p:bldP spid="7"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DECC8-AF63-B8C6-BFC4-9159CB87732E}"/>
              </a:ext>
            </a:extLst>
          </p:cNvPr>
          <p:cNvSpPr>
            <a:spLocks noGrp="1"/>
          </p:cNvSpPr>
          <p:nvPr>
            <p:ph type="title"/>
          </p:nvPr>
        </p:nvSpPr>
        <p:spPr>
          <a:xfrm>
            <a:off x="184621" y="419974"/>
            <a:ext cx="10176151" cy="1097519"/>
          </a:xfrm>
        </p:spPr>
        <p:txBody>
          <a:bodyPr vert="horz" lIns="91440" tIns="45720" rIns="91440" bIns="45720" rtlCol="0" anchor="ctr">
            <a:normAutofit/>
          </a:bodyPr>
          <a:lstStyle/>
          <a:p>
            <a:r>
              <a:rPr lang="en-US" sz="4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Problem Addressed</a:t>
            </a:r>
          </a:p>
        </p:txBody>
      </p:sp>
      <p:sp>
        <p:nvSpPr>
          <p:cNvPr id="17" name="Rectangle 16">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F90D39-160F-6FF5-7B39-657D133756CF}"/>
              </a:ext>
            </a:extLst>
          </p:cNvPr>
          <p:cNvSpPr txBox="1"/>
          <p:nvPr/>
        </p:nvSpPr>
        <p:spPr>
          <a:xfrm>
            <a:off x="184621" y="1523229"/>
            <a:ext cx="6995826" cy="1938992"/>
          </a:xfrm>
          <a:prstGeom prst="rect">
            <a:avLst/>
          </a:prstGeom>
          <a:noFill/>
        </p:spPr>
        <p:txBody>
          <a:bodyPr wrap="square">
            <a:spAutoFit/>
          </a:bodyPr>
          <a:lstStyle/>
          <a:p>
            <a:pPr algn="just" defTabSz="950976">
              <a:spcAft>
                <a:spcPts val="600"/>
              </a:spcAft>
            </a:pPr>
            <a:b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Automated Grading Systems address the challenges in education by significantly reducing the time and effort required for manual grading, mitigating human errors and bias to ensure fairness and consistency, and enhancing scalability to manage larger volumes of assessments efficiently. </a:t>
            </a:r>
            <a:endParaRPr lang="en-CA"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FC78422-FA2B-E513-4D91-3E4B68C15F7A}"/>
              </a:ext>
            </a:extLst>
          </p:cNvPr>
          <p:cNvSpPr txBox="1"/>
          <p:nvPr/>
        </p:nvSpPr>
        <p:spPr>
          <a:xfrm>
            <a:off x="184621" y="3872126"/>
            <a:ext cx="6874703" cy="1708160"/>
          </a:xfrm>
          <a:prstGeom prst="rect">
            <a:avLst/>
          </a:prstGeom>
          <a:noFill/>
        </p:spPr>
        <p:txBody>
          <a:bodyPr wrap="square">
            <a:spAutoFit/>
          </a:bodyPr>
          <a:lstStyle/>
          <a:p>
            <a:pPr algn="just" defTabSz="950976">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The systems revolutionize the evaluation process, enabling educators to focus more on teaching and personalized feedback, thus improving the overall educational experience for both teachers and students.</a:t>
            </a:r>
          </a:p>
          <a:p>
            <a:pPr algn="just" defTabSz="950976">
              <a:spcAft>
                <a:spcPts val="600"/>
              </a:spcAft>
            </a:pPr>
            <a:endParaRPr lang="en-CA"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descr="A cartoon character with a cube on his head&#10;&#10;Description automatically generated">
            <a:extLst>
              <a:ext uri="{FF2B5EF4-FFF2-40B4-BE49-F238E27FC236}">
                <a16:creationId xmlns:a16="http://schemas.microsoft.com/office/drawing/2014/main" id="{F552CE51-14B3-29DC-C8F5-BCE3392D2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861" y="1257058"/>
            <a:ext cx="3887847" cy="3887847"/>
          </a:xfrm>
          <a:prstGeom prst="rect">
            <a:avLst/>
          </a:prstGeom>
        </p:spPr>
      </p:pic>
    </p:spTree>
    <p:extLst>
      <p:ext uri="{BB962C8B-B14F-4D97-AF65-F5344CB8AC3E}">
        <p14:creationId xmlns:p14="http://schemas.microsoft.com/office/powerpoint/2010/main" val="3122081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7" grpId="0" animBg="1"/>
      <p:bldP spid="19" grpId="0" animBg="1"/>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8DECC8-AF63-B8C6-BFC4-9159CB87732E}"/>
              </a:ext>
            </a:extLst>
          </p:cNvPr>
          <p:cNvSpPr>
            <a:spLocks noGrp="1"/>
          </p:cNvSpPr>
          <p:nvPr>
            <p:ph type="title"/>
          </p:nvPr>
        </p:nvSpPr>
        <p:spPr>
          <a:xfrm>
            <a:off x="269846" y="319781"/>
            <a:ext cx="10044023" cy="877729"/>
          </a:xfrm>
        </p:spPr>
        <p:txBody>
          <a:bodyPr vert="horz" lIns="91440" tIns="45720" rIns="91440" bIns="45720" rtlCol="0" anchor="ctr">
            <a:normAutofit/>
          </a:bodyPr>
          <a:lstStyle/>
          <a:p>
            <a:r>
              <a:rPr lang="en-US" sz="4000" b="1" kern="1200" dirty="0">
                <a:solidFill>
                  <a:srgbClr val="FFFFFF"/>
                </a:solidFill>
                <a:latin typeface="Calibri" panose="020F0502020204030204" pitchFamily="34" charset="0"/>
                <a:ea typeface="Calibri" panose="020F0502020204030204" pitchFamily="34" charset="0"/>
                <a:cs typeface="Calibri" panose="020F0502020204030204" pitchFamily="34" charset="0"/>
              </a:rPr>
              <a:t>Challenges in Traditional Grading </a:t>
            </a:r>
          </a:p>
        </p:txBody>
      </p:sp>
      <p:sp>
        <p:nvSpPr>
          <p:cNvPr id="5" name="Flowchart: Connector 4">
            <a:extLst>
              <a:ext uri="{FF2B5EF4-FFF2-40B4-BE49-F238E27FC236}">
                <a16:creationId xmlns:a16="http://schemas.microsoft.com/office/drawing/2014/main" id="{4B34ED37-D301-3C3A-A387-64FCCAC20FB3}"/>
              </a:ext>
            </a:extLst>
          </p:cNvPr>
          <p:cNvSpPr/>
          <p:nvPr/>
        </p:nvSpPr>
        <p:spPr>
          <a:xfrm>
            <a:off x="1261659" y="2112579"/>
            <a:ext cx="1886385" cy="1910324"/>
          </a:xfrm>
          <a:prstGeom prst="flowChartConnector">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77240">
              <a:spcAft>
                <a:spcPts val="600"/>
              </a:spcAft>
            </a:pPr>
            <a:r>
              <a:rPr lang="en-CA" b="1" kern="1200" dirty="0">
                <a:solidFill>
                  <a:srgbClr val="555555"/>
                </a:solidFill>
                <a:latin typeface="Calibri" panose="020F0502020204030204" pitchFamily="34" charset="0"/>
                <a:ea typeface="Calibri" panose="020F0502020204030204" pitchFamily="34" charset="0"/>
                <a:cs typeface="Calibri" panose="020F0502020204030204" pitchFamily="34" charset="0"/>
              </a:rPr>
              <a:t>Time-Intensive</a:t>
            </a:r>
          </a:p>
          <a:p>
            <a:pPr algn="ctr">
              <a:spcAft>
                <a:spcPts val="600"/>
              </a:spcAft>
            </a:pP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8" name="Flowchart: Connector 7">
            <a:extLst>
              <a:ext uri="{FF2B5EF4-FFF2-40B4-BE49-F238E27FC236}">
                <a16:creationId xmlns:a16="http://schemas.microsoft.com/office/drawing/2014/main" id="{B025E7DE-A7C7-640C-BE9D-E37874894D73}"/>
              </a:ext>
            </a:extLst>
          </p:cNvPr>
          <p:cNvSpPr/>
          <p:nvPr/>
        </p:nvSpPr>
        <p:spPr>
          <a:xfrm>
            <a:off x="5152808" y="2167952"/>
            <a:ext cx="1910324" cy="1910324"/>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77240">
              <a:spcAft>
                <a:spcPts val="600"/>
              </a:spcAft>
            </a:pPr>
            <a:r>
              <a:rPr lang="en-US" b="1" kern="1200" dirty="0">
                <a:solidFill>
                  <a:srgbClr val="555555"/>
                </a:solidFill>
                <a:latin typeface="Calibri" panose="020F0502020204030204" pitchFamily="34" charset="0"/>
                <a:ea typeface="Calibri" panose="020F0502020204030204" pitchFamily="34" charset="0"/>
                <a:cs typeface="Calibri" panose="020F0502020204030204" pitchFamily="34" charset="0"/>
              </a:rPr>
              <a:t>Inflexible</a:t>
            </a: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9" name="Flowchart: Connector 8">
            <a:extLst>
              <a:ext uri="{FF2B5EF4-FFF2-40B4-BE49-F238E27FC236}">
                <a16:creationId xmlns:a16="http://schemas.microsoft.com/office/drawing/2014/main" id="{1EBDF994-14EC-8B64-FDFB-3DE4B63D1DC4}"/>
              </a:ext>
            </a:extLst>
          </p:cNvPr>
          <p:cNvSpPr/>
          <p:nvPr/>
        </p:nvSpPr>
        <p:spPr>
          <a:xfrm>
            <a:off x="3242484" y="4364545"/>
            <a:ext cx="1910324" cy="1910324"/>
          </a:xfrm>
          <a:prstGeom prst="flowChartConnector">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77240">
              <a:spcAft>
                <a:spcPts val="600"/>
              </a:spcAft>
            </a:pPr>
            <a:endParaRPr lang="en-US" b="1" kern="1200" dirty="0">
              <a:solidFill>
                <a:srgbClr val="555555"/>
              </a:solidFill>
              <a:latin typeface="Calibri" panose="020F0502020204030204" pitchFamily="34" charset="0"/>
              <a:ea typeface="Calibri" panose="020F0502020204030204" pitchFamily="34" charset="0"/>
              <a:cs typeface="Calibri" panose="020F0502020204030204" pitchFamily="34" charset="0"/>
            </a:endParaRPr>
          </a:p>
          <a:p>
            <a:pPr algn="ctr" defTabSz="777240">
              <a:spcAft>
                <a:spcPts val="600"/>
              </a:spcAft>
            </a:pPr>
            <a:r>
              <a:rPr lang="en-US" b="1" kern="1200" dirty="0">
                <a:solidFill>
                  <a:srgbClr val="555555"/>
                </a:solidFill>
                <a:latin typeface="Calibri" panose="020F0502020204030204" pitchFamily="34" charset="0"/>
                <a:ea typeface="Calibri" panose="020F0502020204030204" pitchFamily="34" charset="0"/>
                <a:cs typeface="Calibri" panose="020F0502020204030204" pitchFamily="34" charset="0"/>
              </a:rPr>
              <a:t>Susceptible to Bias</a:t>
            </a:r>
          </a:p>
          <a:p>
            <a:pPr algn="ctr">
              <a:spcAft>
                <a:spcPts val="600"/>
              </a:spcAft>
            </a:pP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10" name="Flowchart: Connector 9">
            <a:extLst>
              <a:ext uri="{FF2B5EF4-FFF2-40B4-BE49-F238E27FC236}">
                <a16:creationId xmlns:a16="http://schemas.microsoft.com/office/drawing/2014/main" id="{A0A6DC62-93C5-E9CC-3F39-43294C064E10}"/>
              </a:ext>
            </a:extLst>
          </p:cNvPr>
          <p:cNvSpPr/>
          <p:nvPr/>
        </p:nvSpPr>
        <p:spPr>
          <a:xfrm>
            <a:off x="7157572" y="4365656"/>
            <a:ext cx="1910324" cy="1910324"/>
          </a:xfrm>
          <a:prstGeom prst="flowChartConnector">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77240">
              <a:spcAft>
                <a:spcPts val="600"/>
              </a:spcAft>
            </a:pPr>
            <a:endParaRPr lang="en-US" b="1" kern="1200" dirty="0">
              <a:solidFill>
                <a:srgbClr val="555555"/>
              </a:solidFill>
              <a:latin typeface="Calibri" panose="020F0502020204030204" pitchFamily="34" charset="0"/>
              <a:ea typeface="Calibri" panose="020F0502020204030204" pitchFamily="34" charset="0"/>
              <a:cs typeface="Calibri" panose="020F0502020204030204" pitchFamily="34" charset="0"/>
            </a:endParaRPr>
          </a:p>
          <a:p>
            <a:pPr algn="ctr" defTabSz="777240">
              <a:spcAft>
                <a:spcPts val="600"/>
              </a:spcAft>
            </a:pPr>
            <a:r>
              <a:rPr lang="en-US" b="1" kern="1200" dirty="0">
                <a:solidFill>
                  <a:srgbClr val="555555"/>
                </a:solidFill>
                <a:latin typeface="Calibri" panose="020F0502020204030204" pitchFamily="34" charset="0"/>
                <a:ea typeface="Calibri" panose="020F0502020204030204" pitchFamily="34" charset="0"/>
                <a:cs typeface="Calibri" panose="020F0502020204030204" pitchFamily="34" charset="0"/>
              </a:rPr>
              <a:t>Error-Prone</a:t>
            </a:r>
            <a:endParaRPr lang="en-US" kern="1200" dirty="0">
              <a:solidFill>
                <a:srgbClr val="555555"/>
              </a:solidFill>
              <a:latin typeface="Calibri" panose="020F0502020204030204" pitchFamily="34" charset="0"/>
              <a:ea typeface="Calibri" panose="020F0502020204030204" pitchFamily="34" charset="0"/>
              <a:cs typeface="Calibri" panose="020F0502020204030204" pitchFamily="34" charset="0"/>
            </a:endParaRPr>
          </a:p>
          <a:p>
            <a:pPr algn="ctr">
              <a:spcAft>
                <a:spcPts val="600"/>
              </a:spcAft>
            </a:pP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12" name="Flowchart: Connector 11">
            <a:extLst>
              <a:ext uri="{FF2B5EF4-FFF2-40B4-BE49-F238E27FC236}">
                <a16:creationId xmlns:a16="http://schemas.microsoft.com/office/drawing/2014/main" id="{BF0D4F19-5A32-2BC2-21BB-939EE21148B5}"/>
              </a:ext>
            </a:extLst>
          </p:cNvPr>
          <p:cNvSpPr/>
          <p:nvPr/>
        </p:nvSpPr>
        <p:spPr>
          <a:xfrm>
            <a:off x="9067896" y="2174742"/>
            <a:ext cx="1910324" cy="1910324"/>
          </a:xfrm>
          <a:prstGeom prst="flowChartConnector">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77240">
              <a:spcAft>
                <a:spcPts val="600"/>
              </a:spcAft>
            </a:pPr>
            <a:r>
              <a:rPr lang="en-US" b="1" kern="1200" dirty="0">
                <a:solidFill>
                  <a:srgbClr val="555555"/>
                </a:solidFill>
                <a:latin typeface="Calibri" panose="020F0502020204030204" pitchFamily="34" charset="0"/>
                <a:ea typeface="Calibri" panose="020F0502020204030204" pitchFamily="34" charset="0"/>
                <a:cs typeface="Calibri" panose="020F0502020204030204" pitchFamily="34" charset="0"/>
              </a:rPr>
              <a:t>Scalability Limitation</a:t>
            </a:r>
            <a:endParaRPr lang="en-US"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2923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7" grpId="0" animBg="1"/>
      <p:bldP spid="2" grpId="0"/>
      <p:bldP spid="5"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DECC8-AF63-B8C6-BFC4-9159CB87732E}"/>
              </a:ext>
            </a:extLst>
          </p:cNvPr>
          <p:cNvSpPr>
            <a:spLocks noGrp="1"/>
          </p:cNvSpPr>
          <p:nvPr>
            <p:ph type="title"/>
          </p:nvPr>
        </p:nvSpPr>
        <p:spPr>
          <a:xfrm>
            <a:off x="137161" y="56515"/>
            <a:ext cx="7826162" cy="865293"/>
          </a:xfrm>
        </p:spPr>
        <p:txBody>
          <a:bodyPr vert="horz" lIns="91440" tIns="45720" rIns="91440" bIns="45720" rtlCol="0" anchor="b">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Importance and Application</a:t>
            </a:r>
          </a:p>
        </p:txBody>
      </p:sp>
      <p:pic>
        <p:nvPicPr>
          <p:cNvPr id="4" name="Picture 3">
            <a:extLst>
              <a:ext uri="{FF2B5EF4-FFF2-40B4-BE49-F238E27FC236}">
                <a16:creationId xmlns:a16="http://schemas.microsoft.com/office/drawing/2014/main" id="{CBC2389D-0A0F-4A0B-4624-47803856AB29}"/>
              </a:ext>
            </a:extLst>
          </p:cNvPr>
          <p:cNvPicPr>
            <a:picLocks noChangeAspect="1"/>
          </p:cNvPicPr>
          <p:nvPr/>
        </p:nvPicPr>
        <p:blipFill rotWithShape="1">
          <a:blip r:embed="rId2"/>
          <a:srcRect l="34790"/>
          <a:stretch/>
        </p:blipFill>
        <p:spPr>
          <a:xfrm>
            <a:off x="7394405" y="-125730"/>
            <a:ext cx="5027002" cy="713232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B6ED1EA4-6992-7996-7EBA-9B3DB7DAF80A}"/>
              </a:ext>
            </a:extLst>
          </p:cNvPr>
          <p:cNvSpPr txBox="1"/>
          <p:nvPr/>
        </p:nvSpPr>
        <p:spPr>
          <a:xfrm>
            <a:off x="0" y="1304602"/>
            <a:ext cx="8046719" cy="5324535"/>
          </a:xfrm>
          <a:prstGeom prst="rect">
            <a:avLst/>
          </a:prstGeom>
          <a:noFill/>
        </p:spPr>
        <p:txBody>
          <a:bodyPr wrap="square">
            <a:spAutoFit/>
          </a:bodyPr>
          <a:lstStyle/>
          <a:p>
            <a:pPr marL="285750" indent="-285750" algn="jus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Enhanced Efficiency</a:t>
            </a:r>
            <a:r>
              <a:rPr lang="en-US" sz="2000" b="0" i="0" dirty="0">
                <a:effectLst/>
                <a:latin typeface="Calibri" panose="020F0502020204030204" pitchFamily="34" charset="0"/>
                <a:ea typeface="Calibri" panose="020F0502020204030204" pitchFamily="34" charset="0"/>
                <a:cs typeface="Calibri" panose="020F0502020204030204" pitchFamily="34" charset="0"/>
              </a:rPr>
              <a:t>: Reduces the grading workload on educators, enabling quicker turnaround for exam results.</a:t>
            </a:r>
          </a:p>
          <a:p>
            <a:pPr algn="just"/>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Improved Accuracy</a:t>
            </a:r>
            <a:r>
              <a:rPr lang="en-US" sz="2000" b="0" i="0" dirty="0">
                <a:effectLst/>
                <a:latin typeface="Calibri" panose="020F0502020204030204" pitchFamily="34" charset="0"/>
                <a:ea typeface="Calibri" panose="020F0502020204030204" pitchFamily="34" charset="0"/>
                <a:cs typeface="Calibri" panose="020F0502020204030204" pitchFamily="34" charset="0"/>
              </a:rPr>
              <a:t>: Automated systems reduce human error, providing more reliable assessment outcomes.</a:t>
            </a:r>
          </a:p>
          <a:p>
            <a:pPr marL="285750" indent="-285750" algn="just">
              <a:buFont typeface="Arial" panose="020B0604020202020204" pitchFamily="34" charset="0"/>
              <a:buChar char="•"/>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 Scalability and Accessibility</a:t>
            </a:r>
            <a:r>
              <a:rPr lang="en-US" sz="2000" b="0" i="0" dirty="0">
                <a:effectLst/>
                <a:latin typeface="Calibri" panose="020F0502020204030204" pitchFamily="34" charset="0"/>
                <a:ea typeface="Calibri" panose="020F0502020204030204" pitchFamily="34" charset="0"/>
                <a:cs typeface="Calibri" panose="020F0502020204030204" pitchFamily="34" charset="0"/>
              </a:rPr>
              <a:t>:: Automated systems ensure scalable grading for large classes and enhance accessibility for diverse learning environments, supporting equitable education.</a:t>
            </a:r>
          </a:p>
          <a:p>
            <a:pPr algn="just"/>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Data-Driven Insights</a:t>
            </a:r>
            <a:r>
              <a:rPr lang="en-US" sz="2000" b="0" i="0" dirty="0">
                <a:effectLst/>
                <a:latin typeface="Calibri" panose="020F0502020204030204" pitchFamily="34" charset="0"/>
                <a:ea typeface="Calibri" panose="020F0502020204030204" pitchFamily="34" charset="0"/>
                <a:cs typeface="Calibri" panose="020F0502020204030204" pitchFamily="34" charset="0"/>
              </a:rPr>
              <a:t>: Provides valuable analytics on student performance that can inform teaching strategies and curriculum development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Fairness and Objectivity</a:t>
            </a:r>
            <a:r>
              <a:rPr lang="en-US" sz="2000" b="0" i="0" dirty="0">
                <a:effectLst/>
                <a:latin typeface="Calibri" panose="020F0502020204030204" pitchFamily="34" charset="0"/>
                <a:ea typeface="Calibri" panose="020F0502020204030204" pitchFamily="34" charset="0"/>
                <a:cs typeface="Calibri" panose="020F0502020204030204" pitchFamily="34" charset="0"/>
              </a:rPr>
              <a:t>: Standardizes grading to ensure all students are evaluated equally, promoting fairness.</a:t>
            </a:r>
          </a:p>
          <a:p>
            <a:pPr marL="285750" indent="-285750" algn="just">
              <a:buFont typeface="Arial" panose="020B0604020202020204" pitchFamily="34" charset="0"/>
              <a:buChar char="•"/>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7977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Picture 2" descr="A group of cartoon characters holding a blue puzzle piece&#10;&#10;Description automatically generated">
            <a:extLst>
              <a:ext uri="{FF2B5EF4-FFF2-40B4-BE49-F238E27FC236}">
                <a16:creationId xmlns:a16="http://schemas.microsoft.com/office/drawing/2014/main" id="{54BD36FA-36B7-6AF2-87B4-4649D984E076}"/>
              </a:ext>
            </a:extLst>
          </p:cNvPr>
          <p:cNvPicPr>
            <a:picLocks noChangeAspect="1"/>
          </p:cNvPicPr>
          <p:nvPr/>
        </p:nvPicPr>
        <p:blipFill rotWithShape="1">
          <a:blip r:embed="rId2">
            <a:extLst>
              <a:ext uri="{28A0092B-C50C-407E-A947-70E740481C1C}">
                <a14:useLocalDpi xmlns:a14="http://schemas.microsoft.com/office/drawing/2010/main" val="0"/>
              </a:ext>
            </a:extLst>
          </a:blip>
          <a:srcRect b="24709"/>
          <a:stretch/>
        </p:blipFill>
        <p:spPr>
          <a:xfrm>
            <a:off x="185023" y="1261629"/>
            <a:ext cx="6035156" cy="4543950"/>
          </a:xfrm>
          <a:prstGeom prst="rect">
            <a:avLst/>
          </a:prstGeom>
          <a:ln>
            <a:noFill/>
          </a:ln>
        </p:spPr>
      </p:pic>
      <p:sp>
        <p:nvSpPr>
          <p:cNvPr id="4" name="Title 1">
            <a:extLst>
              <a:ext uri="{FF2B5EF4-FFF2-40B4-BE49-F238E27FC236}">
                <a16:creationId xmlns:a16="http://schemas.microsoft.com/office/drawing/2014/main" id="{A2FA89E5-05B4-4518-D81D-599513DA4402}"/>
              </a:ext>
            </a:extLst>
          </p:cNvPr>
          <p:cNvSpPr>
            <a:spLocks noGrp="1"/>
          </p:cNvSpPr>
          <p:nvPr>
            <p:ph type="title"/>
          </p:nvPr>
        </p:nvSpPr>
        <p:spPr>
          <a:xfrm>
            <a:off x="6866945" y="684637"/>
            <a:ext cx="4218138" cy="470524"/>
          </a:xfrm>
          <a:ln>
            <a:noFill/>
          </a:ln>
        </p:spPr>
        <p:txBody>
          <a:bodyPr vert="horz" lIns="91440" tIns="45720" rIns="91440" bIns="45720" rtlCol="0" anchor="ctr">
            <a:noAutofit/>
          </a:bodyPr>
          <a:lstStyle/>
          <a:p>
            <a:pPr algn="ctr"/>
            <a:r>
              <a:rPr lang="en-US" sz="4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Our Solution</a:t>
            </a:r>
          </a:p>
        </p:txBody>
      </p:sp>
      <p:sp>
        <p:nvSpPr>
          <p:cNvPr id="5" name="TextBox 4">
            <a:extLst>
              <a:ext uri="{FF2B5EF4-FFF2-40B4-BE49-F238E27FC236}">
                <a16:creationId xmlns:a16="http://schemas.microsoft.com/office/drawing/2014/main" id="{D9581595-0697-A2FF-9D89-9694D3FFEDD4}"/>
              </a:ext>
            </a:extLst>
          </p:cNvPr>
          <p:cNvSpPr txBox="1"/>
          <p:nvPr/>
        </p:nvSpPr>
        <p:spPr>
          <a:xfrm>
            <a:off x="6405201" y="569343"/>
            <a:ext cx="5141626" cy="5822831"/>
          </a:xfrm>
          <a:prstGeom prst="rect">
            <a:avLst/>
          </a:prstGeom>
          <a:ln>
            <a:solidFill>
              <a:schemeClr val="tx1"/>
            </a:solidFill>
          </a:ln>
          <a:effectLst>
            <a:innerShdw blurRad="63500" dist="50800" dir="13500000">
              <a:prstClr val="black">
                <a:alpha val="50000"/>
              </a:prstClr>
            </a:innerShdw>
          </a:effectLst>
        </p:spPr>
        <p:txBody>
          <a:bodyPr vert="horz" lIns="91440" tIns="45720" rIns="91440" bIns="45720" rtlCol="0" anchor="t">
            <a:noAutofit/>
          </a:bodyPr>
          <a:lstStyle/>
          <a:p>
            <a:pPr algn="just">
              <a:lnSpc>
                <a:spcPct val="90000"/>
              </a:lnSpc>
              <a:spcAft>
                <a:spcPts val="60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spcAft>
                <a:spcPts val="60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The model is designed to process digital images of multiple-choice exam sheets and extract relevant information for grading purposes. </a:t>
            </a:r>
          </a:p>
          <a:p>
            <a:pPr algn="just">
              <a:lnSpc>
                <a:spcPct val="90000"/>
              </a:lnSpc>
              <a:spcAft>
                <a:spcPts val="60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spcAft>
                <a:spcPts val="600"/>
              </a:spcAft>
            </a:pPr>
            <a:r>
              <a:rPr lang="en-US" dirty="0"/>
              <a:t>The model uses advanced image processing techniques to convert photographs or scans of multiple-choice exam sheets into a digital format that it can analyze.</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spcAft>
                <a:spcPts val="600"/>
              </a:spcAft>
            </a:pPr>
            <a:endParaRPr lang="en-US" dirty="0"/>
          </a:p>
          <a:p>
            <a:pPr algn="just">
              <a:lnSpc>
                <a:spcPct val="90000"/>
              </a:lnSpc>
              <a:spcAft>
                <a:spcPts val="600"/>
              </a:spcAft>
            </a:pPr>
            <a:r>
              <a:rPr lang="en-US" dirty="0"/>
              <a:t>The system detects the marked answers by analyzing the pattern and shading within the answer bubbles, using algorithms designed to recognize filled-in areas.</a:t>
            </a:r>
          </a:p>
          <a:p>
            <a:pPr algn="just">
              <a:lnSpc>
                <a:spcPct val="90000"/>
              </a:lnSpc>
              <a:spcAft>
                <a:spcPts val="600"/>
              </a:spcAft>
            </a:pPr>
            <a:endParaRPr lang="en-US" dirty="0"/>
          </a:p>
          <a:p>
            <a:pPr algn="just">
              <a:lnSpc>
                <a:spcPct val="90000"/>
              </a:lnSpc>
              <a:spcAft>
                <a:spcPts val="600"/>
              </a:spcAft>
            </a:pPr>
            <a:r>
              <a:rPr lang="en-US" dirty="0"/>
              <a:t>It ensures a high level of accuracy, reducing the possibility of human error in the grading process and providing a fair and consistent assessment for all students.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3301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computer and a globe&#10;&#10;Description automatically generated">
            <a:extLst>
              <a:ext uri="{FF2B5EF4-FFF2-40B4-BE49-F238E27FC236}">
                <a16:creationId xmlns:a16="http://schemas.microsoft.com/office/drawing/2014/main" id="{D6AAF222-547F-75A3-4648-0309CF07A428}"/>
              </a:ext>
            </a:extLst>
          </p:cNvPr>
          <p:cNvPicPr>
            <a:picLocks noChangeAspect="1"/>
          </p:cNvPicPr>
          <p:nvPr/>
        </p:nvPicPr>
        <p:blipFill rotWithShape="1">
          <a:blip r:embed="rId3">
            <a:extLst>
              <a:ext uri="{28A0092B-C50C-407E-A947-70E740481C1C}">
                <a14:useLocalDpi xmlns:a14="http://schemas.microsoft.com/office/drawing/2010/main" val="0"/>
              </a:ext>
            </a:extLst>
          </a:blip>
          <a:srcRect l="13596" r="7092"/>
          <a:stretch/>
        </p:blipFill>
        <p:spPr>
          <a:xfrm>
            <a:off x="2522356"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8DECC8-AF63-B8C6-BFC4-9159CB87732E}"/>
              </a:ext>
            </a:extLst>
          </p:cNvPr>
          <p:cNvSpPr>
            <a:spLocks noGrp="1"/>
          </p:cNvSpPr>
          <p:nvPr>
            <p:ph type="title"/>
          </p:nvPr>
        </p:nvSpPr>
        <p:spPr>
          <a:xfrm>
            <a:off x="135555" y="201495"/>
            <a:ext cx="3822189" cy="799532"/>
          </a:xfrm>
        </p:spPr>
        <p:txBody>
          <a:bodyPr vert="horz" lIns="91440" tIns="45720" rIns="91440" bIns="45720" rtlCol="0" anchor="ctr">
            <a:normAutofit/>
          </a:bodyPr>
          <a:lstStyle/>
          <a:p>
            <a:r>
              <a:rPr lang="en-US" sz="4000" b="1" i="0" dirty="0">
                <a:effectLst/>
                <a:latin typeface="Calibri" panose="020F0502020204030204" pitchFamily="34" charset="0"/>
                <a:ea typeface="Calibri" panose="020F0502020204030204" pitchFamily="34" charset="0"/>
                <a:cs typeface="Calibri" panose="020F0502020204030204" pitchFamily="34" charset="0"/>
              </a:rPr>
              <a:t>Technology</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88FD0E3-3B35-CE7A-2206-BA6DDA3DE660}"/>
              </a:ext>
            </a:extLst>
          </p:cNvPr>
          <p:cNvSpPr txBox="1"/>
          <p:nvPr/>
        </p:nvSpPr>
        <p:spPr>
          <a:xfrm>
            <a:off x="222181" y="1557619"/>
            <a:ext cx="3822189" cy="5098886"/>
          </a:xfrm>
          <a:prstGeom prst="rect">
            <a:avLst/>
          </a:prstGeom>
        </p:spPr>
        <p:txBody>
          <a:bodyPr vert="horz" lIns="91440" tIns="45720" rIns="91440" bIns="45720" rtlCol="0">
            <a:noAutofit/>
          </a:bodyPr>
          <a:lstStyle/>
          <a:p>
            <a:pPr marL="114300" indent="-342900">
              <a:lnSpc>
                <a:spcPct val="90000"/>
              </a:lnSpc>
              <a:spcAft>
                <a:spcPts val="600"/>
              </a:spcAft>
              <a:buFont typeface="Wingdings" panose="05000000000000000000" pitchFamily="2" charset="2"/>
              <a:buChar char="q"/>
            </a:pPr>
            <a:r>
              <a:rPr lang="en-US" i="0" dirty="0">
                <a:effectLst/>
                <a:latin typeface="Calibri" panose="020F0502020204030204" pitchFamily="34" charset="0"/>
                <a:ea typeface="Calibri" panose="020F0502020204030204" pitchFamily="34" charset="0"/>
                <a:cs typeface="Calibri" panose="020F0502020204030204" pitchFamily="34" charset="0"/>
              </a:rPr>
              <a:t>Python Programming Language</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r>
              <a:rPr lang="en-US" i="0" dirty="0">
                <a:effectLst/>
                <a:latin typeface="Calibri" panose="020F0502020204030204" pitchFamily="34" charset="0"/>
                <a:ea typeface="Calibri" panose="020F0502020204030204" pitchFamily="34" charset="0"/>
                <a:cs typeface="Calibri" panose="020F0502020204030204" pitchFamily="34" charset="0"/>
              </a:rPr>
              <a:t>OpenCV (Open Source)</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r>
              <a:rPr lang="en-US" i="0" dirty="0">
                <a:effectLst/>
                <a:latin typeface="Calibri" panose="020F0502020204030204" pitchFamily="34" charset="0"/>
                <a:ea typeface="Calibri" panose="020F0502020204030204" pitchFamily="34" charset="0"/>
                <a:cs typeface="Calibri" panose="020F0502020204030204" pitchFamily="34" charset="0"/>
              </a:rPr>
              <a:t>Computer Vision Library</a:t>
            </a:r>
          </a:p>
          <a:p>
            <a:pPr marL="114300" indent="-342900">
              <a:lnSpc>
                <a:spcPct val="90000"/>
              </a:lnSpc>
              <a:spcAft>
                <a:spcPts val="600"/>
              </a:spcAft>
              <a:buFont typeface="Wingdings" panose="05000000000000000000" pitchFamily="2" charset="2"/>
              <a:buChar char="q"/>
            </a:pPr>
            <a:endParaRPr lang="en-CA" i="0" dirty="0">
              <a:effectLst/>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r>
              <a:rPr lang="en-CA" i="0" dirty="0">
                <a:effectLst/>
                <a:latin typeface="Calibri" panose="020F0502020204030204" pitchFamily="34" charset="0"/>
                <a:ea typeface="Calibri" panose="020F0502020204030204" pitchFamily="34" charset="0"/>
                <a:cs typeface="Calibri" panose="020F0502020204030204" pitchFamily="34" charset="0"/>
              </a:rPr>
              <a:t>SciPy's </a:t>
            </a:r>
            <a:r>
              <a:rPr lang="en-CA" i="0" dirty="0" err="1">
                <a:effectLst/>
                <a:latin typeface="Calibri" panose="020F0502020204030204" pitchFamily="34" charset="0"/>
                <a:ea typeface="Calibri" panose="020F0502020204030204" pitchFamily="34" charset="0"/>
                <a:cs typeface="Calibri" panose="020F0502020204030204" pitchFamily="34" charset="0"/>
              </a:rPr>
              <a:t>ndimage</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r>
              <a:rPr lang="en-US" i="0" dirty="0" err="1">
                <a:effectLst/>
                <a:latin typeface="Calibri" panose="020F0502020204030204" pitchFamily="34" charset="0"/>
                <a:ea typeface="Calibri" panose="020F0502020204030204" pitchFamily="34" charset="0"/>
                <a:cs typeface="Calibri" panose="020F0502020204030204" pitchFamily="34" charset="0"/>
              </a:rPr>
              <a:t>Skimage</a:t>
            </a:r>
            <a:r>
              <a:rPr lang="en-US" i="0" dirty="0">
                <a:effectLst/>
                <a:latin typeface="Calibri" panose="020F0502020204030204" pitchFamily="34" charset="0"/>
                <a:ea typeface="Calibri" panose="020F0502020204030204" pitchFamily="34" charset="0"/>
                <a:cs typeface="Calibri" panose="020F0502020204030204" pitchFamily="34" charset="0"/>
              </a:rPr>
              <a:t> (Scikit-image)</a:t>
            </a:r>
          </a:p>
          <a:p>
            <a:pPr marL="114300" indent="-342900">
              <a:lnSpc>
                <a:spcPct val="90000"/>
              </a:lnSpc>
              <a:spcAft>
                <a:spcPts val="600"/>
              </a:spcAft>
              <a:buFont typeface="Wingdings" panose="05000000000000000000" pitchFamily="2" charset="2"/>
              <a:buChar char="q"/>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r>
              <a:rPr lang="en-US" i="0" dirty="0" err="1">
                <a:effectLst/>
                <a:latin typeface="Calibri" panose="020F0502020204030204" pitchFamily="34" charset="0"/>
                <a:ea typeface="Calibri" panose="020F0502020204030204" pitchFamily="34" charset="0"/>
                <a:cs typeface="Calibri" panose="020F0502020204030204" pitchFamily="34" charset="0"/>
              </a:rPr>
              <a:t>Pytesseract</a:t>
            </a:r>
            <a:r>
              <a:rPr lang="en-US" i="0" dirty="0">
                <a:effectLst/>
                <a:latin typeface="Calibri" panose="020F0502020204030204" pitchFamily="34" charset="0"/>
                <a:ea typeface="Calibri" panose="020F0502020204030204" pitchFamily="34" charset="0"/>
                <a:cs typeface="Calibri" panose="020F0502020204030204" pitchFamily="34" charset="0"/>
              </a:rPr>
              <a:t> Pillow (PIL Fork)</a:t>
            </a:r>
          </a:p>
          <a:p>
            <a:pPr marL="114300" indent="-342900">
              <a:lnSpc>
                <a:spcPct val="90000"/>
              </a:lnSpc>
              <a:spcAft>
                <a:spcPts val="600"/>
              </a:spcAft>
              <a:buFont typeface="Wingdings" panose="05000000000000000000" pitchFamily="2" charset="2"/>
              <a:buChar char="q"/>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r>
              <a:rPr lang="en-US" i="0" dirty="0">
                <a:effectLst/>
                <a:latin typeface="Calibri" panose="020F0502020204030204" pitchFamily="34" charset="0"/>
                <a:ea typeface="Calibri" panose="020F0502020204030204" pitchFamily="34" charset="0"/>
                <a:cs typeface="Calibri" panose="020F0502020204030204" pitchFamily="34" charset="0"/>
              </a:rPr>
              <a:t>NumPy </a:t>
            </a:r>
          </a:p>
          <a:p>
            <a:pPr marL="114300" indent="-342900">
              <a:lnSpc>
                <a:spcPct val="90000"/>
              </a:lnSpc>
              <a:spcAft>
                <a:spcPts val="600"/>
              </a:spcAft>
              <a:buFont typeface="Wingdings" panose="05000000000000000000" pitchFamily="2" charset="2"/>
              <a:buChar char="q"/>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114300" indent="-342900">
              <a:lnSpc>
                <a:spcPct val="90000"/>
              </a:lnSpc>
              <a:spcAft>
                <a:spcPts val="600"/>
              </a:spcAft>
              <a:buFont typeface="Wingdings" panose="05000000000000000000" pitchFamily="2" charset="2"/>
              <a:buChar char="q"/>
            </a:pPr>
            <a:r>
              <a:rPr lang="en-US" i="0" dirty="0">
                <a:effectLst/>
                <a:latin typeface="Calibri" panose="020F0502020204030204" pitchFamily="34" charset="0"/>
                <a:ea typeface="Calibri" panose="020F0502020204030204" pitchFamily="34" charset="0"/>
                <a:cs typeface="Calibri" panose="020F0502020204030204" pitchFamily="34" charset="0"/>
              </a:rPr>
              <a:t>Matplotlib</a:t>
            </a:r>
          </a:p>
        </p:txBody>
      </p:sp>
    </p:spTree>
    <p:extLst>
      <p:ext uri="{BB962C8B-B14F-4D97-AF65-F5344CB8AC3E}">
        <p14:creationId xmlns:p14="http://schemas.microsoft.com/office/powerpoint/2010/main" val="2270858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ECC8-AF63-B8C6-BFC4-9159CB87732E}"/>
              </a:ext>
            </a:extLst>
          </p:cNvPr>
          <p:cNvSpPr txBox="1">
            <a:spLocks/>
          </p:cNvSpPr>
          <p:nvPr/>
        </p:nvSpPr>
        <p:spPr>
          <a:xfrm>
            <a:off x="451408" y="2270930"/>
            <a:ext cx="5484869" cy="19962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dirty="0">
                <a:latin typeface="Calibri" panose="020F0502020204030204" pitchFamily="34" charset="0"/>
                <a:ea typeface="Calibri" panose="020F0502020204030204" pitchFamily="34" charset="0"/>
                <a:cs typeface="Calibri" panose="020F0502020204030204" pitchFamily="34" charset="0"/>
              </a:rPr>
              <a:t>System </a:t>
            </a:r>
          </a:p>
          <a:p>
            <a:r>
              <a:rPr lang="en-US" sz="7200" b="1" dirty="0">
                <a:latin typeface="Calibri" panose="020F0502020204030204" pitchFamily="34" charset="0"/>
                <a:ea typeface="Calibri" panose="020F0502020204030204" pitchFamily="34" charset="0"/>
                <a:cs typeface="Calibri" panose="020F0502020204030204" pitchFamily="34" charset="0"/>
              </a:rPr>
              <a:t>Workflow</a:t>
            </a:r>
          </a:p>
        </p:txBody>
      </p:sp>
      <p:pic>
        <p:nvPicPr>
          <p:cNvPr id="4" name="Picture 3">
            <a:extLst>
              <a:ext uri="{FF2B5EF4-FFF2-40B4-BE49-F238E27FC236}">
                <a16:creationId xmlns:a16="http://schemas.microsoft.com/office/drawing/2014/main" id="{27E79FC5-3E4C-E22F-3BCA-B996645F678D}"/>
              </a:ext>
            </a:extLst>
          </p:cNvPr>
          <p:cNvPicPr>
            <a:picLocks noChangeAspect="1"/>
          </p:cNvPicPr>
          <p:nvPr/>
        </p:nvPicPr>
        <p:blipFill>
          <a:blip r:embed="rId2"/>
          <a:stretch>
            <a:fillRect/>
          </a:stretch>
        </p:blipFill>
        <p:spPr>
          <a:xfrm>
            <a:off x="7258920" y="335012"/>
            <a:ext cx="3048264" cy="6187976"/>
          </a:xfrm>
          <a:prstGeom prst="rect">
            <a:avLst/>
          </a:prstGeom>
        </p:spPr>
      </p:pic>
      <p:cxnSp>
        <p:nvCxnSpPr>
          <p:cNvPr id="7" name="Straight Connector 6">
            <a:extLst>
              <a:ext uri="{FF2B5EF4-FFF2-40B4-BE49-F238E27FC236}">
                <a16:creationId xmlns:a16="http://schemas.microsoft.com/office/drawing/2014/main" id="{35116FF0-5A27-E370-B9B2-767CFCF4C0E6}"/>
              </a:ext>
            </a:extLst>
          </p:cNvPr>
          <p:cNvCxnSpPr/>
          <p:nvPr/>
        </p:nvCxnSpPr>
        <p:spPr>
          <a:xfrm>
            <a:off x="5406189" y="64168"/>
            <a:ext cx="0" cy="6617369"/>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374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408F-F14F-7D9D-2720-5783285102DA}"/>
              </a:ext>
            </a:extLst>
          </p:cNvPr>
          <p:cNvSpPr>
            <a:spLocks noGrp="1"/>
          </p:cNvSpPr>
          <p:nvPr>
            <p:ph type="title"/>
          </p:nvPr>
        </p:nvSpPr>
        <p:spPr>
          <a:xfrm>
            <a:off x="-5025" y="0"/>
            <a:ext cx="4597747" cy="654272"/>
          </a:xfrm>
        </p:spPr>
        <p:txBody>
          <a:bodyPr vert="horz" lIns="91440" tIns="45720" rIns="91440" bIns="45720" rtlCol="0" anchor="b">
            <a:normAutofit/>
          </a:bodyPr>
          <a:lstStyle/>
          <a:p>
            <a:r>
              <a:rPr lang="en-US" sz="40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Methodology</a:t>
            </a:r>
            <a:endParaRPr lang="en-US" sz="4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3249755-C2E3-E798-12E7-EF9EB764A626}"/>
              </a:ext>
            </a:extLst>
          </p:cNvPr>
          <p:cNvSpPr txBox="1"/>
          <p:nvPr/>
        </p:nvSpPr>
        <p:spPr>
          <a:xfrm>
            <a:off x="136618" y="1582237"/>
            <a:ext cx="7924540" cy="4227516"/>
          </a:xfrm>
          <a:prstGeom prst="rect">
            <a:avLst/>
          </a:prstGeom>
        </p:spPr>
        <p:txBody>
          <a:bodyPr vert="horz" lIns="91440" tIns="45720" rIns="91440" bIns="45720" rtlCol="0" anchor="t">
            <a:noAutofit/>
          </a:bodyPr>
          <a:lstStyle/>
          <a:p>
            <a:pPr algn="just">
              <a:lnSpc>
                <a:spcPct val="90000"/>
              </a:lnSpc>
              <a:spcAft>
                <a:spcPts val="600"/>
              </a:spcAft>
            </a:pPr>
            <a:r>
              <a:rPr lang="en-US" sz="2000" b="0" i="0" dirty="0">
                <a:effectLst/>
                <a:latin typeface="Calibri" panose="020F0502020204030204" pitchFamily="34" charset="0"/>
                <a:ea typeface="Calibri" panose="020F0502020204030204" pitchFamily="34" charset="0"/>
                <a:cs typeface="Calibri" panose="020F0502020204030204" pitchFamily="34" charset="0"/>
              </a:rPr>
              <a:t>The methodology described in the script follows these steps:</a:t>
            </a:r>
          </a:p>
          <a:p>
            <a:pPr algn="just">
              <a:lnSpc>
                <a:spcPct val="90000"/>
              </a:lnSpc>
              <a:spcAft>
                <a:spcPts val="600"/>
              </a:spcAft>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Aft>
                <a:spcPts val="600"/>
              </a:spcAf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Preprocessing images to enhance clarity and reduce noise.</a:t>
            </a:r>
          </a:p>
          <a:p>
            <a:pPr algn="just">
              <a:lnSpc>
                <a:spcPct val="90000"/>
              </a:lnSpc>
              <a:spcAft>
                <a:spcPts val="600"/>
              </a:spcAft>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Aft>
                <a:spcPts val="600"/>
              </a:spcAf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Applying Canny edge detection and contour finding to isolate the exam sheet within the image.</a:t>
            </a:r>
          </a:p>
          <a:p>
            <a:pPr marL="342900" indent="-342900" algn="just">
              <a:lnSpc>
                <a:spcPct val="90000"/>
              </a:lnSpc>
              <a:spcAft>
                <a:spcPts val="600"/>
              </a:spcAft>
              <a:buFont typeface="Arial" panose="020B0604020202020204" pitchFamily="34" charset="0"/>
              <a:buChar char="•"/>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Aft>
                <a:spcPts val="600"/>
              </a:spcAf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By implementing perspective transformation to correct any distortion in the image to a top-down view of the sheet.</a:t>
            </a:r>
          </a:p>
          <a:p>
            <a:pPr marL="342900" indent="-342900" algn="just">
              <a:lnSpc>
                <a:spcPct val="90000"/>
              </a:lnSpc>
              <a:spcAft>
                <a:spcPts val="600"/>
              </a:spcAft>
              <a:buFont typeface="Arial" panose="020B0604020202020204" pitchFamily="34" charset="0"/>
              <a:buChar char="•"/>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Aft>
                <a:spcPts val="600"/>
              </a:spcAf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Detecting and grouping circular regions that correspond to answer bubbles using the Hough Circle Transform.</a:t>
            </a:r>
          </a:p>
          <a:p>
            <a:pPr algn="just">
              <a:lnSpc>
                <a:spcPct val="90000"/>
              </a:lnSpc>
              <a:spcAft>
                <a:spcPts val="600"/>
              </a:spcAft>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hand touching a screen with icons&#10;&#10;Description automatically generated">
            <a:extLst>
              <a:ext uri="{FF2B5EF4-FFF2-40B4-BE49-F238E27FC236}">
                <a16:creationId xmlns:a16="http://schemas.microsoft.com/office/drawing/2014/main" id="{C3C55589-9A94-3A98-1D04-70E8652445BC}"/>
              </a:ext>
            </a:extLst>
          </p:cNvPr>
          <p:cNvPicPr>
            <a:picLocks noChangeAspect="1"/>
          </p:cNvPicPr>
          <p:nvPr/>
        </p:nvPicPr>
        <p:blipFill rotWithShape="1">
          <a:blip r:embed="rId2">
            <a:extLst>
              <a:ext uri="{28A0092B-C50C-407E-A947-70E740481C1C}">
                <a14:useLocalDpi xmlns:a14="http://schemas.microsoft.com/office/drawing/2010/main" val="0"/>
              </a:ext>
            </a:extLst>
          </a:blip>
          <a:srcRect l="6220" t="12640" r="1237" b="18987"/>
          <a:stretch/>
        </p:blipFill>
        <p:spPr>
          <a:xfrm>
            <a:off x="8430126" y="2200596"/>
            <a:ext cx="3487294" cy="2456808"/>
          </a:xfrm>
          <a:prstGeom prst="rect">
            <a:avLst/>
          </a:prstGeom>
        </p:spPr>
      </p:pic>
      <p:grpSp>
        <p:nvGrpSpPr>
          <p:cNvPr id="18" name="Group 17">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9" name="Rectangle 18">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94402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784</TotalTime>
  <Words>968</Words>
  <Application>Microsoft Office PowerPoint</Application>
  <PresentationFormat>Widescreen</PresentationFormat>
  <Paragraphs>110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Söhne</vt:lpstr>
      <vt:lpstr>Wingdings</vt:lpstr>
      <vt:lpstr>Office Theme</vt:lpstr>
      <vt:lpstr>PowerPoint Presentation</vt:lpstr>
      <vt:lpstr>Introduction to Automated Grading</vt:lpstr>
      <vt:lpstr>Problem Addressed</vt:lpstr>
      <vt:lpstr>Challenges in Traditional Grading </vt:lpstr>
      <vt:lpstr>Importance and Application</vt:lpstr>
      <vt:lpstr>Our Solution</vt:lpstr>
      <vt:lpstr>Technology</vt:lpstr>
      <vt:lpstr>PowerPoint Presentation</vt:lpstr>
      <vt:lpstr>Methodology</vt:lpstr>
      <vt:lpstr>Methodology</vt:lpstr>
      <vt:lpstr>PowerPoint Presentation</vt:lpstr>
      <vt:lpstr>PowerPoint Presentation</vt:lpstr>
      <vt:lpstr>Future Works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Grading System Using Image Processing</dc:title>
  <dc:creator>Vismitha P.Y</dc:creator>
  <cp:lastModifiedBy>Balu Anush Anthu Kumar</cp:lastModifiedBy>
  <cp:revision>38</cp:revision>
  <dcterms:created xsi:type="dcterms:W3CDTF">2024-03-26T18:47:21Z</dcterms:created>
  <dcterms:modified xsi:type="dcterms:W3CDTF">2024-04-03T18:37:22Z</dcterms:modified>
</cp:coreProperties>
</file>