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78" r:id="rId2"/>
  </p:sldMasterIdLst>
  <p:sldIdLst>
    <p:sldId id="256" r:id="rId3"/>
    <p:sldId id="257" r:id="rId4"/>
    <p:sldId id="295" r:id="rId5"/>
    <p:sldId id="259" r:id="rId6"/>
    <p:sldId id="278" r:id="rId7"/>
    <p:sldId id="290" r:id="rId8"/>
    <p:sldId id="282" r:id="rId9"/>
    <p:sldId id="292" r:id="rId10"/>
    <p:sldId id="293" r:id="rId11"/>
    <p:sldId id="283" r:id="rId12"/>
    <p:sldId id="294" r:id="rId13"/>
    <p:sldId id="284" r:id="rId14"/>
    <p:sldId id="285" r:id="rId15"/>
    <p:sldId id="286" r:id="rId16"/>
    <p:sldId id="291" r:id="rId17"/>
    <p:sldId id="279" r:id="rId1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DESHAMONI" initials="VD" lastIdx="1" clrIdx="0">
    <p:extLst>
      <p:ext uri="{19B8F6BF-5375-455C-9EA6-DF929625EA0E}">
        <p15:presenceInfo xmlns:p15="http://schemas.microsoft.com/office/powerpoint/2012/main" userId="2f4bb87cf51418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CD835F-C113-438A-93B6-AA19FF329034}" type="doc">
      <dgm:prSet loTypeId="urn:microsoft.com/office/officeart/2005/8/layout/radial3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3454AF-0F09-451E-9912-B7AD89AD65D2}">
      <dgm:prSet phldrT="[Text]" custT="1"/>
      <dgm:spPr/>
      <dgm:t>
        <a:bodyPr/>
        <a:lstStyle/>
        <a:p>
          <a:r>
            <a:rPr lang="en-US" sz="1400" dirty="0"/>
            <a:t>HOME PAGE</a:t>
          </a:r>
        </a:p>
      </dgm:t>
    </dgm:pt>
    <dgm:pt modelId="{B22EB216-BC4A-4757-AF22-7B9B9C4AC8B2}" type="parTrans" cxnId="{1991EC63-262E-4C4E-A153-48CDD8CE2940}">
      <dgm:prSet/>
      <dgm:spPr/>
      <dgm:t>
        <a:bodyPr/>
        <a:lstStyle/>
        <a:p>
          <a:endParaRPr lang="en-US"/>
        </a:p>
      </dgm:t>
    </dgm:pt>
    <dgm:pt modelId="{C9E45C73-6DC9-41E3-A346-22F75595C6FB}" type="sibTrans" cxnId="{1991EC63-262E-4C4E-A153-48CDD8CE2940}">
      <dgm:prSet/>
      <dgm:spPr/>
      <dgm:t>
        <a:bodyPr/>
        <a:lstStyle/>
        <a:p>
          <a:endParaRPr lang="en-US"/>
        </a:p>
      </dgm:t>
    </dgm:pt>
    <dgm:pt modelId="{5B1BBEEB-5D27-4AFB-AAA2-239A7BC5DC1B}">
      <dgm:prSet phldrT="[Text]" custT="1"/>
      <dgm:spPr/>
      <dgm:t>
        <a:bodyPr/>
        <a:lstStyle/>
        <a:p>
          <a:r>
            <a:rPr lang="en-US" sz="1400" dirty="0"/>
            <a:t>COURSE RECOMMENDATION</a:t>
          </a:r>
        </a:p>
      </dgm:t>
    </dgm:pt>
    <dgm:pt modelId="{C39CA8EF-FD89-48E0-8BBB-CF6C4BD5AD63}" type="parTrans" cxnId="{807214D6-386F-4AEC-BE11-0E4D4B63A336}">
      <dgm:prSet/>
      <dgm:spPr/>
      <dgm:t>
        <a:bodyPr/>
        <a:lstStyle/>
        <a:p>
          <a:endParaRPr lang="en-US"/>
        </a:p>
      </dgm:t>
    </dgm:pt>
    <dgm:pt modelId="{331DCA2C-AF05-40E2-A631-51BF241F067D}" type="sibTrans" cxnId="{807214D6-386F-4AEC-BE11-0E4D4B63A336}">
      <dgm:prSet/>
      <dgm:spPr/>
      <dgm:t>
        <a:bodyPr/>
        <a:lstStyle/>
        <a:p>
          <a:endParaRPr lang="en-US"/>
        </a:p>
      </dgm:t>
    </dgm:pt>
    <dgm:pt modelId="{897C5BF7-8BEA-47E2-ADF8-3503FC5B3C53}">
      <dgm:prSet phldrT="[Text]" custT="1"/>
      <dgm:spPr/>
      <dgm:t>
        <a:bodyPr/>
        <a:lstStyle/>
        <a:p>
          <a:r>
            <a:rPr lang="en-US" sz="1400" dirty="0"/>
            <a:t>ABOUT PAGE</a:t>
          </a:r>
        </a:p>
      </dgm:t>
    </dgm:pt>
    <dgm:pt modelId="{E8C58D17-F9ED-4318-BCE1-303FBF097D9C}" type="parTrans" cxnId="{B444279C-17CD-4D50-BEAE-5DAD8A8B546F}">
      <dgm:prSet/>
      <dgm:spPr/>
      <dgm:t>
        <a:bodyPr/>
        <a:lstStyle/>
        <a:p>
          <a:endParaRPr lang="en-US"/>
        </a:p>
      </dgm:t>
    </dgm:pt>
    <dgm:pt modelId="{176EF04A-2604-4715-AFA7-5647614D5311}" type="sibTrans" cxnId="{B444279C-17CD-4D50-BEAE-5DAD8A8B546F}">
      <dgm:prSet/>
      <dgm:spPr/>
      <dgm:t>
        <a:bodyPr/>
        <a:lstStyle/>
        <a:p>
          <a:endParaRPr lang="en-US"/>
        </a:p>
      </dgm:t>
    </dgm:pt>
    <dgm:pt modelId="{9218F8C5-048E-4AC2-ACD7-B67F6D2DEE1F}">
      <dgm:prSet phldrT="[Text]" custT="1"/>
      <dgm:spPr/>
      <dgm:t>
        <a:bodyPr/>
        <a:lstStyle/>
        <a:p>
          <a:r>
            <a:rPr lang="en-US" sz="2000" dirty="0"/>
            <a:t>RECOMMENDATION</a:t>
          </a:r>
        </a:p>
        <a:p>
          <a:r>
            <a:rPr lang="en-US" sz="2000" dirty="0"/>
            <a:t>SYSTEM</a:t>
          </a:r>
        </a:p>
      </dgm:t>
    </dgm:pt>
    <dgm:pt modelId="{7FE29FF2-EB42-4655-BCD5-FCD566740017}" type="sibTrans" cxnId="{7331084B-EBC1-4A63-865B-6F96C2103944}">
      <dgm:prSet/>
      <dgm:spPr/>
      <dgm:t>
        <a:bodyPr/>
        <a:lstStyle/>
        <a:p>
          <a:endParaRPr lang="en-US"/>
        </a:p>
      </dgm:t>
    </dgm:pt>
    <dgm:pt modelId="{F211355D-5B6C-44E2-BB10-015CE7CB5A1C}" type="parTrans" cxnId="{7331084B-EBC1-4A63-865B-6F96C2103944}">
      <dgm:prSet/>
      <dgm:spPr/>
      <dgm:t>
        <a:bodyPr/>
        <a:lstStyle/>
        <a:p>
          <a:endParaRPr lang="en-US"/>
        </a:p>
      </dgm:t>
    </dgm:pt>
    <dgm:pt modelId="{8595907C-F0C6-4EA8-8C76-B2C1760AC461}">
      <dgm:prSet custT="1"/>
      <dgm:spPr/>
      <dgm:t>
        <a:bodyPr/>
        <a:lstStyle/>
        <a:p>
          <a:r>
            <a:rPr lang="en-US" sz="1400" dirty="0"/>
            <a:t>INTERNSHIPS RECOMMENDATION</a:t>
          </a:r>
        </a:p>
      </dgm:t>
    </dgm:pt>
    <dgm:pt modelId="{3451F4A8-0575-43DB-AB95-FD52394C14CD}" type="parTrans" cxnId="{3B5FB68A-08A6-41AF-9047-558CE118405D}">
      <dgm:prSet/>
      <dgm:spPr/>
      <dgm:t>
        <a:bodyPr/>
        <a:lstStyle/>
        <a:p>
          <a:endParaRPr lang="en-US"/>
        </a:p>
      </dgm:t>
    </dgm:pt>
    <dgm:pt modelId="{58979FAB-139E-4D4D-9A95-90DDF7B9111A}" type="sibTrans" cxnId="{3B5FB68A-08A6-41AF-9047-558CE118405D}">
      <dgm:prSet/>
      <dgm:spPr/>
      <dgm:t>
        <a:bodyPr/>
        <a:lstStyle/>
        <a:p>
          <a:endParaRPr lang="en-US"/>
        </a:p>
      </dgm:t>
    </dgm:pt>
    <dgm:pt modelId="{23FEC7DE-AB8B-422D-A10D-43987839A467}" type="pres">
      <dgm:prSet presAssocID="{CFCD835F-C113-438A-93B6-AA19FF329034}" presName="composite" presStyleCnt="0">
        <dgm:presLayoutVars>
          <dgm:chMax val="1"/>
          <dgm:dir/>
          <dgm:resizeHandles val="exact"/>
        </dgm:presLayoutVars>
      </dgm:prSet>
      <dgm:spPr/>
    </dgm:pt>
    <dgm:pt modelId="{0AC146F2-7F59-446A-ACAE-770152296D31}" type="pres">
      <dgm:prSet presAssocID="{CFCD835F-C113-438A-93B6-AA19FF329034}" presName="radial" presStyleCnt="0">
        <dgm:presLayoutVars>
          <dgm:animLvl val="ctr"/>
        </dgm:presLayoutVars>
      </dgm:prSet>
      <dgm:spPr/>
    </dgm:pt>
    <dgm:pt modelId="{5B3FB5E9-3574-4661-BD75-872DC0B3212F}" type="pres">
      <dgm:prSet presAssocID="{9218F8C5-048E-4AC2-ACD7-B67F6D2DEE1F}" presName="centerShape" presStyleLbl="vennNode1" presStyleIdx="0" presStyleCnt="5"/>
      <dgm:spPr/>
    </dgm:pt>
    <dgm:pt modelId="{83604B0B-DF46-41FD-931F-55776EBCB48B}" type="pres">
      <dgm:prSet presAssocID="{A03454AF-0F09-451E-9912-B7AD89AD65D2}" presName="node" presStyleLbl="vennNode1" presStyleIdx="1" presStyleCnt="5">
        <dgm:presLayoutVars>
          <dgm:bulletEnabled val="1"/>
        </dgm:presLayoutVars>
      </dgm:prSet>
      <dgm:spPr/>
    </dgm:pt>
    <dgm:pt modelId="{C05CB5A4-CC12-4246-8827-418CE86AEE58}" type="pres">
      <dgm:prSet presAssocID="{5B1BBEEB-5D27-4AFB-AAA2-239A7BC5DC1B}" presName="node" presStyleLbl="vennNode1" presStyleIdx="2" presStyleCnt="5" custScaleX="150677">
        <dgm:presLayoutVars>
          <dgm:bulletEnabled val="1"/>
        </dgm:presLayoutVars>
      </dgm:prSet>
      <dgm:spPr/>
    </dgm:pt>
    <dgm:pt modelId="{17C47429-34EE-44C9-B2FA-5000C3E29349}" type="pres">
      <dgm:prSet presAssocID="{897C5BF7-8BEA-47E2-ADF8-3503FC5B3C53}" presName="node" presStyleLbl="vennNode1" presStyleIdx="3" presStyleCnt="5">
        <dgm:presLayoutVars>
          <dgm:bulletEnabled val="1"/>
        </dgm:presLayoutVars>
      </dgm:prSet>
      <dgm:spPr/>
    </dgm:pt>
    <dgm:pt modelId="{CF9EC554-49DF-4FC6-8724-5F066527F283}" type="pres">
      <dgm:prSet presAssocID="{8595907C-F0C6-4EA8-8C76-B2C1760AC461}" presName="node" presStyleLbl="vennNode1" presStyleIdx="4" presStyleCnt="5" custScaleX="136533">
        <dgm:presLayoutVars>
          <dgm:bulletEnabled val="1"/>
        </dgm:presLayoutVars>
      </dgm:prSet>
      <dgm:spPr/>
    </dgm:pt>
  </dgm:ptLst>
  <dgm:cxnLst>
    <dgm:cxn modelId="{E4E5E922-766F-4F33-8C04-06BEB101F33F}" type="presOf" srcId="{897C5BF7-8BEA-47E2-ADF8-3503FC5B3C53}" destId="{17C47429-34EE-44C9-B2FA-5000C3E29349}" srcOrd="0" destOrd="0" presId="urn:microsoft.com/office/officeart/2005/8/layout/radial3"/>
    <dgm:cxn modelId="{4D87DC3E-C2C2-43CF-AF9F-9E1B121EBDA8}" type="presOf" srcId="{A03454AF-0F09-451E-9912-B7AD89AD65D2}" destId="{83604B0B-DF46-41FD-931F-55776EBCB48B}" srcOrd="0" destOrd="0" presId="urn:microsoft.com/office/officeart/2005/8/layout/radial3"/>
    <dgm:cxn modelId="{BD902E5B-1032-4F9C-BBF1-A3905F273E31}" type="presOf" srcId="{5B1BBEEB-5D27-4AFB-AAA2-239A7BC5DC1B}" destId="{C05CB5A4-CC12-4246-8827-418CE86AEE58}" srcOrd="0" destOrd="0" presId="urn:microsoft.com/office/officeart/2005/8/layout/radial3"/>
    <dgm:cxn modelId="{D5459841-37CC-49B8-ADBC-09531A1951D9}" type="presOf" srcId="{CFCD835F-C113-438A-93B6-AA19FF329034}" destId="{23FEC7DE-AB8B-422D-A10D-43987839A467}" srcOrd="0" destOrd="0" presId="urn:microsoft.com/office/officeart/2005/8/layout/radial3"/>
    <dgm:cxn modelId="{0EC3F162-2E16-4E9F-8753-25FF63324771}" type="presOf" srcId="{8595907C-F0C6-4EA8-8C76-B2C1760AC461}" destId="{CF9EC554-49DF-4FC6-8724-5F066527F283}" srcOrd="0" destOrd="0" presId="urn:microsoft.com/office/officeart/2005/8/layout/radial3"/>
    <dgm:cxn modelId="{1991EC63-262E-4C4E-A153-48CDD8CE2940}" srcId="{9218F8C5-048E-4AC2-ACD7-B67F6D2DEE1F}" destId="{A03454AF-0F09-451E-9912-B7AD89AD65D2}" srcOrd="0" destOrd="0" parTransId="{B22EB216-BC4A-4757-AF22-7B9B9C4AC8B2}" sibTransId="{C9E45C73-6DC9-41E3-A346-22F75595C6FB}"/>
    <dgm:cxn modelId="{7331084B-EBC1-4A63-865B-6F96C2103944}" srcId="{CFCD835F-C113-438A-93B6-AA19FF329034}" destId="{9218F8C5-048E-4AC2-ACD7-B67F6D2DEE1F}" srcOrd="0" destOrd="0" parTransId="{F211355D-5B6C-44E2-BB10-015CE7CB5A1C}" sibTransId="{7FE29FF2-EB42-4655-BCD5-FCD566740017}"/>
    <dgm:cxn modelId="{3B5FB68A-08A6-41AF-9047-558CE118405D}" srcId="{9218F8C5-048E-4AC2-ACD7-B67F6D2DEE1F}" destId="{8595907C-F0C6-4EA8-8C76-B2C1760AC461}" srcOrd="3" destOrd="0" parTransId="{3451F4A8-0575-43DB-AB95-FD52394C14CD}" sibTransId="{58979FAB-139E-4D4D-9A95-90DDF7B9111A}"/>
    <dgm:cxn modelId="{B444279C-17CD-4D50-BEAE-5DAD8A8B546F}" srcId="{9218F8C5-048E-4AC2-ACD7-B67F6D2DEE1F}" destId="{897C5BF7-8BEA-47E2-ADF8-3503FC5B3C53}" srcOrd="2" destOrd="0" parTransId="{E8C58D17-F9ED-4318-BCE1-303FBF097D9C}" sibTransId="{176EF04A-2604-4715-AFA7-5647614D5311}"/>
    <dgm:cxn modelId="{3A6A37BD-0AE5-41CA-8002-645A901F6257}" type="presOf" srcId="{9218F8C5-048E-4AC2-ACD7-B67F6D2DEE1F}" destId="{5B3FB5E9-3574-4661-BD75-872DC0B3212F}" srcOrd="0" destOrd="0" presId="urn:microsoft.com/office/officeart/2005/8/layout/radial3"/>
    <dgm:cxn modelId="{807214D6-386F-4AEC-BE11-0E4D4B63A336}" srcId="{9218F8C5-048E-4AC2-ACD7-B67F6D2DEE1F}" destId="{5B1BBEEB-5D27-4AFB-AAA2-239A7BC5DC1B}" srcOrd="1" destOrd="0" parTransId="{C39CA8EF-FD89-48E0-8BBB-CF6C4BD5AD63}" sibTransId="{331DCA2C-AF05-40E2-A631-51BF241F067D}"/>
    <dgm:cxn modelId="{3344C56C-7790-4973-9592-71CF129AA183}" type="presParOf" srcId="{23FEC7DE-AB8B-422D-A10D-43987839A467}" destId="{0AC146F2-7F59-446A-ACAE-770152296D31}" srcOrd="0" destOrd="0" presId="urn:microsoft.com/office/officeart/2005/8/layout/radial3"/>
    <dgm:cxn modelId="{655BB5D7-DF9F-4532-B7C5-B1DEFF59C24A}" type="presParOf" srcId="{0AC146F2-7F59-446A-ACAE-770152296D31}" destId="{5B3FB5E9-3574-4661-BD75-872DC0B3212F}" srcOrd="0" destOrd="0" presId="urn:microsoft.com/office/officeart/2005/8/layout/radial3"/>
    <dgm:cxn modelId="{13A6F3E8-6185-43DE-AB68-3F1F7F5FDBC4}" type="presParOf" srcId="{0AC146F2-7F59-446A-ACAE-770152296D31}" destId="{83604B0B-DF46-41FD-931F-55776EBCB48B}" srcOrd="1" destOrd="0" presId="urn:microsoft.com/office/officeart/2005/8/layout/radial3"/>
    <dgm:cxn modelId="{2E11CA30-5A64-4BB8-94C5-9DDAAED9CA12}" type="presParOf" srcId="{0AC146F2-7F59-446A-ACAE-770152296D31}" destId="{C05CB5A4-CC12-4246-8827-418CE86AEE58}" srcOrd="2" destOrd="0" presId="urn:microsoft.com/office/officeart/2005/8/layout/radial3"/>
    <dgm:cxn modelId="{1E0BFAD9-A95D-4253-BA5B-57BD46492D0B}" type="presParOf" srcId="{0AC146F2-7F59-446A-ACAE-770152296D31}" destId="{17C47429-34EE-44C9-B2FA-5000C3E29349}" srcOrd="3" destOrd="0" presId="urn:microsoft.com/office/officeart/2005/8/layout/radial3"/>
    <dgm:cxn modelId="{CCDB73CE-2A3C-4E0A-BDFC-1A4DB0EBEEEC}" type="presParOf" srcId="{0AC146F2-7F59-446A-ACAE-770152296D31}" destId="{CF9EC554-49DF-4FC6-8724-5F066527F283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FB5E9-3574-4661-BD75-872DC0B3212F}">
      <dsp:nvSpPr>
        <dsp:cNvPr id="0" name=""/>
        <dsp:cNvSpPr/>
      </dsp:nvSpPr>
      <dsp:spPr>
        <a:xfrm>
          <a:off x="3996201" y="1510010"/>
          <a:ext cx="3761779" cy="376177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RECOMMENDATION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SYSTEM</a:t>
          </a:r>
        </a:p>
      </dsp:txBody>
      <dsp:txXfrm>
        <a:off x="4547101" y="2060910"/>
        <a:ext cx="2659979" cy="2659979"/>
      </dsp:txXfrm>
    </dsp:sp>
    <dsp:sp modelId="{83604B0B-DF46-41FD-931F-55776EBCB48B}">
      <dsp:nvSpPr>
        <dsp:cNvPr id="0" name=""/>
        <dsp:cNvSpPr/>
      </dsp:nvSpPr>
      <dsp:spPr>
        <a:xfrm>
          <a:off x="4936646" y="671"/>
          <a:ext cx="1880889" cy="18808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HOME PAGE</a:t>
          </a:r>
        </a:p>
      </dsp:txBody>
      <dsp:txXfrm>
        <a:off x="5212096" y="276121"/>
        <a:ext cx="1329989" cy="1329989"/>
      </dsp:txXfrm>
    </dsp:sp>
    <dsp:sp modelId="{C05CB5A4-CC12-4246-8827-418CE86AEE58}">
      <dsp:nvSpPr>
        <dsp:cNvPr id="0" name=""/>
        <dsp:cNvSpPr/>
      </dsp:nvSpPr>
      <dsp:spPr>
        <a:xfrm>
          <a:off x="6909841" y="2450455"/>
          <a:ext cx="2834068" cy="18808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COURSE RECOMMENDATION</a:t>
          </a:r>
        </a:p>
      </dsp:txBody>
      <dsp:txXfrm>
        <a:off x="7324881" y="2725905"/>
        <a:ext cx="2003988" cy="1329989"/>
      </dsp:txXfrm>
    </dsp:sp>
    <dsp:sp modelId="{17C47429-34EE-44C9-B2FA-5000C3E29349}">
      <dsp:nvSpPr>
        <dsp:cNvPr id="0" name=""/>
        <dsp:cNvSpPr/>
      </dsp:nvSpPr>
      <dsp:spPr>
        <a:xfrm>
          <a:off x="4936646" y="4900238"/>
          <a:ext cx="1880889" cy="18808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ABOUT PAGE</a:t>
          </a:r>
        </a:p>
      </dsp:txBody>
      <dsp:txXfrm>
        <a:off x="5212096" y="5175688"/>
        <a:ext cx="1329989" cy="1329989"/>
      </dsp:txXfrm>
    </dsp:sp>
    <dsp:sp modelId="{CF9EC554-49DF-4FC6-8724-5F066527F283}">
      <dsp:nvSpPr>
        <dsp:cNvPr id="0" name=""/>
        <dsp:cNvSpPr/>
      </dsp:nvSpPr>
      <dsp:spPr>
        <a:xfrm>
          <a:off x="2143290" y="2450455"/>
          <a:ext cx="2568035" cy="18808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INTERNSHIPS RECOMMENDATION</a:t>
          </a:r>
        </a:p>
      </dsp:txBody>
      <dsp:txXfrm>
        <a:off x="2519370" y="2725905"/>
        <a:ext cx="1815875" cy="1329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DAFA2-A688-4581-BC62-22311177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3135A7-F70A-4ADE-8076-686D714F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8ADFF-94E7-4382-8ED1-6A09C190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5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C7CE-6846-4A33-ABCA-22123B5EA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D44EA-2102-4F05-AA55-ECAEDE278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B5CBE-ADE6-4779-BD0B-4C5E876F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F37F-369D-420A-AF1E-AD67F4A5A1F4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CB683-35D1-499E-BF4A-F62C005A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7CCD1-3BF5-44D6-A9AF-96DF8B92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05D9-8216-4AB2-B4F8-6FE00BE7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47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E86-77FE-490A-96B9-DD86D5E0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A0F1-3F59-4667-8B3E-485091A73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FDC5B-9181-4414-92BA-000D4702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F37F-369D-420A-AF1E-AD67F4A5A1F4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192D7-5D25-4BAB-A72B-D467CC0C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7AB7F-04D6-4783-A16C-42190A1F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05D9-8216-4AB2-B4F8-6FE00BE7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83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DE8C-8B26-4EF1-8C95-BCC87206D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58562-F19B-44B0-A632-944773616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5F51C-FB7B-4A68-83BC-D68934DB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F37F-369D-420A-AF1E-AD67F4A5A1F4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CD097-7ACA-4C85-B0C5-CD88CCE8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B1C5B-4815-45E1-83A4-2BBEC327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05D9-8216-4AB2-B4F8-6FE00BE7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06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3923-86AA-48F3-BE0E-C4F1EC3A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8F72D-FE6F-4BD8-A416-3F3C55955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9D73D-6451-4CB2-8328-86220E5C7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6E078-64AA-430F-9D3B-195F755B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F37F-369D-420A-AF1E-AD67F4A5A1F4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778F1-A283-4CEF-99C1-1283D524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F8633-EFA1-4859-A376-0EEF2D8E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05D9-8216-4AB2-B4F8-6FE00BE7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77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A2CF-045D-4590-8160-6225A131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1EC90-6993-4890-A498-1C0C93C65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43631-D71E-4E2E-B78C-F7B488829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D72CF-F41A-4666-8138-B2F5CF7DB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B6D81-C3AC-426B-8DB8-A57069298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29DDF-117B-40DA-AAAC-2F7A525F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F37F-369D-420A-AF1E-AD67F4A5A1F4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3153A-C7E4-481D-BD30-A1DBE67A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4AD05-C148-4AF6-A34B-A37AF308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05D9-8216-4AB2-B4F8-6FE00BE7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A2DD-0C91-4578-B329-7EF83E45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6101B-B4C7-45B9-8A88-D865CC7F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F37F-369D-420A-AF1E-AD67F4A5A1F4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F947D-EFC2-4D4C-BC76-849ABF69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03450-0440-4843-A480-37317E40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05D9-8216-4AB2-B4F8-6FE00BE7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5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ABAC8-724C-4918-A21A-275AB401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F37F-369D-420A-AF1E-AD67F4A5A1F4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FFB84-42B5-4BAC-A798-A7D6EAFE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71D0E-B452-43BE-81C3-B99E2B82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05D9-8216-4AB2-B4F8-6FE00BE7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77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D0BF-6BCF-4375-96DE-952E7F8A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690F-ECCE-4C00-AA9F-0DD158481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F61DC-67F9-4375-B41C-48BD3DF39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2F8EA-2F70-45A7-9113-D4B56E66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F37F-369D-420A-AF1E-AD67F4A5A1F4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3442C-211A-4A36-8907-DD735300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14F28-2022-4570-A89F-2CC4490A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05D9-8216-4AB2-B4F8-6FE00BE7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6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928448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6C0A-B979-4205-8FD2-B2877B16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3AB9C-BC8D-4B76-9832-157C5C686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C2666-5210-41A0-A4DD-D6E0D51CD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127C-E9A5-4B11-B95C-1F105C86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F37F-369D-420A-AF1E-AD67F4A5A1F4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26EAA-5C86-46D2-AF77-4D3A8132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8A295-472D-423F-B1C7-0FD5623A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05D9-8216-4AB2-B4F8-6FE00BE7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647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7A73-2475-4097-8EE9-3D375B4D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CBFE2-9B4F-4BB8-8FDD-F853853D2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28C72-4E3A-4064-A8DD-5FAC20D0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F37F-369D-420A-AF1E-AD67F4A5A1F4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1CC1D-CDAF-4624-AB14-83F9EBC5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738E0-E226-497A-BD14-B98A1CEC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05D9-8216-4AB2-B4F8-6FE00BE7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80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BFD4EB-06D8-4019-9C88-BCFEA439E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E820A-32D8-45A5-A6EF-B122A8D3D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A36BF-3DBC-4F17-B646-73EA05FF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F37F-369D-420A-AF1E-AD67F4A5A1F4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8D800-B657-44D1-9089-D043BCCD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B4C14-3600-4EE6-B4EB-59E2B0F5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05D9-8216-4AB2-B4F8-6FE00BE7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2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43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7503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24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028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2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0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0861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05D11-8D34-4665-8BF6-D7A1CCE3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C83FF-FBC7-4138-98E5-4F51E4082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06D5A-39DB-4298-9738-2A6756D25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9F37F-369D-420A-AF1E-AD67F4A5A1F4}" type="datetimeFigureOut">
              <a:rPr lang="en-US" smtClean="0"/>
              <a:t>24-Nov-21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AEFC1-55D7-497F-9E36-F4AB107E8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48D72-A4EB-4F0C-9DBD-E08B1FCF7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105D9-8216-4AB2-B4F8-6FE00BE7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151FD0-A015-4F51-9E85-9D5575A93B29}"/>
              </a:ext>
            </a:extLst>
          </p:cNvPr>
          <p:cNvSpPr/>
          <p:nvPr/>
        </p:nvSpPr>
        <p:spPr>
          <a:xfrm>
            <a:off x="3657600" y="533400"/>
            <a:ext cx="502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873E05-F499-45E2-BF02-5F1DF72514F3}"/>
              </a:ext>
            </a:extLst>
          </p:cNvPr>
          <p:cNvSpPr txBox="1"/>
          <p:nvPr/>
        </p:nvSpPr>
        <p:spPr>
          <a:xfrm>
            <a:off x="2269988" y="5638801"/>
            <a:ext cx="7864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 the guidance of			D.BALU CHANDER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(153)</a:t>
            </a:r>
          </a:p>
          <a:p>
            <a:r>
              <a:rPr lang="en-US" dirty="0"/>
              <a:t>A .SIRISHA MAM				BARGHAV VUPPU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(154)</a:t>
            </a:r>
          </a:p>
        </p:txBody>
      </p:sp>
      <p:pic>
        <p:nvPicPr>
          <p:cNvPr id="1026" name="Picture 2" descr="Music Recommender System">
            <a:extLst>
              <a:ext uri="{FF2B5EF4-FFF2-40B4-BE49-F238E27FC236}">
                <a16:creationId xmlns:a16="http://schemas.microsoft.com/office/drawing/2014/main" id="{E7883875-2F8F-4FE1-97F3-167F7B0D7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0"/>
            <a:ext cx="7437314" cy="360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0AE9BD-A3CB-4017-B34B-0435336C3E97}"/>
              </a:ext>
            </a:extLst>
          </p:cNvPr>
          <p:cNvSpPr txBox="1"/>
          <p:nvPr/>
        </p:nvSpPr>
        <p:spPr>
          <a:xfrm>
            <a:off x="3326927" y="304800"/>
            <a:ext cx="5385746" cy="523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COURSE RECOMMENDATIONS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CA54F8-63F9-4EA0-9FE4-A3669E50A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18" y="990600"/>
            <a:ext cx="11246963" cy="515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9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A77BE3-4739-490B-BA5E-230679B19D63}"/>
              </a:ext>
            </a:extLst>
          </p:cNvPr>
          <p:cNvSpPr txBox="1"/>
          <p:nvPr/>
        </p:nvSpPr>
        <p:spPr>
          <a:xfrm>
            <a:off x="3429000" y="381000"/>
            <a:ext cx="5105400" cy="523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 INTERNSHIPS SEARCH BAR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3902B-0461-47B0-A448-9093F0535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28" y="1031413"/>
            <a:ext cx="10206772" cy="546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1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0AE9BD-A3CB-4017-B34B-0435336C3E97}"/>
              </a:ext>
            </a:extLst>
          </p:cNvPr>
          <p:cNvSpPr txBox="1"/>
          <p:nvPr/>
        </p:nvSpPr>
        <p:spPr>
          <a:xfrm>
            <a:off x="2712128" y="347990"/>
            <a:ext cx="6147746" cy="523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INTERNSHIP RECOMMENDATIONS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F44F7F-7DFA-42E6-9571-2FE9056F5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11440438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10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0AE9BD-A3CB-4017-B34B-0435336C3E97}"/>
              </a:ext>
            </a:extLst>
          </p:cNvPr>
          <p:cNvSpPr txBox="1"/>
          <p:nvPr/>
        </p:nvSpPr>
        <p:spPr>
          <a:xfrm>
            <a:off x="3638974" y="324881"/>
            <a:ext cx="4547546" cy="523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  SIMILAR INTERNSHIPS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7F8D5-8A14-4A9E-9E4B-41EC46C64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23" y="990600"/>
            <a:ext cx="11255754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72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0AE9BD-A3CB-4017-B34B-0435336C3E97}"/>
              </a:ext>
            </a:extLst>
          </p:cNvPr>
          <p:cNvSpPr txBox="1"/>
          <p:nvPr/>
        </p:nvSpPr>
        <p:spPr>
          <a:xfrm>
            <a:off x="3505200" y="347990"/>
            <a:ext cx="4102573" cy="523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ABOUT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005696-9A3E-4522-BE00-2F99D636F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56" y="1066800"/>
            <a:ext cx="11386088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95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1413636"/>
            <a:ext cx="9144000" cy="3691764"/>
          </a:xfrm>
          <a:prstGeom prst="rect">
            <a:avLst/>
          </a:prstGeom>
        </p:spPr>
        <p:txBody>
          <a:bodyPr vert="horz" wrap="square" lIns="0" tIns="159385" rIns="0" bIns="0" rtlCol="0" anchor="t">
            <a:spAutoFit/>
          </a:bodyPr>
          <a:lstStyle/>
          <a:p>
            <a:pPr marL="370840" indent="-358775">
              <a:spcBef>
                <a:spcPts val="1255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370840" algn="l"/>
                <a:tab pos="371475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The primary goal of this research project is to create a course and internship recommender system that provides personalized recommendations to students of CBIT.</a:t>
            </a:r>
          </a:p>
          <a:p>
            <a:pPr marL="370840" indent="-358775">
              <a:spcBef>
                <a:spcPts val="1255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370840" algn="l"/>
                <a:tab pos="371475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In this thesis, we have used Collaborative Filtering for building a recommender system .</a:t>
            </a:r>
          </a:p>
          <a:p>
            <a:pPr marL="370840" indent="-358775">
              <a:spcBef>
                <a:spcPts val="1255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370840" algn="l"/>
                <a:tab pos="371475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The current solution is simple and straightforward. Some students may not prefer any of the popular courses or internships.</a:t>
            </a:r>
          </a:p>
          <a:p>
            <a:pPr marL="370840" indent="-358775">
              <a:spcBef>
                <a:spcPts val="1255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370840" algn="l"/>
                <a:tab pos="371475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In the future, we may create a more efficient system with considering many more attributes for cosine similarity.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975561-F759-4D23-AEBD-F490570B4F81}"/>
              </a:ext>
            </a:extLst>
          </p:cNvPr>
          <p:cNvSpPr/>
          <p:nvPr/>
        </p:nvSpPr>
        <p:spPr>
          <a:xfrm>
            <a:off x="2362200" y="533400"/>
            <a:ext cx="7086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AND FUTURE SCOPE</a:t>
            </a:r>
          </a:p>
        </p:txBody>
      </p:sp>
    </p:spTree>
    <p:extLst>
      <p:ext uri="{BB962C8B-B14F-4D97-AF65-F5344CB8AC3E}">
        <p14:creationId xmlns:p14="http://schemas.microsoft.com/office/powerpoint/2010/main" val="99576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5800" y="2122763"/>
            <a:ext cx="7511338" cy="1451038"/>
          </a:xfrm>
          <a:prstGeom prst="rect">
            <a:avLst/>
          </a:prstGeom>
        </p:spPr>
        <p:txBody>
          <a:bodyPr vert="horz" wrap="square" lIns="0" tIns="159385" rIns="0" bIns="0" rtlCol="0" anchor="t">
            <a:spAutoFit/>
          </a:bodyPr>
          <a:lstStyle/>
          <a:p>
            <a:pPr marL="370840" indent="-358775">
              <a:spcBef>
                <a:spcPts val="1255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370840" algn="l"/>
                <a:tab pos="371475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BALU CHANDER YADAV.D--(160119737153)</a:t>
            </a:r>
          </a:p>
          <a:p>
            <a:pPr marL="370840" indent="-358775">
              <a:spcBef>
                <a:spcPts val="1255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370840" algn="l"/>
                <a:tab pos="371475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BHARGHAV VUPPU--(160119737154)</a:t>
            </a:r>
          </a:p>
          <a:p>
            <a:pPr marL="12065">
              <a:spcBef>
                <a:spcPts val="1155"/>
              </a:spcBef>
              <a:buClr>
                <a:srgbClr val="2CA1BE"/>
              </a:buClr>
              <a:buSzPct val="66666"/>
              <a:tabLst>
                <a:tab pos="370840" algn="l"/>
                <a:tab pos="371475" algn="l"/>
              </a:tabLst>
            </a:pPr>
            <a:endParaRPr lang="en-US" sz="2100" spc="-5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A3D7B-E58B-4B70-8903-58333F34FD08}"/>
              </a:ext>
            </a:extLst>
          </p:cNvPr>
          <p:cNvSpPr txBox="1"/>
          <p:nvPr/>
        </p:nvSpPr>
        <p:spPr>
          <a:xfrm>
            <a:off x="3352800" y="685800"/>
            <a:ext cx="4060566" cy="7078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 THANK  YOU</a:t>
            </a:r>
          </a:p>
        </p:txBody>
      </p:sp>
    </p:spTree>
    <p:extLst>
      <p:ext uri="{BB962C8B-B14F-4D97-AF65-F5344CB8AC3E}">
        <p14:creationId xmlns:p14="http://schemas.microsoft.com/office/powerpoint/2010/main" val="97138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219200"/>
            <a:ext cx="11125199" cy="5237972"/>
          </a:xfrm>
          <a:prstGeom prst="rect">
            <a:avLst/>
          </a:prstGeom>
        </p:spPr>
        <p:txBody>
          <a:bodyPr vert="horz" wrap="square" lIns="0" tIns="196215" rIns="0" bIns="0" rtlCol="0" anchor="t">
            <a:spAutoFit/>
          </a:bodyPr>
          <a:lstStyle/>
          <a:p>
            <a:pPr marL="354965" indent="-342900">
              <a:spcBef>
                <a:spcPts val="1545"/>
              </a:spcBef>
              <a:buClr>
                <a:schemeClr val="tx1">
                  <a:lumMod val="95000"/>
                </a:schemeClr>
              </a:buClr>
              <a:buSzPct val="66666"/>
              <a:buFont typeface="Wingdings" panose="05000000000000000000" pitchFamily="2" charset="2"/>
              <a:buChar char="§"/>
              <a:tabLst>
                <a:tab pos="368935" algn="l"/>
                <a:tab pos="37020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Recommendation system is an information filtering technique, which provides users with information, which he/she may be interested in.</a:t>
            </a:r>
          </a:p>
          <a:p>
            <a:pPr marL="354965" indent="-342900">
              <a:spcBef>
                <a:spcPts val="1545"/>
              </a:spcBef>
              <a:buClr>
                <a:schemeClr val="tx1">
                  <a:lumMod val="95000"/>
                </a:schemeClr>
              </a:buClr>
              <a:buSzPct val="66666"/>
              <a:buFont typeface="Wingdings" panose="05000000000000000000" pitchFamily="2" charset="2"/>
              <a:buChar char="§"/>
              <a:tabLst>
                <a:tab pos="368935" algn="l"/>
                <a:tab pos="370205" algn="l"/>
              </a:tabLst>
            </a:pPr>
            <a:r>
              <a:rPr lang="en-US" sz="2400" dirty="0"/>
              <a:t>  Recommender systems are used in a</a:t>
            </a:r>
          </a:p>
          <a:p>
            <a:pPr marL="12065">
              <a:spcBef>
                <a:spcPts val="1545"/>
              </a:spcBef>
              <a:buClr>
                <a:schemeClr val="tx1">
                  <a:lumMod val="95000"/>
                </a:schemeClr>
              </a:buClr>
              <a:buSzPct val="66666"/>
              <a:tabLst>
                <a:tab pos="368935" algn="l"/>
                <a:tab pos="370205" algn="l"/>
              </a:tabLst>
            </a:pPr>
            <a:r>
              <a:rPr lang="en-US" sz="2400" dirty="0"/>
              <a:t> 	variety of areas, with commonly </a:t>
            </a:r>
          </a:p>
          <a:p>
            <a:pPr marL="12065">
              <a:spcBef>
                <a:spcPts val="1545"/>
              </a:spcBef>
              <a:buClr>
                <a:schemeClr val="tx1">
                  <a:lumMod val="95000"/>
                </a:schemeClr>
              </a:buClr>
              <a:buSzPct val="66666"/>
              <a:tabLst>
                <a:tab pos="368935" algn="l"/>
                <a:tab pos="370205" algn="l"/>
              </a:tabLst>
            </a:pPr>
            <a:r>
              <a:rPr lang="en-US" sz="2400" dirty="0"/>
              <a:t>	</a:t>
            </a:r>
            <a:r>
              <a:rPr lang="en-US" sz="2400" dirty="0" err="1"/>
              <a:t>recognised</a:t>
            </a:r>
            <a:r>
              <a:rPr lang="en-US" sz="2400" dirty="0"/>
              <a:t> examples taking the form of :</a:t>
            </a:r>
          </a:p>
          <a:p>
            <a:pPr marL="354965" indent="-342900">
              <a:spcBef>
                <a:spcPts val="1545"/>
              </a:spcBef>
              <a:buClr>
                <a:schemeClr val="tx1">
                  <a:lumMod val="95000"/>
                </a:schemeClr>
              </a:buClr>
              <a:buSzPct val="66666"/>
              <a:buFont typeface="Wingdings" panose="05000000000000000000" pitchFamily="2" charset="2"/>
              <a:buChar char="§"/>
              <a:tabLst>
                <a:tab pos="368935" algn="l"/>
                <a:tab pos="370205" algn="l"/>
              </a:tabLst>
            </a:pPr>
            <a:r>
              <a:rPr lang="en-US" sz="2400" dirty="0"/>
              <a:t> Playlist generators for video and music </a:t>
            </a:r>
          </a:p>
          <a:p>
            <a:pPr marL="12065">
              <a:spcBef>
                <a:spcPts val="1545"/>
              </a:spcBef>
              <a:buClr>
                <a:schemeClr val="tx1">
                  <a:lumMod val="95000"/>
                </a:schemeClr>
              </a:buClr>
              <a:buSzPct val="66666"/>
              <a:tabLst>
                <a:tab pos="368935" algn="l"/>
                <a:tab pos="370205" algn="l"/>
              </a:tabLst>
            </a:pPr>
            <a:r>
              <a:rPr lang="en-US" sz="2400" dirty="0"/>
              <a:t> 	services</a:t>
            </a:r>
          </a:p>
          <a:p>
            <a:pPr marL="354965" indent="-342900">
              <a:spcBef>
                <a:spcPts val="1545"/>
              </a:spcBef>
              <a:buClr>
                <a:schemeClr val="tx1">
                  <a:lumMod val="95000"/>
                </a:schemeClr>
              </a:buClr>
              <a:buSzPct val="66666"/>
              <a:buFont typeface="Wingdings" panose="05000000000000000000" pitchFamily="2" charset="2"/>
              <a:buChar char="§"/>
              <a:tabLst>
                <a:tab pos="368935" algn="l"/>
                <a:tab pos="370205" algn="l"/>
              </a:tabLst>
            </a:pPr>
            <a:r>
              <a:rPr lang="en-US" sz="2400" dirty="0"/>
              <a:t>Product recommenders for online stores</a:t>
            </a:r>
          </a:p>
          <a:p>
            <a:pPr marL="354965" indent="-342900">
              <a:spcBef>
                <a:spcPts val="1545"/>
              </a:spcBef>
              <a:buClr>
                <a:schemeClr val="tx1">
                  <a:lumMod val="95000"/>
                </a:schemeClr>
              </a:buClr>
              <a:buSzPct val="66666"/>
              <a:buFont typeface="Wingdings" panose="05000000000000000000" pitchFamily="2" charset="2"/>
              <a:buChar char="§"/>
              <a:tabLst>
                <a:tab pos="368935" algn="l"/>
                <a:tab pos="370205" algn="l"/>
              </a:tabLst>
            </a:pPr>
            <a:r>
              <a:rPr lang="en-US" sz="2400" dirty="0"/>
              <a:t>Content recommenders for social media platforms and open web content recommenders.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1FF234-2A47-4F74-9DA0-6C0A1D4E6D2E}"/>
              </a:ext>
            </a:extLst>
          </p:cNvPr>
          <p:cNvSpPr/>
          <p:nvPr/>
        </p:nvSpPr>
        <p:spPr>
          <a:xfrm>
            <a:off x="2362200" y="487532"/>
            <a:ext cx="6781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RECOMMENDATION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487ED2-6504-4411-83BB-174345CA6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209800"/>
            <a:ext cx="5588821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810462-027F-4ED3-BFF0-03FB97801FC6}"/>
              </a:ext>
            </a:extLst>
          </p:cNvPr>
          <p:cNvSpPr/>
          <p:nvPr/>
        </p:nvSpPr>
        <p:spPr>
          <a:xfrm>
            <a:off x="2362200" y="487532"/>
            <a:ext cx="6781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Collaborative filtering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E68D655-8F93-49F0-A861-C146D8DFFCD2}"/>
              </a:ext>
            </a:extLst>
          </p:cNvPr>
          <p:cNvSpPr txBox="1"/>
          <p:nvPr/>
        </p:nvSpPr>
        <p:spPr>
          <a:xfrm>
            <a:off x="533400" y="1219200"/>
            <a:ext cx="11125199" cy="4306948"/>
          </a:xfrm>
          <a:prstGeom prst="rect">
            <a:avLst/>
          </a:prstGeom>
        </p:spPr>
        <p:txBody>
          <a:bodyPr vert="horz" wrap="square" lIns="0" tIns="196215" rIns="0" bIns="0" rtlCol="0" anchor="t">
            <a:spAutoFit/>
          </a:bodyPr>
          <a:lstStyle/>
          <a:p>
            <a:pPr marL="354965" indent="-342900">
              <a:spcBef>
                <a:spcPts val="1545"/>
              </a:spcBef>
              <a:buClr>
                <a:schemeClr val="tx1">
                  <a:lumMod val="95000"/>
                </a:schemeClr>
              </a:buClr>
              <a:buSzPct val="66666"/>
              <a:buFont typeface="Wingdings" panose="05000000000000000000" pitchFamily="2" charset="2"/>
              <a:buChar char="§"/>
              <a:tabLst>
                <a:tab pos="368935" algn="l"/>
                <a:tab pos="37020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It is a method finds a subset  of user  who have similar tastes  and preferences to find the target user and use this subset for </a:t>
            </a:r>
          </a:p>
          <a:p>
            <a:pPr marL="12065">
              <a:spcBef>
                <a:spcPts val="1545"/>
              </a:spcBef>
              <a:buClr>
                <a:schemeClr val="tx1">
                  <a:lumMod val="95000"/>
                </a:schemeClr>
              </a:buClr>
              <a:buSzPct val="66666"/>
              <a:tabLst>
                <a:tab pos="368935" algn="l"/>
                <a:tab pos="37020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	offering recommendations.</a:t>
            </a:r>
          </a:p>
          <a:p>
            <a:pPr marL="354965" indent="-342900">
              <a:spcBef>
                <a:spcPts val="1545"/>
              </a:spcBef>
              <a:buClr>
                <a:schemeClr val="tx1">
                  <a:lumMod val="95000"/>
                </a:schemeClr>
              </a:buClr>
              <a:buSzPct val="66666"/>
              <a:buFont typeface="Wingdings" panose="05000000000000000000" pitchFamily="2" charset="2"/>
              <a:buChar char="§"/>
              <a:tabLst>
                <a:tab pos="368935" algn="l"/>
                <a:tab pos="37020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Basic assumptions:</a:t>
            </a:r>
          </a:p>
          <a:p>
            <a:pPr marL="354965" indent="-342900">
              <a:spcBef>
                <a:spcPts val="1545"/>
              </a:spcBef>
              <a:buClr>
                <a:schemeClr val="tx1">
                  <a:lumMod val="95000"/>
                </a:schemeClr>
              </a:buClr>
              <a:buSzPct val="66666"/>
              <a:buFont typeface="Wingdings" panose="05000000000000000000" pitchFamily="2" charset="2"/>
              <a:buChar char="§"/>
              <a:tabLst>
                <a:tab pos="368935" algn="l"/>
                <a:tab pos="37020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user with similar interests have </a:t>
            </a:r>
          </a:p>
          <a:p>
            <a:pPr marL="12065">
              <a:spcBef>
                <a:spcPts val="1545"/>
              </a:spcBef>
              <a:buClr>
                <a:schemeClr val="tx1">
                  <a:lumMod val="95000"/>
                </a:schemeClr>
              </a:buClr>
              <a:buSzPct val="66666"/>
              <a:tabLst>
                <a:tab pos="368935" algn="l"/>
                <a:tab pos="37020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	common preferences.</a:t>
            </a:r>
          </a:p>
          <a:p>
            <a:pPr marL="354965" indent="-342900">
              <a:spcBef>
                <a:spcPts val="1545"/>
              </a:spcBef>
              <a:buClr>
                <a:schemeClr val="tx1">
                  <a:lumMod val="95000"/>
                </a:schemeClr>
              </a:buClr>
              <a:buSzPct val="66666"/>
              <a:buFont typeface="Wingdings" panose="05000000000000000000" pitchFamily="2" charset="2"/>
              <a:buChar char="§"/>
              <a:tabLst>
                <a:tab pos="368935" algn="l"/>
                <a:tab pos="37020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 Sufficiently large number of user</a:t>
            </a:r>
          </a:p>
          <a:p>
            <a:pPr marL="12065">
              <a:spcBef>
                <a:spcPts val="1545"/>
              </a:spcBef>
              <a:buClr>
                <a:schemeClr val="tx1">
                  <a:lumMod val="95000"/>
                </a:schemeClr>
              </a:buClr>
              <a:buSzPct val="66666"/>
              <a:tabLst>
                <a:tab pos="368935" algn="l"/>
                <a:tab pos="37020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 	preferences are available.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39549D-83A0-471D-970A-D12BCA79B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057399"/>
            <a:ext cx="6455053" cy="363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3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0" y="1447800"/>
            <a:ext cx="5943600" cy="3736279"/>
          </a:xfrm>
          <a:prstGeom prst="rect">
            <a:avLst/>
          </a:prstGeom>
        </p:spPr>
        <p:txBody>
          <a:bodyPr vert="horz" wrap="square" lIns="0" tIns="159385" rIns="0" bIns="0" rtlCol="0" anchor="t">
            <a:spAutoFit/>
          </a:bodyPr>
          <a:lstStyle/>
          <a:p>
            <a:pPr marL="370840" indent="-358775">
              <a:spcBef>
                <a:spcPts val="1255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370840" algn="l"/>
                <a:tab pos="371475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Cannot handle fresh items</a:t>
            </a:r>
          </a:p>
          <a:p>
            <a:pPr marL="370840" indent="-358775">
              <a:spcBef>
                <a:spcPts val="1255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370840" algn="l"/>
                <a:tab pos="371475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The prediction of the model for a given (user, item) pair is the dot product of the corresponding embeddings.</a:t>
            </a:r>
          </a:p>
          <a:p>
            <a:pPr marL="370840" indent="-358775">
              <a:spcBef>
                <a:spcPts val="1255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370840" algn="l"/>
                <a:tab pos="371475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So, if an item is not seen during training, the system can't create an embedding for it and can't query the model with this item. </a:t>
            </a:r>
          </a:p>
          <a:p>
            <a:pPr marL="370840" indent="-358775">
              <a:spcBef>
                <a:spcPts val="1255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370840" algn="l"/>
                <a:tab pos="371475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This issue is often called the cold-start problem. </a:t>
            </a:r>
          </a:p>
          <a:p>
            <a:pPr marL="370840" indent="-358775">
              <a:spcBef>
                <a:spcPts val="1255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370840" algn="l"/>
                <a:tab pos="371475" algn="l"/>
              </a:tabLst>
            </a:pPr>
            <a:endParaRPr lang="en-US" sz="2100" spc="-5" dirty="0">
              <a:latin typeface="Times New Roman"/>
              <a:cs typeface="Times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975561-F759-4D23-AEBD-F490570B4F81}"/>
              </a:ext>
            </a:extLst>
          </p:cNvPr>
          <p:cNvSpPr/>
          <p:nvPr/>
        </p:nvSpPr>
        <p:spPr>
          <a:xfrm>
            <a:off x="1219200" y="533400"/>
            <a:ext cx="3505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5C9438-B103-4ECC-87A4-D551B8E65FB3}"/>
              </a:ext>
            </a:extLst>
          </p:cNvPr>
          <p:cNvSpPr/>
          <p:nvPr/>
        </p:nvSpPr>
        <p:spPr>
          <a:xfrm>
            <a:off x="7086600" y="5430915"/>
            <a:ext cx="3505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LIMITATIONS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D9A2077F-A6A2-4020-8196-C72F210FEEF2}"/>
              </a:ext>
            </a:extLst>
          </p:cNvPr>
          <p:cNvSpPr txBox="1"/>
          <p:nvPr/>
        </p:nvSpPr>
        <p:spPr>
          <a:xfrm>
            <a:off x="838201" y="1524000"/>
            <a:ext cx="5105399" cy="4382610"/>
          </a:xfrm>
          <a:prstGeom prst="rect">
            <a:avLst/>
          </a:prstGeom>
        </p:spPr>
        <p:txBody>
          <a:bodyPr vert="horz" wrap="square" lIns="0" tIns="159385" rIns="0" bIns="0" rtlCol="0" anchor="t">
            <a:spAutoFit/>
          </a:bodyPr>
          <a:lstStyle/>
          <a:p>
            <a:pPr marL="370840" indent="-358775">
              <a:spcBef>
                <a:spcPts val="1255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370840" algn="l"/>
                <a:tab pos="371475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We don't need domain knowledge because the  embeddings are automatically learned.</a:t>
            </a:r>
          </a:p>
          <a:p>
            <a:pPr marL="370840" indent="-358775">
              <a:spcBef>
                <a:spcPts val="1255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370840" algn="l"/>
                <a:tab pos="371475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To some extent, the system needs only the feedback matrix to train a matrix factorization model.</a:t>
            </a:r>
          </a:p>
          <a:p>
            <a:pPr marL="370840" indent="-358775">
              <a:spcBef>
                <a:spcPts val="1255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370840" algn="l"/>
                <a:tab pos="371475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In particular, the system doesn't need contextual features. In practice, this can be used as one of multiple candidate generators.</a:t>
            </a:r>
          </a:p>
          <a:p>
            <a:pPr marL="370840" indent="-358775">
              <a:spcBef>
                <a:spcPts val="1255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370840" algn="l"/>
                <a:tab pos="371475" algn="l"/>
              </a:tabLst>
            </a:pPr>
            <a:endParaRPr lang="en-US" sz="2100" spc="-5" dirty="0">
              <a:latin typeface="Times New Roman"/>
              <a:cs typeface="Times New Roman"/>
            </a:endParaRPr>
          </a:p>
          <a:p>
            <a:pPr marL="370840" indent="-358775">
              <a:spcBef>
                <a:spcPts val="1255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370840" algn="l"/>
                <a:tab pos="371475" algn="l"/>
              </a:tabLst>
            </a:pPr>
            <a:endParaRPr lang="en-US" sz="2100"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6200" y="1371600"/>
            <a:ext cx="4950459" cy="3900427"/>
          </a:xfrm>
          <a:prstGeom prst="rect">
            <a:avLst/>
          </a:prstGeom>
        </p:spPr>
        <p:txBody>
          <a:bodyPr vert="horz" wrap="square" lIns="0" tIns="159385" rIns="0" bIns="0" rtlCol="0" anchor="t">
            <a:spAutoFit/>
          </a:bodyPr>
          <a:lstStyle/>
          <a:p>
            <a:pPr marL="370840" indent="-358775">
              <a:spcBef>
                <a:spcPts val="1255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370840" algn="l"/>
                <a:tab pos="371475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Html</a:t>
            </a:r>
          </a:p>
          <a:p>
            <a:pPr marL="370840" indent="-358775">
              <a:spcBef>
                <a:spcPts val="1255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370840" algn="l"/>
                <a:tab pos="371475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CSS</a:t>
            </a:r>
          </a:p>
          <a:p>
            <a:pPr marL="370840" indent="-358775">
              <a:spcBef>
                <a:spcPts val="1255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370840" algn="l"/>
                <a:tab pos="371475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Python</a:t>
            </a:r>
          </a:p>
          <a:p>
            <a:pPr marL="370840" indent="-358775">
              <a:spcBef>
                <a:spcPts val="1255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370840" algn="l"/>
                <a:tab pos="371475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Machine learning</a:t>
            </a:r>
          </a:p>
          <a:p>
            <a:pPr marL="370840" indent="-358775">
              <a:spcBef>
                <a:spcPts val="1255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370840" algn="l"/>
                <a:tab pos="371475" algn="l"/>
              </a:tabLst>
            </a:pPr>
            <a:r>
              <a:rPr lang="en-US" sz="2100" spc="-5" dirty="0" err="1">
                <a:latin typeface="Times New Roman"/>
                <a:cs typeface="Times New Roman"/>
              </a:rPr>
              <a:t>Streamlit</a:t>
            </a:r>
            <a:endParaRPr lang="en-US" sz="2100" spc="-5" dirty="0">
              <a:latin typeface="Times New Roman"/>
              <a:cs typeface="Times New Roman"/>
            </a:endParaRPr>
          </a:p>
          <a:p>
            <a:pPr marL="370840" indent="-358775">
              <a:spcBef>
                <a:spcPts val="1255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370840" algn="l"/>
                <a:tab pos="371475" algn="l"/>
              </a:tabLst>
            </a:pPr>
            <a:r>
              <a:rPr lang="en-US" sz="2100" spc="-5" dirty="0">
                <a:latin typeface="Times New Roman"/>
                <a:cs typeface="Times New Roman"/>
              </a:rPr>
              <a:t>Heroku</a:t>
            </a:r>
          </a:p>
          <a:p>
            <a:pPr marL="370840" indent="-358775">
              <a:spcBef>
                <a:spcPts val="1255"/>
              </a:spcBef>
              <a:buClr>
                <a:srgbClr val="2CA1BE"/>
              </a:buClr>
              <a:buSzPct val="66666"/>
              <a:buFont typeface="Wingdings"/>
              <a:buChar char=""/>
              <a:tabLst>
                <a:tab pos="370840" algn="l"/>
                <a:tab pos="371475" algn="l"/>
              </a:tabLst>
            </a:pPr>
            <a:endParaRPr lang="en-US" sz="2100" spc="-5" dirty="0">
              <a:latin typeface="Times New Roman"/>
              <a:cs typeface="Times New Roman"/>
            </a:endParaRPr>
          </a:p>
          <a:p>
            <a:pPr marL="12065">
              <a:spcBef>
                <a:spcPts val="1155"/>
              </a:spcBef>
              <a:buClr>
                <a:srgbClr val="2CA1BE"/>
              </a:buClr>
              <a:buSzPct val="66666"/>
              <a:tabLst>
                <a:tab pos="370840" algn="l"/>
                <a:tab pos="371475" algn="l"/>
              </a:tabLst>
            </a:pPr>
            <a:endParaRPr lang="en-US" sz="2100" spc="-5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0101AB-131D-498A-B260-6BE2D8A5C291}"/>
              </a:ext>
            </a:extLst>
          </p:cNvPr>
          <p:cNvSpPr/>
          <p:nvPr/>
        </p:nvSpPr>
        <p:spPr>
          <a:xfrm>
            <a:off x="3657600" y="533400"/>
            <a:ext cx="4114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  USED</a:t>
            </a:r>
          </a:p>
        </p:txBody>
      </p:sp>
    </p:spTree>
    <p:extLst>
      <p:ext uri="{BB962C8B-B14F-4D97-AF65-F5344CB8AC3E}">
        <p14:creationId xmlns:p14="http://schemas.microsoft.com/office/powerpoint/2010/main" val="259368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627597E-A0C0-4F6F-8172-91BB43A3C6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1814876"/>
              </p:ext>
            </p:extLst>
          </p:nvPr>
        </p:nvGraphicFramePr>
        <p:xfrm>
          <a:off x="0" y="152400"/>
          <a:ext cx="11887200" cy="678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75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0AE9BD-A3CB-4017-B34B-0435336C3E97}"/>
              </a:ext>
            </a:extLst>
          </p:cNvPr>
          <p:cNvSpPr txBox="1"/>
          <p:nvPr/>
        </p:nvSpPr>
        <p:spPr>
          <a:xfrm>
            <a:off x="3886200" y="458183"/>
            <a:ext cx="3785546" cy="523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      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BD98A-C28F-4DE5-9D1A-00BF3D82C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06304"/>
            <a:ext cx="11160849" cy="511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6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A1A419-3E99-4A78-8852-9C53C86C3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75" y="800100"/>
            <a:ext cx="1146504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3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CBC0B-0BD3-492B-BA71-2DCCCEBD3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26052"/>
            <a:ext cx="9959800" cy="5208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82CEC2-2AF3-4204-8498-A557FD18077C}"/>
              </a:ext>
            </a:extLst>
          </p:cNvPr>
          <p:cNvSpPr txBox="1"/>
          <p:nvPr/>
        </p:nvSpPr>
        <p:spPr>
          <a:xfrm>
            <a:off x="3733800" y="423412"/>
            <a:ext cx="4724400" cy="523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  COURSES SEARCH BAR</a:t>
            </a:r>
          </a:p>
        </p:txBody>
      </p:sp>
    </p:spTree>
    <p:extLst>
      <p:ext uri="{BB962C8B-B14F-4D97-AF65-F5344CB8AC3E}">
        <p14:creationId xmlns:p14="http://schemas.microsoft.com/office/powerpoint/2010/main" val="684533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F93094E-DE97-49C0-9E71-FCC7023B202C}" vid="{DB14B7DD-9DF3-46F4-90B6-2C607A85C6D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742</TotalTime>
  <Words>422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Constantia</vt:lpstr>
      <vt:lpstr>Times New Roman</vt:lpstr>
      <vt:lpstr>Wingdings</vt:lpstr>
      <vt:lpstr>Wingdings 2</vt:lpstr>
      <vt:lpstr>Theme1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VIJJU BALU</dc:creator>
  <cp:lastModifiedBy>VIJAY DESHAMONI</cp:lastModifiedBy>
  <cp:revision>396</cp:revision>
  <dcterms:created xsi:type="dcterms:W3CDTF">2021-04-03T16:22:07Z</dcterms:created>
  <dcterms:modified xsi:type="dcterms:W3CDTF">2021-11-24T17:12:48Z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2021-04-03T00:00:00Z</vt:filetime>
  </property>
</Properties>
</file>