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2" Type="http://schemas.openxmlformats.org/officeDocument/2006/relationships/image" Target="../media/image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jpeg"/><Relationship Id="rId14" Type="http://schemas.openxmlformats.org/officeDocument/2006/relationships/image" Target="../media/image0.jpeg"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1"/>
          <p:cNvSpPr txBox="1"/>
          <p:nvPr/>
        </p:nvSpPr>
        <p:spPr>
          <a:xfrm>
            <a:off x="2729738" y="2040890"/>
            <a:ext cx="7182016" cy="55930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alibri Light"/>
                <a:cs typeface="Calibri Light"/>
              </a:rPr>
              <a:t>Medical Inventory Optimization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0425" y="5688330"/>
            <a:ext cx="2254885" cy="771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18288"/>
            <a:ext cx="12193270" cy="463296"/>
          </a:xfrm>
          <a:custGeom>
            <a:avLst/>
            <a:gdLst/>
            <a:ahLst/>
            <a:cxnLst/>
            <a:rect l="l" t="t" r="r" b="b"/>
            <a:pathLst>
              <a:path w="12193270" h="463296">
                <a:moveTo>
                  <a:pt x="0" y="463296"/>
                </a:moveTo>
                <a:lnTo>
                  <a:pt x="12193270" y="463296"/>
                </a:lnTo>
                <a:lnTo>
                  <a:pt x="12193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54508" y="24424"/>
            <a:ext cx="1659508" cy="36501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latin typeface="Arial"/>
                <a:cs typeface="Arial"/>
              </a:rPr>
              <a:t>Contents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865610" y="6432499"/>
            <a:ext cx="112166" cy="1524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8348" y="1191054"/>
            <a:ext cx="3660902" cy="38167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latin typeface="Times New Roman"/>
                <a:cs typeface="Times New Roman"/>
              </a:rPr>
              <a:t>●</a:t>
            </a:r>
            <a:r>
              <a:rPr sz="3020" spc="10" dirty="0">
                <a:latin typeface="Arial"/>
                <a:cs typeface="Arial"/>
              </a:rPr>
              <a:t> Business Objective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8348" y="2070783"/>
            <a:ext cx="3798062" cy="82059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Times New Roman"/>
                <a:cs typeface="Times New Roman"/>
              </a:rPr>
              <a:t>●</a:t>
            </a:r>
            <a:r>
              <a:rPr sz="3110" spc="10" dirty="0">
                <a:latin typeface="Arial"/>
                <a:cs typeface="Arial"/>
              </a:rPr>
              <a:t> Project Architecture</a:t>
            </a:r>
            <a:endParaRPr sz="3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Times New Roman"/>
                <a:cs typeface="Times New Roman"/>
              </a:rPr>
              <a:t>●</a:t>
            </a:r>
            <a:r>
              <a:rPr sz="3200" spc="10" dirty="0">
                <a:latin typeface="Arial"/>
                <a:cs typeface="Arial"/>
              </a:rPr>
              <a:t> Data Collection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8348" y="3401489"/>
            <a:ext cx="3553841" cy="38167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Times New Roman"/>
                <a:cs typeface="Times New Roman"/>
              </a:rPr>
              <a:t>●</a:t>
            </a:r>
            <a:r>
              <a:rPr sz="3170" spc="10" dirty="0">
                <a:latin typeface="Arial"/>
                <a:cs typeface="Arial"/>
              </a:rPr>
              <a:t> Data Visualization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-3303" y="6455918"/>
            <a:ext cx="9617965" cy="9144"/>
          </a:xfrm>
          <a:custGeom>
            <a:avLst/>
            <a:gdLst/>
            <a:ahLst/>
            <a:cxnLst/>
            <a:rect l="l" t="t" r="r" b="b"/>
            <a:pathLst>
              <a:path w="9617965" h="9144">
                <a:moveTo>
                  <a:pt x="4573" y="4572"/>
                </a:moveTo>
                <a:lnTo>
                  <a:pt x="9613393" y="4572"/>
                </a:lnTo>
                <a:close/>
              </a:path>
            </a:pathLst>
          </a:custGeom>
          <a:ln w="914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3600" y="5946137"/>
            <a:ext cx="2275078" cy="807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96596"/>
            <a:ext cx="12193270" cy="461772"/>
          </a:xfrm>
          <a:custGeom>
            <a:avLst/>
            <a:gdLst/>
            <a:ahLst/>
            <a:cxnLst/>
            <a:rect l="l" t="t" r="r" b="b"/>
            <a:pathLst>
              <a:path w="12193270" h="461772">
                <a:moveTo>
                  <a:pt x="0" y="461772"/>
                </a:moveTo>
                <a:lnTo>
                  <a:pt x="12193270" y="461772"/>
                </a:lnTo>
                <a:lnTo>
                  <a:pt x="12193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0" y="201208"/>
            <a:ext cx="3489833" cy="36501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b="1" spc="10" dirty="0">
                <a:latin typeface="Arial"/>
                <a:cs typeface="Arial"/>
              </a:rPr>
              <a:t>   Business 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20624" y="1167257"/>
            <a:ext cx="9250033" cy="5577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Business Problem: Bounce rate is increasing significantly leading to patient dissatisfaction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Business Objective: minimize bounce rate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20624" y="1776857"/>
            <a:ext cx="4665206" cy="55816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Business Constraint: Minimize inventory cost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Success Criteria: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35278" y="2659809"/>
            <a:ext cx="9757271" cy="293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  </a:t>
            </a:r>
            <a:r>
              <a:rPr sz="2000" spc="10" dirty="0">
                <a:latin typeface="Calibri"/>
                <a:cs typeface="Calibri"/>
              </a:rPr>
              <a:t>Economic Success Criteria: Increase revenue by at least 20 lacs INR by reducing bounce rate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3600" y="5934075"/>
            <a:ext cx="2254885" cy="7713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-3303" y="6455918"/>
            <a:ext cx="9617965" cy="9144"/>
          </a:xfrm>
          <a:custGeom>
            <a:avLst/>
            <a:gdLst/>
            <a:ahLst/>
            <a:cxnLst/>
            <a:rect l="l" t="t" r="r" b="b"/>
            <a:pathLst>
              <a:path w="9617965" h="9144">
                <a:moveTo>
                  <a:pt x="4573" y="4572"/>
                </a:moveTo>
                <a:lnTo>
                  <a:pt x="9613393" y="4572"/>
                </a:lnTo>
                <a:close/>
              </a:path>
            </a:pathLst>
          </a:custGeom>
          <a:ln w="914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210312"/>
            <a:ext cx="12193270" cy="463296"/>
          </a:xfrm>
          <a:custGeom>
            <a:avLst/>
            <a:gdLst/>
            <a:ahLst/>
            <a:cxnLst/>
            <a:rect l="l" t="t" r="r" b="b"/>
            <a:pathLst>
              <a:path w="12193270" h="463296">
                <a:moveTo>
                  <a:pt x="0" y="463296"/>
                </a:moveTo>
                <a:lnTo>
                  <a:pt x="12193270" y="463296"/>
                </a:lnTo>
                <a:lnTo>
                  <a:pt x="12193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0" y="216448"/>
            <a:ext cx="5323586" cy="36501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b="1" spc="10" dirty="0">
                <a:latin typeface="Arial"/>
                <a:cs typeface="Arial"/>
              </a:rPr>
              <a:t>   Project Overview and Scope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865610" y="6443167"/>
            <a:ext cx="111709" cy="1524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99999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2648" y="1177163"/>
            <a:ext cx="9637370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Medical Inventory experience increased bounce rate. This project aim is to minimize the bounce 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99160" y="1485392"/>
            <a:ext cx="316087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and Maximize the Inventory cost.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2648" y="1725803"/>
            <a:ext cx="9102446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This Project reduce bounce rate by at least 30% and Increase revenue by at least 20 lacs INR by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99160" y="2034032"/>
            <a:ext cx="2049881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reducing bounce 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2648" y="2277872"/>
            <a:ext cx="1644497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Project scope: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27302" y="2552192"/>
            <a:ext cx="9015323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Perform EDA and Descriptive Analytics to identify the necessary reasons for increased bounce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15338" y="2861945"/>
            <a:ext cx="43113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27302" y="3103880"/>
            <a:ext cx="3641064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Share the results with stake holders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0425" y="5938520"/>
            <a:ext cx="2254885" cy="7713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-3303" y="6455918"/>
            <a:ext cx="9617965" cy="9144"/>
          </a:xfrm>
          <a:custGeom>
            <a:avLst/>
            <a:gdLst/>
            <a:ahLst/>
            <a:cxnLst/>
            <a:rect l="l" t="t" r="r" b="b"/>
            <a:pathLst>
              <a:path w="9617965" h="9144">
                <a:moveTo>
                  <a:pt x="4573" y="4572"/>
                </a:moveTo>
                <a:lnTo>
                  <a:pt x="9613393" y="4572"/>
                </a:lnTo>
                <a:close/>
              </a:path>
            </a:pathLst>
          </a:custGeom>
          <a:ln w="914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196596"/>
            <a:ext cx="12193270" cy="461772"/>
          </a:xfrm>
          <a:custGeom>
            <a:avLst/>
            <a:gdLst/>
            <a:ahLst/>
            <a:cxnLst/>
            <a:rect l="l" t="t" r="r" b="b"/>
            <a:pathLst>
              <a:path w="12193270" h="461772">
                <a:moveTo>
                  <a:pt x="0" y="461772"/>
                </a:moveTo>
                <a:lnTo>
                  <a:pt x="12193270" y="461772"/>
                </a:lnTo>
                <a:lnTo>
                  <a:pt x="12193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0" y="201208"/>
            <a:ext cx="2977769" cy="36501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latin typeface="Arial"/>
                <a:cs typeface="Arial"/>
              </a:rPr>
              <a:t> Data Dictionary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2732" y="1206119"/>
            <a:ext cx="2725013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Data Dictionary contains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79932" y="1480438"/>
            <a:ext cx="2145893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Numerical variable: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1754759"/>
            <a:ext cx="3179292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Quantity: quantity of purchase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2029460"/>
            <a:ext cx="4553940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Return Quantity: Quantity of Return 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2303780"/>
            <a:ext cx="3127476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Final_Cost: Total Cost of 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2578100"/>
            <a:ext cx="3715740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Final_sales: Total sales of each 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79932" y="2852420"/>
            <a:ext cx="2802737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Charactergorical variables: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3126739"/>
            <a:ext cx="4735296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Typeofsales: contains 2 values Sales and Return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3401059"/>
            <a:ext cx="4270476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Patient_id: contains patient id information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3675634"/>
            <a:ext cx="4956276" cy="2640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Specialisation: contains specialisation information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3949953"/>
            <a:ext cx="3930624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Dept: contain Department information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4224274"/>
            <a:ext cx="3833088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Dateofbill: contains bill purchase 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4498594"/>
            <a:ext cx="4006824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DrugName: contains name of the Drugs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4772914"/>
            <a:ext cx="5515838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SubCat: contains subcategory which Drugs comes under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5047234"/>
            <a:ext cx="6396710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Subcat1: contains another subcategory which Drugs comes under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37386" y="5324983"/>
            <a:ext cx="4669764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Formulation: contains formulation information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2640" y="5885180"/>
            <a:ext cx="2254885" cy="77136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-3303" y="6455918"/>
            <a:ext cx="9617965" cy="9144"/>
          </a:xfrm>
          <a:custGeom>
            <a:avLst/>
            <a:gdLst/>
            <a:ahLst/>
            <a:cxnLst/>
            <a:rect l="l" t="t" r="r" b="b"/>
            <a:pathLst>
              <a:path w="9617965" h="9144">
                <a:moveTo>
                  <a:pt x="4573" y="4572"/>
                </a:moveTo>
                <a:lnTo>
                  <a:pt x="9613393" y="4572"/>
                </a:lnTo>
                <a:close/>
              </a:path>
            </a:pathLst>
          </a:custGeom>
          <a:ln w="914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67640"/>
            <a:ext cx="12193270" cy="461772"/>
          </a:xfrm>
          <a:custGeom>
            <a:avLst/>
            <a:gdLst/>
            <a:ahLst/>
            <a:cxnLst/>
            <a:rect l="l" t="t" r="r" b="b"/>
            <a:pathLst>
              <a:path w="12193270" h="461772">
                <a:moveTo>
                  <a:pt x="0" y="461772"/>
                </a:moveTo>
                <a:lnTo>
                  <a:pt x="12193270" y="461772"/>
                </a:lnTo>
                <a:lnTo>
                  <a:pt x="12193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0" y="172251"/>
            <a:ext cx="6277610" cy="36501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latin typeface="Arial"/>
                <a:cs typeface="Arial"/>
              </a:rPr>
              <a:t>   Exploratory Data Analysis [EDA]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865610" y="6437071"/>
            <a:ext cx="111709" cy="1524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99999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3303" y="6455918"/>
            <a:ext cx="9617965" cy="9144"/>
          </a:xfrm>
          <a:custGeom>
            <a:avLst/>
            <a:gdLst/>
            <a:ahLst/>
            <a:cxnLst/>
            <a:rect l="l" t="t" r="r" b="b"/>
            <a:pathLst>
              <a:path w="9617965" h="9144">
                <a:moveTo>
                  <a:pt x="4573" y="4572"/>
                </a:moveTo>
                <a:lnTo>
                  <a:pt x="9613393" y="4572"/>
                </a:lnTo>
                <a:close/>
              </a:path>
            </a:pathLst>
          </a:custGeom>
          <a:ln w="914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0425" y="5945505"/>
            <a:ext cx="2277110" cy="77914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184138" y="1172718"/>
            <a:ext cx="5383148" cy="4779264"/>
          </a:xfrm>
          <a:custGeom>
            <a:avLst/>
            <a:gdLst/>
            <a:ahLst/>
            <a:cxnLst/>
            <a:rect l="l" t="t" r="r" b="b"/>
            <a:pathLst>
              <a:path w="5383148" h="4779264">
                <a:moveTo>
                  <a:pt x="4572" y="4774692"/>
                </a:moveTo>
                <a:lnTo>
                  <a:pt x="5378576" y="4774692"/>
                </a:lnTo>
                <a:lnTo>
                  <a:pt x="5378576" y="4572"/>
                </a:lnTo>
                <a:lnTo>
                  <a:pt x="4572" y="45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8081137" y="1256792"/>
            <a:ext cx="1649196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alibri"/>
                <a:cs typeface="Calibri"/>
              </a:rPr>
              <a:t>Business Insights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81137" y="1441958"/>
            <a:ext cx="1597406" cy="19812"/>
          </a:xfrm>
          <a:custGeom>
            <a:avLst/>
            <a:gdLst/>
            <a:ahLst/>
            <a:cxnLst/>
            <a:rect l="l" t="t" r="r" b="b"/>
            <a:pathLst>
              <a:path w="1597406" h="19812">
                <a:moveTo>
                  <a:pt x="0" y="19812"/>
                </a:moveTo>
                <a:lnTo>
                  <a:pt x="1597406" y="19812"/>
                </a:lnTo>
                <a:lnTo>
                  <a:pt x="15974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686423" y="1681607"/>
            <a:ext cx="4360647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From Sub category Injections,tablets and IV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4713" y="2009648"/>
            <a:ext cx="407235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fuilds, electrolytes,TPN has highest 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4713" y="2304161"/>
            <a:ext cx="97215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of returns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86423" y="2664968"/>
            <a:ext cx="4238726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Department 1 has highest average returns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4713" y="2993009"/>
            <a:ext cx="3834612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and specialization41 has highest average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4713" y="3285617"/>
            <a:ext cx="505815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86423" y="3649726"/>
            <a:ext cx="4477995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Department 1 contains highest average sales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4713" y="3977767"/>
            <a:ext cx="361515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in department compared to other two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4713" y="4270375"/>
            <a:ext cx="125409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departments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86423" y="4631182"/>
            <a:ext cx="4417034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Form1 has more return quantity , form3 has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4713" y="4959223"/>
            <a:ext cx="2279752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lowest return quantities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86423" y="5320411"/>
            <a:ext cx="4243298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In sales we can see dec month has highest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4713" y="5648401"/>
            <a:ext cx="306651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sales compared to other months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7403" y="1172718"/>
            <a:ext cx="5383149" cy="4779264"/>
          </a:xfrm>
          <a:custGeom>
            <a:avLst/>
            <a:gdLst/>
            <a:ahLst/>
            <a:cxnLst/>
            <a:rect l="l" t="t" r="r" b="b"/>
            <a:pathLst>
              <a:path w="5383149" h="4779264">
                <a:moveTo>
                  <a:pt x="4572" y="4774692"/>
                </a:moveTo>
                <a:lnTo>
                  <a:pt x="5378577" y="4774692"/>
                </a:lnTo>
                <a:lnTo>
                  <a:pt x="5378577" y="4572"/>
                </a:lnTo>
                <a:lnTo>
                  <a:pt x="4572" y="45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254250" y="1319276"/>
            <a:ext cx="174939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alibri"/>
                <a:cs typeface="Calibri"/>
              </a:rPr>
              <a:t>Statistical Insights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54250" y="1504442"/>
            <a:ext cx="1697736" cy="19812"/>
          </a:xfrm>
          <a:custGeom>
            <a:avLst/>
            <a:gdLst/>
            <a:ahLst/>
            <a:cxnLst/>
            <a:rect l="l" t="t" r="r" b="b"/>
            <a:pathLst>
              <a:path w="1697736" h="19812">
                <a:moveTo>
                  <a:pt x="0" y="19812"/>
                </a:moveTo>
                <a:lnTo>
                  <a:pt x="1697736" y="19812"/>
                </a:lnTo>
                <a:lnTo>
                  <a:pt x="1697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537714" y="2018792"/>
            <a:ext cx="88986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alibri"/>
                <a:cs typeface="Calibri"/>
              </a:rPr>
              <a:t>Quantity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2018792"/>
            <a:ext cx="110169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alibri"/>
                <a:cs typeface="Calibri"/>
              </a:rPr>
              <a:t>Final_Sales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41832" y="2369693"/>
            <a:ext cx="58531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37714" y="2369693"/>
            <a:ext cx="138363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14218.000000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2369693"/>
            <a:ext cx="138363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14218.000000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41832" y="2735453"/>
            <a:ext cx="59141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Mean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37714" y="2735453"/>
            <a:ext cx="92034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2.231748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2735453"/>
            <a:ext cx="1151991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234.038300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41832" y="3101213"/>
            <a:ext cx="353415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Std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37714" y="3101213"/>
            <a:ext cx="92034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5.132043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3101213"/>
            <a:ext cx="1151991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671.261572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41832" y="3466973"/>
            <a:ext cx="419201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37714" y="3466973"/>
            <a:ext cx="16748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3466973"/>
            <a:ext cx="16748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41832" y="3832987"/>
            <a:ext cx="44663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37714" y="3832987"/>
            <a:ext cx="92034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1.000000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3832987"/>
            <a:ext cx="103616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47.815000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41832" y="4198747"/>
            <a:ext cx="44663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50%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37714" y="4198747"/>
            <a:ext cx="92034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1.000000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4198747"/>
            <a:ext cx="103616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86.424000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41832" y="4564507"/>
            <a:ext cx="44663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75%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37714" y="4564507"/>
            <a:ext cx="92034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2.000000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4564507"/>
            <a:ext cx="1151991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181.000000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41832" y="4922647"/>
            <a:ext cx="455777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37714" y="4922647"/>
            <a:ext cx="1151991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150.000000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2199" y="4922647"/>
            <a:ext cx="138363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39490.000000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96596"/>
            <a:ext cx="12193270" cy="461772"/>
          </a:xfrm>
          <a:custGeom>
            <a:avLst/>
            <a:gdLst/>
            <a:ahLst/>
            <a:cxnLst/>
            <a:rect l="l" t="t" r="r" b="b"/>
            <a:pathLst>
              <a:path w="12193270" h="461772">
                <a:moveTo>
                  <a:pt x="0" y="461772"/>
                </a:moveTo>
                <a:lnTo>
                  <a:pt x="12193270" y="461772"/>
                </a:lnTo>
                <a:lnTo>
                  <a:pt x="12193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0" y="201208"/>
            <a:ext cx="3787013" cy="36501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b="1" spc="10" dirty="0">
                <a:latin typeface="Arial"/>
                <a:cs typeface="Arial"/>
              </a:rPr>
              <a:t>   Data Preprocessing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1521587"/>
            <a:ext cx="4819370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Data Contains total of 14218 rows in 14 columns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1795907"/>
            <a:ext cx="6913600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Column Formulation, DrugName, SubCat, SubCat1 contains null values.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2070607"/>
            <a:ext cx="5256758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Formulation column contains total of 653 null values.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2344928"/>
            <a:ext cx="5183606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DrugName column contains total of 1668 null 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2619248"/>
            <a:ext cx="4837658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SubCat column contains total of 1668 null 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2895092"/>
            <a:ext cx="4951958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SubCat1 column contains total of 1692 null 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3169412"/>
            <a:ext cx="5831306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Replacing null values with NA. So the sum will remain same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3565906"/>
            <a:ext cx="10362793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We can see some inconsistency in date format, so I replace the date format uniformly and change the m/d/y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54252" y="3895471"/>
            <a:ext cx="1565249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format to d/m/y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67739" y="4256278"/>
            <a:ext cx="10783417" cy="2640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  </a:t>
            </a:r>
            <a:r>
              <a:rPr sz="1800" spc="10" dirty="0">
                <a:latin typeface="Calibri"/>
                <a:cs typeface="Calibri"/>
              </a:rPr>
              <a:t>I also add new column month to dataframe by extracting month from date so we can do some analysis on month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54252" y="4584319"/>
            <a:ext cx="743813" cy="2286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column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0425" y="5940425"/>
            <a:ext cx="2254885" cy="77136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-3303" y="6455918"/>
            <a:ext cx="9617965" cy="9144"/>
          </a:xfrm>
          <a:custGeom>
            <a:avLst/>
            <a:gdLst/>
            <a:ahLst/>
            <a:cxnLst/>
            <a:rect l="l" t="t" r="r" b="b"/>
            <a:pathLst>
              <a:path w="9617965" h="9144">
                <a:moveTo>
                  <a:pt x="4573" y="4572"/>
                </a:moveTo>
                <a:lnTo>
                  <a:pt x="9613393" y="4572"/>
                </a:lnTo>
                <a:close/>
              </a:path>
            </a:pathLst>
          </a:custGeom>
          <a:ln w="914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96596"/>
            <a:ext cx="12193270" cy="461772"/>
          </a:xfrm>
          <a:custGeom>
            <a:avLst/>
            <a:gdLst/>
            <a:ahLst/>
            <a:cxnLst/>
            <a:rect l="l" t="t" r="r" b="b"/>
            <a:pathLst>
              <a:path w="12193270" h="461772">
                <a:moveTo>
                  <a:pt x="0" y="461772"/>
                </a:moveTo>
                <a:lnTo>
                  <a:pt x="12193270" y="461772"/>
                </a:lnTo>
                <a:lnTo>
                  <a:pt x="12193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0" y="201208"/>
            <a:ext cx="3620897" cy="36501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latin typeface="Arial"/>
                <a:cs typeface="Arial"/>
              </a:rPr>
              <a:t>   Data Visualization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-3303" y="6455918"/>
            <a:ext cx="9617965" cy="9144"/>
          </a:xfrm>
          <a:custGeom>
            <a:avLst/>
            <a:gdLst/>
            <a:ahLst/>
            <a:cxnLst/>
            <a:rect l="l" t="t" r="r" b="b"/>
            <a:pathLst>
              <a:path w="9617965" h="9144">
                <a:moveTo>
                  <a:pt x="4573" y="4572"/>
                </a:moveTo>
                <a:lnTo>
                  <a:pt x="9613393" y="4572"/>
                </a:lnTo>
                <a:close/>
              </a:path>
            </a:pathLst>
          </a:custGeom>
          <a:ln w="914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6715" y="3995417"/>
            <a:ext cx="5416550" cy="2862579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670" y="876935"/>
            <a:ext cx="5369814" cy="2941955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71895" y="1014730"/>
            <a:ext cx="5382641" cy="313436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0425" y="5938520"/>
            <a:ext cx="2254885" cy="771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7100" y="635038"/>
            <a:ext cx="5365750" cy="5142992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22485" y="5951855"/>
            <a:ext cx="2254885" cy="77136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-3303" y="6461633"/>
            <a:ext cx="9607170" cy="9144"/>
          </a:xfrm>
          <a:custGeom>
            <a:avLst/>
            <a:gdLst/>
            <a:ahLst/>
            <a:cxnLst/>
            <a:rect l="l" t="t" r="r" b="b"/>
            <a:pathLst>
              <a:path w="9607170" h="9144">
                <a:moveTo>
                  <a:pt x="4573" y="4572"/>
                </a:moveTo>
                <a:lnTo>
                  <a:pt x="9602598" y="4572"/>
                </a:lnTo>
                <a:close/>
              </a:path>
            </a:pathLst>
          </a:custGeom>
          <a:ln w="9144">
            <a:solidFill>
              <a:srgbClr val="3A7EF1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2024-03-15T01:16:14Z</dcterms:created>
  <dcterms:modified xsi:type="dcterms:W3CDTF">2024-03-15T01:16:14Z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2024-03-15T00:00:00Z</vt:filetime>
  </property>
  <property fmtid="{D5CDD505-2E9C-101B-9397-08002B2CF9AE}" pid="3" name="LastSaved">
    <vt:filetime>2024-03-15T00:00:00Z</vt:filetime>
  </property>
</Properties>
</file>