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AA99-36AE-4579-9809-446917AEEC3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Diagrams to Azure Networking Open Source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NVA routing and LB probes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90244" y="463938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961456" y="474503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22742" y="42713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2522" y="44862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5335" y="428232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1561" y="448011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9538" y="3960744"/>
            <a:ext cx="6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nva-1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2462" y="3970520"/>
            <a:ext cx="6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nva-2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90244" y="3143519"/>
            <a:ext cx="4525963" cy="304800"/>
            <a:chOff x="1722437" y="4945062"/>
            <a:chExt cx="4191000" cy="304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031306" y="3250384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.0/24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841792" y="32807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1572" y="34956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594385" y="329172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0611" y="348951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pic>
        <p:nvPicPr>
          <p:cNvPr id="25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00" y="2308106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5200692" y="48174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22372" y="47656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26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10" y="5048266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42612" y="5293992"/>
            <a:ext cx="63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lb-int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9912" y="2525111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lb-ext</a:t>
            </a:r>
          </a:p>
        </p:txBody>
      </p:sp>
      <p:pic>
        <p:nvPicPr>
          <p:cNvPr id="1026" name="Picture 2" descr="http://www.powerframeworks.com/series/AV/025/av025_0301_v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38" y="5950936"/>
            <a:ext cx="2857500" cy="8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616055" y="6371211"/>
            <a:ext cx="160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Traffic from VMs</a:t>
            </a:r>
          </a:p>
        </p:txBody>
      </p: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4034" y="382429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279005" y="381812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powerframeworks.com/series/AV/025/av025_0301_v1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35442" y="1401695"/>
            <a:ext cx="2857500" cy="8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74294" y="1672702"/>
            <a:ext cx="190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Traffic from Internet</a:t>
            </a:r>
          </a:p>
        </p:txBody>
      </p:sp>
      <p:cxnSp>
        <p:nvCxnSpPr>
          <p:cNvPr id="35" name="Straight Arrow Connector 34"/>
          <p:cNvCxnSpPr>
            <a:endCxn id="22" idx="3"/>
          </p:cNvCxnSpPr>
          <p:nvPr/>
        </p:nvCxnSpPr>
        <p:spPr>
          <a:xfrm flipH="1">
            <a:off x="4350120" y="30734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67720" y="30734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267570" y="461645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61370" y="46228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499855">
            <a:off x="4441745" y="4724566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5" name="TextBox 44"/>
          <p:cNvSpPr txBox="1"/>
          <p:nvPr/>
        </p:nvSpPr>
        <p:spPr>
          <a:xfrm rot="2499855">
            <a:off x="5528307" y="3087158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6" name="TextBox 45"/>
          <p:cNvSpPr txBox="1"/>
          <p:nvPr/>
        </p:nvSpPr>
        <p:spPr>
          <a:xfrm rot="19068247">
            <a:off x="4379953" y="3050871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7" name="TextBox 46"/>
          <p:cNvSpPr txBox="1"/>
          <p:nvPr/>
        </p:nvSpPr>
        <p:spPr>
          <a:xfrm rot="19068247">
            <a:off x="5457376" y="4942706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2199" y="3480794"/>
            <a:ext cx="2487762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All LB probes (from both LBs) sourced from IP address </a:t>
            </a:r>
            <a:r>
              <a:rPr lang="en-US" b="1" dirty="0">
                <a:solidFill>
                  <a:schemeClr val="accent6"/>
                </a:solidFill>
              </a:rPr>
              <a:t>168.63.129.16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8" name="Thought Bubble: Cloud 47"/>
          <p:cNvSpPr/>
          <p:nvPr/>
        </p:nvSpPr>
        <p:spPr>
          <a:xfrm>
            <a:off x="8217080" y="2433054"/>
            <a:ext cx="2901770" cy="1847758"/>
          </a:xfrm>
          <a:prstGeom prst="cloudCallout">
            <a:avLst>
              <a:gd name="adj1" fmla="val -74993"/>
              <a:gd name="adj2" fmla="val 3346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494847" y="2888400"/>
            <a:ext cx="2265439" cy="95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Should I send traffic back to </a:t>
            </a:r>
            <a:r>
              <a:rPr lang="en-US" dirty="0"/>
              <a:t>168.63.129.16 over eth0 or eth1?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24541" y="3476924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42138" y="4360153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2322" y="3520895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9919" y="4404124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83406" y="4616450"/>
            <a:ext cx="3541867" cy="147732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Answer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it depends on the interface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got the probe!</a:t>
            </a:r>
          </a:p>
          <a:p>
            <a:r>
              <a:rPr lang="en-US" b="1" dirty="0">
                <a:solidFill>
                  <a:srgbClr val="C00000"/>
                </a:solidFill>
              </a:rPr>
              <a:t>How do you do that?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Linux with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route tables (similar to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Policy-Based Routing)</a:t>
            </a:r>
          </a:p>
        </p:txBody>
      </p:sp>
    </p:spTree>
    <p:extLst>
      <p:ext uri="{BB962C8B-B14F-4D97-AF65-F5344CB8AC3E}">
        <p14:creationId xmlns:p14="http://schemas.microsoft.com/office/powerpoint/2010/main" val="274223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design</a:t>
            </a:r>
            <a:endParaRPr lang="en-US" dirty="0"/>
          </a:p>
        </p:txBody>
      </p:sp>
      <p:cxnSp>
        <p:nvCxnSpPr>
          <p:cNvPr id="3" name="Straight Connector 2"/>
          <p:cNvCxnSpPr>
            <a:stCxn id="9" idx="0"/>
            <a:endCxn id="18" idx="0"/>
          </p:cNvCxnSpPr>
          <p:nvPr/>
        </p:nvCxnSpPr>
        <p:spPr>
          <a:xfrm>
            <a:off x="3728463" y="2190977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66863" y="2110495"/>
            <a:ext cx="0" cy="19007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232107" y="2219234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56545" y="3741374"/>
            <a:ext cx="10318" cy="2181815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966463" y="1733777"/>
            <a:ext cx="1499174" cy="996951"/>
            <a:chOff x="1417637" y="4183062"/>
            <a:chExt cx="1499174" cy="996951"/>
          </a:xfrm>
        </p:grpSpPr>
        <p:pic>
          <p:nvPicPr>
            <p:cNvPr id="8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446643" y="1733777"/>
            <a:ext cx="1499174" cy="996951"/>
            <a:chOff x="1417637" y="4183062"/>
            <a:chExt cx="1499174" cy="996951"/>
          </a:xfrm>
        </p:grpSpPr>
        <p:pic>
          <p:nvPicPr>
            <p:cNvPr id="11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148063" y="1733777"/>
            <a:ext cx="1499174" cy="996951"/>
            <a:chOff x="1417637" y="4183062"/>
            <a:chExt cx="1499174" cy="996951"/>
          </a:xfrm>
        </p:grpSpPr>
        <p:pic>
          <p:nvPicPr>
            <p:cNvPr id="14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404863" y="3482095"/>
            <a:ext cx="1499174" cy="996951"/>
            <a:chOff x="1417637" y="4183062"/>
            <a:chExt cx="1499174" cy="996951"/>
          </a:xfrm>
        </p:grpSpPr>
        <p:pic>
          <p:nvPicPr>
            <p:cNvPr id="1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608637" y="4177580"/>
            <a:ext cx="1021340" cy="698502"/>
            <a:chOff x="645581" y="2817813"/>
            <a:chExt cx="1585430" cy="996951"/>
          </a:xfrm>
        </p:grpSpPr>
        <p:grpSp>
          <p:nvGrpSpPr>
            <p:cNvPr id="20" name="Group 19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2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0435" y="5736937"/>
            <a:ext cx="1499174" cy="996951"/>
            <a:chOff x="1417637" y="4183062"/>
            <a:chExt cx="1499174" cy="996951"/>
          </a:xfrm>
        </p:grpSpPr>
        <p:pic>
          <p:nvPicPr>
            <p:cNvPr id="25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62753" y="5398063"/>
            <a:ext cx="1021340" cy="698502"/>
            <a:chOff x="645581" y="2817813"/>
            <a:chExt cx="1585430" cy="996951"/>
          </a:xfrm>
        </p:grpSpPr>
        <p:grpSp>
          <p:nvGrpSpPr>
            <p:cNvPr id="28" name="Group 27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30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518939" y="186292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myVnet3</a:t>
            </a:r>
            <a:b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8526" y="1859529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myVnet2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6896" y="187326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myVnet1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2731" y="370323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myVnet4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2731" y="5954117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myVnet5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7614" y="5462387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6193" y="4280450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219185">
            <a:off x="4649525" y="2795666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9402590">
            <a:off x="6925748" y="2657509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8413" y="490167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tunnel with BGP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801" y="1641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930581" y="176622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600333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941113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8342426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683206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VM3-1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06870" y="59837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47650" y="61089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VM5-1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966346" y="35295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242380" y="3643474"/>
            <a:ext cx="18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ubuntu-based NVAs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(10.4.2.101, .102)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6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vnet internal design</a:t>
            </a:r>
            <a:endParaRPr lang="en-US" dirty="0"/>
          </a:p>
        </p:txBody>
      </p:sp>
      <p:sp>
        <p:nvSpPr>
          <p:cNvPr id="3" name="Rounded Rectangle 32"/>
          <p:cNvSpPr/>
          <p:nvPr/>
        </p:nvSpPr>
        <p:spPr bwMode="auto">
          <a:xfrm>
            <a:off x="1733323" y="2702604"/>
            <a:ext cx="8001000" cy="3382509"/>
          </a:xfrm>
          <a:prstGeom prst="round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1023" y="4388104"/>
            <a:ext cx="4191000" cy="304800"/>
            <a:chOff x="1722437" y="4945062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23923" y="4812428"/>
            <a:ext cx="4191000" cy="304800"/>
            <a:chOff x="1722437" y="4945062"/>
            <a:chExt cx="41910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33523" y="5236751"/>
            <a:ext cx="4191000" cy="304800"/>
            <a:chOff x="1722437" y="4945062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06062" y="1955039"/>
            <a:ext cx="2331407" cy="8710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“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MyVnet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 space: 10.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492" y="4802468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2: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.2.0/24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10723" y="5239487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3: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.3.0/24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058897" y="3731964"/>
            <a:ext cx="828113" cy="7958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9923" y="3427448"/>
            <a:ext cx="2948" cy="15373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0"/>
          </p:cNvCxnSpPr>
          <p:nvPr/>
        </p:nvCxnSpPr>
        <p:spPr>
          <a:xfrm>
            <a:off x="5086123" y="3386173"/>
            <a:ext cx="958332" cy="19998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1251" y="4394276"/>
            <a:ext cx="194893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1: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.1.0/24</a:t>
            </a:r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7256155" y="3908689"/>
            <a:ext cx="1983432" cy="304800"/>
            <a:chOff x="1722437" y="4945062"/>
            <a:chExt cx="41910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5454127" y="3433425"/>
            <a:ext cx="2802623" cy="21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56750" y="4672701"/>
            <a:ext cx="1610505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GatewaySubnet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.0.0/24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24123" y="2928973"/>
            <a:ext cx="1499174" cy="996951"/>
            <a:chOff x="1417637" y="4183062"/>
            <a:chExt cx="1499174" cy="996951"/>
          </a:xfrm>
        </p:grpSpPr>
        <p:pic>
          <p:nvPicPr>
            <p:cNvPr id="2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217652" y="3706213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969820" y="3812409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626849" y="357845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901687" y="4240455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pic>
        <p:nvPicPr>
          <p:cNvPr id="2050" name="Picture 2" descr="http://www.cloudinspired.com/wp-content/uploads/2016/02/azurevnet-185x16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58" y="5483271"/>
            <a:ext cx="633687" cy="5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Curved Right 10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spoke-to-spoke over the VPN gateway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2685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61230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5618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94400" y="1988000"/>
            <a:ext cx="227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gateway in mzVnet4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7642" y="5192247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74660" y="1860525"/>
            <a:ext cx="1021340" cy="698502"/>
            <a:chOff x="645581" y="2817813"/>
            <a:chExt cx="1585430" cy="996951"/>
          </a:xfrm>
        </p:grpSpPr>
        <p:grpSp>
          <p:nvGrpSpPr>
            <p:cNvPr id="47" name="Group 46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49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40933" y="5176030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inter-vnet firewalling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106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7040" y="185664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7249" y="501310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1143" y="5017021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microsegmentation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704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9287" y="49988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without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</p:spTree>
    <p:extLst>
      <p:ext uri="{BB962C8B-B14F-4D97-AF65-F5344CB8AC3E}">
        <p14:creationId xmlns:p14="http://schemas.microsoft.com/office/powerpoint/2010/main" val="32496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row: Curved Right 44"/>
          <p:cNvSpPr/>
          <p:nvPr/>
        </p:nvSpPr>
        <p:spPr>
          <a:xfrm rot="16200000" flipH="1">
            <a:off x="224640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697954" y="2763449"/>
            <a:ext cx="2011363" cy="304800"/>
            <a:chOff x="1722437" y="4945062"/>
            <a:chExt cx="4191000" cy="3048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103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9329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99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86483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9229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9835" y="497502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10.5.0.0/16 -&gt;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2297" y="4984378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NVA Scale out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52553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52615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6892" y="488725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6672" y="51022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759485" y="489827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816411" y="50960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71096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387044" y="26849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55532" y="33533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10521" y="2510856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9287" y="57354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10.4.2.100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295166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853966" y="30387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6490" y="33660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07982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517344" y="267860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84" y="2494294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545150" y="2575173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2190" y="1913382"/>
            <a:ext cx="11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Load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6349" y="2556558"/>
            <a:ext cx="304417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traffic to its own address, in order to attract return traffic and thus prevent asymmetric routing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436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Segoe UI</vt:lpstr>
      <vt:lpstr>Office Theme</vt:lpstr>
      <vt:lpstr>Diagrams to Azure Networking Open Source Lab</vt:lpstr>
      <vt:lpstr>Overall design</vt:lpstr>
      <vt:lpstr>vnet internal design</vt:lpstr>
      <vt:lpstr>lab 1: spoke-to-spoke over the VPN gateway</vt:lpstr>
      <vt:lpstr>lab 1: inter-vnet firewalling</vt:lpstr>
      <vt:lpstr>lab 2: microsegmentation</vt:lpstr>
      <vt:lpstr>VPN connection without NVA</vt:lpstr>
      <vt:lpstr>VPN connection with NVA</vt:lpstr>
      <vt:lpstr>lab 2: NVA Scale out</vt:lpstr>
      <vt:lpstr>NVA routing and LB probes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Moreno</dc:creator>
  <cp:lastModifiedBy>Jose Moreno</cp:lastModifiedBy>
  <cp:revision>17</cp:revision>
  <dcterms:created xsi:type="dcterms:W3CDTF">2017-03-23T09:55:34Z</dcterms:created>
  <dcterms:modified xsi:type="dcterms:W3CDTF">2017-03-27T09:23:56Z</dcterms:modified>
</cp:coreProperties>
</file>