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>
        <p:scale>
          <a:sx n="75" d="100"/>
          <a:sy n="75" d="100"/>
        </p:scale>
        <p:origin x="4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4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2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AA99-36AE-4579-9809-446917AEEC33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913-D361-4C6D-A807-7D525D8E9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Diagrams to Azure Networking Open Source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design</a:t>
            </a:r>
            <a:endParaRPr lang="en-US" dirty="0"/>
          </a:p>
        </p:txBody>
      </p:sp>
      <p:cxnSp>
        <p:nvCxnSpPr>
          <p:cNvPr id="3" name="Straight Connector 2"/>
          <p:cNvCxnSpPr>
            <a:stCxn id="9" idx="0"/>
            <a:endCxn id="18" idx="0"/>
          </p:cNvCxnSpPr>
          <p:nvPr/>
        </p:nvCxnSpPr>
        <p:spPr>
          <a:xfrm>
            <a:off x="3728463" y="2190977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66863" y="2110495"/>
            <a:ext cx="0" cy="19007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232107" y="2219234"/>
            <a:ext cx="2438400" cy="1748318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156545" y="3741374"/>
            <a:ext cx="10318" cy="2181815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966463" y="1733777"/>
            <a:ext cx="1499174" cy="996951"/>
            <a:chOff x="1417637" y="4183062"/>
            <a:chExt cx="1499174" cy="996951"/>
          </a:xfrm>
        </p:grpSpPr>
        <p:pic>
          <p:nvPicPr>
            <p:cNvPr id="8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446643" y="1733777"/>
            <a:ext cx="1499174" cy="996951"/>
            <a:chOff x="1417637" y="4183062"/>
            <a:chExt cx="1499174" cy="996951"/>
          </a:xfrm>
        </p:grpSpPr>
        <p:pic>
          <p:nvPicPr>
            <p:cNvPr id="11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148063" y="1733777"/>
            <a:ext cx="1499174" cy="996951"/>
            <a:chOff x="1417637" y="4183062"/>
            <a:chExt cx="1499174" cy="996951"/>
          </a:xfrm>
        </p:grpSpPr>
        <p:pic>
          <p:nvPicPr>
            <p:cNvPr id="14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5404863" y="3482095"/>
            <a:ext cx="1499174" cy="996951"/>
            <a:chOff x="1417637" y="4183062"/>
            <a:chExt cx="1499174" cy="996951"/>
          </a:xfrm>
        </p:grpSpPr>
        <p:pic>
          <p:nvPicPr>
            <p:cNvPr id="1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5608637" y="4177580"/>
            <a:ext cx="1021340" cy="698502"/>
            <a:chOff x="645581" y="2817813"/>
            <a:chExt cx="1585430" cy="996951"/>
          </a:xfrm>
        </p:grpSpPr>
        <p:grpSp>
          <p:nvGrpSpPr>
            <p:cNvPr id="20" name="Group 19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2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50435" y="5736937"/>
            <a:ext cx="1499174" cy="996951"/>
            <a:chOff x="1417637" y="4183062"/>
            <a:chExt cx="1499174" cy="996951"/>
          </a:xfrm>
        </p:grpSpPr>
        <p:pic>
          <p:nvPicPr>
            <p:cNvPr id="25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562753" y="5398063"/>
            <a:ext cx="1021340" cy="698502"/>
            <a:chOff x="645581" y="2817813"/>
            <a:chExt cx="1585430" cy="996951"/>
          </a:xfrm>
        </p:grpSpPr>
        <p:grpSp>
          <p:nvGrpSpPr>
            <p:cNvPr id="28" name="Group 27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30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4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518939" y="186292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myVnet3</a:t>
            </a:r>
            <a:b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48526" y="1859529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myVnet2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16896" y="1873260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myVnet1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2731" y="3703234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myVnet4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(10.4.0.0/16)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2731" y="5954117"/>
            <a:ext cx="1136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myVnet5</a:t>
            </a:r>
          </a:p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(10.5.0.0/16)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87614" y="5462387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76193" y="4280450"/>
            <a:ext cx="1141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VPN gateway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rot="2219185">
            <a:off x="4649525" y="2795666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19402590">
            <a:off x="6925748" y="2657509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38413" y="490167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tunnel with BGP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801" y="16410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930581" y="1766222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VM1-1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(10.1.1.4)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600333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4941113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VM2-1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(10.2.1.4)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8342426" y="124975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683206" y="1374889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VM3-1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(10.3.1.4)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06870" y="59837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347650" y="61089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VM5-1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(10.5.1.4)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966346" y="3529586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242380" y="3643474"/>
            <a:ext cx="183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ubuntu-based NVAs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(10.4.2.101, .102)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6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vnet internal design</a:t>
            </a:r>
            <a:endParaRPr lang="en-US" dirty="0"/>
          </a:p>
        </p:txBody>
      </p:sp>
      <p:sp>
        <p:nvSpPr>
          <p:cNvPr id="3" name="Rounded Rectangle 32"/>
          <p:cNvSpPr/>
          <p:nvPr/>
        </p:nvSpPr>
        <p:spPr bwMode="auto">
          <a:xfrm>
            <a:off x="1733323" y="2702604"/>
            <a:ext cx="8001000" cy="3382509"/>
          </a:xfrm>
          <a:prstGeom prst="roundRect">
            <a:avLst/>
          </a:prstGeom>
          <a:noFill/>
          <a:ln w="28575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81023" y="4388104"/>
            <a:ext cx="4191000" cy="304800"/>
            <a:chOff x="1722437" y="4945062"/>
            <a:chExt cx="4191000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23923" y="4812428"/>
            <a:ext cx="4191000" cy="304800"/>
            <a:chOff x="1722437" y="4945062"/>
            <a:chExt cx="4191000" cy="304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33523" y="5236751"/>
            <a:ext cx="4191000" cy="304800"/>
            <a:chOff x="1722437" y="4945062"/>
            <a:chExt cx="4191000" cy="3048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06062" y="1955039"/>
            <a:ext cx="2331407" cy="8710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“</a:t>
            </a:r>
            <a:r>
              <a:rPr lang="en-US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MyVnet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”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 space: 10.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.0.0/16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29492" y="4802468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2: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.2.0/24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10723" y="5239487"/>
            <a:ext cx="2022028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3: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.3.0/24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058897" y="3731964"/>
            <a:ext cx="828113" cy="79584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09923" y="3427448"/>
            <a:ext cx="2948" cy="15373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8" idx="0"/>
          </p:cNvCxnSpPr>
          <p:nvPr/>
        </p:nvCxnSpPr>
        <p:spPr>
          <a:xfrm>
            <a:off x="5086123" y="3386173"/>
            <a:ext cx="958332" cy="199988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1251" y="4394276"/>
            <a:ext cx="194893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Subnet 1: 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.1.0/24</a:t>
            </a:r>
          </a:p>
        </p:txBody>
      </p:sp>
      <p:grpSp>
        <p:nvGrpSpPr>
          <p:cNvPr id="30" name="Group 29"/>
          <p:cNvGrpSpPr/>
          <p:nvPr/>
        </p:nvGrpSpPr>
        <p:grpSpPr>
          <a:xfrm rot="5400000">
            <a:off x="7256155" y="3908689"/>
            <a:ext cx="1983432" cy="304800"/>
            <a:chOff x="1722437" y="4945062"/>
            <a:chExt cx="4191000" cy="3048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>
            <a:off x="5454127" y="3433425"/>
            <a:ext cx="2802623" cy="21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56750" y="4672701"/>
            <a:ext cx="1610505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GatewaySubnet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10.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.0.0/24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24123" y="2928973"/>
            <a:ext cx="1499174" cy="996951"/>
            <a:chOff x="1417637" y="4183062"/>
            <a:chExt cx="1499174" cy="996951"/>
          </a:xfrm>
        </p:grpSpPr>
        <p:pic>
          <p:nvPicPr>
            <p:cNvPr id="27" name="Picture 2" descr="http://www.clker.com/cliparts/6/c/4/a/1195429795336159975juanjo_Router.svg.hi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637" y="4183062"/>
              <a:ext cx="1499174" cy="99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s://azure.microsoft.com/svghandler/dns/?width=600&amp;height=315"/>
            <p:cNvPicPr>
              <a:picLocks noChangeAspect="1" noChangeArrowheads="1"/>
            </p:cNvPicPr>
            <p:nvPr/>
          </p:nvPicPr>
          <p:blipFill>
            <a:blip r:embed="rId4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837" y="4640262"/>
              <a:ext cx="609600" cy="320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/>
          <p:cNvSpPr txBox="1"/>
          <p:nvPr/>
        </p:nvSpPr>
        <p:spPr>
          <a:xfrm>
            <a:off x="3217652" y="3706213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969820" y="3812409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626849" y="3578457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2901687" y="4240455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cloudinspired.com/wp-content/uploads/2016/02/azurevnet-185x16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58" y="5483271"/>
            <a:ext cx="633687" cy="55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4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Curved Right 10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spoke-to-spoke over the VPN gateway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32685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61230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5618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4400" y="1988000"/>
            <a:ext cx="227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gateway in mzVnet4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7642" y="5192247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74660" y="1860525"/>
            <a:ext cx="1021340" cy="698502"/>
            <a:chOff x="645581" y="2817813"/>
            <a:chExt cx="1585430" cy="996951"/>
          </a:xfrm>
        </p:grpSpPr>
        <p:grpSp>
          <p:nvGrpSpPr>
            <p:cNvPr id="47" name="Group 46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49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TextBox 47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140933" y="5176030"/>
            <a:ext cx="308892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vnet gw‘s internal IP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1: inter-vnet firewalling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20113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539365" y="4512561"/>
            <a:ext cx="2011363" cy="304800"/>
            <a:chOff x="1722437" y="4945062"/>
            <a:chExt cx="4191000" cy="3048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29593" y="4518733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10.2.1.0/24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106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37040" y="185664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249" y="501310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10.2.1.0/24 -&gt;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1143" y="5017021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microsegmentation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45187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09405" y="3937595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37036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41272" y="43656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774376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706243" y="43594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2704" y="2763449"/>
            <a:ext cx="2011363" cy="304800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37771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03474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30958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1938" y="38400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862" y="38498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3704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9287" y="49988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5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without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</p:spTree>
    <p:extLst>
      <p:ext uri="{BB962C8B-B14F-4D97-AF65-F5344CB8AC3E}">
        <p14:creationId xmlns:p14="http://schemas.microsoft.com/office/powerpoint/2010/main" val="32496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row: Curved Right 44"/>
          <p:cNvSpPr/>
          <p:nvPr/>
        </p:nvSpPr>
        <p:spPr>
          <a:xfrm rot="16200000" flipH="1">
            <a:off x="2246405" y="13049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4445313" y="3896060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33977" y="4005275"/>
            <a:ext cx="2455855" cy="6071"/>
          </a:xfrm>
          <a:prstGeom prst="line">
            <a:avLst/>
          </a:prstGeom>
          <a:ln w="254000">
            <a:solidFill>
              <a:schemeClr val="accent4">
                <a:lumMod val="40000"/>
                <a:lumOff val="60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/>
          <p:cNvSpPr/>
          <p:nvPr/>
        </p:nvSpPr>
        <p:spPr>
          <a:xfrm>
            <a:off x="6131239" y="3245218"/>
            <a:ext cx="3449042" cy="2099594"/>
          </a:xfrm>
          <a:prstGeom prst="cloud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connection with NVA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6627" y="4512561"/>
            <a:ext cx="1744264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 flipH="1">
            <a:off x="1531637" y="3931423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1188666" y="36974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8885" y="434449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63691" y="4536465"/>
            <a:ext cx="2011363" cy="304800"/>
            <a:chOff x="1722437" y="4945062"/>
            <a:chExt cx="4191000" cy="3048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H="1">
            <a:off x="7198702" y="3955327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855731" y="3721375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30569" y="4383373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4391" y="3399060"/>
            <a:ext cx="117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99188" y="387377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338861" y="3950539"/>
            <a:ext cx="1929605" cy="1"/>
          </a:xfrm>
          <a:prstGeom prst="line">
            <a:avLst/>
          </a:prstGeom>
          <a:ln w="254000">
            <a:solidFill>
              <a:schemeClr val="bg1">
                <a:lumMod val="85000"/>
              </a:schemeClr>
            </a:solidFill>
            <a:headEnd type="none"/>
            <a:tailEnd type="none"/>
          </a:ln>
          <a:scene3d>
            <a:camera prst="orthographicFront"/>
            <a:lightRig rig="threePt" dir="t"/>
          </a:scene3d>
          <a:sp3d>
            <a:bevelT w="139700" h="2540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893089" y="3699542"/>
            <a:ext cx="1021340" cy="698502"/>
            <a:chOff x="645581" y="2817813"/>
            <a:chExt cx="1585430" cy="996951"/>
          </a:xfrm>
        </p:grpSpPr>
        <p:grpSp>
          <p:nvGrpSpPr>
            <p:cNvPr id="21" name="Group 20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3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TextBox 21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94077" y="3697471"/>
            <a:ext cx="1021340" cy="698502"/>
            <a:chOff x="645581" y="2817813"/>
            <a:chExt cx="1585430" cy="996951"/>
          </a:xfrm>
        </p:grpSpPr>
        <p:grpSp>
          <p:nvGrpSpPr>
            <p:cNvPr id="26" name="Group 25"/>
            <p:cNvGrpSpPr/>
            <p:nvPr/>
          </p:nvGrpSpPr>
          <p:grpSpPr>
            <a:xfrm>
              <a:off x="731837" y="2817813"/>
              <a:ext cx="1499174" cy="996951"/>
              <a:chOff x="1417637" y="4183062"/>
              <a:chExt cx="1499174" cy="996951"/>
            </a:xfrm>
          </p:grpSpPr>
          <p:pic>
            <p:nvPicPr>
              <p:cNvPr id="28" name="Picture 2" descr="http://www.clker.com/cliparts/6/c/4/a/1195429795336159975juanjo_Router.svg.hi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637" y="4183062"/>
                <a:ext cx="1499174" cy="9969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https://azure.microsoft.com/svghandler/dns/?width=600&amp;height=315"/>
              <p:cNvPicPr>
                <a:picLocks noChangeAspect="1" noChangeArrowheads="1"/>
              </p:cNvPicPr>
              <p:nvPr/>
            </p:nvPicPr>
            <p:blipFill>
              <a:blip r:embed="rId5" cstate="screen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4837" y="4640262"/>
                <a:ext cx="609600" cy="320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Box 26"/>
            <p:cNvSpPr txBox="1"/>
            <p:nvPr/>
          </p:nvSpPr>
          <p:spPr>
            <a:xfrm rot="867935">
              <a:off x="645581" y="3092935"/>
              <a:ext cx="899290" cy="629269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VPN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55578" y="4496641"/>
            <a:ext cx="1351928" cy="304800"/>
            <a:chOff x="1722437" y="4945062"/>
            <a:chExt cx="4191000" cy="3048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7830676" y="4596582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10.5.1.0/24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64622" y="45249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10.4.0.0/24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51941" y="4561626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6423" y="3598091"/>
            <a:ext cx="1108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 peering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85833" y="352723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IPSec VPN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1611" y="2910760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99604" y="2894288"/>
            <a:ext cx="929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Vnet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Gateway</a:t>
            </a:r>
          </a:p>
          <a:p>
            <a:pPr algn="ctr"/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(Vnet5)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697954" y="2763449"/>
            <a:ext cx="2011363" cy="304800"/>
            <a:chOff x="1722437" y="4945062"/>
            <a:chExt cx="4191000" cy="30480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810382" y="27696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932965" y="2182311"/>
            <a:ext cx="2007" cy="72772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2589994" y="19483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2864832" y="26103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90" y="1837594"/>
            <a:ext cx="165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 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19835" y="4975025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10.5.0.0/16 -&gt;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42297" y="4984378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UDR: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Right 45"/>
          <p:cNvSpPr/>
          <p:nvPr/>
        </p:nvSpPr>
        <p:spPr>
          <a:xfrm rot="16200000" flipH="1">
            <a:off x="4691155" y="2041558"/>
            <a:ext cx="1507000" cy="3258799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2: NVA Scale out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774394" y="5255333"/>
            <a:ext cx="4525963" cy="304800"/>
            <a:chOff x="1722437" y="4945062"/>
            <a:chExt cx="4191000" cy="304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064622" y="5261505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10.1.1.0/24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006892" y="4887257"/>
            <a:ext cx="2515" cy="51465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3666434" y="4440243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6672" y="510224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.4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759485" y="4898273"/>
            <a:ext cx="1" cy="5082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6431405" y="4434071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816411" y="5096069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.5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666434" y="3525449"/>
            <a:ext cx="3487633" cy="242161"/>
            <a:chOff x="1722437" y="4945062"/>
            <a:chExt cx="4191000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722437" y="5097462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722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913437" y="4945062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5255132" y="3506221"/>
            <a:ext cx="1212511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10.4.2.0/24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710966" y="30514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4387044" y="268495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55532" y="33533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.101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1938" y="4576694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862" y="4586470"/>
            <a:ext cx="1150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 VM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0521" y="2510856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49287" y="5735482"/>
            <a:ext cx="228780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UDR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10.1.1.0/24 -&gt; 10.4.2.100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5295166" y="305775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853966" y="3038701"/>
            <a:ext cx="4158" cy="59523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76490" y="336600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.102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7982" y="335965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.100</a:t>
            </a:r>
            <a:endParaRPr lang="de-DE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0" name="Picture 2" descr="http://design.ubuntu.com/wp-content/uploads/ubuntu-logo112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r="23109" b="32515"/>
          <a:stretch/>
        </p:blipFill>
        <p:spPr bwMode="auto">
          <a:xfrm>
            <a:off x="5517344" y="2678609"/>
            <a:ext cx="65616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zure.microsoft.com/svghandler/load-balancer/?width=600&amp;height=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84" y="2494294"/>
            <a:ext cx="1580966" cy="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3545150" y="2575173"/>
            <a:ext cx="963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(iptables)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42190" y="1913382"/>
            <a:ext cx="1110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Load</a:t>
            </a:r>
          </a:p>
          <a:p>
            <a:pPr algn="ctr"/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Balancer</a:t>
            </a:r>
            <a:endParaRPr lang="de-DE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56349" y="2556558"/>
            <a:ext cx="304417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accent1"/>
                </a:solidFill>
              </a:rPr>
              <a:t>SNAT</a:t>
            </a:r>
            <a:r>
              <a:rPr lang="de-DE" sz="1600" dirty="0">
                <a:solidFill>
                  <a:schemeClr val="accent1"/>
                </a:solidFill>
              </a:rPr>
              <a:t>:</a:t>
            </a:r>
          </a:p>
          <a:p>
            <a:r>
              <a:rPr lang="de-DE" sz="1600" dirty="0">
                <a:solidFill>
                  <a:schemeClr val="accent1"/>
                </a:solidFill>
              </a:rPr>
              <a:t>each firewall source-nats the traffic to its own address, in order to attract return traffic and thus prevent asymmetric routing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1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355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Segoe UI</vt:lpstr>
      <vt:lpstr>Office Theme</vt:lpstr>
      <vt:lpstr>Diagrams to Azure Networking Open Source Lab</vt:lpstr>
      <vt:lpstr>Overall design</vt:lpstr>
      <vt:lpstr>vnet internal design</vt:lpstr>
      <vt:lpstr>lab 1: spoke-to-spoke over the VPN gateway</vt:lpstr>
      <vt:lpstr>lab 1: inter-vnet firewalling</vt:lpstr>
      <vt:lpstr>lab 2: microsegmentation</vt:lpstr>
      <vt:lpstr>VPN connection without NVA</vt:lpstr>
      <vt:lpstr>VPN connection with NVA</vt:lpstr>
      <vt:lpstr>lab 2: NVA Scale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Moreno</dc:creator>
  <cp:lastModifiedBy>Jose Moreno</cp:lastModifiedBy>
  <cp:revision>13</cp:revision>
  <dcterms:created xsi:type="dcterms:W3CDTF">2017-03-23T09:55:34Z</dcterms:created>
  <dcterms:modified xsi:type="dcterms:W3CDTF">2017-03-24T14:12:33Z</dcterms:modified>
</cp:coreProperties>
</file>