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37" r:id="rId1"/>
  </p:sldMasterIdLst>
  <p:notesMasterIdLst>
    <p:notesMasterId r:id="rId37"/>
  </p:notesMasterIdLst>
  <p:sldIdLst>
    <p:sldId id="351" r:id="rId2"/>
    <p:sldId id="257" r:id="rId3"/>
    <p:sldId id="258" r:id="rId4"/>
    <p:sldId id="259" r:id="rId5"/>
    <p:sldId id="260" r:id="rId6"/>
    <p:sldId id="353" r:id="rId7"/>
    <p:sldId id="317" r:id="rId8"/>
    <p:sldId id="360" r:id="rId9"/>
    <p:sldId id="281" r:id="rId10"/>
    <p:sldId id="266" r:id="rId11"/>
    <p:sldId id="352" r:id="rId12"/>
    <p:sldId id="361" r:id="rId13"/>
    <p:sldId id="362" r:id="rId14"/>
    <p:sldId id="366" r:id="rId15"/>
    <p:sldId id="364" r:id="rId16"/>
    <p:sldId id="354" r:id="rId17"/>
    <p:sldId id="356" r:id="rId18"/>
    <p:sldId id="355" r:id="rId19"/>
    <p:sldId id="321" r:id="rId20"/>
    <p:sldId id="340" r:id="rId21"/>
    <p:sldId id="369" r:id="rId22"/>
    <p:sldId id="341" r:id="rId23"/>
    <p:sldId id="371" r:id="rId24"/>
    <p:sldId id="342" r:id="rId25"/>
    <p:sldId id="370" r:id="rId26"/>
    <p:sldId id="367" r:id="rId27"/>
    <p:sldId id="345" r:id="rId28"/>
    <p:sldId id="346" r:id="rId29"/>
    <p:sldId id="348" r:id="rId30"/>
    <p:sldId id="349" r:id="rId31"/>
    <p:sldId id="350" r:id="rId32"/>
    <p:sldId id="368" r:id="rId33"/>
    <p:sldId id="337" r:id="rId34"/>
    <p:sldId id="338" r:id="rId35"/>
    <p:sldId id="32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6" d="100"/>
          <a:sy n="66" d="100"/>
        </p:scale>
        <p:origin x="64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9751A0579 Sivanagireddy" userId="4841e0566de442d4" providerId="LiveId" clId="{28881CE9-8B1B-4C27-A804-1F4F75FC3100}"/>
    <pc:docChg chg="custSel addSld delSld modSld">
      <pc:chgData name="19751A0579 Sivanagireddy" userId="4841e0566de442d4" providerId="LiveId" clId="{28881CE9-8B1B-4C27-A804-1F4F75FC3100}" dt="2023-04-25T11:11:56.115" v="144" actId="14100"/>
      <pc:docMkLst>
        <pc:docMk/>
      </pc:docMkLst>
      <pc:sldChg chg="modSp mod">
        <pc:chgData name="19751A0579 Sivanagireddy" userId="4841e0566de442d4" providerId="LiveId" clId="{28881CE9-8B1B-4C27-A804-1F4F75FC3100}" dt="2023-04-25T10:35:58.058" v="37" actId="20577"/>
        <pc:sldMkLst>
          <pc:docMk/>
          <pc:sldMk cId="3101661756" sldId="258"/>
        </pc:sldMkLst>
        <pc:spChg chg="mod">
          <ac:chgData name="19751A0579 Sivanagireddy" userId="4841e0566de442d4" providerId="LiveId" clId="{28881CE9-8B1B-4C27-A804-1F4F75FC3100}" dt="2023-04-25T10:35:58.058" v="37" actId="20577"/>
          <ac:spMkLst>
            <pc:docMk/>
            <pc:sldMk cId="3101661756" sldId="258"/>
            <ac:spMk id="3" creationId="{00000000-0000-0000-0000-000000000000}"/>
          </ac:spMkLst>
        </pc:spChg>
      </pc:sldChg>
      <pc:sldChg chg="modSp mod">
        <pc:chgData name="19751A0579 Sivanagireddy" userId="4841e0566de442d4" providerId="LiveId" clId="{28881CE9-8B1B-4C27-A804-1F4F75FC3100}" dt="2023-04-25T10:38:46.249" v="51" actId="1076"/>
        <pc:sldMkLst>
          <pc:docMk/>
          <pc:sldMk cId="2335677375" sldId="260"/>
        </pc:sldMkLst>
        <pc:spChg chg="mod">
          <ac:chgData name="19751A0579 Sivanagireddy" userId="4841e0566de442d4" providerId="LiveId" clId="{28881CE9-8B1B-4C27-A804-1F4F75FC3100}" dt="2023-04-25T10:38:46.249" v="51" actId="1076"/>
          <ac:spMkLst>
            <pc:docMk/>
            <pc:sldMk cId="2335677375" sldId="260"/>
            <ac:spMk id="6" creationId="{00000000-0000-0000-0000-000000000000}"/>
          </ac:spMkLst>
        </pc:spChg>
      </pc:sldChg>
      <pc:sldChg chg="modSp mod">
        <pc:chgData name="19751A0579 Sivanagireddy" userId="4841e0566de442d4" providerId="LiveId" clId="{28881CE9-8B1B-4C27-A804-1F4F75FC3100}" dt="2023-04-25T10:37:50.218" v="48" actId="20577"/>
        <pc:sldMkLst>
          <pc:docMk/>
          <pc:sldMk cId="2335677375" sldId="317"/>
        </pc:sldMkLst>
        <pc:spChg chg="mod">
          <ac:chgData name="19751A0579 Sivanagireddy" userId="4841e0566de442d4" providerId="LiveId" clId="{28881CE9-8B1B-4C27-A804-1F4F75FC3100}" dt="2023-04-25T10:37:50.218" v="48" actId="20577"/>
          <ac:spMkLst>
            <pc:docMk/>
            <pc:sldMk cId="2335677375" sldId="317"/>
            <ac:spMk id="5" creationId="{00000000-0000-0000-0000-000000000000}"/>
          </ac:spMkLst>
        </pc:spChg>
      </pc:sldChg>
      <pc:sldChg chg="modSp mod">
        <pc:chgData name="19751A0579 Sivanagireddy" userId="4841e0566de442d4" providerId="LiveId" clId="{28881CE9-8B1B-4C27-A804-1F4F75FC3100}" dt="2023-04-25T10:42:49.661" v="55" actId="14100"/>
        <pc:sldMkLst>
          <pc:docMk/>
          <pc:sldMk cId="992985855" sldId="342"/>
        </pc:sldMkLst>
        <pc:spChg chg="mod">
          <ac:chgData name="19751A0579 Sivanagireddy" userId="4841e0566de442d4" providerId="LiveId" clId="{28881CE9-8B1B-4C27-A804-1F4F75FC3100}" dt="2023-04-25T10:42:49.661" v="55" actId="14100"/>
          <ac:spMkLst>
            <pc:docMk/>
            <pc:sldMk cId="992985855" sldId="342"/>
            <ac:spMk id="6" creationId="{00000000-0000-0000-0000-000000000000}"/>
          </ac:spMkLst>
        </pc:spChg>
      </pc:sldChg>
      <pc:sldChg chg="modSp mod">
        <pc:chgData name="19751A0579 Sivanagireddy" userId="4841e0566de442d4" providerId="LiveId" clId="{28881CE9-8B1B-4C27-A804-1F4F75FC3100}" dt="2023-04-25T10:33:04.772" v="5" actId="20577"/>
        <pc:sldMkLst>
          <pc:docMk/>
          <pc:sldMk cId="1476691339" sldId="351"/>
        </pc:sldMkLst>
        <pc:spChg chg="mod">
          <ac:chgData name="19751A0579 Sivanagireddy" userId="4841e0566de442d4" providerId="LiveId" clId="{28881CE9-8B1B-4C27-A804-1F4F75FC3100}" dt="2023-04-25T10:33:04.772" v="5" actId="20577"/>
          <ac:spMkLst>
            <pc:docMk/>
            <pc:sldMk cId="1476691339" sldId="351"/>
            <ac:spMk id="6" creationId="{F7273AED-F843-F40C-71E3-87AECA116883}"/>
          </ac:spMkLst>
        </pc:spChg>
      </pc:sldChg>
      <pc:sldChg chg="modSp mod">
        <pc:chgData name="19751A0579 Sivanagireddy" userId="4841e0566de442d4" providerId="LiveId" clId="{28881CE9-8B1B-4C27-A804-1F4F75FC3100}" dt="2023-04-25T10:36:49.686" v="46" actId="20577"/>
        <pc:sldMkLst>
          <pc:docMk/>
          <pc:sldMk cId="2590051677" sldId="353"/>
        </pc:sldMkLst>
        <pc:spChg chg="mod">
          <ac:chgData name="19751A0579 Sivanagireddy" userId="4841e0566de442d4" providerId="LiveId" clId="{28881CE9-8B1B-4C27-A804-1F4F75FC3100}" dt="2023-04-25T10:36:49.686" v="46" actId="20577"/>
          <ac:spMkLst>
            <pc:docMk/>
            <pc:sldMk cId="2590051677" sldId="353"/>
            <ac:spMk id="4" creationId="{73EE3C32-B67E-E80B-7D7C-FEDD33C16996}"/>
          </ac:spMkLst>
        </pc:spChg>
      </pc:sldChg>
      <pc:sldChg chg="del">
        <pc:chgData name="19751A0579 Sivanagireddy" userId="4841e0566de442d4" providerId="LiveId" clId="{28881CE9-8B1B-4C27-A804-1F4F75FC3100}" dt="2023-04-25T10:35:24.458" v="35" actId="2696"/>
        <pc:sldMkLst>
          <pc:docMk/>
          <pc:sldMk cId="1714113329" sldId="357"/>
        </pc:sldMkLst>
      </pc:sldChg>
      <pc:sldChg chg="del">
        <pc:chgData name="19751A0579 Sivanagireddy" userId="4841e0566de442d4" providerId="LiveId" clId="{28881CE9-8B1B-4C27-A804-1F4F75FC3100}" dt="2023-04-25T10:38:25.897" v="49" actId="2696"/>
        <pc:sldMkLst>
          <pc:docMk/>
          <pc:sldMk cId="3520848304" sldId="358"/>
        </pc:sldMkLst>
      </pc:sldChg>
      <pc:sldChg chg="del">
        <pc:chgData name="19751A0579 Sivanagireddy" userId="4841e0566de442d4" providerId="LiveId" clId="{28881CE9-8B1B-4C27-A804-1F4F75FC3100}" dt="2023-04-25T10:38:30.135" v="50" actId="2696"/>
        <pc:sldMkLst>
          <pc:docMk/>
          <pc:sldMk cId="2263000707" sldId="359"/>
        </pc:sldMkLst>
      </pc:sldChg>
      <pc:sldChg chg="addSp delSp modSp mod">
        <pc:chgData name="19751A0579 Sivanagireddy" userId="4841e0566de442d4" providerId="LiveId" clId="{28881CE9-8B1B-4C27-A804-1F4F75FC3100}" dt="2023-04-25T10:53:04.140" v="126"/>
        <pc:sldMkLst>
          <pc:docMk/>
          <pc:sldMk cId="2129807103" sldId="367"/>
        </pc:sldMkLst>
        <pc:spChg chg="mod">
          <ac:chgData name="19751A0579 Sivanagireddy" userId="4841e0566de442d4" providerId="LiveId" clId="{28881CE9-8B1B-4C27-A804-1F4F75FC3100}" dt="2023-04-25T10:53:04.140" v="126"/>
          <ac:spMkLst>
            <pc:docMk/>
            <pc:sldMk cId="2129807103" sldId="367"/>
            <ac:spMk id="2" creationId="{3CE345F5-2D48-016F-CEE1-D798005A5147}"/>
          </ac:spMkLst>
        </pc:spChg>
        <pc:spChg chg="add del mod">
          <ac:chgData name="19751A0579 Sivanagireddy" userId="4841e0566de442d4" providerId="LiveId" clId="{28881CE9-8B1B-4C27-A804-1F4F75FC3100}" dt="2023-04-25T10:51:18.664" v="97" actId="931"/>
          <ac:spMkLst>
            <pc:docMk/>
            <pc:sldMk cId="2129807103" sldId="367"/>
            <ac:spMk id="4" creationId="{2EBC9B3D-EB2A-A2D3-8DBB-C987129981E3}"/>
          </ac:spMkLst>
        </pc:spChg>
        <pc:picChg chg="del">
          <ac:chgData name="19751A0579 Sivanagireddy" userId="4841e0566de442d4" providerId="LiveId" clId="{28881CE9-8B1B-4C27-A804-1F4F75FC3100}" dt="2023-04-25T10:49:27.145" v="96" actId="478"/>
          <ac:picMkLst>
            <pc:docMk/>
            <pc:sldMk cId="2129807103" sldId="367"/>
            <ac:picMk id="5" creationId="{6D49EABC-BC1D-CAF7-7424-F447771905A1}"/>
          </ac:picMkLst>
        </pc:picChg>
        <pc:picChg chg="add mod">
          <ac:chgData name="19751A0579 Sivanagireddy" userId="4841e0566de442d4" providerId="LiveId" clId="{28881CE9-8B1B-4C27-A804-1F4F75FC3100}" dt="2023-04-25T10:51:30.422" v="100" actId="14100"/>
          <ac:picMkLst>
            <pc:docMk/>
            <pc:sldMk cId="2129807103" sldId="367"/>
            <ac:picMk id="7" creationId="{B0D32ECE-65D3-143E-F863-EEBAD8F8389A}"/>
          </ac:picMkLst>
        </pc:picChg>
      </pc:sldChg>
      <pc:sldChg chg="new del">
        <pc:chgData name="19751A0579 Sivanagireddy" userId="4841e0566de442d4" providerId="LiveId" clId="{28881CE9-8B1B-4C27-A804-1F4F75FC3100}" dt="2023-04-25T10:43:47.942" v="57" actId="2696"/>
        <pc:sldMkLst>
          <pc:docMk/>
          <pc:sldMk cId="2039261609" sldId="368"/>
        </pc:sldMkLst>
      </pc:sldChg>
      <pc:sldChg chg="addSp modSp new mod modClrScheme chgLayout">
        <pc:chgData name="19751A0579 Sivanagireddy" userId="4841e0566de442d4" providerId="LiveId" clId="{28881CE9-8B1B-4C27-A804-1F4F75FC3100}" dt="2023-04-25T10:53:32.269" v="129" actId="255"/>
        <pc:sldMkLst>
          <pc:docMk/>
          <pc:sldMk cId="3927166592" sldId="368"/>
        </pc:sldMkLst>
        <pc:spChg chg="add mod">
          <ac:chgData name="19751A0579 Sivanagireddy" userId="4841e0566de442d4" providerId="LiveId" clId="{28881CE9-8B1B-4C27-A804-1F4F75FC3100}" dt="2023-04-25T10:53:32.269" v="129" actId="255"/>
          <ac:spMkLst>
            <pc:docMk/>
            <pc:sldMk cId="3927166592" sldId="368"/>
            <ac:spMk id="2" creationId="{E1451A1B-F252-412B-07DB-17BE44AFB9B4}"/>
          </ac:spMkLst>
        </pc:spChg>
        <pc:picChg chg="add mod">
          <ac:chgData name="19751A0579 Sivanagireddy" userId="4841e0566de442d4" providerId="LiveId" clId="{28881CE9-8B1B-4C27-A804-1F4F75FC3100}" dt="2023-04-25T10:45:58.974" v="80" actId="14100"/>
          <ac:picMkLst>
            <pc:docMk/>
            <pc:sldMk cId="3927166592" sldId="368"/>
            <ac:picMk id="3" creationId="{ED0F9DF2-3675-9C8D-0477-C4CB058588E8}"/>
          </ac:picMkLst>
        </pc:picChg>
      </pc:sldChg>
      <pc:sldChg chg="addSp modSp new mod">
        <pc:chgData name="19751A0579 Sivanagireddy" userId="4841e0566de442d4" providerId="LiveId" clId="{28881CE9-8B1B-4C27-A804-1F4F75FC3100}" dt="2023-04-25T11:11:56.115" v="144" actId="14100"/>
        <pc:sldMkLst>
          <pc:docMk/>
          <pc:sldMk cId="1745259144" sldId="369"/>
        </pc:sldMkLst>
        <pc:picChg chg="add mod">
          <ac:chgData name="19751A0579 Sivanagireddy" userId="4841e0566de442d4" providerId="LiveId" clId="{28881CE9-8B1B-4C27-A804-1F4F75FC3100}" dt="2023-04-25T11:11:56.115" v="144" actId="14100"/>
          <ac:picMkLst>
            <pc:docMk/>
            <pc:sldMk cId="1745259144" sldId="369"/>
            <ac:picMk id="3" creationId="{2F32A80D-E0C9-CF6E-71C3-7FB87E2AAD57}"/>
          </ac:picMkLst>
        </pc:picChg>
      </pc:sldChg>
      <pc:sldChg chg="addSp modSp new mod">
        <pc:chgData name="19751A0579 Sivanagireddy" userId="4841e0566de442d4" providerId="LiveId" clId="{28881CE9-8B1B-4C27-A804-1F4F75FC3100}" dt="2023-04-25T11:09:02.975" v="133" actId="1076"/>
        <pc:sldMkLst>
          <pc:docMk/>
          <pc:sldMk cId="1605927545" sldId="370"/>
        </pc:sldMkLst>
        <pc:picChg chg="add mod">
          <ac:chgData name="19751A0579 Sivanagireddy" userId="4841e0566de442d4" providerId="LiveId" clId="{28881CE9-8B1B-4C27-A804-1F4F75FC3100}" dt="2023-04-25T11:09:02.975" v="133" actId="1076"/>
          <ac:picMkLst>
            <pc:docMk/>
            <pc:sldMk cId="1605927545" sldId="370"/>
            <ac:picMk id="3" creationId="{4A3D2F45-113F-552B-88CB-838AC770FD5B}"/>
          </ac:picMkLst>
        </pc:picChg>
      </pc:sldChg>
      <pc:sldChg chg="addSp modSp new mod">
        <pc:chgData name="19751A0579 Sivanagireddy" userId="4841e0566de442d4" providerId="LiveId" clId="{28881CE9-8B1B-4C27-A804-1F4F75FC3100}" dt="2023-04-25T11:10:45.786" v="139" actId="14100"/>
        <pc:sldMkLst>
          <pc:docMk/>
          <pc:sldMk cId="1390543743" sldId="371"/>
        </pc:sldMkLst>
        <pc:picChg chg="add mod">
          <ac:chgData name="19751A0579 Sivanagireddy" userId="4841e0566de442d4" providerId="LiveId" clId="{28881CE9-8B1B-4C27-A804-1F4F75FC3100}" dt="2023-04-25T11:10:45.786" v="139" actId="14100"/>
          <ac:picMkLst>
            <pc:docMk/>
            <pc:sldMk cId="1390543743" sldId="371"/>
            <ac:picMk id="3" creationId="{C6AF6E14-89FE-642D-4870-BD87F2F93881}"/>
          </ac:picMkLst>
        </pc:picChg>
      </pc:sldChg>
      <pc:sldChg chg="new del">
        <pc:chgData name="19751A0579 Sivanagireddy" userId="4841e0566de442d4" providerId="LiveId" clId="{28881CE9-8B1B-4C27-A804-1F4F75FC3100}" dt="2023-04-25T11:11:38.115" v="141" actId="2696"/>
        <pc:sldMkLst>
          <pc:docMk/>
          <pc:sldMk cId="2383456661" sldId="37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09AC61-8595-4730-89BF-A22EDC2376BD}" type="datetimeFigureOut">
              <a:rPr lang="en-IN" smtClean="0"/>
              <a:t>25-04-2023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22EC59-4DFB-475F-90E6-3AFF95ABEF9E}" type="slidenum">
              <a:rPr lang="en-IN" smtClean="0"/>
              <a:t>‹#›</a:t>
            </a:fld>
            <a:endParaRPr lang="en-IN"/>
          </a:p>
        </p:txBody>
      </p:sp>
    </p:spTree>
    <p:extLst>
      <p:ext uri="{BB962C8B-B14F-4D97-AF65-F5344CB8AC3E}">
        <p14:creationId xmlns:p14="http://schemas.microsoft.com/office/powerpoint/2010/main" val="408615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1495506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3147002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69085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42346467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33424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1993668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448598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3445117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pPr/>
              <a:t>4/25/2023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1826525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3915532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1505662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4/25/2023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968215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4/25/2023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01844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4/25/2023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3687252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89601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4080532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298CD5-6C1E-4009-B41F-6DF62E31D3BE}" type="datetimeFigureOut">
              <a:rPr lang="en-US" smtClean="0"/>
              <a:pPr/>
              <a:t>4/25/2023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88970E17-90EC-457A-8FF7-F9657C4FD578}" type="slidenum">
              <a:rPr lang="en-US" smtClean="0"/>
              <a:pPr/>
              <a:t>‹#›</a:t>
            </a:fld>
            <a:endParaRPr lang="en-US"/>
          </a:p>
        </p:txBody>
      </p:sp>
    </p:spTree>
    <p:extLst>
      <p:ext uri="{BB962C8B-B14F-4D97-AF65-F5344CB8AC3E}">
        <p14:creationId xmlns:p14="http://schemas.microsoft.com/office/powerpoint/2010/main" val="171203583"/>
      </p:ext>
    </p:extLst>
  </p:cSld>
  <p:clrMap bg1="lt1" tx1="dk1" bg2="lt2" tx2="dk2" accent1="accent1" accent2="accent2" accent3="accent3" accent4="accent4" accent5="accent5" accent6="accent6" hlink="hlink" folHlink="folHlink"/>
  <p:sldLayoutIdLst>
    <p:sldLayoutId id="2147484438" r:id="rId1"/>
    <p:sldLayoutId id="2147484439" r:id="rId2"/>
    <p:sldLayoutId id="2147484440" r:id="rId3"/>
    <p:sldLayoutId id="2147484441" r:id="rId4"/>
    <p:sldLayoutId id="2147484442" r:id="rId5"/>
    <p:sldLayoutId id="2147484443" r:id="rId6"/>
    <p:sldLayoutId id="2147484444" r:id="rId7"/>
    <p:sldLayoutId id="2147484445" r:id="rId8"/>
    <p:sldLayoutId id="2147484446" r:id="rId9"/>
    <p:sldLayoutId id="2147484447" r:id="rId10"/>
    <p:sldLayoutId id="2147484448" r:id="rId11"/>
    <p:sldLayoutId id="2147484449" r:id="rId12"/>
    <p:sldLayoutId id="2147484450" r:id="rId13"/>
    <p:sldLayoutId id="2147484451" r:id="rId14"/>
    <p:sldLayoutId id="2147484452" r:id="rId15"/>
    <p:sldLayoutId id="2147484453" r:id="rId16"/>
  </p:sldLayoutIdLst>
  <p:transition>
    <p:fade thruBlk="1"/>
  </p:transition>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EE72-3F47-F8E6-FC1F-AFD070887D83}"/>
              </a:ext>
            </a:extLst>
          </p:cNvPr>
          <p:cNvSpPr>
            <a:spLocks noGrp="1"/>
          </p:cNvSpPr>
          <p:nvPr>
            <p:ph type="title"/>
          </p:nvPr>
        </p:nvSpPr>
        <p:spPr>
          <a:xfrm>
            <a:off x="1632857" y="385666"/>
            <a:ext cx="9237306" cy="1527110"/>
          </a:xfrm>
        </p:spPr>
        <p:txBody>
          <a:bodyPr>
            <a:noAutofit/>
          </a:bodyPr>
          <a:lstStyle/>
          <a:p>
            <a:r>
              <a:rPr lang="en-IN" sz="2400" b="1" dirty="0">
                <a:solidFill>
                  <a:srgbClr val="000000"/>
                </a:solidFill>
                <a:effectLst/>
                <a:latin typeface="Calibri" panose="020F0502020204030204" pitchFamily="34" charset="0"/>
                <a:ea typeface="Calibri" panose="020F0502020204030204" pitchFamily="34" charset="0"/>
              </a:rPr>
              <a:t>SREENIVASA INSTITUTE OF TECHNOLOGY AND MANAGEMENT STUDIES </a:t>
            </a:r>
            <a:br>
              <a:rPr lang="en-IN" sz="2400" dirty="0">
                <a:solidFill>
                  <a:srgbClr val="000000"/>
                </a:solidFill>
                <a:effectLst/>
                <a:latin typeface="Calibri" panose="020F0502020204030204" pitchFamily="34" charset="0"/>
                <a:ea typeface="Calibri" panose="020F0502020204030204" pitchFamily="34" charset="0"/>
              </a:rPr>
            </a:br>
            <a:r>
              <a:rPr lang="en-IN" sz="2400" b="1" dirty="0">
                <a:solidFill>
                  <a:srgbClr val="000000"/>
                </a:solidFill>
                <a:effectLst/>
                <a:latin typeface="Calibri" panose="020F0502020204030204" pitchFamily="34" charset="0"/>
                <a:ea typeface="Calibri" panose="020F0502020204030204" pitchFamily="34" charset="0"/>
              </a:rPr>
              <a:t>(Autonomous)  </a:t>
            </a:r>
            <a:br>
              <a:rPr lang="en-IN" sz="2400" dirty="0">
                <a:solidFill>
                  <a:srgbClr val="000000"/>
                </a:solidFill>
                <a:effectLst/>
                <a:latin typeface="Calibri" panose="020F0502020204030204" pitchFamily="34" charset="0"/>
                <a:ea typeface="Calibri" panose="020F0502020204030204" pitchFamily="34" charset="0"/>
              </a:rPr>
            </a:br>
            <a:r>
              <a:rPr lang="en-IN" sz="2400" dirty="0">
                <a:solidFill>
                  <a:srgbClr val="000000"/>
                </a:solidFill>
                <a:effectLst/>
                <a:latin typeface="Calibri" panose="020F0502020204030204" pitchFamily="34" charset="0"/>
                <a:ea typeface="Calibri" panose="020F0502020204030204" pitchFamily="34" charset="0"/>
              </a:rPr>
              <a:t>          </a:t>
            </a:r>
            <a:r>
              <a:rPr lang="en-IN" sz="2400" u="sng" dirty="0">
                <a:solidFill>
                  <a:srgbClr val="000000"/>
                </a:solidFill>
                <a:effectLst/>
                <a:uFill>
                  <a:solidFill>
                    <a:srgbClr val="000000"/>
                  </a:solidFill>
                </a:uFill>
                <a:latin typeface="Calibri" panose="020F0502020204030204" pitchFamily="34" charset="0"/>
                <a:ea typeface="Calibri" panose="020F0502020204030204" pitchFamily="34" charset="0"/>
              </a:rPr>
              <a:t>DEPARTMENT OF COMPUTER SCIENCE AND ENGINEERING</a:t>
            </a:r>
            <a:endParaRPr lang="en-IN" sz="2400" dirty="0"/>
          </a:p>
        </p:txBody>
      </p:sp>
      <p:sp>
        <p:nvSpPr>
          <p:cNvPr id="3" name="Content Placeholder 2">
            <a:extLst>
              <a:ext uri="{FF2B5EF4-FFF2-40B4-BE49-F238E27FC236}">
                <a16:creationId xmlns:a16="http://schemas.microsoft.com/office/drawing/2014/main" id="{AE347643-E0CE-39A5-4043-194486BB4FC1}"/>
              </a:ext>
            </a:extLst>
          </p:cNvPr>
          <p:cNvSpPr>
            <a:spLocks noGrp="1"/>
          </p:cNvSpPr>
          <p:nvPr>
            <p:ph idx="1"/>
          </p:nvPr>
        </p:nvSpPr>
        <p:spPr>
          <a:xfrm>
            <a:off x="1726488" y="1912776"/>
            <a:ext cx="8177417" cy="1866122"/>
          </a:xfrm>
        </p:spPr>
        <p:txBody>
          <a:bodyPr>
            <a:noAutofit/>
          </a:bodyPr>
          <a:lstStyle/>
          <a:p>
            <a:pPr marL="0" indent="0" algn="ctr">
              <a:buNone/>
            </a:pPr>
            <a:r>
              <a:rPr lang="en-US" sz="32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r>
              <a:rPr lang="en-US" sz="32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INTRUSION  DETECTION  SYSTEM USING PCA  WITH  MACHINE LEARNING  CLASSIFIERS</a:t>
            </a:r>
            <a:br>
              <a:rPr lang="en-US" sz="32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br>
            <a:endParaRPr lang="en-IN" sz="3200" dirty="0">
              <a:solidFill>
                <a:srgbClr val="FF0000"/>
              </a:solidFill>
            </a:endParaRPr>
          </a:p>
        </p:txBody>
      </p:sp>
      <p:pic>
        <p:nvPicPr>
          <p:cNvPr id="4" name="Picture 3">
            <a:extLst>
              <a:ext uri="{FF2B5EF4-FFF2-40B4-BE49-F238E27FC236}">
                <a16:creationId xmlns:a16="http://schemas.microsoft.com/office/drawing/2014/main" id="{E825776E-DE05-9AEE-3A0C-E762A480F343}"/>
              </a:ext>
            </a:extLst>
          </p:cNvPr>
          <p:cNvPicPr/>
          <p:nvPr/>
        </p:nvPicPr>
        <p:blipFill>
          <a:blip r:embed="rId2"/>
          <a:stretch>
            <a:fillRect/>
          </a:stretch>
        </p:blipFill>
        <p:spPr>
          <a:xfrm>
            <a:off x="0" y="62138"/>
            <a:ext cx="1443789" cy="1684420"/>
          </a:xfrm>
          <a:prstGeom prst="rect">
            <a:avLst/>
          </a:prstGeom>
        </p:spPr>
      </p:pic>
      <p:sp>
        <p:nvSpPr>
          <p:cNvPr id="6" name="TextBox 5">
            <a:extLst>
              <a:ext uri="{FF2B5EF4-FFF2-40B4-BE49-F238E27FC236}">
                <a16:creationId xmlns:a16="http://schemas.microsoft.com/office/drawing/2014/main" id="{F7273AED-F843-F40C-71E3-87AECA116883}"/>
              </a:ext>
            </a:extLst>
          </p:cNvPr>
          <p:cNvSpPr txBox="1"/>
          <p:nvPr/>
        </p:nvSpPr>
        <p:spPr>
          <a:xfrm>
            <a:off x="5533378" y="3581659"/>
            <a:ext cx="6102220" cy="2308324"/>
          </a:xfrm>
          <a:prstGeom prst="rect">
            <a:avLst/>
          </a:prstGeom>
          <a:noFill/>
        </p:spPr>
        <p:txBody>
          <a:bodyPr wrap="square">
            <a:spAutoFit/>
          </a:bodyPr>
          <a:lstStyle/>
          <a:p>
            <a:pPr marL="0" indent="0">
              <a:buClr>
                <a:srgbClr val="000000"/>
              </a:buClr>
              <a:buSzPct val="100000"/>
              <a:buNone/>
            </a:pPr>
            <a:r>
              <a:rPr lang="en-US" altLang="en-US" sz="1800" dirty="0">
                <a:solidFill>
                  <a:srgbClr val="1C1C1C"/>
                </a:solidFill>
                <a:latin typeface="Times New Roman" panose="02020603050405020304" pitchFamily="18" charset="0"/>
                <a:cs typeface="Times New Roman" panose="02020603050405020304" pitchFamily="18" charset="0"/>
              </a:rPr>
              <a:t> </a:t>
            </a:r>
            <a:endParaRPr lang="en-US" altLang="en-US" sz="1800" b="1" dirty="0">
              <a:solidFill>
                <a:schemeClr val="tx1"/>
              </a:solidFill>
              <a:latin typeface="Times New Roman" panose="02020603050405020304" pitchFamily="18" charset="0"/>
              <a:cs typeface="Times New Roman" panose="02020603050405020304" pitchFamily="18" charset="0"/>
            </a:endParaRPr>
          </a:p>
          <a:p>
            <a:pPr marL="0" indent="0">
              <a:buClr>
                <a:srgbClr val="000000"/>
              </a:buClr>
              <a:buSzPct val="100000"/>
              <a:buNone/>
            </a:pPr>
            <a:endParaRPr lang="en-US" altLang="en-US" b="1" dirty="0">
              <a:latin typeface="Times New Roman" panose="02020603050405020304" pitchFamily="18" charset="0"/>
              <a:cs typeface="Times New Roman" panose="02020603050405020304" pitchFamily="18" charset="0"/>
            </a:endParaRPr>
          </a:p>
          <a:p>
            <a:pPr marL="0" indent="0">
              <a:buClr>
                <a:srgbClr val="000000"/>
              </a:buClr>
              <a:buSzPct val="100000"/>
              <a:buNone/>
            </a:pPr>
            <a:r>
              <a:rPr lang="en-US" altLang="en-US" b="1" dirty="0">
                <a:solidFill>
                  <a:schemeClr val="tx1"/>
                </a:solidFill>
                <a:highlight>
                  <a:srgbClr val="FFFF00"/>
                </a:highlight>
                <a:latin typeface="Times New Roman" panose="02020603050405020304" pitchFamily="18" charset="0"/>
                <a:cs typeface="Times New Roman" panose="02020603050405020304" pitchFamily="18" charset="0"/>
              </a:rPr>
              <a:t>PRESENTEDED BY:</a:t>
            </a:r>
          </a:p>
          <a:p>
            <a:pPr marL="0" indent="0">
              <a:buClr>
                <a:srgbClr val="000000"/>
              </a:buClr>
              <a:buSzPct val="100000"/>
              <a:buNone/>
            </a:pPr>
            <a:endParaRPr lang="en-US" altLang="en-US" b="1" dirty="0">
              <a:solidFill>
                <a:schemeClr val="tx1"/>
              </a:solidFill>
              <a:highlight>
                <a:srgbClr val="FFFF00"/>
              </a:highlight>
              <a:latin typeface="Times New Roman" panose="02020603050405020304" pitchFamily="18" charset="0"/>
              <a:cs typeface="Times New Roman" panose="02020603050405020304" pitchFamily="18" charset="0"/>
            </a:endParaRPr>
          </a:p>
          <a:p>
            <a:pPr marL="0" indent="0">
              <a:buClr>
                <a:srgbClr val="000000"/>
              </a:buClr>
              <a:buSzPct val="100000"/>
              <a:buNone/>
            </a:pPr>
            <a:r>
              <a:rPr lang="en-US" altLang="en-US" b="1" dirty="0">
                <a:solidFill>
                  <a:schemeClr val="tx1"/>
                </a:solidFill>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N Balakrishna      [19751A0577 ]</a:t>
            </a:r>
          </a:p>
          <a:p>
            <a:pPr marL="0" indent="0">
              <a:buClr>
                <a:srgbClr val="000000"/>
              </a:buClr>
              <a:buSzPct val="100000"/>
              <a:buNone/>
            </a:pPr>
            <a:r>
              <a:rPr lang="en-US" altLang="en-US" b="1" dirty="0">
                <a:solidFill>
                  <a:schemeClr val="tx1"/>
                </a:solidFill>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  N Kiran                 [19751A0578 ]</a:t>
            </a:r>
          </a:p>
          <a:p>
            <a:pPr marL="0" indent="0">
              <a:buClr>
                <a:srgbClr val="000000"/>
              </a:buClr>
              <a:buSzPct val="100000"/>
              <a:buNone/>
            </a:pPr>
            <a:r>
              <a:rPr lang="en-US" altLang="en-US" b="1" dirty="0">
                <a:solidFill>
                  <a:schemeClr val="tx1"/>
                </a:solidFill>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  N Siva </a:t>
            </a:r>
            <a:r>
              <a:rPr lang="en-US" altLang="en-US" b="1" dirty="0" err="1">
                <a:latin typeface="Times New Roman" panose="02020603050405020304" pitchFamily="18" charset="0"/>
                <a:cs typeface="Times New Roman" panose="02020603050405020304" pitchFamily="18" charset="0"/>
              </a:rPr>
              <a:t>nagireddy</a:t>
            </a:r>
            <a:r>
              <a:rPr lang="en-US" altLang="en-US" b="1" dirty="0">
                <a:latin typeface="Times New Roman" panose="02020603050405020304" pitchFamily="18" charset="0"/>
                <a:cs typeface="Times New Roman" panose="02020603050405020304" pitchFamily="18" charset="0"/>
              </a:rPr>
              <a:t>  [19751A0579 ]</a:t>
            </a:r>
          </a:p>
          <a:p>
            <a:pPr marL="0" indent="0">
              <a:buClr>
                <a:srgbClr val="000000"/>
              </a:buClr>
              <a:buSzPct val="100000"/>
              <a:buNone/>
            </a:pPr>
            <a:r>
              <a:rPr lang="en-US" altLang="en-US" b="1" dirty="0">
                <a:solidFill>
                  <a:schemeClr val="tx1"/>
                </a:solidFill>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S Durga prasad     [19751A0599]</a:t>
            </a:r>
            <a:endParaRPr lang="en-US" altLang="en-US" b="1" dirty="0">
              <a:solidFill>
                <a:schemeClr val="tx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40F01E8-682B-D1FD-AFF8-09D369539B72}"/>
              </a:ext>
            </a:extLst>
          </p:cNvPr>
          <p:cNvSpPr txBox="1"/>
          <p:nvPr/>
        </p:nvSpPr>
        <p:spPr>
          <a:xfrm>
            <a:off x="0" y="4254034"/>
            <a:ext cx="5290457" cy="1200329"/>
          </a:xfrm>
          <a:prstGeom prst="rect">
            <a:avLst/>
          </a:prstGeom>
          <a:noFill/>
        </p:spPr>
        <p:txBody>
          <a:bodyPr wrap="square">
            <a:spAutoFit/>
          </a:bodyPr>
          <a:lstStyle/>
          <a:p>
            <a:pPr marL="0" indent="0">
              <a:buNone/>
            </a:pPr>
            <a:r>
              <a:rPr lang="en-IN" b="1" dirty="0">
                <a:solidFill>
                  <a:srgbClr val="1C1C1C"/>
                </a:solidFill>
                <a:highlight>
                  <a:srgbClr val="FFFF00"/>
                </a:highlight>
              </a:rPr>
              <a:t>GUIDED BY: </a:t>
            </a:r>
          </a:p>
          <a:p>
            <a:pPr marL="0" indent="0">
              <a:buNone/>
            </a:pPr>
            <a:r>
              <a:rPr lang="en-IN" b="1" dirty="0">
                <a:solidFill>
                  <a:srgbClr val="1C1C1C"/>
                </a:solidFill>
              </a:rPr>
              <a:t>                   Mr . VIJAYA KUMAR  , M.E,M.B.A </a:t>
            </a:r>
          </a:p>
          <a:p>
            <a:pPr marL="0" indent="0">
              <a:buNone/>
            </a:pPr>
            <a:r>
              <a:rPr lang="en-IN" b="1" dirty="0">
                <a:solidFill>
                  <a:srgbClr val="1C1C1C"/>
                </a:solidFill>
              </a:rPr>
              <a:t>			Assistant Professor,</a:t>
            </a:r>
          </a:p>
          <a:p>
            <a:pPr marL="0" indent="0">
              <a:buNone/>
            </a:pPr>
            <a:r>
              <a:rPr lang="en-IN" b="1" dirty="0">
                <a:solidFill>
                  <a:srgbClr val="1C1C1C"/>
                </a:solidFill>
              </a:rPr>
              <a:t>			Department Of CSE .  </a:t>
            </a:r>
          </a:p>
        </p:txBody>
      </p:sp>
    </p:spTree>
    <p:extLst>
      <p:ext uri="{BB962C8B-B14F-4D97-AF65-F5344CB8AC3E}">
        <p14:creationId xmlns:p14="http://schemas.microsoft.com/office/powerpoint/2010/main" val="1476691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74811" y="611927"/>
            <a:ext cx="7959143" cy="528034"/>
          </a:xfrm>
        </p:spPr>
        <p:txBody>
          <a:bodyPr>
            <a:noAutofit/>
          </a:bodyPr>
          <a:lstStyle/>
          <a:p>
            <a:pPr algn="ctr"/>
            <a:r>
              <a:rPr lang="en-US" sz="2400" b="1" dirty="0">
                <a:solidFill>
                  <a:srgbClr val="1C1C1C"/>
                </a:solidFill>
                <a:latin typeface="Times New Roman" panose="02020603050405020304" pitchFamily="18" charset="0"/>
                <a:cs typeface="Times New Roman" panose="02020603050405020304" pitchFamily="18" charset="0"/>
              </a:rPr>
              <a:t>SOFTWARE &amp; HARDWARE REQUIREMENTS</a:t>
            </a:r>
          </a:p>
        </p:txBody>
      </p:sp>
      <p:sp>
        <p:nvSpPr>
          <p:cNvPr id="5" name="Content Placeholder 2"/>
          <p:cNvSpPr>
            <a:spLocks noGrp="1"/>
          </p:cNvSpPr>
          <p:nvPr>
            <p:ph idx="1"/>
          </p:nvPr>
        </p:nvSpPr>
        <p:spPr>
          <a:xfrm>
            <a:off x="2607971" y="1570303"/>
            <a:ext cx="7070501" cy="4147736"/>
          </a:xfrm>
        </p:spPr>
        <p:txBody>
          <a:bodyPr/>
          <a:lstStyle/>
          <a:p>
            <a:pPr lvl="0" algn="just">
              <a:lnSpc>
                <a:spcPct val="150000"/>
              </a:lnSpc>
              <a:spcBef>
                <a:spcPts val="0"/>
              </a:spcBef>
              <a:buFont typeface="Wingdings" panose="05000000000000000000" pitchFamily="2" charset="2"/>
              <a:buChar char="Ø"/>
            </a:pPr>
            <a:r>
              <a:rPr lang="en-US" sz="2200" dirty="0">
                <a:solidFill>
                  <a:srgbClr val="1C1C1C"/>
                </a:solidFill>
                <a:latin typeface="Times New Roman" panose="02020603050405020304" pitchFamily="18" charset="0"/>
                <a:ea typeface="Calibri" panose="020F0502020204030204" pitchFamily="34" charset="0"/>
                <a:cs typeface="Times New Roman" panose="02020603050405020304" pitchFamily="18" charset="0"/>
              </a:rPr>
              <a:t>Python v3.6+</a:t>
            </a:r>
          </a:p>
          <a:p>
            <a:pPr lvl="0" algn="just">
              <a:lnSpc>
                <a:spcPct val="150000"/>
              </a:lnSpc>
              <a:spcBef>
                <a:spcPts val="0"/>
              </a:spcBef>
              <a:buFont typeface="Wingdings" panose="05000000000000000000" pitchFamily="2" charset="2"/>
              <a:buChar char="Ø"/>
            </a:pPr>
            <a:r>
              <a:rPr lang="en-US" sz="2200" dirty="0">
                <a:solidFill>
                  <a:srgbClr val="1C1C1C"/>
                </a:solidFill>
                <a:latin typeface="Times New Roman" panose="02020603050405020304" pitchFamily="18" charset="0"/>
                <a:ea typeface="Calibri" panose="020F0502020204030204" pitchFamily="34" charset="0"/>
                <a:cs typeface="Times New Roman" panose="02020603050405020304" pitchFamily="18" charset="0"/>
              </a:rPr>
              <a:t>PyCharm IDE.</a:t>
            </a:r>
          </a:p>
          <a:p>
            <a:pPr lvl="0" algn="just">
              <a:lnSpc>
                <a:spcPct val="150000"/>
              </a:lnSpc>
              <a:spcBef>
                <a:spcPts val="0"/>
              </a:spcBef>
              <a:buFont typeface="Wingdings" panose="05000000000000000000" pitchFamily="2" charset="2"/>
              <a:buChar char="Ø"/>
            </a:pPr>
            <a:r>
              <a:rPr lang="en-US" sz="2200" dirty="0">
                <a:solidFill>
                  <a:srgbClr val="1C1C1C"/>
                </a:solidFill>
                <a:latin typeface="Times New Roman" panose="02020603050405020304" pitchFamily="18" charset="0"/>
                <a:ea typeface="Calibri" panose="020F0502020204030204" pitchFamily="34" charset="0"/>
                <a:cs typeface="Times New Roman" panose="02020603050405020304" pitchFamily="18" charset="0"/>
              </a:rPr>
              <a:t>RAM: 4GB minimum.</a:t>
            </a:r>
          </a:p>
          <a:p>
            <a:pPr lvl="0" algn="just">
              <a:lnSpc>
                <a:spcPct val="150000"/>
              </a:lnSpc>
              <a:spcBef>
                <a:spcPts val="0"/>
              </a:spcBef>
              <a:buFont typeface="Wingdings" panose="05000000000000000000" pitchFamily="2" charset="2"/>
              <a:buChar char="Ø"/>
            </a:pPr>
            <a:r>
              <a:rPr lang="en-US" sz="2200" dirty="0">
                <a:solidFill>
                  <a:srgbClr val="1C1C1C"/>
                </a:solidFill>
                <a:latin typeface="Times New Roman" panose="02020603050405020304" pitchFamily="18" charset="0"/>
                <a:ea typeface="Calibri" panose="020F0502020204030204" pitchFamily="34" charset="0"/>
                <a:cs typeface="Times New Roman" panose="02020603050405020304" pitchFamily="18" charset="0"/>
              </a:rPr>
              <a:t>Processor: Intel I3 (min)</a:t>
            </a:r>
          </a:p>
          <a:p>
            <a:pPr lvl="0" algn="just">
              <a:lnSpc>
                <a:spcPct val="150000"/>
              </a:lnSpc>
              <a:spcBef>
                <a:spcPts val="0"/>
              </a:spcBef>
              <a:buFont typeface="Wingdings" panose="05000000000000000000" pitchFamily="2" charset="2"/>
              <a:buChar char="Ø"/>
            </a:pPr>
            <a:r>
              <a:rPr lang="en-US" sz="2200" dirty="0">
                <a:solidFill>
                  <a:srgbClr val="1C1C1C"/>
                </a:solidFill>
                <a:latin typeface="Times New Roman" panose="02020603050405020304" pitchFamily="18" charset="0"/>
                <a:ea typeface="Calibri" panose="020F0502020204030204" pitchFamily="34" charset="0"/>
                <a:cs typeface="Times New Roman" panose="02020603050405020304" pitchFamily="18" charset="0"/>
              </a:rPr>
              <a:t>Hard Disk: 128 GB +</a:t>
            </a:r>
          </a:p>
          <a:p>
            <a:pPr lvl="0" algn="just">
              <a:lnSpc>
                <a:spcPct val="150000"/>
              </a:lnSpc>
              <a:spcBef>
                <a:spcPts val="0"/>
              </a:spcBef>
              <a:buFont typeface="Wingdings" panose="05000000000000000000" pitchFamily="2" charset="2"/>
              <a:buChar char="Ø"/>
            </a:pPr>
            <a:r>
              <a:rPr lang="en-US" sz="2200" dirty="0">
                <a:solidFill>
                  <a:srgbClr val="1C1C1C"/>
                </a:solidFill>
                <a:latin typeface="Times New Roman" panose="02020603050405020304" pitchFamily="18" charset="0"/>
                <a:ea typeface="Calibri" panose="020F0502020204030204" pitchFamily="34" charset="0"/>
                <a:cs typeface="Times New Roman" panose="02020603050405020304" pitchFamily="18" charset="0"/>
              </a:rPr>
              <a:t>OS: Windows 7+</a:t>
            </a:r>
          </a:p>
          <a:p>
            <a:pPr lvl="0" algn="just">
              <a:lnSpc>
                <a:spcPct val="150000"/>
              </a:lnSpc>
              <a:spcBef>
                <a:spcPts val="0"/>
              </a:spcBef>
              <a:buFont typeface="Wingdings" panose="05000000000000000000" pitchFamily="2" charset="2"/>
              <a:buChar char="Ø"/>
            </a:pPr>
            <a:r>
              <a:rPr lang="en-US" sz="2200" dirty="0">
                <a:solidFill>
                  <a:srgbClr val="1C1C1C"/>
                </a:solidFill>
                <a:latin typeface="Times New Roman" panose="02020603050405020304" pitchFamily="18" charset="0"/>
                <a:ea typeface="Calibri" panose="020F0502020204030204" pitchFamily="34" charset="0"/>
                <a:cs typeface="Times New Roman" panose="02020603050405020304" pitchFamily="18" charset="0"/>
              </a:rPr>
              <a:t>Libraries: pandas, </a:t>
            </a:r>
            <a:r>
              <a:rPr lang="en-US" sz="2200" dirty="0" err="1">
                <a:solidFill>
                  <a:srgbClr val="1C1C1C"/>
                </a:solidFill>
                <a:latin typeface="Times New Roman" panose="02020603050405020304" pitchFamily="18" charset="0"/>
                <a:ea typeface="Calibri" panose="020F0502020204030204" pitchFamily="34" charset="0"/>
                <a:cs typeface="Times New Roman" panose="02020603050405020304" pitchFamily="18" charset="0"/>
              </a:rPr>
              <a:t>numpy</a:t>
            </a:r>
            <a:r>
              <a:rPr lang="en-US" sz="2200" dirty="0">
                <a:solidFill>
                  <a:srgbClr val="1C1C1C"/>
                </a:solidFill>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rgbClr val="1C1C1C"/>
                </a:solidFill>
                <a:latin typeface="Times New Roman" panose="02020603050405020304" pitchFamily="18" charset="0"/>
                <a:ea typeface="Calibri" panose="020F0502020204030204" pitchFamily="34" charset="0"/>
                <a:cs typeface="Times New Roman" panose="02020603050405020304" pitchFamily="18" charset="0"/>
              </a:rPr>
              <a:t>scikit</a:t>
            </a:r>
            <a:r>
              <a:rPr lang="en-US" sz="2200" dirty="0">
                <a:solidFill>
                  <a:srgbClr val="1C1C1C"/>
                </a:solidFill>
                <a:latin typeface="Times New Roman" panose="02020603050405020304" pitchFamily="18" charset="0"/>
                <a:ea typeface="Calibri" panose="020F0502020204030204" pitchFamily="34" charset="0"/>
                <a:cs typeface="Times New Roman" panose="02020603050405020304" pitchFamily="18" charset="0"/>
              </a:rPr>
              <a:t>-learn, </a:t>
            </a:r>
            <a:r>
              <a:rPr lang="en-US" sz="2200" dirty="0" err="1">
                <a:solidFill>
                  <a:srgbClr val="1C1C1C"/>
                </a:solidFill>
                <a:latin typeface="Times New Roman" panose="02020603050405020304" pitchFamily="18" charset="0"/>
                <a:ea typeface="Calibri" panose="020F0502020204030204" pitchFamily="34" charset="0"/>
                <a:cs typeface="Times New Roman" panose="02020603050405020304" pitchFamily="18" charset="0"/>
              </a:rPr>
              <a:t>xgboost</a:t>
            </a:r>
            <a:r>
              <a:rPr lang="en-US" sz="2200" dirty="0">
                <a:solidFill>
                  <a:srgbClr val="1C1C1C"/>
                </a:solidFill>
                <a:latin typeface="Times New Roman" panose="02020603050405020304" pitchFamily="18" charset="0"/>
                <a:ea typeface="Calibri" panose="020F0502020204030204" pitchFamily="34" charset="0"/>
                <a:cs typeface="Times New Roman" panose="02020603050405020304" pitchFamily="18" charset="0"/>
              </a:rPr>
              <a:t>.</a:t>
            </a:r>
          </a:p>
          <a:p>
            <a:pPr lvl="0" algn="just">
              <a:lnSpc>
                <a:spcPct val="150000"/>
              </a:lnSpc>
              <a:spcBef>
                <a:spcPts val="0"/>
              </a:spcBef>
              <a:buFont typeface="Wingdings" panose="05000000000000000000" pitchFamily="2" charset="2"/>
              <a:buChar char="Ø"/>
            </a:pPr>
            <a:endParaRPr lang="en-US" sz="2200" dirty="0">
              <a:solidFill>
                <a:srgbClr val="1C1C1C"/>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dirty="0">
              <a:solidFill>
                <a:srgbClr val="1C1C1C"/>
              </a:solidFill>
            </a:endParaRPr>
          </a:p>
        </p:txBody>
      </p:sp>
    </p:spTree>
    <p:extLst>
      <p:ext uri="{BB962C8B-B14F-4D97-AF65-F5344CB8AC3E}">
        <p14:creationId xmlns:p14="http://schemas.microsoft.com/office/powerpoint/2010/main" val="794213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E9BF6-44C0-E1E0-E8E8-104CF7444DD1}"/>
              </a:ext>
            </a:extLst>
          </p:cNvPr>
          <p:cNvSpPr>
            <a:spLocks noGrp="1"/>
          </p:cNvSpPr>
          <p:nvPr>
            <p:ph type="title"/>
          </p:nvPr>
        </p:nvSpPr>
        <p:spPr>
          <a:xfrm>
            <a:off x="677334" y="609600"/>
            <a:ext cx="8596668" cy="855306"/>
          </a:xfrm>
        </p:spPr>
        <p:txBody>
          <a:bodyPr/>
          <a:lstStyle/>
          <a:p>
            <a:r>
              <a:rPr lang="en-US" dirty="0">
                <a:solidFill>
                  <a:schemeClr val="bg2">
                    <a:lumMod val="10000"/>
                  </a:schemeClr>
                </a:solidFill>
              </a:rPr>
              <a:t>             </a:t>
            </a:r>
            <a:r>
              <a:rPr lang="en-US" sz="2800" dirty="0">
                <a:solidFill>
                  <a:schemeClr val="bg2">
                    <a:lumMod val="10000"/>
                  </a:schemeClr>
                </a:solidFill>
              </a:rPr>
              <a:t>ARCHITECTURE DIAGRAM</a:t>
            </a:r>
            <a:endParaRPr lang="en-IN" sz="2800" dirty="0">
              <a:solidFill>
                <a:schemeClr val="bg2">
                  <a:lumMod val="10000"/>
                </a:schemeClr>
              </a:solidFill>
            </a:endParaRPr>
          </a:p>
        </p:txBody>
      </p:sp>
      <p:pic>
        <p:nvPicPr>
          <p:cNvPr id="4" name="Content Placeholder 3">
            <a:extLst>
              <a:ext uri="{FF2B5EF4-FFF2-40B4-BE49-F238E27FC236}">
                <a16:creationId xmlns:a16="http://schemas.microsoft.com/office/drawing/2014/main" id="{E2171405-F507-CAD8-ED7C-9E02E9AE5846}"/>
              </a:ext>
            </a:extLst>
          </p:cNvPr>
          <p:cNvPicPr>
            <a:picLocks noGrp="1"/>
          </p:cNvPicPr>
          <p:nvPr>
            <p:ph idx="1"/>
          </p:nvPr>
        </p:nvPicPr>
        <p:blipFill>
          <a:blip r:embed="rId2"/>
          <a:stretch>
            <a:fillRect/>
          </a:stretch>
        </p:blipFill>
        <p:spPr>
          <a:xfrm>
            <a:off x="877078" y="1651519"/>
            <a:ext cx="9097347" cy="3866081"/>
          </a:xfrm>
          <a:prstGeom prst="rect">
            <a:avLst/>
          </a:prstGeom>
        </p:spPr>
      </p:pic>
    </p:spTree>
    <p:extLst>
      <p:ext uri="{BB962C8B-B14F-4D97-AF65-F5344CB8AC3E}">
        <p14:creationId xmlns:p14="http://schemas.microsoft.com/office/powerpoint/2010/main" val="3247008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09528-9189-6F97-E292-11A631388AA5}"/>
              </a:ext>
            </a:extLst>
          </p:cNvPr>
          <p:cNvSpPr>
            <a:spLocks noGrp="1"/>
          </p:cNvSpPr>
          <p:nvPr>
            <p:ph type="title"/>
          </p:nvPr>
        </p:nvSpPr>
        <p:spPr>
          <a:xfrm>
            <a:off x="677334" y="609600"/>
            <a:ext cx="8596668" cy="556727"/>
          </a:xfrm>
        </p:spPr>
        <p:txBody>
          <a:bodyPr>
            <a:normAutofit/>
          </a:bodyPr>
          <a:lstStyle/>
          <a:p>
            <a:r>
              <a:rPr lang="en-US" sz="2400" dirty="0">
                <a:solidFill>
                  <a:schemeClr val="tx1">
                    <a:lumMod val="95000"/>
                    <a:lumOff val="5000"/>
                  </a:schemeClr>
                </a:solidFill>
              </a:rPr>
              <a:t>Step by Step process of working:</a:t>
            </a:r>
            <a:endParaRPr lang="en-IN" sz="2400"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9BEA8074-2AA0-62D5-B0E5-D33607698A86}"/>
              </a:ext>
            </a:extLst>
          </p:cNvPr>
          <p:cNvSpPr>
            <a:spLocks noGrp="1"/>
          </p:cNvSpPr>
          <p:nvPr>
            <p:ph idx="1"/>
          </p:nvPr>
        </p:nvSpPr>
        <p:spPr>
          <a:xfrm>
            <a:off x="677334" y="1292842"/>
            <a:ext cx="8596668" cy="5098627"/>
          </a:xfrm>
        </p:spPr>
        <p:txBody>
          <a:bodyPr>
            <a:normAutofit lnSpcReduction="10000"/>
          </a:bodyPr>
          <a:lstStyle/>
          <a:p>
            <a:pPr marL="0" indent="0">
              <a:buNone/>
            </a:pPr>
            <a:r>
              <a:rPr lang="en-US" dirty="0"/>
              <a:t> </a:t>
            </a:r>
          </a:p>
          <a:p>
            <a:pPr marL="0" indent="0">
              <a:buNone/>
            </a:pPr>
            <a:r>
              <a:rPr lang="en-US" dirty="0"/>
              <a:t>Step1: </a:t>
            </a:r>
            <a:r>
              <a:rPr lang="en-US" dirty="0">
                <a:solidFill>
                  <a:srgbClr val="00B0F0"/>
                </a:solidFill>
              </a:rPr>
              <a:t>Data Collection </a:t>
            </a:r>
          </a:p>
          <a:p>
            <a:pPr marL="0" indent="0">
              <a:buNone/>
            </a:pPr>
            <a:r>
              <a:rPr lang="en-US" sz="1600" dirty="0"/>
              <a:t>                 The first step in building an IDS is to collect data, which typically includes network traffic logs, system logs, and application logs. The data is usually in a large and unstructured format.</a:t>
            </a:r>
          </a:p>
          <a:p>
            <a:pPr marL="0" indent="0">
              <a:buNone/>
            </a:pPr>
            <a:endParaRPr lang="en-US" dirty="0"/>
          </a:p>
          <a:p>
            <a:pPr marL="0" indent="0">
              <a:buNone/>
            </a:pPr>
            <a:r>
              <a:rPr lang="en-US" dirty="0"/>
              <a:t>Step2: </a:t>
            </a:r>
            <a:r>
              <a:rPr lang="en-US" dirty="0">
                <a:solidFill>
                  <a:srgbClr val="00B0F0"/>
                </a:solidFill>
              </a:rPr>
              <a:t>Data Preprocessing </a:t>
            </a:r>
          </a:p>
          <a:p>
            <a:pPr marL="0" indent="0">
              <a:buNone/>
            </a:pPr>
            <a:r>
              <a:rPr lang="en-US" dirty="0"/>
              <a:t>                </a:t>
            </a:r>
            <a:r>
              <a:rPr lang="en-US" sz="1600" dirty="0"/>
              <a:t>The collected data is preprocessed to extract relevant features from the raw data. In this step, irrelevant data is filtered out, and the remaining data is normalized, scaled, and formatted.</a:t>
            </a:r>
          </a:p>
          <a:p>
            <a:pPr marL="0" indent="0">
              <a:buNone/>
            </a:pPr>
            <a:endParaRPr lang="en-US" dirty="0"/>
          </a:p>
          <a:p>
            <a:pPr marL="0" indent="0">
              <a:buNone/>
            </a:pPr>
            <a:r>
              <a:rPr lang="en-US" dirty="0"/>
              <a:t>Step3: </a:t>
            </a:r>
            <a:r>
              <a:rPr lang="en-US" dirty="0">
                <a:solidFill>
                  <a:srgbClr val="00B0F0"/>
                </a:solidFill>
              </a:rPr>
              <a:t>Dimensionality Reduction with PCA</a:t>
            </a:r>
          </a:p>
          <a:p>
            <a:pPr marL="0" indent="0">
              <a:buNone/>
            </a:pPr>
            <a:r>
              <a:rPr lang="en-US" sz="1600" dirty="0">
                <a:solidFill>
                  <a:srgbClr val="00B0F0"/>
                </a:solidFill>
              </a:rPr>
              <a:t>                 </a:t>
            </a:r>
            <a:r>
              <a:rPr lang="en-US" sz="1600" dirty="0"/>
              <a:t>Since the collected data is usually high dimensional, PCA is applied to reduce the dimensionality of the data. PCA is a technique that reduces the dimensionality of the data by transforming it into a lower dimensional space, while retaining the most important information</a:t>
            </a:r>
            <a:r>
              <a:rPr lang="en-US" dirty="0"/>
              <a:t>.</a:t>
            </a:r>
            <a:endParaRPr lang="en-IN" dirty="0"/>
          </a:p>
        </p:txBody>
      </p:sp>
    </p:spTree>
    <p:extLst>
      <p:ext uri="{BB962C8B-B14F-4D97-AF65-F5344CB8AC3E}">
        <p14:creationId xmlns:p14="http://schemas.microsoft.com/office/powerpoint/2010/main" val="647458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1B7ED-A76B-6C2E-163C-1FBC2CC79D7E}"/>
              </a:ext>
            </a:extLst>
          </p:cNvPr>
          <p:cNvSpPr>
            <a:spLocks noGrp="1"/>
          </p:cNvSpPr>
          <p:nvPr>
            <p:ph type="title"/>
          </p:nvPr>
        </p:nvSpPr>
        <p:spPr>
          <a:xfrm>
            <a:off x="677334" y="609600"/>
            <a:ext cx="8596668" cy="207038"/>
          </a:xfrm>
        </p:spPr>
        <p:txBody>
          <a:bodyPr>
            <a:normAutofit fontScale="90000"/>
          </a:bodyPr>
          <a:lstStyle/>
          <a:p>
            <a:r>
              <a:rPr lang="en-US" dirty="0">
                <a:solidFill>
                  <a:schemeClr val="tx1">
                    <a:lumMod val="95000"/>
                    <a:lumOff val="5000"/>
                  </a:schemeClr>
                </a:solidFill>
              </a:rPr>
              <a:t>.</a:t>
            </a:r>
            <a:endParaRPr lang="en-IN"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FFDB474C-8EE7-56A3-4CF1-E41DB29D8503}"/>
              </a:ext>
            </a:extLst>
          </p:cNvPr>
          <p:cNvSpPr>
            <a:spLocks noGrp="1"/>
          </p:cNvSpPr>
          <p:nvPr>
            <p:ph idx="1"/>
          </p:nvPr>
        </p:nvSpPr>
        <p:spPr>
          <a:xfrm>
            <a:off x="513184" y="966271"/>
            <a:ext cx="8956761" cy="5770431"/>
          </a:xfrm>
        </p:spPr>
        <p:txBody>
          <a:bodyPr/>
          <a:lstStyle/>
          <a:p>
            <a:pPr marL="0" indent="0">
              <a:buNone/>
            </a:pPr>
            <a:r>
              <a:rPr lang="en-US" dirty="0"/>
              <a:t>Step4: </a:t>
            </a:r>
            <a:r>
              <a:rPr lang="en-US" dirty="0">
                <a:solidFill>
                  <a:srgbClr val="00B0F0"/>
                </a:solidFill>
              </a:rPr>
              <a:t>Splitting data</a:t>
            </a:r>
          </a:p>
          <a:p>
            <a:pPr marL="0" indent="0">
              <a:buNone/>
            </a:pPr>
            <a:r>
              <a:rPr lang="en-US" dirty="0">
                <a:solidFill>
                  <a:srgbClr val="00B0F0"/>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 The reduced data is then split into training and testing sets. The training set is used to train the machine learning models, while the testing set is used to evaluate the performance of the models . Model training with SVM, </a:t>
            </a:r>
            <a:r>
              <a:rPr lang="en-US" dirty="0" err="1">
                <a:latin typeface="Calibri" panose="020F0502020204030204" pitchFamily="34" charset="0"/>
                <a:cs typeface="Calibri" panose="020F0502020204030204" pitchFamily="34" charset="0"/>
              </a:rPr>
              <a:t>Xg</a:t>
            </a:r>
            <a:r>
              <a:rPr lang="en-US" dirty="0">
                <a:latin typeface="Calibri" panose="020F0502020204030204" pitchFamily="34" charset="0"/>
                <a:cs typeface="Calibri" panose="020F0502020204030204" pitchFamily="34" charset="0"/>
              </a:rPr>
              <a:t> Boost, and Random Forest: The reduced data is fed into three different machine learning algorithms, SVM, </a:t>
            </a:r>
            <a:r>
              <a:rPr lang="en-US" dirty="0" err="1">
                <a:latin typeface="Calibri" panose="020F0502020204030204" pitchFamily="34" charset="0"/>
                <a:cs typeface="Calibri" panose="020F0502020204030204" pitchFamily="34" charset="0"/>
              </a:rPr>
              <a:t>Xg</a:t>
            </a:r>
            <a:r>
              <a:rPr lang="en-US" dirty="0">
                <a:latin typeface="Calibri" panose="020F0502020204030204" pitchFamily="34" charset="0"/>
                <a:cs typeface="Calibri" panose="020F0502020204030204" pitchFamily="34" charset="0"/>
              </a:rPr>
              <a:t> Boost, and Random Forest, to train three separate models.</a:t>
            </a:r>
          </a:p>
          <a:p>
            <a:pPr marL="0" indent="0">
              <a:buNone/>
            </a:pPr>
            <a:r>
              <a:rPr lang="en-US" dirty="0">
                <a:latin typeface="Calibri" panose="020F0502020204030204" pitchFamily="34" charset="0"/>
                <a:cs typeface="Calibri" panose="020F0502020204030204" pitchFamily="34" charset="0"/>
              </a:rPr>
              <a:t>     </a:t>
            </a:r>
          </a:p>
          <a:p>
            <a:pPr marL="0" indent="0">
              <a:buNone/>
            </a:pPr>
            <a:r>
              <a:rPr lang="en-US" dirty="0">
                <a:latin typeface="Calibri" panose="020F0502020204030204" pitchFamily="34" charset="0"/>
                <a:cs typeface="Calibri" panose="020F0502020204030204" pitchFamily="34" charset="0"/>
              </a:rPr>
              <a:t> Here are the steps involved in randomly splitting data into training and testing sets</a:t>
            </a:r>
            <a:r>
              <a:rPr lang="en-US" sz="1600" dirty="0">
                <a:latin typeface="Calibri" panose="020F0502020204030204" pitchFamily="34" charset="0"/>
                <a:cs typeface="Calibri" panose="020F0502020204030204" pitchFamily="34" charset="0"/>
              </a:rPr>
              <a:t>:</a:t>
            </a:r>
          </a:p>
          <a:p>
            <a:pPr marL="0" indent="0">
              <a:buNone/>
            </a:pPr>
            <a:r>
              <a:rPr lang="en-US" sz="1600" dirty="0">
                <a:solidFill>
                  <a:srgbClr val="FF0000"/>
                </a:solidFill>
                <a:latin typeface="Calibri" panose="020F0502020204030204" pitchFamily="34" charset="0"/>
                <a:cs typeface="Calibri" panose="020F0502020204030204" pitchFamily="34" charset="0"/>
              </a:rPr>
              <a:t>                       a</a:t>
            </a:r>
            <a:r>
              <a:rPr lang="en-US" b="1" dirty="0">
                <a:solidFill>
                  <a:srgbClr val="FF0000"/>
                </a:solidFill>
                <a:latin typeface="Calibri" panose="020F0502020204030204" pitchFamily="34" charset="0"/>
                <a:cs typeface="Calibri" panose="020F0502020204030204" pitchFamily="34" charset="0"/>
              </a:rPr>
              <a:t>)  Shuffle the dataset </a:t>
            </a:r>
            <a:r>
              <a:rPr lang="en-US" sz="160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Before splitting the data, shuffle the  dataset to ensure that the data points are in random order. This step is essential to prevent any underlying patterns or biases in the data from influencing the split.</a:t>
            </a:r>
          </a:p>
          <a:p>
            <a:pPr marL="0" indent="0">
              <a:buNone/>
            </a:pPr>
            <a:r>
              <a:rPr lang="en-US" dirty="0">
                <a:latin typeface="Calibri" panose="020F0502020204030204" pitchFamily="34" charset="0"/>
                <a:cs typeface="Calibri" panose="020F0502020204030204" pitchFamily="34" charset="0"/>
              </a:rPr>
              <a:t>                       </a:t>
            </a:r>
          </a:p>
          <a:p>
            <a:pPr marL="0" indent="0">
              <a:buNone/>
            </a:pPr>
            <a:r>
              <a:rPr lang="en-US" sz="1600" dirty="0">
                <a:solidFill>
                  <a:srgbClr val="FF0000"/>
                </a:solidFill>
                <a:latin typeface="Calibri" panose="020F0502020204030204" pitchFamily="34" charset="0"/>
                <a:cs typeface="Calibri" panose="020F0502020204030204" pitchFamily="34" charset="0"/>
              </a:rPr>
              <a:t>                      b) </a:t>
            </a:r>
            <a:r>
              <a:rPr lang="en-US" b="1" dirty="0">
                <a:solidFill>
                  <a:srgbClr val="FF0000"/>
                </a:solidFill>
                <a:latin typeface="Calibri" panose="020F0502020204030204" pitchFamily="34" charset="0"/>
                <a:cs typeface="Calibri" panose="020F0502020204030204" pitchFamily="34" charset="0"/>
              </a:rPr>
              <a:t>Define the split ratio </a:t>
            </a:r>
            <a:r>
              <a:rPr lang="en-US" dirty="0">
                <a:latin typeface="Calibri" panose="020F0502020204030204" pitchFamily="34" charset="0"/>
                <a:cs typeface="Calibri" panose="020F0502020204030204" pitchFamily="34" charset="0"/>
              </a:rPr>
              <a:t>: Determine the proportion of the dataset  that should be allocated to the training set and the testing set. Typically, the split ratio is around 80:20 or 70:30, with the majority of the data being used for training.</a:t>
            </a:r>
          </a:p>
        </p:txBody>
      </p:sp>
    </p:spTree>
    <p:extLst>
      <p:ext uri="{BB962C8B-B14F-4D97-AF65-F5344CB8AC3E}">
        <p14:creationId xmlns:p14="http://schemas.microsoft.com/office/powerpoint/2010/main" val="3839376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8666A-C489-08B5-CA3E-5DFBE5F1AE96}"/>
              </a:ext>
            </a:extLst>
          </p:cNvPr>
          <p:cNvSpPr>
            <a:spLocks noGrp="1"/>
          </p:cNvSpPr>
          <p:nvPr>
            <p:ph type="title"/>
          </p:nvPr>
        </p:nvSpPr>
        <p:spPr>
          <a:xfrm>
            <a:off x="677334" y="-80866"/>
            <a:ext cx="8596668" cy="547397"/>
          </a:xfrm>
        </p:spPr>
        <p:txBody>
          <a:bodyPr>
            <a:normAutofit fontScale="90000"/>
          </a:bodyPr>
          <a:lstStyle/>
          <a:p>
            <a:r>
              <a:rPr lang="en-US" dirty="0"/>
              <a:t>.</a:t>
            </a:r>
            <a:endParaRPr lang="en-IN" dirty="0"/>
          </a:p>
        </p:txBody>
      </p:sp>
      <p:sp>
        <p:nvSpPr>
          <p:cNvPr id="3" name="Content Placeholder 2">
            <a:extLst>
              <a:ext uri="{FF2B5EF4-FFF2-40B4-BE49-F238E27FC236}">
                <a16:creationId xmlns:a16="http://schemas.microsoft.com/office/drawing/2014/main" id="{94698C30-83CD-04DE-1C5C-D5002E51ABFC}"/>
              </a:ext>
            </a:extLst>
          </p:cNvPr>
          <p:cNvSpPr>
            <a:spLocks noGrp="1"/>
          </p:cNvSpPr>
          <p:nvPr>
            <p:ph idx="1"/>
          </p:nvPr>
        </p:nvSpPr>
        <p:spPr>
          <a:xfrm>
            <a:off x="677334" y="466531"/>
            <a:ext cx="8596668" cy="6214187"/>
          </a:xfrm>
        </p:spPr>
        <p:txBody>
          <a:bodyPr/>
          <a:lstStyle/>
          <a:p>
            <a:pPr marL="0" indent="0">
              <a:buNone/>
            </a:pPr>
            <a:r>
              <a:rPr lang="en-US" dirty="0"/>
              <a:t>                </a:t>
            </a:r>
          </a:p>
          <a:p>
            <a:pPr marL="0" indent="0">
              <a:buNone/>
            </a:pPr>
            <a:r>
              <a:rPr lang="en-US" dirty="0"/>
              <a:t>                  </a:t>
            </a:r>
            <a:r>
              <a:rPr lang="en-US" b="1" dirty="0">
                <a:solidFill>
                  <a:srgbClr val="FF0000"/>
                </a:solidFill>
              </a:rPr>
              <a:t>c)Split the data </a:t>
            </a:r>
            <a:r>
              <a:rPr lang="en-US" b="1" dirty="0">
                <a:solidFill>
                  <a:srgbClr val="FF0000"/>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Using the split ratio, divide the shuffled dataset into two parts: the training set and the testing set. The training set should contain the majority of the data, and the testing set should contain the remainder.</a:t>
            </a:r>
          </a:p>
          <a:p>
            <a:endParaRPr lang="en-US" dirty="0"/>
          </a:p>
          <a:p>
            <a:pPr marL="0" indent="0">
              <a:buNone/>
            </a:pPr>
            <a:r>
              <a:rPr lang="en-US" b="1" dirty="0">
                <a:solidFill>
                  <a:srgbClr val="FF0000"/>
                </a:solidFill>
              </a:rPr>
              <a:t>                  d)Maintain class distribution </a:t>
            </a:r>
            <a:r>
              <a:rPr lang="en-US" dirty="0"/>
              <a:t>: </a:t>
            </a:r>
            <a:r>
              <a:rPr lang="en-US" dirty="0">
                <a:latin typeface="Calibri" panose="020F0502020204030204" pitchFamily="34" charset="0"/>
                <a:cs typeface="Calibri" panose="020F0502020204030204" pitchFamily="34" charset="0"/>
              </a:rPr>
              <a:t>When splitting the data, ensure that the distribution of classes in the training and testing sets is similar to the distribution in the original dataset. This step is important to ensure that the model learns to generalize to new data and doesn't overfit on a particular class.</a:t>
            </a:r>
          </a:p>
          <a:p>
            <a:endParaRPr lang="en-US" dirty="0"/>
          </a:p>
          <a:p>
            <a:pPr marL="0" indent="0">
              <a:buNone/>
            </a:pPr>
            <a:r>
              <a:rPr lang="en-US" dirty="0"/>
              <a:t>                  </a:t>
            </a:r>
            <a:r>
              <a:rPr lang="en-US" b="1" dirty="0">
                <a:solidFill>
                  <a:srgbClr val="FF0000"/>
                </a:solidFill>
              </a:rPr>
              <a:t>e)Cross-validation </a:t>
            </a:r>
            <a:r>
              <a:rPr lang="en-US" dirty="0"/>
              <a:t>: </a:t>
            </a:r>
            <a:r>
              <a:rPr lang="en-US" dirty="0">
                <a:latin typeface="Calibri" panose="020F0502020204030204" pitchFamily="34" charset="0"/>
                <a:cs typeface="Calibri" panose="020F0502020204030204" pitchFamily="34" charset="0"/>
              </a:rPr>
              <a:t>In addition to random splitting, cross-validation is another technique used to split the data into multiple subsets for training and testing. Cross-validation involves splitting the data into multiple folds and iteratively training and testing the model on different subsets of the data to obtain a more robust estimate of the model's performance</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08423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23956-534A-7DFD-92D5-24D2DAA0C022}"/>
              </a:ext>
            </a:extLst>
          </p:cNvPr>
          <p:cNvSpPr>
            <a:spLocks noGrp="1"/>
          </p:cNvSpPr>
          <p:nvPr>
            <p:ph type="title"/>
          </p:nvPr>
        </p:nvSpPr>
        <p:spPr>
          <a:xfrm>
            <a:off x="509383" y="-230155"/>
            <a:ext cx="8596668" cy="1320800"/>
          </a:xfrm>
        </p:spPr>
        <p:txBody>
          <a:bodyPr/>
          <a:lstStyle/>
          <a:p>
            <a:r>
              <a:rPr lang="en-US" dirty="0"/>
              <a:t>.</a:t>
            </a:r>
            <a:endParaRPr lang="en-IN" dirty="0"/>
          </a:p>
        </p:txBody>
      </p:sp>
      <p:sp>
        <p:nvSpPr>
          <p:cNvPr id="3" name="Content Placeholder 2">
            <a:extLst>
              <a:ext uri="{FF2B5EF4-FFF2-40B4-BE49-F238E27FC236}">
                <a16:creationId xmlns:a16="http://schemas.microsoft.com/office/drawing/2014/main" id="{FCB529A4-50B7-78CC-76A8-1B0F2C6003FE}"/>
              </a:ext>
            </a:extLst>
          </p:cNvPr>
          <p:cNvSpPr>
            <a:spLocks noGrp="1"/>
          </p:cNvSpPr>
          <p:nvPr>
            <p:ph idx="1"/>
          </p:nvPr>
        </p:nvSpPr>
        <p:spPr>
          <a:xfrm>
            <a:off x="509383" y="430245"/>
            <a:ext cx="8596668" cy="5830596"/>
          </a:xfrm>
        </p:spPr>
        <p:txBody>
          <a:bodyPr/>
          <a:lstStyle/>
          <a:p>
            <a:pPr marL="0" indent="0">
              <a:buNone/>
            </a:pPr>
            <a:endParaRPr lang="en-US" dirty="0"/>
          </a:p>
          <a:p>
            <a:pPr marL="0" indent="0">
              <a:buNone/>
            </a:pPr>
            <a:endParaRPr lang="en-US" dirty="0"/>
          </a:p>
          <a:p>
            <a:pPr marL="0" indent="0">
              <a:buNone/>
            </a:pPr>
            <a:r>
              <a:rPr lang="en-US" dirty="0"/>
              <a:t>Step5:</a:t>
            </a:r>
            <a:r>
              <a:rPr lang="en-US" dirty="0">
                <a:solidFill>
                  <a:srgbClr val="00B0F0"/>
                </a:solidFill>
              </a:rPr>
              <a:t>Model evaluation</a:t>
            </a:r>
          </a:p>
          <a:p>
            <a:pPr marL="0" indent="0">
              <a:buNone/>
            </a:pPr>
            <a:r>
              <a:rPr lang="en-US" dirty="0">
                <a:solidFill>
                  <a:srgbClr val="00B0F0"/>
                </a:solidFill>
              </a:rPr>
              <a:t>               </a:t>
            </a:r>
            <a:r>
              <a:rPr lang="en-US" dirty="0"/>
              <a:t> Once the models are trained, they are evaluated on the testing set to determine their performance in detecting intrusions. The evaluation metrics commonly used are accuracy, precision, recall, and F1 score.</a:t>
            </a:r>
          </a:p>
          <a:p>
            <a:pPr marL="0" indent="0">
              <a:buNone/>
            </a:pPr>
            <a:endParaRPr lang="en-US" dirty="0"/>
          </a:p>
          <a:p>
            <a:pPr marL="0" indent="0">
              <a:buNone/>
            </a:pPr>
            <a:r>
              <a:rPr lang="en-US" dirty="0"/>
              <a:t>Step6:</a:t>
            </a:r>
            <a:r>
              <a:rPr lang="en-US" dirty="0">
                <a:solidFill>
                  <a:srgbClr val="00B0F0"/>
                </a:solidFill>
              </a:rPr>
              <a:t>Model comparison</a:t>
            </a:r>
          </a:p>
          <a:p>
            <a:pPr marL="0" indent="0">
              <a:buNone/>
            </a:pPr>
            <a:r>
              <a:rPr lang="en-US" dirty="0">
                <a:solidFill>
                  <a:srgbClr val="00B0F0"/>
                </a:solidFill>
              </a:rPr>
              <a:t>               </a:t>
            </a:r>
            <a:r>
              <a:rPr lang="en-US" dirty="0"/>
              <a:t> The performance of the three models is compared to select the best-performing model. The model with the highest performance metrics is selected for deployment in the production environment. </a:t>
            </a:r>
          </a:p>
          <a:p>
            <a:pPr marL="0" indent="0">
              <a:buNone/>
            </a:pPr>
            <a:endParaRPr lang="en-US" dirty="0"/>
          </a:p>
          <a:p>
            <a:pPr marL="0" indent="0">
              <a:buNone/>
            </a:pPr>
            <a:r>
              <a:rPr lang="en-US" dirty="0"/>
              <a:t>  Step7:</a:t>
            </a:r>
            <a:r>
              <a:rPr lang="en-US" dirty="0">
                <a:solidFill>
                  <a:srgbClr val="00B0F0"/>
                </a:solidFill>
              </a:rPr>
              <a:t>Deployment</a:t>
            </a:r>
          </a:p>
          <a:p>
            <a:pPr marL="0" indent="0">
              <a:buNone/>
            </a:pPr>
            <a:r>
              <a:rPr lang="en-US" dirty="0">
                <a:solidFill>
                  <a:srgbClr val="00B0F0"/>
                </a:solidFill>
              </a:rPr>
              <a:t>              </a:t>
            </a:r>
            <a:r>
              <a:rPr lang="en-US" dirty="0"/>
              <a:t> Once the best model is selected, it is deployed in the production environment for real-time intrusion detection.</a:t>
            </a:r>
          </a:p>
          <a:p>
            <a:pPr marL="0" indent="0">
              <a:buNone/>
            </a:pPr>
            <a:endParaRPr lang="en-IN" dirty="0"/>
          </a:p>
          <a:p>
            <a:endParaRPr lang="en-IN" dirty="0"/>
          </a:p>
        </p:txBody>
      </p:sp>
    </p:spTree>
    <p:extLst>
      <p:ext uri="{BB962C8B-B14F-4D97-AF65-F5344CB8AC3E}">
        <p14:creationId xmlns:p14="http://schemas.microsoft.com/office/powerpoint/2010/main" val="3072674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8A65BF-96D1-538F-59D7-39F450D0D425}"/>
              </a:ext>
            </a:extLst>
          </p:cNvPr>
          <p:cNvSpPr>
            <a:spLocks noGrp="1"/>
          </p:cNvSpPr>
          <p:nvPr>
            <p:ph idx="1"/>
          </p:nvPr>
        </p:nvSpPr>
        <p:spPr>
          <a:xfrm>
            <a:off x="677863" y="1001027"/>
            <a:ext cx="8596312" cy="5040998"/>
          </a:xfrm>
        </p:spPr>
        <p:txBody>
          <a:bodyPr/>
          <a:lstStyle/>
          <a:p>
            <a:pPr marL="0" indent="0" algn="ctr">
              <a:buNone/>
            </a:pPr>
            <a:r>
              <a:rPr lang="en-US" sz="2400" b="1" dirty="0">
                <a:solidFill>
                  <a:srgbClr val="000000"/>
                </a:solidFill>
                <a:effectLst/>
                <a:latin typeface="Times New Roman" panose="02020603050405020304" pitchFamily="18" charset="0"/>
                <a:ea typeface="Calibri" panose="020F0502020204030204" pitchFamily="34" charset="0"/>
              </a:rPr>
              <a:t>COMPONENT DIAGRAM</a:t>
            </a:r>
            <a:endParaRPr lang="en-IN" sz="2400" dirty="0">
              <a:solidFill>
                <a:srgbClr val="333333"/>
              </a:solidFill>
              <a:effectLst/>
              <a:latin typeface="Times New Roman" panose="02020603050405020304" pitchFamily="18" charset="0"/>
              <a:ea typeface="Calibri" panose="020F0502020204030204" pitchFamily="34" charset="0"/>
            </a:endParaRPr>
          </a:p>
          <a:p>
            <a:endParaRPr lang="en-IN" dirty="0"/>
          </a:p>
        </p:txBody>
      </p:sp>
      <p:pic>
        <p:nvPicPr>
          <p:cNvPr id="5" name="Picture 4">
            <a:extLst>
              <a:ext uri="{FF2B5EF4-FFF2-40B4-BE49-F238E27FC236}">
                <a16:creationId xmlns:a16="http://schemas.microsoft.com/office/drawing/2014/main" id="{D37DBE3A-B6F0-BEEA-AA3D-7C042739543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35456" y="3512880"/>
            <a:ext cx="8596311" cy="2113412"/>
          </a:xfrm>
          <a:prstGeom prst="rect">
            <a:avLst/>
          </a:prstGeom>
          <a:noFill/>
          <a:ln>
            <a:noFill/>
          </a:ln>
        </p:spPr>
      </p:pic>
      <p:sp>
        <p:nvSpPr>
          <p:cNvPr id="7" name="TextBox 6">
            <a:extLst>
              <a:ext uri="{FF2B5EF4-FFF2-40B4-BE49-F238E27FC236}">
                <a16:creationId xmlns:a16="http://schemas.microsoft.com/office/drawing/2014/main" id="{BC671B45-9F82-AE20-5B31-8831A3D75117}"/>
              </a:ext>
            </a:extLst>
          </p:cNvPr>
          <p:cNvSpPr txBox="1"/>
          <p:nvPr/>
        </p:nvSpPr>
        <p:spPr>
          <a:xfrm>
            <a:off x="978023" y="1556796"/>
            <a:ext cx="10235953" cy="1704569"/>
          </a:xfrm>
          <a:prstGeom prst="rect">
            <a:avLst/>
          </a:prstGeom>
          <a:noFill/>
        </p:spPr>
        <p:txBody>
          <a:bodyPr wrap="square">
            <a:spAutoFit/>
          </a:bodyPr>
          <a:lstStyle/>
          <a:p>
            <a:pPr algn="just">
              <a:lnSpc>
                <a:spcPct val="150000"/>
              </a:lnSpc>
              <a:spcBef>
                <a:spcPts val="1200"/>
              </a:spcBef>
              <a:spcAft>
                <a:spcPts val="1000"/>
              </a:spcAft>
            </a:pPr>
            <a:r>
              <a:rPr lang="en-US" sz="1800" dirty="0">
                <a:solidFill>
                  <a:srgbClr val="000000"/>
                </a:solidFill>
                <a:effectLst/>
                <a:latin typeface="Times New Roman" panose="02020603050405020304" pitchFamily="18" charset="0"/>
                <a:ea typeface="Calibri" panose="020F0502020204030204" pitchFamily="34" charset="0"/>
              </a:rPr>
              <a:t>A component diagram, also known as a UML component diagram, describes the organization and wiring of the physical </a:t>
            </a:r>
            <a:r>
              <a:rPr lang="en-US" sz="1800" b="1" dirty="0">
                <a:solidFill>
                  <a:srgbClr val="000000"/>
                </a:solidFill>
                <a:effectLst/>
                <a:latin typeface="Times New Roman" panose="02020603050405020304" pitchFamily="18" charset="0"/>
                <a:ea typeface="Calibri" panose="020F0502020204030204" pitchFamily="34" charset="0"/>
              </a:rPr>
              <a:t>c</a:t>
            </a:r>
            <a:r>
              <a:rPr lang="en-US" sz="1800" dirty="0">
                <a:solidFill>
                  <a:srgbClr val="000000"/>
                </a:solidFill>
                <a:effectLst/>
                <a:latin typeface="Times New Roman" panose="02020603050405020304" pitchFamily="18" charset="0"/>
                <a:ea typeface="Calibri" panose="020F0502020204030204" pitchFamily="34" charset="0"/>
              </a:rPr>
              <a:t>omponents in a system. Component diagrams are often drawn to help model implementation details and double-check that every aspect of the system's required functions is covered by planned development.</a:t>
            </a:r>
            <a:endParaRPr lang="en-IN" sz="1800" dirty="0">
              <a:solidFill>
                <a:srgbClr val="333333"/>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211082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F45D0-DE60-3FBF-EF3A-9A1A5A5BB01E}"/>
              </a:ext>
            </a:extLst>
          </p:cNvPr>
          <p:cNvSpPr>
            <a:spLocks noGrp="1"/>
          </p:cNvSpPr>
          <p:nvPr>
            <p:ph type="title"/>
          </p:nvPr>
        </p:nvSpPr>
        <p:spPr>
          <a:xfrm>
            <a:off x="388938" y="1279202"/>
            <a:ext cx="8455855" cy="1320800"/>
          </a:xfrm>
        </p:spPr>
        <p:txBody>
          <a:bodyPr>
            <a:normAutofit/>
          </a:bodyPr>
          <a:lstStyle/>
          <a:p>
            <a:pPr algn="ctr">
              <a:lnSpc>
                <a:spcPct val="150000"/>
              </a:lnSpc>
              <a:spcBef>
                <a:spcPts val="1200"/>
              </a:spcBef>
              <a:spcAft>
                <a:spcPts val="1000"/>
              </a:spcAft>
            </a:pPr>
            <a:r>
              <a:rPr lang="en-US" sz="2200" b="1" dirty="0">
                <a:solidFill>
                  <a:srgbClr val="333333"/>
                </a:solidFill>
                <a:effectLst/>
                <a:latin typeface="Times New Roman" panose="02020603050405020304" pitchFamily="18" charset="0"/>
                <a:ea typeface="Calibri" panose="020F0502020204030204" pitchFamily="34" charset="0"/>
              </a:rPr>
              <a:t>SEQUENCE DIAGRAM:</a:t>
            </a:r>
            <a:br>
              <a:rPr lang="en-IN" sz="1800" dirty="0">
                <a:solidFill>
                  <a:srgbClr val="333333"/>
                </a:solidFill>
                <a:effectLst/>
                <a:latin typeface="Times New Roman" panose="02020603050405020304" pitchFamily="18" charset="0"/>
                <a:ea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1A1C0595-631A-343F-2B9D-C657606F3E38}"/>
              </a:ext>
            </a:extLst>
          </p:cNvPr>
          <p:cNvSpPr>
            <a:spLocks noGrp="1"/>
          </p:cNvSpPr>
          <p:nvPr>
            <p:ph idx="1"/>
          </p:nvPr>
        </p:nvSpPr>
        <p:spPr>
          <a:xfrm>
            <a:off x="818146" y="2600002"/>
            <a:ext cx="8596668" cy="2625142"/>
          </a:xfrm>
        </p:spPr>
        <p:txBody>
          <a:bodyPr/>
          <a:lstStyle/>
          <a:p>
            <a:pPr marL="0" indent="0">
              <a:buNone/>
            </a:pPr>
            <a:r>
              <a:rPr lang="en-US" sz="2000" dirty="0">
                <a:solidFill>
                  <a:srgbClr val="333333"/>
                </a:solidFill>
                <a:effectLst/>
                <a:latin typeface="Times New Roman" panose="02020603050405020304" pitchFamily="18" charset="0"/>
                <a:ea typeface="Calibri" panose="020F0502020204030204" pitchFamily="34" charset="0"/>
              </a:rPr>
              <a:t>                  A sequence diagram in Unified Modeling Language (UML) is a kind of interaction diagram that shows how processes operate with one another and in what order. It is a construct of a Message Sequence Chart. Sequence diagrams are sometimes called event diagrams, event scenarios, and timing diagrams.</a:t>
            </a:r>
            <a:endParaRPr lang="en-IN" sz="2000" dirty="0">
              <a:solidFill>
                <a:srgbClr val="333333"/>
              </a:solidFill>
              <a:effectLst/>
              <a:latin typeface="Times New Roman" panose="02020603050405020304" pitchFamily="18" charset="0"/>
              <a:ea typeface="Calibri" panose="020F0502020204030204" pitchFamily="34" charset="0"/>
            </a:endParaRPr>
          </a:p>
          <a:p>
            <a:endParaRPr lang="en-IN" dirty="0"/>
          </a:p>
        </p:txBody>
      </p:sp>
    </p:spTree>
    <p:extLst>
      <p:ext uri="{BB962C8B-B14F-4D97-AF65-F5344CB8AC3E}">
        <p14:creationId xmlns:p14="http://schemas.microsoft.com/office/powerpoint/2010/main" val="441814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4E02EFD-86B5-D3B7-9279-FCF6D6C0AE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61423" y="510138"/>
            <a:ext cx="7652084" cy="6092792"/>
          </a:xfrm>
          <a:prstGeom prst="rect">
            <a:avLst/>
          </a:prstGeom>
          <a:noFill/>
          <a:ln>
            <a:noFill/>
          </a:ln>
        </p:spPr>
      </p:pic>
    </p:spTree>
    <p:extLst>
      <p:ext uri="{BB962C8B-B14F-4D97-AF65-F5344CB8AC3E}">
        <p14:creationId xmlns:p14="http://schemas.microsoft.com/office/powerpoint/2010/main" val="171562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096646" y="396012"/>
            <a:ext cx="3950319" cy="528034"/>
          </a:xfrm>
        </p:spPr>
        <p:txBody>
          <a:bodyPr>
            <a:noAutofit/>
          </a:bodyPr>
          <a:lstStyle/>
          <a:p>
            <a:pPr algn="ctr"/>
            <a:r>
              <a:rPr lang="en-US" sz="2400" b="1" dirty="0">
                <a:solidFill>
                  <a:srgbClr val="1C1C1C"/>
                </a:solidFill>
                <a:latin typeface="Times New Roman" panose="02020603050405020304" pitchFamily="18" charset="0"/>
                <a:cs typeface="Times New Roman" panose="02020603050405020304" pitchFamily="18" charset="0"/>
              </a:rPr>
              <a:t>MODULE DESCRIPTION</a:t>
            </a:r>
          </a:p>
        </p:txBody>
      </p:sp>
      <p:sp>
        <p:nvSpPr>
          <p:cNvPr id="5" name="Content Placeholder 2"/>
          <p:cNvSpPr>
            <a:spLocks noGrp="1"/>
          </p:cNvSpPr>
          <p:nvPr>
            <p:ph idx="1"/>
          </p:nvPr>
        </p:nvSpPr>
        <p:spPr>
          <a:xfrm>
            <a:off x="1358721" y="1114023"/>
            <a:ext cx="8665433" cy="5170683"/>
          </a:xfrm>
        </p:spPr>
        <p:txBody>
          <a:bodyPr numCol="2">
            <a:noAutofit/>
          </a:bodyPr>
          <a:lstStyle/>
          <a:p>
            <a:pPr marL="0" lvl="0" indent="0">
              <a:lnSpc>
                <a:spcPct val="150000"/>
              </a:lnSpc>
              <a:buNone/>
            </a:pPr>
            <a:r>
              <a:rPr lang="en-US" sz="2200" dirty="0">
                <a:solidFill>
                  <a:srgbClr val="FF0000"/>
                </a:solidFill>
                <a:latin typeface="Times New Roman" pitchFamily="18" charset="0"/>
                <a:cs typeface="Times New Roman" pitchFamily="18" charset="0"/>
              </a:rPr>
              <a:t>SYSTEM</a:t>
            </a:r>
            <a:r>
              <a:rPr lang="en-US" sz="2200" dirty="0">
                <a:solidFill>
                  <a:srgbClr val="1C1C1C"/>
                </a:solidFill>
                <a:latin typeface="Times New Roman" pitchFamily="18" charset="0"/>
                <a:cs typeface="Times New Roman" pitchFamily="18" charset="0"/>
              </a:rPr>
              <a:t>:</a:t>
            </a:r>
          </a:p>
          <a:p>
            <a:pPr lvl="1">
              <a:lnSpc>
                <a:spcPct val="150000"/>
              </a:lnSpc>
              <a:buFont typeface="Wingdings" panose="05000000000000000000" pitchFamily="2" charset="2"/>
              <a:buChar char="Ø"/>
            </a:pPr>
            <a:r>
              <a:rPr lang="en-US" sz="2200" dirty="0">
                <a:solidFill>
                  <a:srgbClr val="1C1C1C"/>
                </a:solidFill>
                <a:latin typeface="Times New Roman" pitchFamily="18" charset="0"/>
                <a:cs typeface="Times New Roman" pitchFamily="18" charset="0"/>
              </a:rPr>
              <a:t>Stores Data</a:t>
            </a:r>
          </a:p>
          <a:p>
            <a:pPr lvl="1">
              <a:lnSpc>
                <a:spcPct val="150000"/>
              </a:lnSpc>
              <a:buFont typeface="Wingdings" panose="05000000000000000000" pitchFamily="2" charset="2"/>
              <a:buChar char="Ø"/>
            </a:pPr>
            <a:r>
              <a:rPr lang="en-US" sz="2200" dirty="0">
                <a:solidFill>
                  <a:srgbClr val="1C1C1C"/>
                </a:solidFill>
                <a:latin typeface="Times New Roman" pitchFamily="18" charset="0"/>
                <a:cs typeface="Times New Roman" pitchFamily="18" charset="0"/>
              </a:rPr>
              <a:t>Model Training</a:t>
            </a:r>
          </a:p>
          <a:p>
            <a:pPr lvl="1">
              <a:lnSpc>
                <a:spcPct val="150000"/>
              </a:lnSpc>
              <a:buFont typeface="Wingdings" panose="05000000000000000000" pitchFamily="2" charset="2"/>
              <a:buChar char="Ø"/>
            </a:pPr>
            <a:r>
              <a:rPr lang="en-US" sz="2200" dirty="0">
                <a:solidFill>
                  <a:srgbClr val="1C1C1C"/>
                </a:solidFill>
                <a:latin typeface="Times New Roman" pitchFamily="18" charset="0"/>
                <a:cs typeface="Times New Roman" pitchFamily="18" charset="0"/>
              </a:rPr>
              <a:t>Model Predictions</a:t>
            </a:r>
          </a:p>
          <a:p>
            <a:pPr lvl="1">
              <a:lnSpc>
                <a:spcPct val="150000"/>
              </a:lnSpc>
            </a:pPr>
            <a:endParaRPr lang="en-US" sz="2200" dirty="0">
              <a:solidFill>
                <a:srgbClr val="1C1C1C"/>
              </a:solidFill>
              <a:latin typeface="Times New Roman" pitchFamily="18" charset="0"/>
              <a:cs typeface="Times New Roman" pitchFamily="18" charset="0"/>
            </a:endParaRPr>
          </a:p>
          <a:p>
            <a:pPr lvl="1">
              <a:lnSpc>
                <a:spcPct val="150000"/>
              </a:lnSpc>
            </a:pPr>
            <a:endParaRPr lang="en-US" sz="2200" dirty="0">
              <a:solidFill>
                <a:srgbClr val="1C1C1C"/>
              </a:solidFill>
              <a:latin typeface="Times New Roman" pitchFamily="18" charset="0"/>
              <a:cs typeface="Times New Roman" pitchFamily="18" charset="0"/>
            </a:endParaRPr>
          </a:p>
          <a:p>
            <a:pPr marL="457200" lvl="1" indent="0">
              <a:lnSpc>
                <a:spcPct val="150000"/>
              </a:lnSpc>
              <a:buNone/>
            </a:pPr>
            <a:endParaRPr lang="en-US" sz="2200" dirty="0">
              <a:solidFill>
                <a:srgbClr val="1C1C1C"/>
              </a:solidFill>
              <a:latin typeface="Times New Roman" pitchFamily="18" charset="0"/>
              <a:cs typeface="Times New Roman" pitchFamily="18" charset="0"/>
            </a:endParaRPr>
          </a:p>
          <a:p>
            <a:pPr lvl="1">
              <a:lnSpc>
                <a:spcPct val="150000"/>
              </a:lnSpc>
            </a:pPr>
            <a:endParaRPr lang="en-US" sz="2200" dirty="0">
              <a:solidFill>
                <a:srgbClr val="1C1C1C"/>
              </a:solidFill>
              <a:latin typeface="Times New Roman" pitchFamily="18" charset="0"/>
              <a:cs typeface="Times New Roman" pitchFamily="18" charset="0"/>
            </a:endParaRPr>
          </a:p>
          <a:p>
            <a:pPr lvl="1">
              <a:lnSpc>
                <a:spcPct val="150000"/>
              </a:lnSpc>
            </a:pPr>
            <a:endParaRPr lang="en-US" sz="2200" dirty="0">
              <a:solidFill>
                <a:srgbClr val="1C1C1C"/>
              </a:solidFill>
              <a:latin typeface="Times New Roman" pitchFamily="18" charset="0"/>
              <a:cs typeface="Times New Roman" pitchFamily="18" charset="0"/>
            </a:endParaRPr>
          </a:p>
          <a:p>
            <a:pPr marL="0" lvl="0" indent="0">
              <a:lnSpc>
                <a:spcPct val="150000"/>
              </a:lnSpc>
              <a:buNone/>
            </a:pPr>
            <a:r>
              <a:rPr lang="en-US" sz="2200" dirty="0">
                <a:solidFill>
                  <a:srgbClr val="FF0000"/>
                </a:solidFill>
                <a:latin typeface="Times New Roman" pitchFamily="18" charset="0"/>
                <a:cs typeface="Times New Roman" pitchFamily="18" charset="0"/>
              </a:rPr>
              <a:t>USER:</a:t>
            </a:r>
          </a:p>
          <a:p>
            <a:pPr lvl="1">
              <a:lnSpc>
                <a:spcPct val="150000"/>
              </a:lnSpc>
              <a:buFont typeface="Wingdings" panose="05000000000000000000" pitchFamily="2" charset="2"/>
              <a:buChar char="Ø"/>
            </a:pPr>
            <a:r>
              <a:rPr lang="en-US" sz="2200" dirty="0">
                <a:solidFill>
                  <a:srgbClr val="1C1C1C"/>
                </a:solidFill>
                <a:latin typeface="Times New Roman" pitchFamily="18" charset="0"/>
                <a:cs typeface="Times New Roman" pitchFamily="18" charset="0"/>
              </a:rPr>
              <a:t>Load Dataset</a:t>
            </a:r>
          </a:p>
          <a:p>
            <a:pPr lvl="1">
              <a:lnSpc>
                <a:spcPct val="150000"/>
              </a:lnSpc>
              <a:buFont typeface="Wingdings" panose="05000000000000000000" pitchFamily="2" charset="2"/>
              <a:buChar char="Ø"/>
            </a:pPr>
            <a:r>
              <a:rPr lang="en-US" sz="2200" dirty="0">
                <a:solidFill>
                  <a:srgbClr val="1C1C1C"/>
                </a:solidFill>
                <a:latin typeface="Times New Roman" pitchFamily="18" charset="0"/>
                <a:cs typeface="Times New Roman" pitchFamily="18" charset="0"/>
              </a:rPr>
              <a:t>View Dataset.</a:t>
            </a:r>
          </a:p>
          <a:p>
            <a:pPr lvl="1">
              <a:lnSpc>
                <a:spcPct val="150000"/>
              </a:lnSpc>
              <a:buFont typeface="Wingdings" panose="05000000000000000000" pitchFamily="2" charset="2"/>
              <a:buChar char="Ø"/>
            </a:pPr>
            <a:r>
              <a:rPr lang="en-US" sz="2200" dirty="0">
                <a:solidFill>
                  <a:srgbClr val="1C1C1C"/>
                </a:solidFill>
                <a:latin typeface="Times New Roman" pitchFamily="18" charset="0"/>
                <a:cs typeface="Times New Roman" pitchFamily="18" charset="0"/>
              </a:rPr>
              <a:t>Select Model.</a:t>
            </a:r>
          </a:p>
          <a:p>
            <a:pPr lvl="1">
              <a:lnSpc>
                <a:spcPct val="150000"/>
              </a:lnSpc>
              <a:buFont typeface="Wingdings" panose="05000000000000000000" pitchFamily="2" charset="2"/>
              <a:buChar char="Ø"/>
            </a:pPr>
            <a:r>
              <a:rPr lang="en-US" sz="2200" dirty="0">
                <a:solidFill>
                  <a:srgbClr val="1C1C1C"/>
                </a:solidFill>
                <a:latin typeface="Times New Roman" pitchFamily="18" charset="0"/>
                <a:cs typeface="Times New Roman" pitchFamily="18" charset="0"/>
              </a:rPr>
              <a:t>Evaluation</a:t>
            </a:r>
          </a:p>
          <a:p>
            <a:pPr lvl="0">
              <a:lnSpc>
                <a:spcPct val="150000"/>
              </a:lnSpc>
            </a:pPr>
            <a:endParaRPr lang="en-US" sz="2200" dirty="0">
              <a:solidFill>
                <a:srgbClr val="1C1C1C"/>
              </a:solidFill>
              <a:latin typeface="Times New Roman" pitchFamily="18" charset="0"/>
              <a:cs typeface="Times New Roman" pitchFamily="18" charset="0"/>
            </a:endParaRPr>
          </a:p>
          <a:p>
            <a:pPr marL="342900" marR="0" lvl="0" indent="-342900" algn="just">
              <a:lnSpc>
                <a:spcPct val="150000"/>
              </a:lnSpc>
              <a:spcBef>
                <a:spcPts val="0"/>
              </a:spcBef>
              <a:spcAft>
                <a:spcPts val="800"/>
              </a:spcAft>
              <a:buFont typeface="Symbol" panose="05050102010706020507" pitchFamily="18" charset="2"/>
              <a:buChar char=""/>
            </a:pPr>
            <a:endParaRPr lang="en-US" sz="2200" dirty="0">
              <a:solidFill>
                <a:srgbClr val="1C1C1C"/>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dirty="0">
              <a:solidFill>
                <a:srgbClr val="1C1C1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3879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3064" y="454715"/>
            <a:ext cx="1579830" cy="638020"/>
          </a:xfrm>
        </p:spPr>
        <p:txBody>
          <a:bodyPr>
            <a:normAutofit/>
          </a:bodyPr>
          <a:lstStyle/>
          <a:p>
            <a:pPr algn="ctr"/>
            <a:r>
              <a:rPr lang="en-US" sz="2400" b="1" dirty="0">
                <a:solidFill>
                  <a:srgbClr val="1C1C1C"/>
                </a:solidFill>
                <a:latin typeface="Times New Roman" panose="02020603050405020304" pitchFamily="18" charset="0"/>
                <a:cs typeface="Times New Roman" panose="02020603050405020304" pitchFamily="18" charset="0"/>
              </a:rPr>
              <a:t>INDEX</a:t>
            </a:r>
          </a:p>
        </p:txBody>
      </p:sp>
      <p:sp>
        <p:nvSpPr>
          <p:cNvPr id="3" name="Content Placeholder 2"/>
          <p:cNvSpPr>
            <a:spLocks noGrp="1"/>
          </p:cNvSpPr>
          <p:nvPr>
            <p:ph idx="1"/>
          </p:nvPr>
        </p:nvSpPr>
        <p:spPr>
          <a:xfrm>
            <a:off x="1647249" y="1287624"/>
            <a:ext cx="9163646" cy="5449077"/>
          </a:xfrm>
        </p:spPr>
        <p:txBody>
          <a:bodyPr numCol="2">
            <a:noAutofit/>
          </a:bodyPr>
          <a:lstStyle/>
          <a:p>
            <a:pPr>
              <a:lnSpc>
                <a:spcPct val="150000"/>
              </a:lnSpc>
              <a:buFont typeface="Wingdings" panose="05000000000000000000" pitchFamily="2" charset="2"/>
              <a:buChar char="q"/>
            </a:pPr>
            <a:r>
              <a:rPr lang="en-US" sz="2000" dirty="0">
                <a:solidFill>
                  <a:srgbClr val="1C1C1C"/>
                </a:solidFill>
                <a:latin typeface="Times New Roman" panose="02020603050405020304" pitchFamily="18" charset="0"/>
                <a:cs typeface="Times New Roman" panose="02020603050405020304" pitchFamily="18" charset="0"/>
              </a:rPr>
              <a:t>Abstract</a:t>
            </a:r>
          </a:p>
          <a:p>
            <a:pPr>
              <a:lnSpc>
                <a:spcPct val="150000"/>
              </a:lnSpc>
              <a:buFont typeface="Wingdings" panose="05000000000000000000" pitchFamily="2" charset="2"/>
              <a:buChar char="q"/>
            </a:pPr>
            <a:r>
              <a:rPr lang="en-US" sz="2000" dirty="0">
                <a:solidFill>
                  <a:srgbClr val="1C1C1C"/>
                </a:solidFill>
                <a:latin typeface="Times New Roman" panose="02020603050405020304" pitchFamily="18" charset="0"/>
                <a:cs typeface="Times New Roman" panose="02020603050405020304" pitchFamily="18" charset="0"/>
              </a:rPr>
              <a:t>Introduction</a:t>
            </a:r>
          </a:p>
          <a:p>
            <a:pPr>
              <a:lnSpc>
                <a:spcPct val="150000"/>
              </a:lnSpc>
              <a:buFont typeface="Wingdings" panose="05000000000000000000" pitchFamily="2" charset="2"/>
              <a:buChar char="q"/>
            </a:pPr>
            <a:r>
              <a:rPr lang="en-US" sz="2000" dirty="0">
                <a:solidFill>
                  <a:srgbClr val="1C1C1C"/>
                </a:solidFill>
                <a:latin typeface="Times New Roman" panose="02020603050405020304" pitchFamily="18" charset="0"/>
                <a:cs typeface="Times New Roman" panose="02020603050405020304" pitchFamily="18" charset="0"/>
              </a:rPr>
              <a:t>Literature review</a:t>
            </a:r>
          </a:p>
          <a:p>
            <a:pPr>
              <a:lnSpc>
                <a:spcPct val="150000"/>
              </a:lnSpc>
              <a:buFont typeface="Wingdings" panose="05000000000000000000" pitchFamily="2" charset="2"/>
              <a:buChar char="q"/>
            </a:pPr>
            <a:r>
              <a:rPr lang="en-US" sz="2000" dirty="0">
                <a:solidFill>
                  <a:srgbClr val="1C1C1C"/>
                </a:solidFill>
                <a:latin typeface="Times New Roman" panose="02020603050405020304" pitchFamily="18" charset="0"/>
                <a:cs typeface="Times New Roman" panose="02020603050405020304" pitchFamily="18" charset="0"/>
              </a:rPr>
              <a:t>Existing Method</a:t>
            </a:r>
          </a:p>
          <a:p>
            <a:pPr>
              <a:lnSpc>
                <a:spcPct val="150000"/>
              </a:lnSpc>
              <a:buFont typeface="Wingdings" panose="05000000000000000000" pitchFamily="2" charset="2"/>
              <a:buChar char="q"/>
            </a:pPr>
            <a:r>
              <a:rPr lang="en-US" sz="2000" dirty="0">
                <a:solidFill>
                  <a:srgbClr val="1C1C1C"/>
                </a:solidFill>
                <a:latin typeface="Times New Roman" panose="02020603050405020304" pitchFamily="18" charset="0"/>
                <a:cs typeface="Times New Roman" panose="02020603050405020304" pitchFamily="18" charset="0"/>
              </a:rPr>
              <a:t>Proposed Method</a:t>
            </a:r>
          </a:p>
          <a:p>
            <a:pPr>
              <a:lnSpc>
                <a:spcPct val="150000"/>
              </a:lnSpc>
              <a:buFont typeface="Wingdings" panose="05000000000000000000" pitchFamily="2" charset="2"/>
              <a:buChar char="q"/>
            </a:pPr>
            <a:r>
              <a:rPr lang="en-US" sz="2000" dirty="0">
                <a:solidFill>
                  <a:srgbClr val="1C1C1C"/>
                </a:solidFill>
                <a:latin typeface="Times New Roman" panose="02020603050405020304" pitchFamily="18" charset="0"/>
                <a:cs typeface="Times New Roman" panose="02020603050405020304" pitchFamily="18" charset="0"/>
              </a:rPr>
              <a:t>Hardware and Software Requirements</a:t>
            </a:r>
          </a:p>
          <a:p>
            <a:pPr>
              <a:lnSpc>
                <a:spcPct val="150000"/>
              </a:lnSpc>
              <a:buFont typeface="Wingdings" panose="05000000000000000000" pitchFamily="2" charset="2"/>
              <a:buChar char="q"/>
            </a:pPr>
            <a:r>
              <a:rPr lang="en-US" sz="2000" dirty="0">
                <a:solidFill>
                  <a:srgbClr val="1C1C1C"/>
                </a:solidFill>
                <a:latin typeface="Times New Roman" panose="02020603050405020304" pitchFamily="18" charset="0"/>
                <a:cs typeface="Times New Roman" panose="02020603050405020304" pitchFamily="18" charset="0"/>
              </a:rPr>
              <a:t>Architecture  Diagram	</a:t>
            </a:r>
          </a:p>
          <a:p>
            <a:pPr>
              <a:lnSpc>
                <a:spcPct val="150000"/>
              </a:lnSpc>
              <a:buFont typeface="Wingdings" panose="05000000000000000000" pitchFamily="2" charset="2"/>
              <a:buChar char="q"/>
            </a:pPr>
            <a:r>
              <a:rPr lang="en-US" sz="2000" dirty="0">
                <a:solidFill>
                  <a:srgbClr val="1C1C1C"/>
                </a:solidFill>
                <a:latin typeface="Times New Roman" panose="02020603050405020304" pitchFamily="18" charset="0"/>
                <a:cs typeface="Times New Roman" panose="02020603050405020304" pitchFamily="18" charset="0"/>
              </a:rPr>
              <a:t>Module Description</a:t>
            </a:r>
          </a:p>
          <a:p>
            <a:pPr>
              <a:lnSpc>
                <a:spcPct val="150000"/>
              </a:lnSpc>
              <a:buFont typeface="Wingdings" panose="05000000000000000000" pitchFamily="2" charset="2"/>
              <a:buChar char="q"/>
            </a:pPr>
            <a:r>
              <a:rPr lang="en-US" sz="2000" dirty="0">
                <a:solidFill>
                  <a:srgbClr val="1C1C1C"/>
                </a:solidFill>
                <a:latin typeface="Times New Roman" panose="02020603050405020304" pitchFamily="18" charset="0"/>
                <a:cs typeface="Times New Roman" panose="02020603050405020304" pitchFamily="18" charset="0"/>
              </a:rPr>
              <a:t>Implementation </a:t>
            </a:r>
          </a:p>
          <a:p>
            <a:pPr>
              <a:lnSpc>
                <a:spcPct val="150000"/>
              </a:lnSpc>
              <a:buFont typeface="Wingdings" panose="05000000000000000000" pitchFamily="2" charset="2"/>
              <a:buChar char="q"/>
            </a:pPr>
            <a:r>
              <a:rPr lang="en-US" sz="2000" dirty="0">
                <a:solidFill>
                  <a:srgbClr val="1C1C1C"/>
                </a:solidFill>
                <a:latin typeface="Times New Roman" panose="02020603050405020304" pitchFamily="18" charset="0"/>
                <a:cs typeface="Times New Roman" panose="02020603050405020304" pitchFamily="18" charset="0"/>
              </a:rPr>
              <a:t>Result</a:t>
            </a:r>
          </a:p>
          <a:p>
            <a:pPr>
              <a:lnSpc>
                <a:spcPct val="150000"/>
              </a:lnSpc>
              <a:buFont typeface="Wingdings" panose="05000000000000000000" pitchFamily="2" charset="2"/>
              <a:buChar char="q"/>
            </a:pPr>
            <a:r>
              <a:rPr lang="en-US" sz="2000" dirty="0">
                <a:solidFill>
                  <a:srgbClr val="1C1C1C"/>
                </a:solidFill>
                <a:latin typeface="Times New Roman" panose="02020603050405020304" pitchFamily="18" charset="0"/>
                <a:cs typeface="Times New Roman" panose="02020603050405020304" pitchFamily="18" charset="0"/>
              </a:rPr>
              <a:t>References	</a:t>
            </a:r>
          </a:p>
          <a:p>
            <a:pPr marL="0" indent="0">
              <a:lnSpc>
                <a:spcPct val="150000"/>
              </a:lnSpc>
              <a:buNone/>
            </a:pPr>
            <a:endParaRPr lang="en-US" sz="2000" dirty="0">
              <a:solidFill>
                <a:srgbClr val="1C1C1C"/>
              </a:solidFill>
              <a:latin typeface="Times New Roman" panose="02020603050405020304" pitchFamily="18" charset="0"/>
              <a:cs typeface="Times New Roman" panose="02020603050405020304" pitchFamily="18" charset="0"/>
            </a:endParaRPr>
          </a:p>
          <a:p>
            <a:pPr marL="0" indent="0">
              <a:lnSpc>
                <a:spcPct val="150000"/>
              </a:lnSpc>
              <a:buNone/>
            </a:pPr>
            <a:endParaRPr lang="en-US" sz="2000" dirty="0">
              <a:solidFill>
                <a:srgbClr val="1C1C1C"/>
              </a:solidFill>
              <a:latin typeface="Times New Roman" panose="02020603050405020304" pitchFamily="18" charset="0"/>
              <a:cs typeface="Times New Roman" panose="02020603050405020304" pitchFamily="18" charset="0"/>
            </a:endParaRPr>
          </a:p>
          <a:p>
            <a:pPr>
              <a:lnSpc>
                <a:spcPct val="150000"/>
              </a:lnSpc>
            </a:pPr>
            <a:endParaRPr lang="en-US" sz="2000" dirty="0">
              <a:solidFill>
                <a:srgbClr val="1C1C1C"/>
              </a:solidFill>
              <a:latin typeface="Times New Roman" panose="02020603050405020304" pitchFamily="18" charset="0"/>
              <a:cs typeface="Times New Roman" panose="02020603050405020304" pitchFamily="18" charset="0"/>
            </a:endParaRPr>
          </a:p>
          <a:p>
            <a:pPr>
              <a:lnSpc>
                <a:spcPct val="150000"/>
              </a:lnSpc>
            </a:pPr>
            <a:endParaRPr lang="en-US" sz="2000" dirty="0">
              <a:solidFill>
                <a:srgbClr val="1C1C1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940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648777" y="321367"/>
            <a:ext cx="3950319" cy="528034"/>
          </a:xfrm>
        </p:spPr>
        <p:txBody>
          <a:bodyPr>
            <a:noAutofit/>
          </a:bodyPr>
          <a:lstStyle/>
          <a:p>
            <a:pPr algn="ctr"/>
            <a:r>
              <a:rPr lang="en-US" sz="2400" b="1" dirty="0">
                <a:solidFill>
                  <a:srgbClr val="1C1C1C"/>
                </a:solidFill>
                <a:latin typeface="Times New Roman" panose="02020603050405020304" pitchFamily="18" charset="0"/>
                <a:cs typeface="Times New Roman" panose="02020603050405020304" pitchFamily="18" charset="0"/>
              </a:rPr>
              <a:t>ALGORITHMS</a:t>
            </a:r>
          </a:p>
        </p:txBody>
      </p:sp>
      <p:sp>
        <p:nvSpPr>
          <p:cNvPr id="6" name="Content Placeholder 5"/>
          <p:cNvSpPr>
            <a:spLocks noGrp="1"/>
          </p:cNvSpPr>
          <p:nvPr>
            <p:ph idx="1"/>
          </p:nvPr>
        </p:nvSpPr>
        <p:spPr>
          <a:xfrm>
            <a:off x="327255" y="1228145"/>
            <a:ext cx="9350430" cy="5239678"/>
          </a:xfrm>
        </p:spPr>
        <p:txBody>
          <a:bodyPr>
            <a:normAutofit/>
          </a:bodyPr>
          <a:lstStyle/>
          <a:p>
            <a:pPr marL="0" lvl="0" indent="0">
              <a:lnSpc>
                <a:spcPct val="110000"/>
              </a:lnSpc>
              <a:buNone/>
            </a:pPr>
            <a:r>
              <a:rPr lang="en-US" sz="2200" b="1" dirty="0">
                <a:solidFill>
                  <a:srgbClr val="FF0000"/>
                </a:solidFill>
                <a:latin typeface="Times New Roman" pitchFamily="18" charset="0"/>
                <a:cs typeface="Times New Roman" pitchFamily="18" charset="0"/>
              </a:rPr>
              <a:t>Random Forest</a:t>
            </a:r>
            <a:r>
              <a:rPr lang="en-US" sz="2200" b="1" dirty="0">
                <a:latin typeface="Times New Roman" pitchFamily="18" charset="0"/>
                <a:cs typeface="Times New Roman" pitchFamily="18" charset="0"/>
              </a:rPr>
              <a:t>:</a:t>
            </a:r>
          </a:p>
          <a:p>
            <a:pPr marL="457200" lvl="1" indent="-342900" algn="just">
              <a:lnSpc>
                <a:spcPct val="115000"/>
              </a:lnSpc>
              <a:spcBef>
                <a:spcPts val="1200"/>
              </a:spcBef>
              <a:spcAft>
                <a:spcPts val="1000"/>
              </a:spcAft>
              <a:buFont typeface="Wingdings" panose="05000000000000000000" pitchFamily="2" charset="2"/>
              <a:buChar char="§"/>
            </a:pPr>
            <a:r>
              <a:rPr lang="en-US" sz="2200" dirty="0">
                <a:solidFill>
                  <a:srgbClr val="333333"/>
                </a:solidFill>
                <a:latin typeface="Times New Roman" panose="02020603050405020304" pitchFamily="18" charset="0"/>
                <a:ea typeface="Calibri" panose="020F0502020204030204" pitchFamily="34" charset="0"/>
              </a:rPr>
              <a:t>Random forests or random decision forests are an ensemble learning method for classification, regression and other tasks that operate by constructing a multitude of decision trees at training time and outputting the class that is the mode of the classes (classification) or mean/average prediction (regression) of the individual trees. </a:t>
            </a:r>
          </a:p>
          <a:p>
            <a:pPr marL="457200" lvl="1" indent="-342900" algn="just">
              <a:lnSpc>
                <a:spcPct val="115000"/>
              </a:lnSpc>
              <a:spcBef>
                <a:spcPts val="1200"/>
              </a:spcBef>
              <a:spcAft>
                <a:spcPts val="1000"/>
              </a:spcAft>
              <a:buFont typeface="Wingdings" panose="05000000000000000000" pitchFamily="2" charset="2"/>
              <a:buChar char="§"/>
            </a:pPr>
            <a:r>
              <a:rPr lang="en-US" sz="2200" dirty="0">
                <a:solidFill>
                  <a:srgbClr val="333333"/>
                </a:solidFill>
                <a:latin typeface="Times New Roman" panose="02020603050405020304" pitchFamily="18" charset="0"/>
                <a:ea typeface="Calibri" panose="020F0502020204030204" pitchFamily="34" charset="0"/>
              </a:rPr>
              <a:t>Random decision forests correct for decision trees' habit of over fitting to their training set. </a:t>
            </a:r>
          </a:p>
          <a:p>
            <a:pPr marL="457200" lvl="1" indent="-342900" algn="just">
              <a:lnSpc>
                <a:spcPct val="115000"/>
              </a:lnSpc>
              <a:spcBef>
                <a:spcPts val="1200"/>
              </a:spcBef>
              <a:spcAft>
                <a:spcPts val="1000"/>
              </a:spcAft>
              <a:buFont typeface="Wingdings" panose="05000000000000000000" pitchFamily="2" charset="2"/>
              <a:buChar char="§"/>
            </a:pPr>
            <a:r>
              <a:rPr lang="en-US" sz="2200" dirty="0">
                <a:solidFill>
                  <a:srgbClr val="333333"/>
                </a:solidFill>
                <a:latin typeface="Times New Roman" panose="02020603050405020304" pitchFamily="18" charset="0"/>
                <a:ea typeface="Calibri" panose="020F0502020204030204" pitchFamily="34" charset="0"/>
              </a:rPr>
              <a:t>Random forests generally outperform decision trees, but their accuracy is lower than gradient boosted trees. However, data characteristics can affect their performance. </a:t>
            </a:r>
          </a:p>
        </p:txBody>
      </p:sp>
    </p:spTree>
    <p:extLst>
      <p:ext uri="{BB962C8B-B14F-4D97-AF65-F5344CB8AC3E}">
        <p14:creationId xmlns:p14="http://schemas.microsoft.com/office/powerpoint/2010/main" val="2613797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32A80D-E0C9-CF6E-71C3-7FB87E2AA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049" y="1412708"/>
            <a:ext cx="6649804" cy="4610100"/>
          </a:xfrm>
          <a:prstGeom prst="rect">
            <a:avLst/>
          </a:prstGeom>
        </p:spPr>
      </p:pic>
    </p:spTree>
    <p:extLst>
      <p:ext uri="{BB962C8B-B14F-4D97-AF65-F5344CB8AC3E}">
        <p14:creationId xmlns:p14="http://schemas.microsoft.com/office/powerpoint/2010/main" val="1745259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799411" y="802630"/>
            <a:ext cx="8242479" cy="5252739"/>
          </a:xfrm>
        </p:spPr>
        <p:txBody>
          <a:bodyPr>
            <a:noAutofit/>
          </a:bodyPr>
          <a:lstStyle/>
          <a:p>
            <a:pPr marL="0" lvl="0" indent="0">
              <a:lnSpc>
                <a:spcPct val="110000"/>
              </a:lnSpc>
              <a:buNone/>
            </a:pPr>
            <a:r>
              <a:rPr lang="en-US" sz="2200" b="1" dirty="0">
                <a:solidFill>
                  <a:srgbClr val="FF0000"/>
                </a:solidFill>
                <a:latin typeface="Times New Roman" pitchFamily="18" charset="0"/>
                <a:cs typeface="Times New Roman" pitchFamily="18" charset="0"/>
              </a:rPr>
              <a:t>Support  Vector Machine</a:t>
            </a:r>
            <a:r>
              <a:rPr lang="en-US" sz="2200" b="1" dirty="0">
                <a:latin typeface="Times New Roman" pitchFamily="18" charset="0"/>
                <a:cs typeface="Times New Roman" pitchFamily="18" charset="0"/>
              </a:rPr>
              <a:t>:</a:t>
            </a:r>
          </a:p>
          <a:p>
            <a:pPr marL="400050" lvl="1" algn="just">
              <a:lnSpc>
                <a:spcPct val="150000"/>
              </a:lnSpc>
              <a:spcBef>
                <a:spcPts val="1200"/>
              </a:spcBef>
              <a:spcAft>
                <a:spcPts val="1000"/>
              </a:spcAft>
              <a:buFont typeface="Wingdings" panose="05000000000000000000" pitchFamily="2" charset="2"/>
              <a:buChar char="§"/>
            </a:pPr>
            <a:r>
              <a:rPr lang="en-US" sz="1800" dirty="0">
                <a:solidFill>
                  <a:srgbClr val="333333"/>
                </a:solidFill>
                <a:latin typeface="Calibri" panose="020F0502020204030204" pitchFamily="34" charset="0"/>
                <a:ea typeface="Calibri" panose="020F0502020204030204" pitchFamily="34" charset="0"/>
                <a:cs typeface="Calibri" panose="020F0502020204030204" pitchFamily="34" charset="0"/>
              </a:rPr>
              <a:t>The objective of the support vector machine algorithm is to find a </a:t>
            </a:r>
            <a:r>
              <a:rPr lang="en-US" sz="1800" dirty="0" err="1">
                <a:solidFill>
                  <a:srgbClr val="333333"/>
                </a:solidFill>
                <a:latin typeface="Calibri" panose="020F0502020204030204" pitchFamily="34" charset="0"/>
                <a:ea typeface="Calibri" panose="020F0502020204030204" pitchFamily="34" charset="0"/>
                <a:cs typeface="Calibri" panose="020F0502020204030204" pitchFamily="34" charset="0"/>
              </a:rPr>
              <a:t>hyperplane</a:t>
            </a:r>
            <a:r>
              <a:rPr lang="en-US" sz="1800" dirty="0">
                <a:solidFill>
                  <a:srgbClr val="333333"/>
                </a:solidFill>
                <a:latin typeface="Calibri" panose="020F0502020204030204" pitchFamily="34" charset="0"/>
                <a:ea typeface="Calibri" panose="020F0502020204030204" pitchFamily="34" charset="0"/>
                <a:cs typeface="Calibri" panose="020F0502020204030204" pitchFamily="34" charset="0"/>
              </a:rPr>
              <a:t> in an N-dimensional space (N- the number of features) that distinctly classifies the data points.</a:t>
            </a:r>
          </a:p>
          <a:p>
            <a:pPr marL="400050" lvl="1" algn="just">
              <a:lnSpc>
                <a:spcPct val="150000"/>
              </a:lnSpc>
              <a:spcBef>
                <a:spcPts val="1200"/>
              </a:spcBef>
              <a:spcAft>
                <a:spcPts val="1000"/>
              </a:spcAft>
              <a:buFont typeface="Wingdings" panose="05000000000000000000" pitchFamily="2" charset="2"/>
              <a:buChar char="§"/>
            </a:pPr>
            <a:r>
              <a:rPr lang="en-US" sz="1800" spc="-5" dirty="0">
                <a:solidFill>
                  <a:srgbClr val="333333"/>
                </a:solidFill>
                <a:latin typeface="Calibri" panose="020F0502020204030204" pitchFamily="34" charset="0"/>
                <a:ea typeface="Calibri" panose="020F0502020204030204" pitchFamily="34" charset="0"/>
                <a:cs typeface="Calibri" panose="020F0502020204030204" pitchFamily="34" charset="0"/>
              </a:rPr>
              <a:t>Support Vector Machine, abbreviated as SVM can be used for both regression and classification tasks. But, it is widely used in classification objectives.</a:t>
            </a:r>
            <a:endParaRPr lang="en-US" sz="1800" dirty="0">
              <a:solidFill>
                <a:srgbClr val="333333"/>
              </a:solidFill>
              <a:latin typeface="Calibri" panose="020F0502020204030204" pitchFamily="34" charset="0"/>
              <a:ea typeface="Calibri" panose="020F0502020204030204" pitchFamily="34" charset="0"/>
              <a:cs typeface="Calibri" panose="020F0502020204030204" pitchFamily="34" charset="0"/>
            </a:endParaRPr>
          </a:p>
          <a:p>
            <a:pPr marL="400050" lvl="1" algn="just">
              <a:lnSpc>
                <a:spcPct val="150000"/>
              </a:lnSpc>
              <a:spcBef>
                <a:spcPts val="1200"/>
              </a:spcBef>
              <a:spcAft>
                <a:spcPts val="1000"/>
              </a:spcAft>
              <a:buFont typeface="Wingdings" panose="05000000000000000000" pitchFamily="2" charset="2"/>
              <a:buChar char="§"/>
            </a:pPr>
            <a:r>
              <a:rPr lang="en-US" sz="1800" dirty="0" err="1">
                <a:solidFill>
                  <a:srgbClr val="333333"/>
                </a:solidFill>
                <a:latin typeface="Calibri" panose="020F0502020204030204" pitchFamily="34" charset="0"/>
                <a:ea typeface="Calibri" panose="020F0502020204030204" pitchFamily="34" charset="0"/>
                <a:cs typeface="Calibri" panose="020F0502020204030204" pitchFamily="34" charset="0"/>
              </a:rPr>
              <a:t>Hyperplanes</a:t>
            </a:r>
            <a:r>
              <a:rPr lang="en-US" sz="1800" dirty="0">
                <a:solidFill>
                  <a:srgbClr val="333333"/>
                </a:solidFill>
                <a:latin typeface="Calibri" panose="020F0502020204030204" pitchFamily="34" charset="0"/>
                <a:ea typeface="Calibri" panose="020F0502020204030204" pitchFamily="34" charset="0"/>
                <a:cs typeface="Calibri" panose="020F0502020204030204" pitchFamily="34" charset="0"/>
              </a:rPr>
              <a:t> are decision boundaries that help classify the data points. Data points falling on either side of the </a:t>
            </a:r>
            <a:r>
              <a:rPr lang="en-US" sz="1800" dirty="0" err="1">
                <a:solidFill>
                  <a:srgbClr val="333333"/>
                </a:solidFill>
                <a:latin typeface="Calibri" panose="020F0502020204030204" pitchFamily="34" charset="0"/>
                <a:ea typeface="Calibri" panose="020F0502020204030204" pitchFamily="34" charset="0"/>
                <a:cs typeface="Calibri" panose="020F0502020204030204" pitchFamily="34" charset="0"/>
              </a:rPr>
              <a:t>hyperplane</a:t>
            </a:r>
            <a:r>
              <a:rPr lang="en-US" sz="1800" dirty="0">
                <a:solidFill>
                  <a:srgbClr val="333333"/>
                </a:solidFill>
                <a:latin typeface="Calibri" panose="020F0502020204030204" pitchFamily="34" charset="0"/>
                <a:ea typeface="Calibri" panose="020F0502020204030204" pitchFamily="34" charset="0"/>
                <a:cs typeface="Calibri" panose="020F0502020204030204" pitchFamily="34" charset="0"/>
              </a:rPr>
              <a:t> can be attributed to different classes.</a:t>
            </a:r>
            <a:endParaRPr lang="en-US" sz="1800" dirty="0">
              <a:solidFill>
                <a:srgbClr val="333333"/>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3718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AF6E14-89FE-642D-4870-BD87F2F938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7912" y="770021"/>
            <a:ext cx="8094846" cy="4860758"/>
          </a:xfrm>
          <a:prstGeom prst="rect">
            <a:avLst/>
          </a:prstGeom>
        </p:spPr>
      </p:pic>
    </p:spTree>
    <p:extLst>
      <p:ext uri="{BB962C8B-B14F-4D97-AF65-F5344CB8AC3E}">
        <p14:creationId xmlns:p14="http://schemas.microsoft.com/office/powerpoint/2010/main" val="1390543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779961" y="1058778"/>
            <a:ext cx="8718996" cy="5407335"/>
          </a:xfrm>
        </p:spPr>
        <p:txBody>
          <a:bodyPr>
            <a:noAutofit/>
          </a:bodyPr>
          <a:lstStyle/>
          <a:p>
            <a:pPr marL="0" lvl="0" indent="0" algn="just">
              <a:buNone/>
            </a:pPr>
            <a:r>
              <a:rPr lang="en-US" sz="2000" b="1" dirty="0" err="1">
                <a:solidFill>
                  <a:srgbClr val="FF0000"/>
                </a:solidFill>
                <a:latin typeface="Times New Roman" pitchFamily="18" charset="0"/>
                <a:cs typeface="Times New Roman" pitchFamily="18" charset="0"/>
              </a:rPr>
              <a:t>XgBoost</a:t>
            </a:r>
            <a:r>
              <a:rPr lang="en-US" sz="2000" b="1" dirty="0">
                <a:solidFill>
                  <a:srgbClr val="FF0000"/>
                </a:solidFill>
                <a:latin typeface="Times New Roman" pitchFamily="18" charset="0"/>
                <a:cs typeface="Times New Roman" pitchFamily="18" charset="0"/>
              </a:rPr>
              <a:t>:</a:t>
            </a:r>
          </a:p>
          <a:p>
            <a:pPr marL="0" marR="0" algn="just">
              <a:lnSpc>
                <a:spcPct val="150000"/>
              </a:lnSpc>
              <a:spcBef>
                <a:spcPts val="1200"/>
              </a:spcBef>
              <a:spcAft>
                <a:spcPts val="1000"/>
              </a:spcAft>
            </a:pPr>
            <a:r>
              <a:rPr lang="en-US" dirty="0" err="1">
                <a:solidFill>
                  <a:srgbClr val="333333"/>
                </a:solidFill>
                <a:latin typeface="Calibri" panose="020F0502020204030204" pitchFamily="34" charset="0"/>
                <a:ea typeface="Calibri" panose="020F0502020204030204" pitchFamily="34" charset="0"/>
                <a:cs typeface="Calibri" panose="020F0502020204030204" pitchFamily="34" charset="0"/>
              </a:rPr>
              <a:t>XGBoost</a:t>
            </a:r>
            <a:r>
              <a:rPr lang="en-US" b="1" dirty="0">
                <a:solidFill>
                  <a:srgbClr val="333333"/>
                </a:solidFill>
                <a:latin typeface="Calibri" panose="020F0502020204030204" pitchFamily="34" charset="0"/>
                <a:ea typeface="Calibri" panose="020F0502020204030204" pitchFamily="34" charset="0"/>
                <a:cs typeface="Calibri" panose="020F0502020204030204" pitchFamily="34" charset="0"/>
              </a:rPr>
              <a:t> </a:t>
            </a:r>
            <a:r>
              <a:rPr lang="en-US" dirty="0">
                <a:solidFill>
                  <a:srgbClr val="333333"/>
                </a:solidFill>
                <a:latin typeface="Calibri" panose="020F0502020204030204" pitchFamily="34" charset="0"/>
                <a:ea typeface="Calibri" panose="020F0502020204030204" pitchFamily="34" charset="0"/>
                <a:cs typeface="Calibri" panose="020F0502020204030204" pitchFamily="34" charset="0"/>
              </a:rPr>
              <a:t>is a decision-tree-based ensemble Machine Learning algorithm that uses a gradient boosting framework.</a:t>
            </a:r>
          </a:p>
          <a:p>
            <a:pPr marL="0" marR="0" algn="just">
              <a:lnSpc>
                <a:spcPct val="150000"/>
              </a:lnSpc>
              <a:spcBef>
                <a:spcPts val="1200"/>
              </a:spcBef>
              <a:spcAft>
                <a:spcPts val="1000"/>
              </a:spcAft>
            </a:pPr>
            <a:r>
              <a:rPr lang="en-US" dirty="0">
                <a:solidFill>
                  <a:srgbClr val="333333"/>
                </a:solidFill>
                <a:latin typeface="Calibri" panose="020F0502020204030204" pitchFamily="34" charset="0"/>
                <a:ea typeface="Calibri" panose="020F0502020204030204" pitchFamily="34" charset="0"/>
                <a:cs typeface="Calibri" panose="020F0502020204030204" pitchFamily="34" charset="0"/>
              </a:rPr>
              <a:t>The implementation of the model supports the features of the </a:t>
            </a:r>
            <a:r>
              <a:rPr lang="en-US" dirty="0" err="1">
                <a:solidFill>
                  <a:srgbClr val="333333"/>
                </a:solidFill>
                <a:latin typeface="Calibri" panose="020F0502020204030204" pitchFamily="34" charset="0"/>
                <a:ea typeface="Calibri" panose="020F0502020204030204" pitchFamily="34" charset="0"/>
                <a:cs typeface="Calibri" panose="020F0502020204030204" pitchFamily="34" charset="0"/>
              </a:rPr>
              <a:t>scikit</a:t>
            </a:r>
            <a:r>
              <a:rPr lang="en-US" dirty="0">
                <a:solidFill>
                  <a:srgbClr val="333333"/>
                </a:solidFill>
                <a:latin typeface="Calibri" panose="020F0502020204030204" pitchFamily="34" charset="0"/>
                <a:ea typeface="Calibri" panose="020F0502020204030204" pitchFamily="34" charset="0"/>
                <a:cs typeface="Calibri" panose="020F0502020204030204" pitchFamily="34" charset="0"/>
              </a:rPr>
              <a:t>-learn and R implementations, with new additions like regularization. Three main forms of gradient boosting are supported:</a:t>
            </a:r>
          </a:p>
          <a:p>
            <a:pPr marL="0" lvl="0" indent="0" algn="just">
              <a:lnSpc>
                <a:spcPct val="150000"/>
              </a:lnSpc>
              <a:spcBef>
                <a:spcPts val="1200"/>
              </a:spcBef>
              <a:spcAft>
                <a:spcPts val="1000"/>
              </a:spcAft>
              <a:buSzPts val="1000"/>
              <a:buNone/>
              <a:tabLst>
                <a:tab pos="457200" algn="l"/>
              </a:tabLst>
            </a:pPr>
            <a:r>
              <a:rPr lang="en-US" sz="2000" dirty="0">
                <a:solidFill>
                  <a:srgbClr val="333333"/>
                </a:solidFill>
                <a:latin typeface="Times New Roman" panose="02020603050405020304" pitchFamily="18" charset="0"/>
                <a:ea typeface="Calibri" panose="020F0502020204030204" pitchFamily="34" charset="0"/>
              </a:rPr>
              <a:t>.</a:t>
            </a:r>
            <a:endParaRPr lang="en-US" sz="2000" dirty="0">
              <a:solidFill>
                <a:srgbClr val="333333"/>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992985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3D2F45-113F-552B-88CB-838AC770FD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226" y="1073767"/>
            <a:ext cx="8096250" cy="5133975"/>
          </a:xfrm>
          <a:prstGeom prst="rect">
            <a:avLst/>
          </a:prstGeom>
        </p:spPr>
      </p:pic>
    </p:spTree>
    <p:extLst>
      <p:ext uri="{BB962C8B-B14F-4D97-AF65-F5344CB8AC3E}">
        <p14:creationId xmlns:p14="http://schemas.microsoft.com/office/powerpoint/2010/main" val="1605927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345F5-2D48-016F-CEE1-D798005A5147}"/>
              </a:ext>
            </a:extLst>
          </p:cNvPr>
          <p:cNvSpPr>
            <a:spLocks noGrp="1"/>
          </p:cNvSpPr>
          <p:nvPr>
            <p:ph type="title"/>
          </p:nvPr>
        </p:nvSpPr>
        <p:spPr>
          <a:xfrm>
            <a:off x="1470819" y="1091484"/>
            <a:ext cx="8596668" cy="709127"/>
          </a:xfrm>
        </p:spPr>
        <p:txBody>
          <a:bodyPr/>
          <a:lstStyle/>
          <a:p>
            <a:r>
              <a:rPr lang="en-US" dirty="0"/>
              <a:t>                      </a:t>
            </a:r>
            <a:r>
              <a:rPr lang="en-US" sz="2400" b="1" dirty="0">
                <a:solidFill>
                  <a:srgbClr val="1C1C1C"/>
                </a:solidFill>
              </a:rPr>
              <a:t>ACCURACY</a:t>
            </a:r>
            <a:r>
              <a:rPr lang="en-US" b="1" dirty="0"/>
              <a:t> </a:t>
            </a:r>
            <a:r>
              <a:rPr lang="en-US" dirty="0"/>
              <a:t>      </a:t>
            </a:r>
            <a:endParaRPr lang="en-IN" sz="1600" b="1" dirty="0">
              <a:solidFill>
                <a:schemeClr val="bg2">
                  <a:lumMod val="25000"/>
                </a:schemeClr>
              </a:solidFill>
            </a:endParaRPr>
          </a:p>
        </p:txBody>
      </p:sp>
      <p:pic>
        <p:nvPicPr>
          <p:cNvPr id="7" name="Content Placeholder 6">
            <a:extLst>
              <a:ext uri="{FF2B5EF4-FFF2-40B4-BE49-F238E27FC236}">
                <a16:creationId xmlns:a16="http://schemas.microsoft.com/office/drawing/2014/main" id="{B0D32ECE-65D3-143E-F863-EEBAD8F838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0819" y="2396691"/>
            <a:ext cx="7576928" cy="3234087"/>
          </a:xfrm>
        </p:spPr>
      </p:pic>
    </p:spTree>
    <p:extLst>
      <p:ext uri="{BB962C8B-B14F-4D97-AF65-F5344CB8AC3E}">
        <p14:creationId xmlns:p14="http://schemas.microsoft.com/office/powerpoint/2010/main" val="2129807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331266" y="515927"/>
            <a:ext cx="3480081" cy="656050"/>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en-US" sz="2400" b="1" dirty="0">
                <a:solidFill>
                  <a:schemeClr val="tx2">
                    <a:lumMod val="75000"/>
                  </a:schemeClr>
                </a:solidFill>
                <a:latin typeface="Times New Roman" panose="02020603050405020304" pitchFamily="18" charset="0"/>
                <a:cs typeface="Times New Roman" panose="02020603050405020304" pitchFamily="18" charset="0"/>
              </a:rPr>
              <a:t>IMPLEMENTATION</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3"/>
          <p:cNvSpPr txBox="1">
            <a:spLocks/>
          </p:cNvSpPr>
          <p:nvPr/>
        </p:nvSpPr>
        <p:spPr>
          <a:xfrm>
            <a:off x="1300766" y="1171977"/>
            <a:ext cx="10203846" cy="524170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400" dirty="0">
                <a:solidFill>
                  <a:srgbClr val="FF0000"/>
                </a:solidFill>
                <a:latin typeface="Times New Roman" panose="02020603050405020304" pitchFamily="18" charset="0"/>
                <a:ea typeface="Batang" panose="02030600000101010101" pitchFamily="18" charset="-127"/>
                <a:cs typeface="Times New Roman" panose="02020603050405020304" pitchFamily="18" charset="0"/>
              </a:rPr>
              <a:t>Home :</a:t>
            </a:r>
          </a:p>
          <a:p>
            <a:endParaRPr lang="en-US" dirty="0"/>
          </a:p>
        </p:txBody>
      </p:sp>
      <p:pic>
        <p:nvPicPr>
          <p:cNvPr id="6" name="Picture 5"/>
          <p:cNvPicPr/>
          <p:nvPr/>
        </p:nvPicPr>
        <p:blipFill>
          <a:blip r:embed="rId2"/>
          <a:stretch>
            <a:fillRect/>
          </a:stretch>
        </p:blipFill>
        <p:spPr>
          <a:xfrm>
            <a:off x="2583288" y="2167924"/>
            <a:ext cx="7114504" cy="3305595"/>
          </a:xfrm>
          <a:prstGeom prst="rect">
            <a:avLst/>
          </a:prstGeom>
        </p:spPr>
      </p:pic>
    </p:spTree>
    <p:extLst>
      <p:ext uri="{BB962C8B-B14F-4D97-AF65-F5344CB8AC3E}">
        <p14:creationId xmlns:p14="http://schemas.microsoft.com/office/powerpoint/2010/main" val="1887158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973454" y="444320"/>
            <a:ext cx="2406141" cy="656050"/>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3"/>
          <p:cNvSpPr txBox="1">
            <a:spLocks/>
          </p:cNvSpPr>
          <p:nvPr/>
        </p:nvSpPr>
        <p:spPr>
          <a:xfrm>
            <a:off x="1300766" y="1171977"/>
            <a:ext cx="10203846" cy="5241702"/>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2400" dirty="0">
                <a:solidFill>
                  <a:srgbClr val="FF0000"/>
                </a:solidFill>
                <a:latin typeface="Times New Roman" panose="02020603050405020304" pitchFamily="18" charset="0"/>
                <a:ea typeface="Batang" panose="02030600000101010101" pitchFamily="18" charset="-127"/>
                <a:cs typeface="Times New Roman" panose="02020603050405020304" pitchFamily="18" charset="0"/>
              </a:rPr>
              <a:t>LOAD DATA PAGE:</a:t>
            </a:r>
            <a:endParaRPr lang="en-US" dirty="0">
              <a:solidFill>
                <a:srgbClr val="FF0000"/>
              </a:solidFill>
            </a:endParaRPr>
          </a:p>
        </p:txBody>
      </p:sp>
      <p:pic>
        <p:nvPicPr>
          <p:cNvPr id="5" name="Picture 4"/>
          <p:cNvPicPr/>
          <p:nvPr/>
        </p:nvPicPr>
        <p:blipFill>
          <a:blip r:embed="rId2"/>
          <a:stretch>
            <a:fillRect/>
          </a:stretch>
        </p:blipFill>
        <p:spPr>
          <a:xfrm>
            <a:off x="559837" y="1728064"/>
            <a:ext cx="9156277" cy="4351867"/>
          </a:xfrm>
          <a:prstGeom prst="rect">
            <a:avLst/>
          </a:prstGeom>
        </p:spPr>
      </p:pic>
    </p:spTree>
    <p:extLst>
      <p:ext uri="{BB962C8B-B14F-4D97-AF65-F5344CB8AC3E}">
        <p14:creationId xmlns:p14="http://schemas.microsoft.com/office/powerpoint/2010/main" val="2159883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0961" y="612630"/>
            <a:ext cx="3125755" cy="579967"/>
          </a:xfrm>
          <a:prstGeom prst="rect">
            <a:avLst/>
          </a:prstGeom>
        </p:spPr>
        <p:txBody>
          <a:bodyPr wrap="square">
            <a:spAutoFit/>
          </a:bodyPr>
          <a:lstStyle/>
          <a:p>
            <a:pPr>
              <a:lnSpc>
                <a:spcPct val="150000"/>
              </a:lnSpc>
              <a:spcAft>
                <a:spcPts val="800"/>
              </a:spcAft>
            </a:pPr>
            <a:r>
              <a:rPr lang="en-IN" sz="2400" dirty="0">
                <a:solidFill>
                  <a:srgbClr val="FF0000"/>
                </a:solidFill>
                <a:latin typeface="Times New Roman" panose="02020603050405020304" pitchFamily="18" charset="0"/>
                <a:cs typeface="Times New Roman" panose="02020603050405020304" pitchFamily="18" charset="0"/>
              </a:rPr>
              <a:t>VIEW DATA :</a:t>
            </a:r>
          </a:p>
        </p:txBody>
      </p:sp>
      <p:pic>
        <p:nvPicPr>
          <p:cNvPr id="6" name="Picture 5"/>
          <p:cNvPicPr/>
          <p:nvPr/>
        </p:nvPicPr>
        <p:blipFill>
          <a:blip r:embed="rId2"/>
          <a:stretch>
            <a:fillRect/>
          </a:stretch>
        </p:blipFill>
        <p:spPr>
          <a:xfrm>
            <a:off x="600961" y="1211255"/>
            <a:ext cx="9270999" cy="5034115"/>
          </a:xfrm>
          <a:prstGeom prst="rect">
            <a:avLst/>
          </a:prstGeom>
        </p:spPr>
      </p:pic>
    </p:spTree>
    <p:extLst>
      <p:ext uri="{BB962C8B-B14F-4D97-AF65-F5344CB8AC3E}">
        <p14:creationId xmlns:p14="http://schemas.microsoft.com/office/powerpoint/2010/main" val="3198128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829578" y="386368"/>
            <a:ext cx="2189409" cy="528034"/>
          </a:xfrm>
        </p:spPr>
        <p:txBody>
          <a:bodyPr>
            <a:noAutofit/>
          </a:bodyPr>
          <a:lstStyle/>
          <a:p>
            <a:pPr algn="ctr"/>
            <a:r>
              <a:rPr lang="en-US" sz="2400" b="1" dirty="0">
                <a:solidFill>
                  <a:srgbClr val="1C1C1C"/>
                </a:solidFill>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606491" y="1399726"/>
            <a:ext cx="9171992" cy="4515883"/>
          </a:xfrm>
        </p:spPr>
        <p:txBody>
          <a:bodyPr>
            <a:normAutofit/>
          </a:bodyPr>
          <a:lstStyle/>
          <a:p>
            <a:pPr marL="0" marR="0" algn="just">
              <a:lnSpc>
                <a:spcPct val="150000"/>
              </a:lnSpc>
              <a:spcBef>
                <a:spcPts val="0"/>
              </a:spcBef>
              <a:spcAft>
                <a:spcPts val="1000"/>
              </a:spcAft>
              <a:buFont typeface="Wingdings" panose="05000000000000000000" pitchFamily="2" charset="2"/>
              <a:buChar char="Ø"/>
            </a:pPr>
            <a:r>
              <a:rPr lang="en-IN" sz="2000" dirty="0">
                <a:latin typeface="Times New Roman" panose="02020603050405020304" pitchFamily="18" charset="0"/>
                <a:ea typeface="Calibri" panose="020F0502020204030204" pitchFamily="34" charset="0"/>
                <a:cs typeface="Times New Roman" panose="02020603050405020304" pitchFamily="18" charset="0"/>
              </a:rPr>
              <a:t>We developed a Network Intrusion Detection System (NIDS), which uses a suite of machine learning techniques to automatically detect attacks against computer networks and systems. </a:t>
            </a:r>
          </a:p>
          <a:p>
            <a:pPr marL="0" marR="0" algn="just">
              <a:lnSpc>
                <a:spcPct val="150000"/>
              </a:lnSpc>
              <a:spcBef>
                <a:spcPts val="0"/>
              </a:spcBef>
              <a:spcAft>
                <a:spcPts val="1000"/>
              </a:spcAft>
              <a:buFont typeface="Wingdings" panose="05000000000000000000" pitchFamily="2" charset="2"/>
              <a:buChar char="Ø"/>
            </a:pPr>
            <a:r>
              <a:rPr lang="en-IN" sz="2000" dirty="0">
                <a:latin typeface="Times New Roman" panose="02020603050405020304" pitchFamily="18" charset="0"/>
                <a:ea typeface="Calibri" panose="020F0502020204030204" pitchFamily="34" charset="0"/>
                <a:cs typeface="Times New Roman" panose="02020603050405020304" pitchFamily="18" charset="0"/>
              </a:rPr>
              <a:t>It uses an approach to develop efficient NIDS by using the principal component analysis (PCA) along with different classification algorithms like Support Vector Machines, Random Forest and </a:t>
            </a:r>
            <a:r>
              <a:rPr lang="en-IN" sz="2000" dirty="0" err="1">
                <a:latin typeface="Times New Roman" panose="02020603050405020304" pitchFamily="18" charset="0"/>
                <a:ea typeface="Calibri" panose="020F0502020204030204" pitchFamily="34" charset="0"/>
                <a:cs typeface="Times New Roman" panose="02020603050405020304" pitchFamily="18" charset="0"/>
              </a:rPr>
              <a:t>XgBoost</a:t>
            </a:r>
            <a:r>
              <a:rPr lang="en-IN" sz="2000" dirty="0">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50000"/>
              </a:lnSpc>
              <a:spcBef>
                <a:spcPts val="0"/>
              </a:spcBef>
              <a:spcAft>
                <a:spcPts val="1000"/>
              </a:spcAft>
              <a:buFont typeface="Wingdings" panose="05000000000000000000" pitchFamily="2" charset="2"/>
              <a:buChar char="Ø"/>
            </a:pPr>
            <a:r>
              <a:rPr lang="en-IN" sz="2000" dirty="0">
                <a:latin typeface="Times New Roman" panose="02020603050405020304" pitchFamily="18" charset="0"/>
                <a:ea typeface="Calibri" panose="020F0502020204030204" pitchFamily="34" charset="0"/>
                <a:cs typeface="Times New Roman" panose="02020603050405020304" pitchFamily="18" charset="0"/>
              </a:rPr>
              <a:t>The purpose of an intrusion detection system is to detect attacks. However, it is equally important to detect attacks at an early stage in order to minimize their impact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1661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03854" y="815406"/>
            <a:ext cx="3774014" cy="579967"/>
          </a:xfrm>
          <a:prstGeom prst="rect">
            <a:avLst/>
          </a:prstGeom>
        </p:spPr>
        <p:txBody>
          <a:bodyPr wrap="square">
            <a:spAutoFit/>
          </a:bodyPr>
          <a:lstStyle/>
          <a:p>
            <a:pPr>
              <a:lnSpc>
                <a:spcPct val="150000"/>
              </a:lnSpc>
              <a:spcAft>
                <a:spcPts val="800"/>
              </a:spcAft>
            </a:pPr>
            <a:r>
              <a:rPr lang="en-IN" sz="2400" dirty="0">
                <a:solidFill>
                  <a:srgbClr val="FF0000"/>
                </a:solidFill>
                <a:latin typeface="Times New Roman" panose="02020603050405020304" pitchFamily="18" charset="0"/>
                <a:cs typeface="Times New Roman" panose="02020603050405020304" pitchFamily="18" charset="0"/>
              </a:rPr>
              <a:t>MODEL TRAINING :</a:t>
            </a:r>
          </a:p>
        </p:txBody>
      </p:sp>
      <p:pic>
        <p:nvPicPr>
          <p:cNvPr id="8" name="Picture 7"/>
          <p:cNvPicPr/>
          <p:nvPr/>
        </p:nvPicPr>
        <p:blipFill>
          <a:blip r:embed="rId2"/>
          <a:stretch>
            <a:fillRect/>
          </a:stretch>
        </p:blipFill>
        <p:spPr>
          <a:xfrm>
            <a:off x="580053" y="1674154"/>
            <a:ext cx="8585199" cy="4241800"/>
          </a:xfrm>
          <a:prstGeom prst="rect">
            <a:avLst/>
          </a:prstGeom>
        </p:spPr>
      </p:pic>
    </p:spTree>
    <p:extLst>
      <p:ext uri="{BB962C8B-B14F-4D97-AF65-F5344CB8AC3E}">
        <p14:creationId xmlns:p14="http://schemas.microsoft.com/office/powerpoint/2010/main" val="2325888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35843" y="487294"/>
            <a:ext cx="3030573" cy="579967"/>
          </a:xfrm>
          <a:prstGeom prst="rect">
            <a:avLst/>
          </a:prstGeom>
        </p:spPr>
        <p:txBody>
          <a:bodyPr wrap="none">
            <a:spAutoFit/>
          </a:bodyPr>
          <a:lstStyle/>
          <a:p>
            <a:pPr>
              <a:lnSpc>
                <a:spcPct val="150000"/>
              </a:lnSpc>
              <a:spcAft>
                <a:spcPts val="800"/>
              </a:spcAft>
            </a:pPr>
            <a:r>
              <a:rPr lang="en-IN" sz="2400" dirty="0">
                <a:solidFill>
                  <a:srgbClr val="FF0000"/>
                </a:solidFill>
                <a:latin typeface="Times New Roman" panose="02020603050405020304" pitchFamily="18" charset="0"/>
                <a:cs typeface="Times New Roman" panose="02020603050405020304" pitchFamily="18" charset="0"/>
              </a:rPr>
              <a:t>PREDICTION PAGE :</a:t>
            </a:r>
          </a:p>
        </p:txBody>
      </p:sp>
      <p:pic>
        <p:nvPicPr>
          <p:cNvPr id="6" name="Picture 5"/>
          <p:cNvPicPr/>
          <p:nvPr/>
        </p:nvPicPr>
        <p:blipFill>
          <a:blip r:embed="rId2"/>
          <a:stretch>
            <a:fillRect/>
          </a:stretch>
        </p:blipFill>
        <p:spPr>
          <a:xfrm>
            <a:off x="826259" y="1003178"/>
            <a:ext cx="8362130" cy="4904268"/>
          </a:xfrm>
          <a:prstGeom prst="rect">
            <a:avLst/>
          </a:prstGeom>
        </p:spPr>
      </p:pic>
    </p:spTree>
    <p:extLst>
      <p:ext uri="{BB962C8B-B14F-4D97-AF65-F5344CB8AC3E}">
        <p14:creationId xmlns:p14="http://schemas.microsoft.com/office/powerpoint/2010/main" val="35370110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51A1B-F252-412B-07DB-17BE44AFB9B4}"/>
              </a:ext>
            </a:extLst>
          </p:cNvPr>
          <p:cNvSpPr>
            <a:spLocks noGrp="1"/>
          </p:cNvSpPr>
          <p:nvPr>
            <p:ph type="title"/>
          </p:nvPr>
        </p:nvSpPr>
        <p:spPr>
          <a:xfrm>
            <a:off x="677334" y="599975"/>
            <a:ext cx="8596668" cy="1320800"/>
          </a:xfrm>
        </p:spPr>
        <p:txBody>
          <a:bodyPr>
            <a:normAutofit/>
          </a:bodyPr>
          <a:lstStyle/>
          <a:p>
            <a:pPr algn="ctr"/>
            <a:r>
              <a:rPr lang="en-IN" b="1" dirty="0">
                <a:solidFill>
                  <a:srgbClr val="1C1C1C"/>
                </a:solidFill>
              </a:rPr>
              <a:t>RESULT</a:t>
            </a:r>
          </a:p>
        </p:txBody>
      </p:sp>
      <p:pic>
        <p:nvPicPr>
          <p:cNvPr id="3" name="Picture 2">
            <a:extLst>
              <a:ext uri="{FF2B5EF4-FFF2-40B4-BE49-F238E27FC236}">
                <a16:creationId xmlns:a16="http://schemas.microsoft.com/office/drawing/2014/main" id="{ED0F9DF2-3675-9C8D-0477-C4CB058588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653" y="1390116"/>
            <a:ext cx="9249878" cy="5467884"/>
          </a:xfrm>
          <a:prstGeom prst="rect">
            <a:avLst/>
          </a:prstGeom>
        </p:spPr>
      </p:pic>
    </p:spTree>
    <p:extLst>
      <p:ext uri="{BB962C8B-B14F-4D97-AF65-F5344CB8AC3E}">
        <p14:creationId xmlns:p14="http://schemas.microsoft.com/office/powerpoint/2010/main" val="3927166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35628" y="727840"/>
            <a:ext cx="5061397" cy="528034"/>
          </a:xfrm>
        </p:spPr>
        <p:txBody>
          <a:bodyPr>
            <a:noAutofit/>
          </a:bodyPr>
          <a:lstStyle/>
          <a:p>
            <a:pPr algn="ctr"/>
            <a:r>
              <a:rPr lang="en-US" sz="2400" b="1" dirty="0">
                <a:solidFill>
                  <a:srgbClr val="1C1C1C"/>
                </a:solidFill>
                <a:latin typeface="Times New Roman" panose="02020603050405020304" pitchFamily="18" charset="0"/>
                <a:cs typeface="Times New Roman" panose="02020603050405020304" pitchFamily="18" charset="0"/>
              </a:rPr>
              <a:t>REFERENCES</a:t>
            </a:r>
          </a:p>
        </p:txBody>
      </p:sp>
      <p:sp>
        <p:nvSpPr>
          <p:cNvPr id="5" name="Content Placeholder 2"/>
          <p:cNvSpPr>
            <a:spLocks noGrp="1"/>
          </p:cNvSpPr>
          <p:nvPr>
            <p:ph idx="1"/>
          </p:nvPr>
        </p:nvSpPr>
        <p:spPr>
          <a:xfrm>
            <a:off x="798490" y="1255873"/>
            <a:ext cx="10058399" cy="5338110"/>
          </a:xfrm>
        </p:spPr>
        <p:txBody>
          <a:bodyPr>
            <a:noAutofit/>
          </a:bodyPr>
          <a:lstStyle/>
          <a:p>
            <a:pPr marL="0" indent="0" algn="just">
              <a:lnSpc>
                <a:spcPct val="150000"/>
              </a:lnSpc>
              <a:buNone/>
            </a:pPr>
            <a:r>
              <a:rPr lang="en-US" sz="2000" dirty="0">
                <a:latin typeface="Times New Roman" pitchFamily="18" charset="0"/>
                <a:cs typeface="Times New Roman" pitchFamily="18" charset="0"/>
              </a:rPr>
              <a:t>[1] Jafar Abo Nada; Mohammad Rasmi Al-</a:t>
            </a:r>
            <a:r>
              <a:rPr lang="en-US" sz="2000" dirty="0" err="1">
                <a:latin typeface="Times New Roman" pitchFamily="18" charset="0"/>
                <a:cs typeface="Times New Roman" pitchFamily="18" charset="0"/>
              </a:rPr>
              <a:t>Mosa</a:t>
            </a:r>
            <a:r>
              <a:rPr lang="en-US" sz="2000" dirty="0">
                <a:latin typeface="Times New Roman" pitchFamily="18" charset="0"/>
                <a:cs typeface="Times New Roman" pitchFamily="18" charset="0"/>
              </a:rPr>
              <a:t>, 2021 International Arab Conference on Information Technology (ACIT), A Proposed Wireless Intrusion Detection Prevention and Attack System.</a:t>
            </a:r>
          </a:p>
          <a:p>
            <a:pPr marL="0" indent="0" algn="just">
              <a:lnSpc>
                <a:spcPct val="150000"/>
              </a:lnSpc>
              <a:buNone/>
            </a:pPr>
            <a:r>
              <a:rPr lang="en-US" sz="2000" dirty="0">
                <a:latin typeface="Times New Roman" pitchFamily="18" charset="0"/>
                <a:cs typeface="Times New Roman" pitchFamily="18" charset="0"/>
              </a:rPr>
              <a:t>[2] </a:t>
            </a:r>
            <a:r>
              <a:rPr lang="en-US" sz="2000" dirty="0" err="1">
                <a:latin typeface="Times New Roman" pitchFamily="18" charset="0"/>
                <a:cs typeface="Times New Roman" pitchFamily="18" charset="0"/>
              </a:rPr>
              <a:t>Kinam</a:t>
            </a:r>
            <a:r>
              <a:rPr lang="en-US" sz="2000" dirty="0">
                <a:latin typeface="Times New Roman" pitchFamily="18" charset="0"/>
                <a:cs typeface="Times New Roman" pitchFamily="18" charset="0"/>
              </a:rPr>
              <a:t> Park; </a:t>
            </a:r>
            <a:r>
              <a:rPr lang="en-US" sz="2000" dirty="0" err="1">
                <a:latin typeface="Times New Roman" pitchFamily="18" charset="0"/>
                <a:cs typeface="Times New Roman" pitchFamily="18" charset="0"/>
              </a:rPr>
              <a:t>Youngrok</a:t>
            </a:r>
            <a:r>
              <a:rPr lang="en-US" sz="2000" dirty="0">
                <a:latin typeface="Times New Roman" pitchFamily="18" charset="0"/>
                <a:cs typeface="Times New Roman" pitchFamily="18" charset="0"/>
              </a:rPr>
              <a:t> Song; Yun-</a:t>
            </a:r>
            <a:r>
              <a:rPr lang="en-US" sz="2000" dirty="0" err="1">
                <a:latin typeface="Times New Roman" pitchFamily="18" charset="0"/>
                <a:cs typeface="Times New Roman" pitchFamily="18" charset="0"/>
              </a:rPr>
              <a:t>Gyung</a:t>
            </a:r>
            <a:r>
              <a:rPr lang="en-US" sz="2000" dirty="0">
                <a:latin typeface="Times New Roman" pitchFamily="18" charset="0"/>
                <a:cs typeface="Times New Roman" pitchFamily="18" charset="0"/>
              </a:rPr>
              <a:t> Cheong, 2020 IEEE Fourth International Conference on Big Data Computing Service and Applications (</a:t>
            </a:r>
            <a:r>
              <a:rPr lang="en-US" sz="2000" dirty="0" err="1">
                <a:latin typeface="Times New Roman" pitchFamily="18" charset="0"/>
                <a:cs typeface="Times New Roman" pitchFamily="18" charset="0"/>
              </a:rPr>
              <a:t>BigDataService</a:t>
            </a:r>
            <a:r>
              <a:rPr lang="en-US" sz="2000" dirty="0">
                <a:latin typeface="Times New Roman" pitchFamily="18" charset="0"/>
                <a:cs typeface="Times New Roman" pitchFamily="18" charset="0"/>
              </a:rPr>
              <a:t>), Classification of Attack Types for Intrusion Detection Systems Using a Machine Learning Algorithm </a:t>
            </a:r>
          </a:p>
          <a:p>
            <a:pPr marL="0" indent="0" algn="just">
              <a:lnSpc>
                <a:spcPct val="150000"/>
              </a:lnSpc>
              <a:buNone/>
            </a:pPr>
            <a:r>
              <a:rPr lang="en-US" sz="2000" dirty="0">
                <a:latin typeface="Times New Roman" pitchFamily="18" charset="0"/>
                <a:cs typeface="Times New Roman" pitchFamily="18" charset="0"/>
              </a:rPr>
              <a:t>[3] S. Bernard, L. </a:t>
            </a:r>
            <a:r>
              <a:rPr lang="en-US" sz="2000" dirty="0" err="1">
                <a:latin typeface="Times New Roman" pitchFamily="18" charset="0"/>
                <a:cs typeface="Times New Roman" pitchFamily="18" charset="0"/>
              </a:rPr>
              <a:t>Heutte</a:t>
            </a:r>
            <a:r>
              <a:rPr lang="en-US" sz="2000" dirty="0">
                <a:latin typeface="Times New Roman" pitchFamily="18" charset="0"/>
                <a:cs typeface="Times New Roman" pitchFamily="18" charset="0"/>
              </a:rPr>
              <a:t> and S. Adam “On the Selection of Decision Trees in Random Forests” Proceedings of International Joint Conference on Neural Networks, Atlanta, Georgia, USA, June 14-19, 2019, 978-1-4244-3553- 1/09/$25.00 ©2019 IEEE </a:t>
            </a:r>
          </a:p>
        </p:txBody>
      </p:sp>
    </p:spTree>
    <p:extLst>
      <p:ext uri="{BB962C8B-B14F-4D97-AF65-F5344CB8AC3E}">
        <p14:creationId xmlns:p14="http://schemas.microsoft.com/office/powerpoint/2010/main" val="3181866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335628" y="727840"/>
            <a:ext cx="5061397" cy="528034"/>
          </a:xfrm>
        </p:spPr>
        <p:txBody>
          <a:bodyPr>
            <a:noAutofit/>
          </a:bodyPr>
          <a:lstStyle/>
          <a:p>
            <a:pPr algn="ctr"/>
            <a:r>
              <a:rPr lang="en-US" sz="2400" b="1" dirty="0">
                <a:solidFill>
                  <a:srgbClr val="1C1C1C"/>
                </a:solidFill>
                <a:latin typeface="Times New Roman" panose="02020603050405020304" pitchFamily="18" charset="0"/>
                <a:cs typeface="Times New Roman" panose="02020603050405020304" pitchFamily="18" charset="0"/>
              </a:rPr>
              <a:t>REFERENCES</a:t>
            </a:r>
          </a:p>
        </p:txBody>
      </p:sp>
      <p:sp>
        <p:nvSpPr>
          <p:cNvPr id="5" name="Content Placeholder 2"/>
          <p:cNvSpPr>
            <a:spLocks noGrp="1"/>
          </p:cNvSpPr>
          <p:nvPr>
            <p:ph idx="1"/>
          </p:nvPr>
        </p:nvSpPr>
        <p:spPr>
          <a:xfrm>
            <a:off x="914400" y="1255873"/>
            <a:ext cx="9955369" cy="5338110"/>
          </a:xfrm>
        </p:spPr>
        <p:txBody>
          <a:bodyPr>
            <a:noAutofit/>
          </a:bodyPr>
          <a:lstStyle/>
          <a:p>
            <a:pPr marL="0" indent="0" algn="just">
              <a:lnSpc>
                <a:spcPct val="150000"/>
              </a:lnSpc>
              <a:buNone/>
            </a:pPr>
            <a:r>
              <a:rPr lang="en-US" sz="2000" dirty="0">
                <a:latin typeface="Times New Roman" pitchFamily="18" charset="0"/>
                <a:cs typeface="Times New Roman" pitchFamily="18" charset="0"/>
              </a:rPr>
              <a:t>[4] A. </a:t>
            </a:r>
            <a:r>
              <a:rPr lang="en-US" sz="2000" dirty="0" err="1">
                <a:latin typeface="Times New Roman" pitchFamily="18" charset="0"/>
                <a:cs typeface="Times New Roman" pitchFamily="18" charset="0"/>
              </a:rPr>
              <a:t>Tesfahun</a:t>
            </a:r>
            <a:r>
              <a:rPr lang="en-US" sz="2000" dirty="0">
                <a:latin typeface="Times New Roman" pitchFamily="18" charset="0"/>
                <a:cs typeface="Times New Roman" pitchFamily="18" charset="0"/>
              </a:rPr>
              <a:t>, D. Lalitha </a:t>
            </a:r>
            <a:r>
              <a:rPr lang="en-US" sz="2000" dirty="0" err="1">
                <a:latin typeface="Times New Roman" pitchFamily="18" charset="0"/>
                <a:cs typeface="Times New Roman" pitchFamily="18" charset="0"/>
              </a:rPr>
              <a:t>Bhaskari</a:t>
            </a:r>
            <a:r>
              <a:rPr lang="en-US" sz="2000" dirty="0">
                <a:latin typeface="Times New Roman" pitchFamily="18" charset="0"/>
                <a:cs typeface="Times New Roman" pitchFamily="18" charset="0"/>
              </a:rPr>
              <a:t>, ” Intrusion Detection using Random Forests Classifier with SMOTE and Feature Reduction” 2018 International Conference on Cloud &amp; Ubiquitous Computing &amp; Emerging Technologies, 978-0- 4799-2235-2/13 $26.00 © 2018 IEEE </a:t>
            </a:r>
          </a:p>
          <a:p>
            <a:pPr marL="0" indent="0" algn="just">
              <a:lnSpc>
                <a:spcPct val="150000"/>
              </a:lnSpc>
              <a:buNone/>
            </a:pPr>
            <a:r>
              <a:rPr lang="en-US" sz="2000" dirty="0">
                <a:latin typeface="Times New Roman" pitchFamily="18" charset="0"/>
                <a:cs typeface="Times New Roman" pitchFamily="18" charset="0"/>
              </a:rPr>
              <a:t>[5] Le, T.-T.-H., Kang, H., &amp; Kim, H. (2019).The Impact of PCA-Scale Improving GRU Performance for Intrusion Detection. 2019 International Conference on Platform Technology and Service (</a:t>
            </a:r>
            <a:r>
              <a:rPr lang="en-US" sz="2000" dirty="0" err="1">
                <a:latin typeface="Times New Roman" pitchFamily="18" charset="0"/>
                <a:cs typeface="Times New Roman" pitchFamily="18" charset="0"/>
              </a:rPr>
              <a:t>PlatCon</a:t>
            </a:r>
            <a:r>
              <a:rPr lang="en-US" sz="2000" dirty="0">
                <a:latin typeface="Times New Roman" pitchFamily="18" charset="0"/>
                <a:cs typeface="Times New Roman" pitchFamily="18" charset="0"/>
              </a:rPr>
              <a:t>). Doi:10.1109/platcon.2019.8668960 </a:t>
            </a:r>
          </a:p>
          <a:p>
            <a:pPr marL="0" indent="0" algn="just">
              <a:lnSpc>
                <a:spcPct val="150000"/>
              </a:lnSpc>
              <a:buNone/>
            </a:pPr>
            <a:r>
              <a:rPr lang="en-US" sz="2000" dirty="0">
                <a:latin typeface="Times New Roman" pitchFamily="18" charset="0"/>
                <a:cs typeface="Times New Roman" pitchFamily="18" charset="0"/>
              </a:rPr>
              <a:t>[6] Anish </a:t>
            </a:r>
            <a:r>
              <a:rPr lang="en-US" sz="2000" dirty="0" err="1">
                <a:latin typeface="Times New Roman" pitchFamily="18" charset="0"/>
                <a:cs typeface="Times New Roman" pitchFamily="18" charset="0"/>
              </a:rPr>
              <a:t>Halimaa</a:t>
            </a:r>
            <a:r>
              <a:rPr lang="en-US" sz="2000" dirty="0">
                <a:latin typeface="Times New Roman" pitchFamily="18" charset="0"/>
                <a:cs typeface="Times New Roman" pitchFamily="18" charset="0"/>
              </a:rPr>
              <a:t> A, </a:t>
            </a:r>
            <a:r>
              <a:rPr lang="en-US" sz="2000" dirty="0" err="1">
                <a:latin typeface="Times New Roman" pitchFamily="18" charset="0"/>
                <a:cs typeface="Times New Roman" pitchFamily="18" charset="0"/>
              </a:rPr>
              <a:t>Dr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K.Sundarakantham</a:t>
            </a:r>
            <a:r>
              <a:rPr lang="en-US" sz="2000" dirty="0">
                <a:latin typeface="Times New Roman" pitchFamily="18" charset="0"/>
                <a:cs typeface="Times New Roman" pitchFamily="18" charset="0"/>
              </a:rPr>
              <a:t>: Proceedings of the Third International Conference on Trends in Electronics and Informatics (ICOEI 2019) 978-1-5386-9439-8/19/$31.00 ©2019 IEEE “MACHINE LEARNING BASED INTRUSION DETECTION SYSTEM.” </a:t>
            </a:r>
          </a:p>
        </p:txBody>
      </p:sp>
    </p:spTree>
    <p:extLst>
      <p:ext uri="{BB962C8B-B14F-4D97-AF65-F5344CB8AC3E}">
        <p14:creationId xmlns:p14="http://schemas.microsoft.com/office/powerpoint/2010/main" val="40770775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2968579" y="2265763"/>
            <a:ext cx="5789055" cy="2679725"/>
          </a:xfrm>
        </p:spPr>
        <p:txBody>
          <a:bodyPr/>
          <a:lstStyle/>
          <a:p>
            <a:pPr marL="76200" lvl="0" indent="0" algn="ctr">
              <a:lnSpc>
                <a:spcPct val="150000"/>
              </a:lnSpc>
              <a:spcBef>
                <a:spcPts val="0"/>
              </a:spcBef>
              <a:buNone/>
            </a:pPr>
            <a:r>
              <a:rPr lang="en-US" sz="8000" dirty="0">
                <a:solidFill>
                  <a:srgbClr val="1C1C1C"/>
                </a:solidFill>
                <a:latin typeface="Buxton Sketch" panose="03080500000500000004" pitchFamily="66" charset="0"/>
                <a:ea typeface="Calibri" panose="020F0502020204030204" pitchFamily="34" charset="0"/>
                <a:cs typeface="Times New Roman" panose="02020603050405020304" pitchFamily="18" charset="0"/>
              </a:rPr>
              <a:t>Thank You</a:t>
            </a:r>
          </a:p>
          <a:p>
            <a:pPr lvl="0" algn="ctr">
              <a:lnSpc>
                <a:spcPct val="150000"/>
              </a:lnSpc>
              <a:spcBef>
                <a:spcPts val="0"/>
              </a:spcBef>
              <a:buFont typeface="Symbol" panose="05050102010706020507" pitchFamily="18" charset="2"/>
              <a:buChar char=""/>
            </a:pPr>
            <a:endParaRPr lang="en-US" sz="6000" dirty="0">
              <a:solidFill>
                <a:srgbClr val="1C1C1C"/>
              </a:solidFill>
              <a:latin typeface="Buxton Sketch" panose="03080500000500000004" pitchFamily="66" charset="0"/>
              <a:ea typeface="Calibri" panose="020F0502020204030204" pitchFamily="34" charset="0"/>
              <a:cs typeface="Times New Roman" panose="02020603050405020304" pitchFamily="18" charset="0"/>
            </a:endParaRPr>
          </a:p>
          <a:p>
            <a:pPr marL="0" indent="0" algn="ctr">
              <a:buNone/>
            </a:pPr>
            <a:endParaRPr lang="en-US" sz="6000" dirty="0">
              <a:solidFill>
                <a:srgbClr val="1C1C1C"/>
              </a:solidFill>
              <a:latin typeface="Buxton Sketch" panose="03080500000500000004" pitchFamily="66" charset="0"/>
            </a:endParaRPr>
          </a:p>
        </p:txBody>
      </p:sp>
    </p:spTree>
    <p:extLst>
      <p:ext uri="{BB962C8B-B14F-4D97-AF65-F5344CB8AC3E}">
        <p14:creationId xmlns:p14="http://schemas.microsoft.com/office/powerpoint/2010/main" val="542565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361386" y="640816"/>
            <a:ext cx="4726546" cy="528034"/>
          </a:xfrm>
        </p:spPr>
        <p:txBody>
          <a:bodyPr>
            <a:noAutofit/>
          </a:bodyPr>
          <a:lstStyle/>
          <a:p>
            <a:pPr algn="ctr"/>
            <a:r>
              <a:rPr lang="en-US" sz="2400" b="1" dirty="0">
                <a:solidFill>
                  <a:srgbClr val="1C1C1C"/>
                </a:solidFill>
                <a:latin typeface="Times New Roman" panose="02020603050405020304" pitchFamily="18" charset="0"/>
                <a:cs typeface="Times New Roman" panose="02020603050405020304" pitchFamily="18" charset="0"/>
              </a:rPr>
              <a:t>INTRODUCTION</a:t>
            </a:r>
          </a:p>
        </p:txBody>
      </p:sp>
      <p:sp>
        <p:nvSpPr>
          <p:cNvPr id="6" name="Content Placeholder 5">
            <a:extLst>
              <a:ext uri="{FF2B5EF4-FFF2-40B4-BE49-F238E27FC236}">
                <a16:creationId xmlns:a16="http://schemas.microsoft.com/office/drawing/2014/main" id="{2C05C3F2-575C-434B-8AAC-8108D93ED429}"/>
              </a:ext>
            </a:extLst>
          </p:cNvPr>
          <p:cNvSpPr>
            <a:spLocks noGrp="1"/>
          </p:cNvSpPr>
          <p:nvPr>
            <p:ph idx="1"/>
          </p:nvPr>
        </p:nvSpPr>
        <p:spPr>
          <a:xfrm>
            <a:off x="681135" y="1402115"/>
            <a:ext cx="9377265" cy="4892344"/>
          </a:xfrm>
        </p:spPr>
        <p:txBody>
          <a:bodyPr>
            <a:normAutofit fontScale="92500" lnSpcReduction="10000"/>
          </a:bodyPr>
          <a:lstStyle/>
          <a:p>
            <a:pPr marL="0" marR="0" algn="just">
              <a:lnSpc>
                <a:spcPct val="150000"/>
              </a:lnSpc>
              <a:spcBef>
                <a:spcPts val="1200"/>
              </a:spcBef>
              <a:spcAft>
                <a:spcPts val="1000"/>
              </a:spcAft>
              <a:buFont typeface="Wingdings" panose="05000000000000000000" pitchFamily="2" charset="2"/>
              <a:buChar char="Ø"/>
            </a:pPr>
            <a:r>
              <a:rPr lang="en-US" sz="2000" dirty="0">
                <a:solidFill>
                  <a:srgbClr val="333333"/>
                </a:solidFill>
                <a:latin typeface="Times New Roman" panose="02020603050405020304" pitchFamily="18" charset="0"/>
                <a:ea typeface="Calibri" panose="020F0502020204030204" pitchFamily="34" charset="0"/>
              </a:rPr>
              <a:t>In the 21st century the development of telecommunications networks has taken giant leaps from circuit and packet switched networks towards all-IP based networks. </a:t>
            </a:r>
          </a:p>
          <a:p>
            <a:pPr marL="0" marR="0" algn="just">
              <a:lnSpc>
                <a:spcPct val="150000"/>
              </a:lnSpc>
              <a:spcBef>
                <a:spcPts val="1200"/>
              </a:spcBef>
              <a:spcAft>
                <a:spcPts val="1000"/>
              </a:spcAft>
              <a:buFont typeface="Wingdings" panose="05000000000000000000" pitchFamily="2" charset="2"/>
              <a:buChar char="Ø"/>
            </a:pPr>
            <a:r>
              <a:rPr lang="en-US" sz="2000" dirty="0">
                <a:solidFill>
                  <a:srgbClr val="333333"/>
                </a:solidFill>
                <a:latin typeface="Times New Roman" panose="02020603050405020304" pitchFamily="18" charset="0"/>
                <a:ea typeface="Calibri" panose="020F0502020204030204" pitchFamily="34" charset="0"/>
              </a:rPr>
              <a:t>This development has created a unified environment where communication of applications and services (data and voice) are being transferred on top of the IP-protocol. </a:t>
            </a:r>
          </a:p>
          <a:p>
            <a:pPr marL="0" marR="0" algn="just">
              <a:lnSpc>
                <a:spcPct val="150000"/>
              </a:lnSpc>
              <a:spcBef>
                <a:spcPts val="1200"/>
              </a:spcBef>
              <a:spcAft>
                <a:spcPts val="1000"/>
              </a:spcAft>
              <a:buFont typeface="Wingdings" panose="05000000000000000000" pitchFamily="2" charset="2"/>
              <a:buChar char="Ø"/>
            </a:pPr>
            <a:r>
              <a:rPr lang="en-US" sz="2000" dirty="0">
                <a:solidFill>
                  <a:srgbClr val="333333"/>
                </a:solidFill>
                <a:latin typeface="Times New Roman" panose="02020603050405020304" pitchFamily="18" charset="0"/>
                <a:ea typeface="Calibri" panose="020F0502020204030204" pitchFamily="34" charset="0"/>
              </a:rPr>
              <a:t>Different attacks are seen on the system or the network. The attacks like a black hole, grey hole, wormhole etc. are seen on the network system. These attacks are to steal the information from the system. </a:t>
            </a:r>
          </a:p>
          <a:p>
            <a:pPr marL="0" marR="0" algn="just">
              <a:lnSpc>
                <a:spcPct val="150000"/>
              </a:lnSpc>
              <a:spcBef>
                <a:spcPts val="1200"/>
              </a:spcBef>
              <a:spcAft>
                <a:spcPts val="1000"/>
              </a:spcAft>
              <a:buFont typeface="Wingdings" panose="05000000000000000000" pitchFamily="2" charset="2"/>
              <a:buChar char="Ø"/>
            </a:pPr>
            <a:r>
              <a:rPr lang="en-US" sz="2000" dirty="0">
                <a:solidFill>
                  <a:srgbClr val="333333"/>
                </a:solidFill>
                <a:latin typeface="Times New Roman" panose="02020603050405020304" pitchFamily="18" charset="0"/>
                <a:ea typeface="Calibri" panose="020F0502020204030204" pitchFamily="34" charset="0"/>
              </a:rPr>
              <a:t>So to prevent the system from such attacks, the intrusion detection system was introduced. IDS keep track of attacks on the system and to prevent the system from these attacks.</a:t>
            </a:r>
          </a:p>
          <a:p>
            <a:pPr marL="0" marR="0" algn="just">
              <a:lnSpc>
                <a:spcPct val="150000"/>
              </a:lnSpc>
              <a:spcBef>
                <a:spcPts val="1200"/>
              </a:spcBef>
              <a:spcAft>
                <a:spcPts val="1000"/>
              </a:spcAft>
            </a:pPr>
            <a:endParaRPr lang="en-US" sz="2000" dirty="0">
              <a:solidFill>
                <a:srgbClr val="333333"/>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59329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146997" y="602304"/>
            <a:ext cx="3950319" cy="528034"/>
          </a:xfrm>
        </p:spPr>
        <p:txBody>
          <a:bodyPr>
            <a:noAutofit/>
          </a:bodyPr>
          <a:lstStyle/>
          <a:p>
            <a:pPr algn="ctr"/>
            <a:r>
              <a:rPr lang="en-US" sz="2400" b="1" dirty="0">
                <a:solidFill>
                  <a:srgbClr val="1C1C1C"/>
                </a:solidFill>
                <a:latin typeface="Times New Roman" panose="02020603050405020304" pitchFamily="18" charset="0"/>
                <a:cs typeface="Times New Roman" panose="02020603050405020304" pitchFamily="18" charset="0"/>
              </a:rPr>
              <a:t>LITERATURE</a:t>
            </a:r>
            <a:r>
              <a:rPr lang="en-US" sz="2400" b="1" dirty="0">
                <a:latin typeface="Times New Roman" panose="02020603050405020304" pitchFamily="18" charset="0"/>
                <a:cs typeface="Times New Roman" panose="02020603050405020304" pitchFamily="18" charset="0"/>
              </a:rPr>
              <a:t> </a:t>
            </a:r>
            <a:r>
              <a:rPr lang="en-US" sz="2400" b="1" dirty="0">
                <a:solidFill>
                  <a:srgbClr val="1C1C1C"/>
                </a:solidFill>
                <a:latin typeface="Times New Roman" panose="02020603050405020304" pitchFamily="18" charset="0"/>
                <a:cs typeface="Times New Roman" panose="02020603050405020304" pitchFamily="18" charset="0"/>
              </a:rPr>
              <a:t>REVIEW</a:t>
            </a:r>
          </a:p>
        </p:txBody>
      </p:sp>
      <p:sp>
        <p:nvSpPr>
          <p:cNvPr id="5" name="Content Placeholder 4"/>
          <p:cNvSpPr>
            <a:spLocks noGrp="1"/>
          </p:cNvSpPr>
          <p:nvPr>
            <p:ph idx="1"/>
          </p:nvPr>
        </p:nvSpPr>
        <p:spPr>
          <a:xfrm>
            <a:off x="631065" y="1043189"/>
            <a:ext cx="9399343" cy="5692462"/>
          </a:xfrm>
        </p:spPr>
        <p:txBody>
          <a:bodyPr>
            <a:noAutofit/>
          </a:bodyPr>
          <a:lstStyle/>
          <a:p>
            <a:pPr marL="0" marR="0" indent="0" algn="just">
              <a:lnSpc>
                <a:spcPct val="150000"/>
              </a:lnSpc>
              <a:spcBef>
                <a:spcPts val="1200"/>
              </a:spcBef>
              <a:spcAft>
                <a:spcPts val="1000"/>
              </a:spcAft>
              <a:buNone/>
            </a:pPr>
            <a:r>
              <a:rPr lang="en-US" sz="2000" b="1" dirty="0">
                <a:solidFill>
                  <a:srgbClr val="333333"/>
                </a:solidFill>
                <a:latin typeface="Times New Roman" panose="02020603050405020304" pitchFamily="18" charset="0"/>
                <a:ea typeface="Calibri" panose="020F0502020204030204" pitchFamily="34" charset="0"/>
              </a:rPr>
              <a:t>[1]</a:t>
            </a:r>
            <a:r>
              <a:rPr lang="en-US" sz="2000" dirty="0">
                <a:solidFill>
                  <a:srgbClr val="333333"/>
                </a:solidFill>
                <a:latin typeface="Times New Roman" panose="02020603050405020304" pitchFamily="18" charset="0"/>
                <a:ea typeface="Calibri" panose="020F0502020204030204" pitchFamily="34" charset="0"/>
              </a:rPr>
              <a:t> </a:t>
            </a:r>
            <a:r>
              <a:rPr lang="en-US" sz="2000" b="1" dirty="0">
                <a:solidFill>
                  <a:srgbClr val="333333"/>
                </a:solidFill>
                <a:latin typeface="Times New Roman" panose="02020603050405020304" pitchFamily="18" charset="0"/>
                <a:ea typeface="Calibri" panose="020F0502020204030204" pitchFamily="34" charset="0"/>
              </a:rPr>
              <a:t>S. </a:t>
            </a:r>
            <a:r>
              <a:rPr lang="en-US" sz="2000" b="1" dirty="0" err="1">
                <a:solidFill>
                  <a:srgbClr val="333333"/>
                </a:solidFill>
                <a:latin typeface="Times New Roman" panose="02020603050405020304" pitchFamily="18" charset="0"/>
                <a:ea typeface="Calibri" panose="020F0502020204030204" pitchFamily="34" charset="0"/>
              </a:rPr>
              <a:t>Waskle</a:t>
            </a:r>
            <a:r>
              <a:rPr lang="en-US" sz="2000" b="1" dirty="0">
                <a:solidFill>
                  <a:srgbClr val="333333"/>
                </a:solidFill>
                <a:latin typeface="Times New Roman" panose="02020603050405020304" pitchFamily="18" charset="0"/>
                <a:ea typeface="Calibri" panose="020F0502020204030204" pitchFamily="34" charset="0"/>
              </a:rPr>
              <a:t>, L. </a:t>
            </a:r>
            <a:r>
              <a:rPr lang="en-US" sz="2000" b="1" dirty="0" err="1">
                <a:solidFill>
                  <a:srgbClr val="333333"/>
                </a:solidFill>
                <a:latin typeface="Times New Roman" panose="02020603050405020304" pitchFamily="18" charset="0"/>
                <a:ea typeface="Calibri" panose="020F0502020204030204" pitchFamily="34" charset="0"/>
              </a:rPr>
              <a:t>Parashar</a:t>
            </a:r>
            <a:r>
              <a:rPr lang="en-US" sz="2000" b="1" dirty="0">
                <a:solidFill>
                  <a:srgbClr val="333333"/>
                </a:solidFill>
                <a:latin typeface="Times New Roman" panose="02020603050405020304" pitchFamily="18" charset="0"/>
                <a:ea typeface="Calibri" panose="020F0502020204030204" pitchFamily="34" charset="0"/>
              </a:rPr>
              <a:t> and U. Singh, "Intrusion Detection System Using PCA with     	Random Forest Approach," 2020 International Conference on Electronics and Sustainable 	Communication Systems (ICESC), 2020.</a:t>
            </a:r>
            <a:endParaRPr lang="en-US" sz="2000" dirty="0">
              <a:solidFill>
                <a:srgbClr val="333333"/>
              </a:solidFill>
              <a:latin typeface="Times New Roman" panose="02020603050405020304" pitchFamily="18" charset="0"/>
              <a:ea typeface="Calibri" panose="020F0502020204030204" pitchFamily="34" charset="0"/>
            </a:endParaRPr>
          </a:p>
          <a:p>
            <a:pPr algn="just">
              <a:lnSpc>
                <a:spcPct val="150000"/>
              </a:lnSpc>
              <a:buNone/>
            </a:pP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	This journal discusses about intrusion classification using random forest and PCA.</a:t>
            </a:r>
          </a:p>
          <a:p>
            <a:pPr algn="just">
              <a:lnSpc>
                <a:spcPct val="150000"/>
              </a:lnSpc>
              <a:buNone/>
            </a:pPr>
            <a:r>
              <a:rPr lang="en-US" sz="2000" dirty="0">
                <a:solidFill>
                  <a:srgbClr val="333333"/>
                </a:solidFill>
                <a:effectLst/>
                <a:latin typeface="Times New Roman" panose="02020603050405020304" pitchFamily="18" charset="0"/>
                <a:ea typeface="Calibri" panose="020F0502020204030204" pitchFamily="34" charset="0"/>
              </a:rPr>
              <a:t>     This paper has proposed an approach to develop efficient IDS by using the principal component analysis (PCA) and the random forest classification algorithm. Where the PCA will help to </a:t>
            </a:r>
            <a:r>
              <a:rPr lang="en-US" sz="2000" dirty="0" err="1">
                <a:solidFill>
                  <a:srgbClr val="333333"/>
                </a:solidFill>
                <a:effectLst/>
                <a:latin typeface="Times New Roman" panose="02020603050405020304" pitchFamily="18" charset="0"/>
                <a:ea typeface="Calibri" panose="020F0502020204030204" pitchFamily="34" charset="0"/>
              </a:rPr>
              <a:t>organise</a:t>
            </a:r>
            <a:r>
              <a:rPr lang="en-US" sz="2000" dirty="0">
                <a:solidFill>
                  <a:srgbClr val="333333"/>
                </a:solidFill>
                <a:effectLst/>
                <a:latin typeface="Times New Roman" panose="02020603050405020304" pitchFamily="18" charset="0"/>
                <a:ea typeface="Calibri" panose="020F0502020204030204" pitchFamily="34" charset="0"/>
              </a:rPr>
              <a:t> the dataset by reducing the dimensionality of the dataset and the random forest will help in classification. Results obtained states that the proposed approach works more efficiently in terms of accuracy as compared to other techniques like SVM, Naive Bayes, and Decision Tree. </a:t>
            </a:r>
            <a:endParaRPr lang="en-US" sz="2000" dirty="0">
              <a:latin typeface="Times New Roman" pitchFamily="18" charset="0"/>
              <a:cs typeface="Times New Roman" pitchFamily="18" charset="0"/>
            </a:endParaRPr>
          </a:p>
          <a:p>
            <a:pPr>
              <a:lnSpc>
                <a:spcPct val="150000"/>
              </a:lnSpc>
              <a:buNone/>
            </a:pPr>
            <a:r>
              <a:rPr lang="en-US" sz="2000" dirty="0">
                <a:latin typeface="Times New Roman" pitchFamily="18" charset="0"/>
                <a:cs typeface="Times New Roman" pitchFamily="18" charset="0"/>
              </a:rPr>
              <a:t>	</a:t>
            </a:r>
            <a:endParaRPr lang="en-US" sz="2000" dirty="0"/>
          </a:p>
        </p:txBody>
      </p:sp>
    </p:spTree>
    <p:extLst>
      <p:ext uri="{BB962C8B-B14F-4D97-AF65-F5344CB8AC3E}">
        <p14:creationId xmlns:p14="http://schemas.microsoft.com/office/powerpoint/2010/main" val="2335677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3EE3C32-B67E-E80B-7D7C-FEDD33C16996}"/>
              </a:ext>
            </a:extLst>
          </p:cNvPr>
          <p:cNvSpPr>
            <a:spLocks noGrp="1"/>
          </p:cNvSpPr>
          <p:nvPr>
            <p:ph idx="1"/>
          </p:nvPr>
        </p:nvSpPr>
        <p:spPr>
          <a:xfrm>
            <a:off x="665162" y="1121133"/>
            <a:ext cx="9215955" cy="5009791"/>
          </a:xfrm>
        </p:spPr>
        <p:txBody>
          <a:bodyPr/>
          <a:lstStyle/>
          <a:p>
            <a:pPr marL="0" indent="0">
              <a:buNone/>
            </a:pPr>
            <a:r>
              <a:rPr lang="en-US" sz="2200" b="1" dirty="0">
                <a:solidFill>
                  <a:srgbClr val="333333"/>
                </a:solidFill>
                <a:latin typeface="Times New Roman" panose="02020603050405020304" pitchFamily="18" charset="0"/>
                <a:ea typeface="Calibri" panose="020F0502020204030204" pitchFamily="34" charset="0"/>
              </a:rPr>
              <a:t>[2] </a:t>
            </a:r>
            <a:r>
              <a:rPr lang="en-US" sz="2000" b="1" dirty="0">
                <a:solidFill>
                  <a:srgbClr val="333333"/>
                </a:solidFill>
                <a:latin typeface="Times New Roman" panose="02020603050405020304" pitchFamily="18" charset="0"/>
                <a:ea typeface="Calibri" panose="020F0502020204030204" pitchFamily="34" charset="0"/>
              </a:rPr>
              <a:t>K. Park, Y. Song and Y. Cheong, "Classification of Attack Types for Intrusion Detection Systems Using a Machine Learning Algorithm," 2018 IEEE Fourth International Conference on Big Data Computing Service and Applications (</a:t>
            </a:r>
            <a:r>
              <a:rPr lang="en-US" sz="2000" b="1" dirty="0" err="1">
                <a:solidFill>
                  <a:srgbClr val="333333"/>
                </a:solidFill>
                <a:latin typeface="Times New Roman" panose="02020603050405020304" pitchFamily="18" charset="0"/>
                <a:ea typeface="Calibri" panose="020F0502020204030204" pitchFamily="34" charset="0"/>
              </a:rPr>
              <a:t>BigDataService</a:t>
            </a:r>
            <a:r>
              <a:rPr lang="en-US" sz="2000" b="1" dirty="0">
                <a:solidFill>
                  <a:srgbClr val="333333"/>
                </a:solidFill>
                <a:latin typeface="Times New Roman" panose="02020603050405020304" pitchFamily="18" charset="0"/>
                <a:ea typeface="Calibri" panose="020F0502020204030204" pitchFamily="34" charset="0"/>
              </a:rPr>
              <a:t>), 2018</a:t>
            </a:r>
          </a:p>
          <a:p>
            <a:pPr marL="0" indent="0">
              <a:buNone/>
            </a:pPr>
            <a:r>
              <a:rPr lang="en-US" sz="2000" dirty="0">
                <a:latin typeface="Times New Roman" pitchFamily="18" charset="0"/>
                <a:cs typeface="Times New Roman" pitchFamily="18" charset="0"/>
              </a:rPr>
              <a:t>	</a:t>
            </a:r>
          </a:p>
          <a:p>
            <a:pPr marL="0" indent="0">
              <a:buNone/>
            </a:pPr>
            <a:r>
              <a:rPr lang="en-US" sz="2200" dirty="0">
                <a:latin typeface="Times New Roman" pitchFamily="18" charset="0"/>
                <a:cs typeface="Times New Roman" pitchFamily="18" charset="0"/>
              </a:rPr>
              <a:t>	</a:t>
            </a:r>
            <a:r>
              <a:rPr lang="en-US" sz="2000" dirty="0">
                <a:latin typeface="Calibri" panose="020F0502020204030204" pitchFamily="34" charset="0"/>
                <a:cs typeface="Calibri" panose="020F0502020204030204" pitchFamily="34" charset="0"/>
              </a:rPr>
              <a:t>This paper explores different scenarios of machine learning  implementation for             	type of intrusion classification.</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a:effectLst/>
                <a:latin typeface="Calibri" panose="020F0502020204030204" pitchFamily="34" charset="0"/>
                <a:ea typeface="Calibri" panose="020F0502020204030204" pitchFamily="34" charset="0"/>
                <a:cs typeface="Calibri" panose="020F0502020204030204" pitchFamily="34" charset="0"/>
              </a:rPr>
              <a:t>In this paper, they presented the results of  experiments to evaluate the 	performance of detecting different types of attacks (e.g., IDS, 	Malware, and 	Shellcode). We analyze the recognition performance by 	applying the Random 	Forest algorithm to the various datasets</a:t>
            </a:r>
            <a:endParaRPr lang="en-IN" sz="2000" dirty="0">
              <a:latin typeface="Calibri" panose="020F0502020204030204" pitchFamily="34" charset="0"/>
              <a:cs typeface="Calibri" panose="020F0502020204030204" pitchFamily="34" charset="0"/>
            </a:endParaRPr>
          </a:p>
          <a:p>
            <a:endParaRPr lang="en-US"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590051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88642" y="854789"/>
            <a:ext cx="8665906" cy="5546011"/>
          </a:xfrm>
        </p:spPr>
        <p:txBody>
          <a:bodyPr>
            <a:noAutofit/>
          </a:bodyPr>
          <a:lstStyle/>
          <a:p>
            <a:pPr marL="0" marR="0" indent="0" algn="just">
              <a:lnSpc>
                <a:spcPct val="150000"/>
              </a:lnSpc>
              <a:spcBef>
                <a:spcPts val="1200"/>
              </a:spcBef>
              <a:spcAft>
                <a:spcPts val="1000"/>
              </a:spcAft>
              <a:buNone/>
            </a:pPr>
            <a:r>
              <a:rPr lang="en-US" sz="2200" b="1" dirty="0">
                <a:solidFill>
                  <a:srgbClr val="333333"/>
                </a:solidFill>
                <a:latin typeface="Times New Roman" panose="02020603050405020304" pitchFamily="18" charset="0"/>
                <a:ea typeface="Calibri" panose="020F0502020204030204" pitchFamily="34" charset="0"/>
              </a:rPr>
              <a:t>[3] </a:t>
            </a:r>
            <a:r>
              <a:rPr lang="en-US" sz="2000" b="1" dirty="0">
                <a:solidFill>
                  <a:srgbClr val="333333"/>
                </a:solidFill>
                <a:latin typeface="Times New Roman" panose="02020603050405020304" pitchFamily="18" charset="0"/>
                <a:ea typeface="Calibri" panose="020F0502020204030204" pitchFamily="34" charset="0"/>
              </a:rPr>
              <a:t>A. </a:t>
            </a:r>
            <a:r>
              <a:rPr lang="en-US" sz="2000" b="1" dirty="0" err="1">
                <a:solidFill>
                  <a:srgbClr val="333333"/>
                </a:solidFill>
                <a:latin typeface="Times New Roman" panose="02020603050405020304" pitchFamily="18" charset="0"/>
                <a:ea typeface="Calibri" panose="020F0502020204030204" pitchFamily="34" charset="0"/>
              </a:rPr>
              <a:t>Tesfahun</a:t>
            </a:r>
            <a:r>
              <a:rPr lang="en-US" sz="2000" b="1" dirty="0">
                <a:solidFill>
                  <a:srgbClr val="333333"/>
                </a:solidFill>
                <a:latin typeface="Times New Roman" panose="02020603050405020304" pitchFamily="18" charset="0"/>
                <a:ea typeface="Calibri" panose="020F0502020204030204" pitchFamily="34" charset="0"/>
              </a:rPr>
              <a:t> and D. L. </a:t>
            </a:r>
            <a:r>
              <a:rPr lang="en-US" sz="2000" b="1" dirty="0" err="1">
                <a:solidFill>
                  <a:srgbClr val="333333"/>
                </a:solidFill>
                <a:latin typeface="Times New Roman" panose="02020603050405020304" pitchFamily="18" charset="0"/>
                <a:ea typeface="Calibri" panose="020F0502020204030204" pitchFamily="34" charset="0"/>
              </a:rPr>
              <a:t>Bhaskari</a:t>
            </a:r>
            <a:r>
              <a:rPr lang="en-US" sz="2000" b="1" dirty="0">
                <a:solidFill>
                  <a:srgbClr val="333333"/>
                </a:solidFill>
                <a:latin typeface="Times New Roman" panose="02020603050405020304" pitchFamily="18" charset="0"/>
                <a:ea typeface="Calibri" panose="020F0502020204030204" pitchFamily="34" charset="0"/>
              </a:rPr>
              <a:t>, "Intrusion Detection Using Random Forests Classifier with SMOTE and Feature Reduction," 2019 International Conference on Cloud &amp; Ubiquitous Computing &amp; Emerging Technologies, 2019</a:t>
            </a:r>
            <a:r>
              <a:rPr lang="en-US" sz="2200" b="1" dirty="0">
                <a:solidFill>
                  <a:srgbClr val="333333"/>
                </a:solidFill>
                <a:latin typeface="Times New Roman" panose="02020603050405020304" pitchFamily="18" charset="0"/>
                <a:ea typeface="Calibri" panose="020F0502020204030204" pitchFamily="34" charset="0"/>
              </a:rPr>
              <a:t>.</a:t>
            </a:r>
            <a:endParaRPr lang="en-US" sz="2200" dirty="0">
              <a:solidFill>
                <a:srgbClr val="333333"/>
              </a:solidFill>
              <a:latin typeface="Times New Roman" panose="02020603050405020304" pitchFamily="18" charset="0"/>
              <a:ea typeface="Calibri" panose="020F0502020204030204" pitchFamily="34" charset="0"/>
            </a:endParaRPr>
          </a:p>
          <a:p>
            <a:pPr algn="just">
              <a:lnSpc>
                <a:spcPct val="150000"/>
              </a:lnSpc>
              <a:buNone/>
            </a:pPr>
            <a:r>
              <a:rPr lang="en-US" sz="2000" dirty="0">
                <a:latin typeface="Times New Roman" pitchFamily="18" charset="0"/>
                <a:cs typeface="Times New Roman" pitchFamily="18" charset="0"/>
              </a:rPr>
              <a:t>	It discusses about intrusion detection with oversampling of data before implementing machine learning models.</a:t>
            </a:r>
          </a:p>
          <a:p>
            <a:pPr algn="just">
              <a:lnSpc>
                <a:spcPct val="150000"/>
              </a:lnSpc>
              <a:buNone/>
            </a:pPr>
            <a:r>
              <a:rPr lang="en-US" sz="2000" dirty="0">
                <a:solidFill>
                  <a:srgbClr val="333333"/>
                </a:solidFill>
                <a:latin typeface="Times New Roman" panose="02020603050405020304" pitchFamily="18" charset="0"/>
                <a:ea typeface="Calibri" panose="020F0502020204030204" pitchFamily="34" charset="0"/>
              </a:rPr>
              <a:t>     S</a:t>
            </a:r>
            <a:r>
              <a:rPr lang="en-US" sz="2000" dirty="0">
                <a:solidFill>
                  <a:srgbClr val="333333"/>
                </a:solidFill>
                <a:effectLst/>
                <a:latin typeface="Times New Roman" panose="02020603050405020304" pitchFamily="18" charset="0"/>
                <a:ea typeface="Calibri" panose="020F0502020204030204" pitchFamily="34" charset="0"/>
              </a:rPr>
              <a:t>hows that Random Forest classifier with SMOTE and information gain based feature selection gives better performance in designing IDS that is efficient and effective for network intrusion detection.</a:t>
            </a:r>
            <a:r>
              <a:rPr lang="en-US" sz="2000" b="1" dirty="0">
                <a:solidFill>
                  <a:srgbClr val="333333"/>
                </a:solidFill>
                <a:effectLst/>
                <a:latin typeface="Times New Roman" panose="02020603050405020304" pitchFamily="18" charset="0"/>
                <a:ea typeface="Calibri" panose="020F0502020204030204" pitchFamily="34" charset="0"/>
              </a:rPr>
              <a:t> </a:t>
            </a:r>
            <a:endParaRPr lang="en-IN" sz="2000" dirty="0">
              <a:solidFill>
                <a:srgbClr val="333333"/>
              </a:solidFill>
              <a:effectLst/>
              <a:latin typeface="Times New Roman" panose="02020603050405020304" pitchFamily="18" charset="0"/>
              <a:ea typeface="Calibri" panose="020F0502020204030204" pitchFamily="34" charset="0"/>
            </a:endParaRPr>
          </a:p>
          <a:p>
            <a:pPr algn="just">
              <a:lnSpc>
                <a:spcPct val="150000"/>
              </a:lnSpc>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335677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7A9E1-63C8-686C-C47D-7BD277876563}"/>
              </a:ext>
            </a:extLst>
          </p:cNvPr>
          <p:cNvSpPr>
            <a:spLocks noGrp="1"/>
          </p:cNvSpPr>
          <p:nvPr>
            <p:ph type="title"/>
          </p:nvPr>
        </p:nvSpPr>
        <p:spPr>
          <a:xfrm>
            <a:off x="332102" y="376336"/>
            <a:ext cx="8596668" cy="706016"/>
          </a:xfrm>
        </p:spPr>
        <p:txBody>
          <a:bodyPr>
            <a:normAutofit/>
          </a:bodyPr>
          <a:lstStyle/>
          <a:p>
            <a:pPr algn="ctr"/>
            <a:r>
              <a:rPr lang="en-US" sz="3200" dirty="0">
                <a:solidFill>
                  <a:schemeClr val="tx1">
                    <a:lumMod val="95000"/>
                    <a:lumOff val="5000"/>
                  </a:schemeClr>
                </a:solidFill>
              </a:rPr>
              <a:t>EXISTING METHOD</a:t>
            </a:r>
            <a:endParaRPr lang="en-IN" sz="3200"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C3C4A994-9A4E-A83D-A7A1-E5CF984605ED}"/>
              </a:ext>
            </a:extLst>
          </p:cNvPr>
          <p:cNvSpPr>
            <a:spLocks noGrp="1"/>
          </p:cNvSpPr>
          <p:nvPr>
            <p:ph idx="1"/>
          </p:nvPr>
        </p:nvSpPr>
        <p:spPr>
          <a:xfrm>
            <a:off x="612020" y="1242526"/>
            <a:ext cx="8596668" cy="5042643"/>
          </a:xfrm>
        </p:spPr>
        <p:txBody>
          <a:bodyPr>
            <a:normAutofit lnSpcReduction="10000"/>
          </a:bodyPr>
          <a:lstStyle/>
          <a:p>
            <a:pPr marL="0" indent="0" algn="just">
              <a:lnSpc>
                <a:spcPct val="150000"/>
              </a:lnSpc>
              <a:spcBef>
                <a:spcPts val="1200"/>
              </a:spcBef>
              <a:spcAft>
                <a:spcPts val="1000"/>
              </a:spcAft>
              <a:buNone/>
            </a:pPr>
            <a:r>
              <a:rPr lang="en-US" dirty="0">
                <a:solidFill>
                  <a:srgbClr val="333333"/>
                </a:solidFill>
                <a:effectLst/>
                <a:latin typeface="Times New Roman" panose="02020603050405020304" pitchFamily="18" charset="0"/>
                <a:ea typeface="Calibri" panose="020F0502020204030204" pitchFamily="34" charset="0"/>
              </a:rPr>
              <a:t>In existing system, models are build based on manual detections or rule based detections. It requires enormous costs and high number of skilled people to detect such frauds. The worst part of them is that the intrusions are most likely to get detected once the attack is happening instead of earlier to take action.</a:t>
            </a:r>
            <a:endParaRPr lang="en-IN" dirty="0">
              <a:solidFill>
                <a:srgbClr val="333333"/>
              </a:solidFill>
              <a:effectLst/>
              <a:latin typeface="Times New Roman" panose="02020603050405020304" pitchFamily="18" charset="0"/>
              <a:ea typeface="Calibri" panose="020F0502020204030204" pitchFamily="34" charset="0"/>
            </a:endParaRPr>
          </a:p>
          <a:p>
            <a:pPr marL="0" indent="0" algn="just">
              <a:lnSpc>
                <a:spcPct val="150000"/>
              </a:lnSpc>
              <a:spcBef>
                <a:spcPts val="1200"/>
              </a:spcBef>
              <a:spcAft>
                <a:spcPts val="1000"/>
              </a:spcAft>
              <a:buNone/>
            </a:pPr>
            <a:r>
              <a:rPr lang="en-US" sz="1800" b="1" dirty="0">
                <a:solidFill>
                  <a:srgbClr val="333333"/>
                </a:solidFill>
                <a:effectLst/>
                <a:latin typeface="Times New Roman" panose="02020603050405020304" pitchFamily="18" charset="0"/>
                <a:ea typeface="Calibri" panose="020F0502020204030204" pitchFamily="34" charset="0"/>
              </a:rPr>
              <a:t>DISADVANTAGES:</a:t>
            </a:r>
          </a:p>
          <a:p>
            <a:pPr algn="just">
              <a:lnSpc>
                <a:spcPct val="150000"/>
              </a:lnSpc>
              <a:spcBef>
                <a:spcPts val="1200"/>
              </a:spcBef>
              <a:spcAft>
                <a:spcPts val="1000"/>
              </a:spcAft>
              <a:buFont typeface="Wingdings" panose="05000000000000000000" pitchFamily="2" charset="2"/>
              <a:buChar char="Ø"/>
            </a:pPr>
            <a:r>
              <a:rPr lang="en-US" sz="1800" dirty="0">
                <a:solidFill>
                  <a:srgbClr val="333333"/>
                </a:solidFill>
                <a:effectLst/>
                <a:latin typeface="Times New Roman" panose="02020603050405020304" pitchFamily="18" charset="0"/>
                <a:ea typeface="Calibri" panose="020F0502020204030204" pitchFamily="34" charset="0"/>
              </a:rPr>
              <a:t> Low accuracy.                           </a:t>
            </a:r>
          </a:p>
          <a:p>
            <a:pPr algn="just">
              <a:lnSpc>
                <a:spcPct val="150000"/>
              </a:lnSpc>
              <a:spcBef>
                <a:spcPts val="1200"/>
              </a:spcBef>
              <a:spcAft>
                <a:spcPts val="1000"/>
              </a:spcAft>
              <a:buFont typeface="Wingdings" panose="05000000000000000000" pitchFamily="2" charset="2"/>
              <a:buChar char="Ø"/>
            </a:pPr>
            <a:r>
              <a:rPr lang="en-US" sz="1800" dirty="0">
                <a:solidFill>
                  <a:srgbClr val="333333"/>
                </a:solidFill>
                <a:effectLst/>
                <a:latin typeface="Times New Roman" panose="02020603050405020304" pitchFamily="18" charset="0"/>
                <a:ea typeface="Calibri" panose="020F0502020204030204" pitchFamily="34" charset="0"/>
              </a:rPr>
              <a:t> High expensive   </a:t>
            </a:r>
          </a:p>
          <a:p>
            <a:pPr algn="just">
              <a:lnSpc>
                <a:spcPct val="150000"/>
              </a:lnSpc>
              <a:spcBef>
                <a:spcPts val="1200"/>
              </a:spcBef>
              <a:spcAft>
                <a:spcPts val="1000"/>
              </a:spcAft>
              <a:buFont typeface="Wingdings" panose="05000000000000000000" pitchFamily="2" charset="2"/>
              <a:buChar char="Ø"/>
            </a:pPr>
            <a:r>
              <a:rPr lang="en-US" sz="1800" dirty="0">
                <a:solidFill>
                  <a:srgbClr val="333333"/>
                </a:solidFill>
                <a:effectLst/>
                <a:latin typeface="Times New Roman" panose="02020603050405020304" pitchFamily="18" charset="0"/>
                <a:ea typeface="Calibri" panose="020F0502020204030204" pitchFamily="34" charset="0"/>
              </a:rPr>
              <a:t> Time consuming.</a:t>
            </a:r>
          </a:p>
          <a:p>
            <a:pPr algn="just">
              <a:lnSpc>
                <a:spcPct val="150000"/>
              </a:lnSpc>
              <a:spcBef>
                <a:spcPts val="1200"/>
              </a:spcBef>
              <a:spcAft>
                <a:spcPts val="1000"/>
              </a:spcAft>
              <a:buFont typeface="Wingdings" panose="05000000000000000000" pitchFamily="2" charset="2"/>
              <a:buChar char="Ø"/>
            </a:pPr>
            <a:r>
              <a:rPr lang="en-US" sz="1800" dirty="0">
                <a:solidFill>
                  <a:srgbClr val="333333"/>
                </a:solidFill>
                <a:effectLst/>
                <a:latin typeface="Times New Roman" panose="02020603050405020304" pitchFamily="18" charset="0"/>
                <a:ea typeface="Calibri" panose="020F0502020204030204" pitchFamily="34" charset="0"/>
              </a:rPr>
              <a:t> High complexities</a:t>
            </a:r>
            <a:endParaRPr lang="en-IN" dirty="0"/>
          </a:p>
        </p:txBody>
      </p:sp>
    </p:spTree>
    <p:extLst>
      <p:ext uri="{BB962C8B-B14F-4D97-AF65-F5344CB8AC3E}">
        <p14:creationId xmlns:p14="http://schemas.microsoft.com/office/powerpoint/2010/main" val="119295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146995" y="663445"/>
            <a:ext cx="3950319" cy="528034"/>
          </a:xfrm>
        </p:spPr>
        <p:txBody>
          <a:bodyPr>
            <a:noAutofit/>
          </a:bodyPr>
          <a:lstStyle/>
          <a:p>
            <a:pPr algn="ctr"/>
            <a:r>
              <a:rPr lang="en-US" sz="2400" b="1" dirty="0">
                <a:solidFill>
                  <a:srgbClr val="1C1C1C"/>
                </a:solidFill>
                <a:latin typeface="Times New Roman" panose="02020603050405020304" pitchFamily="18" charset="0"/>
                <a:cs typeface="Times New Roman" panose="02020603050405020304" pitchFamily="18" charset="0"/>
              </a:rPr>
              <a:t>PROPOSED METHOD</a:t>
            </a:r>
          </a:p>
        </p:txBody>
      </p:sp>
      <p:sp>
        <p:nvSpPr>
          <p:cNvPr id="3" name="Content Placeholder 2">
            <a:extLst>
              <a:ext uri="{FF2B5EF4-FFF2-40B4-BE49-F238E27FC236}">
                <a16:creationId xmlns:a16="http://schemas.microsoft.com/office/drawing/2014/main" id="{CECFEDB6-7F4A-4342-99CF-F15D1A827F16}"/>
              </a:ext>
            </a:extLst>
          </p:cNvPr>
          <p:cNvSpPr>
            <a:spLocks noGrp="1"/>
          </p:cNvSpPr>
          <p:nvPr>
            <p:ph idx="1"/>
          </p:nvPr>
        </p:nvSpPr>
        <p:spPr>
          <a:xfrm>
            <a:off x="740599" y="1505357"/>
            <a:ext cx="9307339" cy="4689198"/>
          </a:xfrm>
        </p:spPr>
        <p:txBody>
          <a:bodyPr>
            <a:normAutofit fontScale="92500" lnSpcReduction="10000"/>
          </a:bodyPr>
          <a:lstStyle/>
          <a:p>
            <a:pPr marL="0" marR="0" algn="just">
              <a:lnSpc>
                <a:spcPct val="150000"/>
              </a:lnSpc>
              <a:spcBef>
                <a:spcPts val="0"/>
              </a:spcBef>
              <a:spcAft>
                <a:spcPts val="1000"/>
              </a:spcAft>
              <a:buFont typeface="Wingdings" panose="05000000000000000000" pitchFamily="2" charset="2"/>
              <a:buChar char="Ø"/>
            </a:pPr>
            <a:r>
              <a:rPr lang="en-IN" sz="2200" dirty="0">
                <a:solidFill>
                  <a:srgbClr val="333333"/>
                </a:solidFill>
                <a:latin typeface="Times New Roman" panose="02020603050405020304" pitchFamily="18" charset="0"/>
                <a:ea typeface="Calibri" panose="020F0502020204030204" pitchFamily="34" charset="0"/>
              </a:rPr>
              <a:t>We propose this system </a:t>
            </a:r>
            <a:r>
              <a:rPr lang="en-US" sz="2200" dirty="0">
                <a:solidFill>
                  <a:srgbClr val="333333"/>
                </a:solidFill>
                <a:latin typeface="Times New Roman" panose="02020603050405020304" pitchFamily="18" charset="0"/>
                <a:ea typeface="Calibri" panose="020F0502020204030204" pitchFamily="34" charset="0"/>
              </a:rPr>
              <a:t>which uses Machine Learning Algorithms like SVM, Random Forest and </a:t>
            </a:r>
            <a:r>
              <a:rPr lang="en-US" sz="2200" dirty="0" err="1">
                <a:solidFill>
                  <a:srgbClr val="333333"/>
                </a:solidFill>
                <a:latin typeface="Times New Roman" panose="02020603050405020304" pitchFamily="18" charset="0"/>
                <a:ea typeface="Calibri" panose="020F0502020204030204" pitchFamily="34" charset="0"/>
              </a:rPr>
              <a:t>Xg</a:t>
            </a:r>
            <a:r>
              <a:rPr lang="en-US" sz="2200" dirty="0">
                <a:solidFill>
                  <a:srgbClr val="333333"/>
                </a:solidFill>
                <a:latin typeface="Times New Roman" panose="02020603050405020304" pitchFamily="18" charset="0"/>
                <a:ea typeface="Calibri" panose="020F0502020204030204" pitchFamily="34" charset="0"/>
              </a:rPr>
              <a:t> Boost for intrusion detections. These techniques can determine the possibility of an attack faster than the existing methods hence enabling faster response to the threat . Principal Component Analysis is used for reducing the high cardinality in this system</a:t>
            </a:r>
            <a:r>
              <a:rPr lang="en-US" sz="2000" dirty="0">
                <a:solidFill>
                  <a:srgbClr val="333333"/>
                </a:solidFill>
                <a:latin typeface="Times New Roman" panose="02020603050405020304" pitchFamily="18" charset="0"/>
                <a:ea typeface="Calibri" panose="020F0502020204030204" pitchFamily="34" charset="0"/>
              </a:rPr>
              <a:t>.</a:t>
            </a:r>
          </a:p>
          <a:p>
            <a:pPr marL="0" indent="0" algn="just">
              <a:lnSpc>
                <a:spcPct val="150000"/>
              </a:lnSpc>
              <a:spcBef>
                <a:spcPts val="1200"/>
              </a:spcBef>
              <a:spcAft>
                <a:spcPts val="1000"/>
              </a:spcAft>
              <a:buNone/>
            </a:pPr>
            <a:r>
              <a:rPr lang="en-US" sz="1800" b="1" dirty="0">
                <a:solidFill>
                  <a:srgbClr val="333333"/>
                </a:solidFill>
                <a:effectLst/>
                <a:latin typeface="Times New Roman" panose="02020603050405020304" pitchFamily="18" charset="0"/>
                <a:ea typeface="Calibri" panose="020F0502020204030204" pitchFamily="34" charset="0"/>
              </a:rPr>
              <a:t>ADVANTAGES:    									</a:t>
            </a:r>
            <a:endParaRPr lang="en-IN" sz="1800" dirty="0">
              <a:solidFill>
                <a:srgbClr val="333333"/>
              </a:solidFill>
              <a:effectLst/>
              <a:latin typeface="Times New Roman" panose="02020603050405020304" pitchFamily="18" charset="0"/>
              <a:ea typeface="Calibri" panose="020F0502020204030204" pitchFamily="34" charset="0"/>
            </a:endParaRPr>
          </a:p>
          <a:p>
            <a:pPr marL="0" lvl="0" indent="0" algn="just">
              <a:lnSpc>
                <a:spcPct val="150000"/>
              </a:lnSpc>
              <a:spcAft>
                <a:spcPts val="1000"/>
              </a:spcAft>
              <a:buNone/>
              <a:tabLst>
                <a:tab pos="228600" algn="l"/>
              </a:tabLst>
            </a:pPr>
            <a:r>
              <a:rPr lang="en-US" sz="1800" dirty="0">
                <a:solidFill>
                  <a:srgbClr val="333333"/>
                </a:solidFill>
                <a:effectLst/>
                <a:latin typeface="Times New Roman" panose="02020603050405020304" pitchFamily="18" charset="0"/>
                <a:ea typeface="Calibri" panose="020F0502020204030204" pitchFamily="34" charset="0"/>
              </a:rPr>
              <a:t>                         1) High accuracy.                  4) Inexpensive</a:t>
            </a:r>
            <a:endParaRPr lang="en-IN" sz="1800" dirty="0">
              <a:solidFill>
                <a:srgbClr val="333333"/>
              </a:solidFill>
              <a:effectLst/>
              <a:latin typeface="Times New Roman" panose="02020603050405020304" pitchFamily="18" charset="0"/>
              <a:ea typeface="Calibri" panose="020F0502020204030204" pitchFamily="34" charset="0"/>
            </a:endParaRPr>
          </a:p>
          <a:p>
            <a:pPr marL="0" lvl="0" indent="0" algn="just">
              <a:lnSpc>
                <a:spcPct val="150000"/>
              </a:lnSpc>
              <a:spcAft>
                <a:spcPts val="1000"/>
              </a:spcAft>
              <a:buNone/>
              <a:tabLst>
                <a:tab pos="228600" algn="l"/>
              </a:tabLst>
            </a:pPr>
            <a:r>
              <a:rPr lang="en-US" sz="1800" dirty="0">
                <a:solidFill>
                  <a:srgbClr val="333333"/>
                </a:solidFill>
                <a:effectLst/>
                <a:latin typeface="Times New Roman" panose="02020603050405020304" pitchFamily="18" charset="0"/>
                <a:ea typeface="Calibri" panose="020F0502020204030204" pitchFamily="34" charset="0"/>
              </a:rPr>
              <a:t>                         2) Time Saving.                     5)Easy to scale</a:t>
            </a:r>
            <a:endParaRPr lang="en-IN" sz="1800" dirty="0">
              <a:solidFill>
                <a:srgbClr val="333333"/>
              </a:solidFill>
              <a:effectLst/>
              <a:latin typeface="Times New Roman" panose="02020603050405020304" pitchFamily="18" charset="0"/>
              <a:ea typeface="Calibri" panose="020F0502020204030204" pitchFamily="34" charset="0"/>
            </a:endParaRPr>
          </a:p>
          <a:p>
            <a:pPr marL="0" lvl="0" indent="0" algn="just">
              <a:lnSpc>
                <a:spcPct val="150000"/>
              </a:lnSpc>
              <a:spcAft>
                <a:spcPts val="1000"/>
              </a:spcAft>
              <a:buNone/>
              <a:tabLst>
                <a:tab pos="228600" algn="l"/>
              </a:tabLst>
            </a:pPr>
            <a:r>
              <a:rPr lang="en-US" sz="1800" dirty="0">
                <a:solidFill>
                  <a:srgbClr val="333333"/>
                </a:solidFill>
                <a:effectLst/>
                <a:latin typeface="Times New Roman" panose="02020603050405020304" pitchFamily="18" charset="0"/>
                <a:ea typeface="Calibri" panose="020F0502020204030204" pitchFamily="34" charset="0"/>
              </a:rPr>
              <a:t>                         3)Low complexity</a:t>
            </a:r>
            <a:endParaRPr lang="en-IN" sz="1800" dirty="0">
              <a:solidFill>
                <a:srgbClr val="333333"/>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5983601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2805</TotalTime>
  <Words>2169</Words>
  <Application>Microsoft Office PowerPoint</Application>
  <PresentationFormat>Widescreen</PresentationFormat>
  <Paragraphs>158</Paragraphs>
  <Slides>35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Buxton Sketch</vt:lpstr>
      <vt:lpstr>Calibri</vt:lpstr>
      <vt:lpstr>Symbol</vt:lpstr>
      <vt:lpstr>Times New Roman</vt:lpstr>
      <vt:lpstr>Trebuchet MS</vt:lpstr>
      <vt:lpstr>Wingdings</vt:lpstr>
      <vt:lpstr>Wingdings 3</vt:lpstr>
      <vt:lpstr>Facet</vt:lpstr>
      <vt:lpstr>SREENIVASA INSTITUTE OF TECHNOLOGY AND MANAGEMENT STUDIES  (Autonomous)             DEPARTMENT OF COMPUTER SCIENCE AND ENGINEERING</vt:lpstr>
      <vt:lpstr>INDEX</vt:lpstr>
      <vt:lpstr>ABSTRACT</vt:lpstr>
      <vt:lpstr>INTRODUCTION</vt:lpstr>
      <vt:lpstr>LITERATURE REVIEW</vt:lpstr>
      <vt:lpstr>PowerPoint Presentation</vt:lpstr>
      <vt:lpstr>PowerPoint Presentation</vt:lpstr>
      <vt:lpstr>EXISTING METHOD</vt:lpstr>
      <vt:lpstr>PROPOSED METHOD</vt:lpstr>
      <vt:lpstr>SOFTWARE &amp; HARDWARE REQUIREMENTS</vt:lpstr>
      <vt:lpstr>             ARCHITECTURE DIAGRAM</vt:lpstr>
      <vt:lpstr>Step by Step process of working:</vt:lpstr>
      <vt:lpstr>.</vt:lpstr>
      <vt:lpstr>.</vt:lpstr>
      <vt:lpstr>.</vt:lpstr>
      <vt:lpstr>PowerPoint Presentation</vt:lpstr>
      <vt:lpstr>SEQUENCE DIAGRAM: </vt:lpstr>
      <vt:lpstr>PowerPoint Presentation</vt:lpstr>
      <vt:lpstr>MODULE DESCRIPTION</vt:lpstr>
      <vt:lpstr>ALGORITHMS</vt:lpstr>
      <vt:lpstr>PowerPoint Presentation</vt:lpstr>
      <vt:lpstr>PowerPoint Presentation</vt:lpstr>
      <vt:lpstr>PowerPoint Presentation</vt:lpstr>
      <vt:lpstr>PowerPoint Presentation</vt:lpstr>
      <vt:lpstr>PowerPoint Presentation</vt:lpstr>
      <vt:lpstr>                      ACCURACY       </vt:lpstr>
      <vt:lpstr>PowerPoint Presentation</vt:lpstr>
      <vt:lpstr>PowerPoint Presentation</vt:lpstr>
      <vt:lpstr>PowerPoint Presentation</vt:lpstr>
      <vt:lpstr>PowerPoint Presentation</vt:lpstr>
      <vt:lpstr>PowerPoint Presentation</vt:lpstr>
      <vt:lpstr>RESULT</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19751A0579 Sivanagireddy</cp:lastModifiedBy>
  <cp:revision>288</cp:revision>
  <dcterms:created xsi:type="dcterms:W3CDTF">2020-06-29T09:16:21Z</dcterms:created>
  <dcterms:modified xsi:type="dcterms:W3CDTF">2023-04-25T11:12:04Z</dcterms:modified>
</cp:coreProperties>
</file>