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80" r:id="rId4"/>
    <p:sldId id="260" r:id="rId5"/>
    <p:sldId id="285" r:id="rId6"/>
    <p:sldId id="262" r:id="rId7"/>
    <p:sldId id="279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81" r:id="rId17"/>
    <p:sldId id="269" r:id="rId18"/>
    <p:sldId id="277" r:id="rId19"/>
    <p:sldId id="286" r:id="rId20"/>
    <p:sldId id="263" r:id="rId21"/>
    <p:sldId id="287" r:id="rId22"/>
    <p:sldId id="284" r:id="rId23"/>
    <p:sldId id="283" r:id="rId24"/>
    <p:sldId id="288" r:id="rId25"/>
    <p:sldId id="264" r:id="rId26"/>
    <p:sldId id="289" r:id="rId27"/>
    <p:sldId id="265" r:id="rId28"/>
    <p:sldId id="290" r:id="rId29"/>
    <p:sldId id="266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303" r:id="rId40"/>
    <p:sldId id="301" r:id="rId41"/>
    <p:sldId id="305" r:id="rId42"/>
    <p:sldId id="304" r:id="rId43"/>
    <p:sldId id="302" r:id="rId44"/>
    <p:sldId id="306" r:id="rId45"/>
    <p:sldId id="307" r:id="rId46"/>
    <p:sldId id="308" r:id="rId47"/>
    <p:sldId id="309" r:id="rId48"/>
    <p:sldId id="310" r:id="rId49"/>
    <p:sldId id="311" r:id="rId50"/>
    <p:sldId id="31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asubrahmanya Ck" initials="BC" lastIdx="1" clrIdx="0">
    <p:extLst>
      <p:ext uri="{19B8F6BF-5375-455C-9EA6-DF929625EA0E}">
        <p15:presenceInfo xmlns:p15="http://schemas.microsoft.com/office/powerpoint/2012/main" userId="c8a60f2bd66d3c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ortfolio\XL%20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ortfolio\XL%20fil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ortfolio\XL%20fi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ortfolio\XL%20fi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ortfolio\XL%20fi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ortfolio\XL%20fi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ortfolio\XL%20fi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ortfolio\XL%20fi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Tables!$C$4</c:f>
              <c:strCache>
                <c:ptCount val="1"/>
                <c:pt idx="0">
                  <c:v> visitors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A-4EDD-80C8-2A6F9E5BA748}"/>
              </c:ext>
            </c:extLst>
          </c:dPt>
          <c:dLbls>
            <c:dLbl>
              <c:idx val="0"/>
              <c:layout>
                <c:manualLayout>
                  <c:x val="-5.4292929292929296E-2"/>
                  <c:y val="-3.91664958486599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FA-4EDD-80C8-2A6F9E5BA7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Tables!$B$5:$B$14</c:f>
              <c:strCache>
                <c:ptCount val="10"/>
                <c:pt idx="0">
                  <c:v>Hyderabad</c:v>
                </c:pt>
                <c:pt idx="1">
                  <c:v>Rajanna Sircilla </c:v>
                </c:pt>
                <c:pt idx="2">
                  <c:v>Warangal (Urban)</c:v>
                </c:pt>
                <c:pt idx="3">
                  <c:v>Yadadri Bhongir</c:v>
                </c:pt>
                <c:pt idx="4">
                  <c:v>Bhadradri Kothagudem </c:v>
                </c:pt>
                <c:pt idx="5">
                  <c:v>Medak </c:v>
                </c:pt>
                <c:pt idx="6">
                  <c:v>Jayashankar Bhoopalpally</c:v>
                </c:pt>
                <c:pt idx="7">
                  <c:v>Mahbubnagar</c:v>
                </c:pt>
                <c:pt idx="8">
                  <c:v>Nirmal</c:v>
                </c:pt>
                <c:pt idx="9">
                  <c:v>Jagtial </c:v>
                </c:pt>
              </c:strCache>
            </c:strRef>
          </c:cat>
          <c:val>
            <c:numRef>
              <c:f>Tables!$C$5:$C$14</c:f>
              <c:numCache>
                <c:formatCode>0,,\ "Million"</c:formatCode>
                <c:ptCount val="10"/>
                <c:pt idx="0">
                  <c:v>83900960</c:v>
                </c:pt>
                <c:pt idx="1">
                  <c:v>41763276</c:v>
                </c:pt>
                <c:pt idx="2">
                  <c:v>30726603</c:v>
                </c:pt>
                <c:pt idx="3">
                  <c:v>26893080</c:v>
                </c:pt>
                <c:pt idx="4">
                  <c:v>21600962</c:v>
                </c:pt>
                <c:pt idx="5">
                  <c:v>20542639</c:v>
                </c:pt>
                <c:pt idx="6">
                  <c:v>19632865</c:v>
                </c:pt>
                <c:pt idx="7">
                  <c:v>17180118</c:v>
                </c:pt>
                <c:pt idx="8">
                  <c:v>13315796</c:v>
                </c:pt>
                <c:pt idx="9">
                  <c:v>11303514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FA-4EDD-80C8-2A6F9E5BA7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15392191"/>
        <c:axId val="1215398847"/>
      </c:barChart>
      <c:catAx>
        <c:axId val="1215392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398847"/>
        <c:crosses val="autoZero"/>
        <c:auto val="1"/>
        <c:lblAlgn val="ctr"/>
        <c:lblOffset val="100"/>
        <c:noMultiLvlLbl val="0"/>
      </c:catAx>
      <c:valAx>
        <c:axId val="1215398847"/>
        <c:scaling>
          <c:orientation val="minMax"/>
        </c:scaling>
        <c:delete val="1"/>
        <c:axPos val="b"/>
        <c:numFmt formatCode="0,,\ &quot;Million&quot;" sourceLinked="1"/>
        <c:majorTickMark val="none"/>
        <c:minorTickMark val="none"/>
        <c:tickLblPos val="nextTo"/>
        <c:crossAx val="1215392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accent6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97-48B8-9D74-B1A08D93407D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397-48B8-9D74-B1A08D93407D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AB-4EB1-8F2F-A575842998E2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AB-4EB1-8F2F-A575842998E2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These 4</c:v>
                </c:pt>
                <c:pt idx="1">
                  <c:v>Other districts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</c:v>
                </c:pt>
                <c:pt idx="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7-48B8-9D74-B1A08D93407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Tables!$C$4</c:f>
              <c:strCache>
                <c:ptCount val="1"/>
                <c:pt idx="0">
                  <c:v> visitors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A-4EDD-80C8-2A6F9E5BA748}"/>
              </c:ext>
            </c:extLst>
          </c:dPt>
          <c:dLbls>
            <c:dLbl>
              <c:idx val="0"/>
              <c:layout>
                <c:manualLayout>
                  <c:x val="-5.4292929292929296E-2"/>
                  <c:y val="-3.91664958486599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FA-4EDD-80C8-2A6F9E5BA7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Tables!$B$5:$B$14</c:f>
              <c:strCache>
                <c:ptCount val="10"/>
                <c:pt idx="0">
                  <c:v>Hyderabad</c:v>
                </c:pt>
                <c:pt idx="1">
                  <c:v>Rajanna Sircilla </c:v>
                </c:pt>
                <c:pt idx="2">
                  <c:v>Warangal (Urban)</c:v>
                </c:pt>
                <c:pt idx="3">
                  <c:v>Yadadri Bhongir</c:v>
                </c:pt>
                <c:pt idx="4">
                  <c:v>Bhadradri Kothagudem </c:v>
                </c:pt>
                <c:pt idx="5">
                  <c:v>Medak </c:v>
                </c:pt>
                <c:pt idx="6">
                  <c:v>Jayashankar Bhoopalpally</c:v>
                </c:pt>
                <c:pt idx="7">
                  <c:v>Mahbubnagar</c:v>
                </c:pt>
                <c:pt idx="8">
                  <c:v>Nirmal</c:v>
                </c:pt>
                <c:pt idx="9">
                  <c:v>Jagtial </c:v>
                </c:pt>
              </c:strCache>
            </c:strRef>
          </c:cat>
          <c:val>
            <c:numRef>
              <c:f>Tables!$C$5:$C$14</c:f>
              <c:numCache>
                <c:formatCode>0,,\ "Million"</c:formatCode>
                <c:ptCount val="10"/>
                <c:pt idx="0">
                  <c:v>83900960</c:v>
                </c:pt>
                <c:pt idx="1">
                  <c:v>41763276</c:v>
                </c:pt>
                <c:pt idx="2">
                  <c:v>30726603</c:v>
                </c:pt>
                <c:pt idx="3">
                  <c:v>26893080</c:v>
                </c:pt>
                <c:pt idx="4">
                  <c:v>21600962</c:v>
                </c:pt>
                <c:pt idx="5">
                  <c:v>20542639</c:v>
                </c:pt>
                <c:pt idx="6">
                  <c:v>19632865</c:v>
                </c:pt>
                <c:pt idx="7">
                  <c:v>17180118</c:v>
                </c:pt>
                <c:pt idx="8">
                  <c:v>13315796</c:v>
                </c:pt>
                <c:pt idx="9">
                  <c:v>11303514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FA-4EDD-80C8-2A6F9E5BA7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15392191"/>
        <c:axId val="1215398847"/>
      </c:barChart>
      <c:catAx>
        <c:axId val="1215392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398847"/>
        <c:crosses val="autoZero"/>
        <c:auto val="1"/>
        <c:lblAlgn val="ctr"/>
        <c:lblOffset val="100"/>
        <c:noMultiLvlLbl val="0"/>
      </c:catAx>
      <c:valAx>
        <c:axId val="1215398847"/>
        <c:scaling>
          <c:orientation val="minMax"/>
        </c:scaling>
        <c:delete val="1"/>
        <c:axPos val="b"/>
        <c:numFmt formatCode="0,,\ &quot;Million&quot;" sourceLinked="1"/>
        <c:majorTickMark val="none"/>
        <c:minorTickMark val="none"/>
        <c:tickLblPos val="nextTo"/>
        <c:crossAx val="1215392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610892388451434E-2"/>
          <c:y val="8.4111663870609671E-2"/>
          <c:w val="0.46737785009016725"/>
          <c:h val="0.88115327147083533"/>
        </c:manualLayout>
      </c:layout>
      <c:doughnutChart>
        <c:varyColors val="1"/>
        <c:ser>
          <c:idx val="0"/>
          <c:order val="0"/>
          <c:spPr>
            <a:ln>
              <a:solidFill>
                <a:schemeClr val="accent6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6B-4934-AD45-B39A880C9EB7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6B-4934-AD45-B39A880C9E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Sheet1!$D$8:$D$9</c:f>
              <c:strCache>
                <c:ptCount val="2"/>
                <c:pt idx="0">
                  <c:v>Hyderabad</c:v>
                </c:pt>
                <c:pt idx="1">
                  <c:v>Other ditricts</c:v>
                </c:pt>
              </c:strCache>
            </c:strRef>
          </c:cat>
          <c:val>
            <c:numRef>
              <c:f>Sheet1!$E$8:$E$9</c:f>
              <c:numCache>
                <c:formatCode>0%</c:formatCode>
                <c:ptCount val="2"/>
                <c:pt idx="0">
                  <c:v>0.24</c:v>
                </c:pt>
                <c:pt idx="1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6B-4934-AD45-B39A880C9EB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266792543789173"/>
          <c:y val="0.21119613592918507"/>
          <c:w val="0.25817263913439392"/>
          <c:h val="0.652484829970701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[XL file.xlsx]Sheet5!PivotTable6</c:name>
    <c:fmtId val="6"/>
  </c:pivotSource>
  <c:chart>
    <c:autoTitleDeleted val="1"/>
    <c:pivotFmts>
      <c:pivotFmt>
        <c:idx val="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Sheet5!$B$4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Sheet5!$A$5:$A$17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Sheet5!$B$5:$B$17</c:f>
              <c:numCache>
                <c:formatCode>0,,\ "Millions"</c:formatCode>
                <c:ptCount val="12"/>
                <c:pt idx="0">
                  <c:v>6452101</c:v>
                </c:pt>
                <c:pt idx="1">
                  <c:v>5014430</c:v>
                </c:pt>
                <c:pt idx="2">
                  <c:v>5227626</c:v>
                </c:pt>
                <c:pt idx="3">
                  <c:v>6126839</c:v>
                </c:pt>
                <c:pt idx="4">
                  <c:v>6049214</c:v>
                </c:pt>
                <c:pt idx="5">
                  <c:v>16897783</c:v>
                </c:pt>
                <c:pt idx="6">
                  <c:v>5552527</c:v>
                </c:pt>
                <c:pt idx="7">
                  <c:v>5750967</c:v>
                </c:pt>
                <c:pt idx="8">
                  <c:v>5312283</c:v>
                </c:pt>
                <c:pt idx="9">
                  <c:v>6552397</c:v>
                </c:pt>
                <c:pt idx="10">
                  <c:v>5626156</c:v>
                </c:pt>
                <c:pt idx="11">
                  <c:v>9338637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31-420E-A75A-8C43E47A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9257248"/>
        <c:axId val="669254336"/>
      </c:lineChart>
      <c:catAx>
        <c:axId val="66925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254336"/>
        <c:crosses val="autoZero"/>
        <c:auto val="1"/>
        <c:lblAlgn val="ctr"/>
        <c:lblOffset val="100"/>
        <c:noMultiLvlLbl val="0"/>
      </c:catAx>
      <c:valAx>
        <c:axId val="669254336"/>
        <c:scaling>
          <c:orientation val="minMax"/>
        </c:scaling>
        <c:delete val="0"/>
        <c:axPos val="l"/>
        <c:numFmt formatCode="0,,\ &quot;Million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25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6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[XL file.xlsx]Sheet4!PivotTable5</c:name>
    <c:fmtId val="9"/>
  </c:pivotSource>
  <c:chart>
    <c:autoTitleDeleted val="1"/>
    <c:pivotFmts>
      <c:pivotFmt>
        <c:idx val="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Sheet4!$A$5:$A$17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Sheet4!$B$5:$B$17</c:f>
              <c:numCache>
                <c:formatCode>0,\ "K"</c:formatCode>
                <c:ptCount val="12"/>
                <c:pt idx="0">
                  <c:v>106450</c:v>
                </c:pt>
                <c:pt idx="1">
                  <c:v>103778</c:v>
                </c:pt>
                <c:pt idx="2">
                  <c:v>76358</c:v>
                </c:pt>
                <c:pt idx="3">
                  <c:v>60495</c:v>
                </c:pt>
                <c:pt idx="4">
                  <c:v>60376</c:v>
                </c:pt>
                <c:pt idx="5">
                  <c:v>67524</c:v>
                </c:pt>
                <c:pt idx="6">
                  <c:v>80616</c:v>
                </c:pt>
                <c:pt idx="7">
                  <c:v>83769</c:v>
                </c:pt>
                <c:pt idx="8">
                  <c:v>94080</c:v>
                </c:pt>
                <c:pt idx="9">
                  <c:v>97954</c:v>
                </c:pt>
                <c:pt idx="10">
                  <c:v>93503</c:v>
                </c:pt>
                <c:pt idx="11">
                  <c:v>119995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B1-4795-BCBA-24C192232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1180816"/>
        <c:axId val="761181232"/>
      </c:lineChart>
      <c:catAx>
        <c:axId val="76118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181232"/>
        <c:crosses val="autoZero"/>
        <c:auto val="1"/>
        <c:lblAlgn val="ctr"/>
        <c:lblOffset val="100"/>
        <c:noMultiLvlLbl val="0"/>
      </c:catAx>
      <c:valAx>
        <c:axId val="76118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\ 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18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6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Sheet3!$A$1:$A$3</c:f>
              <c:strCache>
                <c:ptCount val="3"/>
                <c:pt idx="0">
                  <c:v>Mancherial</c:v>
                </c:pt>
                <c:pt idx="1">
                  <c:v>Warangal (Rural)</c:v>
                </c:pt>
                <c:pt idx="2">
                  <c:v>Bhadradri Kothagudem </c:v>
                </c:pt>
              </c:strCache>
            </c:strRef>
          </c:cat>
          <c:val>
            <c:numRef>
              <c:f>Sheet3!$B$1:$B$3</c:f>
              <c:numCache>
                <c:formatCode>0%</c:formatCode>
                <c:ptCount val="3"/>
                <c:pt idx="0">
                  <c:v>2.2580373894424395</c:v>
                </c:pt>
                <c:pt idx="1">
                  <c:v>1.6314546875673206</c:v>
                </c:pt>
                <c:pt idx="2">
                  <c:v>1.433875243991837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B4-468A-B4C4-6CCECDCF5E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7480560"/>
        <c:axId val="767482224"/>
      </c:barChart>
      <c:catAx>
        <c:axId val="76748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482224"/>
        <c:crosses val="autoZero"/>
        <c:auto val="1"/>
        <c:lblAlgn val="ctr"/>
        <c:lblOffset val="100"/>
        <c:noMultiLvlLbl val="0"/>
      </c:catAx>
      <c:valAx>
        <c:axId val="7674822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6748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accent6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Sheet3!$A$24:$A$26</c:f>
              <c:strCache>
                <c:ptCount val="3"/>
                <c:pt idx="0">
                  <c:v>Warangal 
(Urban)</c:v>
                </c:pt>
                <c:pt idx="1">
                  <c:v>Nalgonda</c:v>
                </c:pt>
                <c:pt idx="2">
                  <c:v>Karimnagar </c:v>
                </c:pt>
              </c:strCache>
            </c:strRef>
          </c:cat>
          <c:val>
            <c:numRef>
              <c:f>Sheet3!$B$24:$B$26</c:f>
              <c:numCache>
                <c:formatCode>0%</c:formatCode>
                <c:ptCount val="3"/>
                <c:pt idx="0">
                  <c:v>-0.5884517885082573</c:v>
                </c:pt>
                <c:pt idx="1">
                  <c:v>-0.71133488076589946</c:v>
                </c:pt>
                <c:pt idx="2">
                  <c:v>-0.79629550099925028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65-400F-9C33-ADFD30762E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63968112"/>
        <c:axId val="763967280"/>
      </c:barChart>
      <c:catAx>
        <c:axId val="763968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967280"/>
        <c:crosses val="autoZero"/>
        <c:auto val="1"/>
        <c:lblAlgn val="ctr"/>
        <c:lblOffset val="100"/>
        <c:noMultiLvlLbl val="0"/>
      </c:catAx>
      <c:valAx>
        <c:axId val="7639672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6396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accent6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06-4035-8319-765303B4A34D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C06-4035-8319-765303B4A34D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F5-4F29-92CB-F0D37B17B8E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F5-4F29-92CB-F0D37B17B8EC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C06-4035-8319-765303B4A34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C06-4035-8319-765303B4A3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Hyderabad</c:v>
                </c:pt>
                <c:pt idx="1">
                  <c:v>Other districts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6-4035-8319-765303B4A3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'Population data'!$M$5</c:f>
              <c:strCache>
                <c:ptCount val="1"/>
                <c:pt idx="0">
                  <c:v>Ratio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453-43DD-92F7-FA9B1A70D0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3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'Population data'!$L$6:$L$10</c:f>
              <c:strCache>
                <c:ptCount val="5"/>
                <c:pt idx="0">
                  <c:v>Rajanna Sircilla </c:v>
                </c:pt>
                <c:pt idx="1">
                  <c:v>Jayashankar Bhoopalpally</c:v>
                </c:pt>
                <c:pt idx="2">
                  <c:v>Yadadri Bhongir</c:v>
                </c:pt>
                <c:pt idx="3">
                  <c:v>Warangal (Urban)</c:v>
                </c:pt>
                <c:pt idx="4">
                  <c:v>Medak </c:v>
                </c:pt>
              </c:strCache>
            </c:strRef>
          </c:cat>
          <c:val>
            <c:numRef>
              <c:f>'Population data'!$M$6:$M$10</c:f>
              <c:numCache>
                <c:formatCode>0</c:formatCode>
                <c:ptCount val="5"/>
                <c:pt idx="0">
                  <c:v>75.653037749281296</c:v>
                </c:pt>
                <c:pt idx="1">
                  <c:v>47.110988739403453</c:v>
                </c:pt>
                <c:pt idx="2">
                  <c:v>36.369129404636972</c:v>
                </c:pt>
                <c:pt idx="3">
                  <c:v>28.43613499645652</c:v>
                </c:pt>
                <c:pt idx="4">
                  <c:v>26.768164570487393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53-43DD-92F7-FA9B1A70D0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83324160"/>
        <c:axId val="483309600"/>
      </c:barChart>
      <c:catAx>
        <c:axId val="483324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09600"/>
        <c:crosses val="autoZero"/>
        <c:auto val="1"/>
        <c:lblAlgn val="ctr"/>
        <c:lblOffset val="100"/>
        <c:noMultiLvlLbl val="0"/>
      </c:catAx>
      <c:valAx>
        <c:axId val="4833096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48332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6">
          <a:lumMod val="50000"/>
        </a:schemeClr>
      </a:solidFill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0.68136</cdr:x>
      <cdr:y>0.74495</cdr:y>
    </cdr:from>
    <cdr:to>
      <cdr:x>0.82394</cdr:x>
      <cdr:y>0.8587</cdr:y>
    </cdr:to>
    <cdr:sp macro="" textlink="">
      <cdr:nvSpPr>
        <cdr:cNvPr id="2" name="TextBox 4">
          <a:extLst xmlns:a="http://schemas.openxmlformats.org/drawingml/2006/main">
            <a:ext uri="{FF2B5EF4-FFF2-40B4-BE49-F238E27FC236}">
              <a16:creationId xmlns:a16="http://schemas.microsoft.com/office/drawing/2014/main" id="{90C6F50E-2733-41EB-8ED1-84F5A7D82A57}"/>
            </a:ext>
          </a:extLst>
        </cdr:cNvPr>
        <cdr:cNvSpPr txBox="1"/>
      </cdr:nvSpPr>
      <cdr:spPr>
        <a:xfrm xmlns:a="http://schemas.openxmlformats.org/drawingml/2006/main">
          <a:off x="12571255" y="4636133"/>
          <a:ext cx="2630659" cy="70788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accent6">
              <a:lumMod val="50000"/>
            </a:schemeClr>
          </a:solidFill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4000" b="1" dirty="0"/>
            <a:t>Hyderabad 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E567-15DA-4A0D-8B91-C097CA20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B9CA3-8BD0-44F2-89A9-CC1155839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498F-A93E-4F8D-808A-C07C5B05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8FE-1E26-489D-96A7-E95531F8865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C6F2-55B1-4537-9DCA-D0A6E630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639F-2494-456D-BCD1-80145FBE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5809-FEC8-4082-912F-40335077C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3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46E8-D9A9-468C-A6DD-296658AD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013C4-67BF-4DBE-95B9-0CB7820E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13BB-08FD-4697-90D5-BE0D47FF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8FE-1E26-489D-96A7-E95531F8865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B6725-F1BE-424D-8D6C-D1A1ACE7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BF0B-1610-4502-BAED-9E13C053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5809-FEC8-4082-912F-40335077C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6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B413C-C32C-433F-A9F2-E39D10471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387C7-A979-4398-82E6-C8F099AF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5327-F7F8-406D-8901-896A9874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8FE-1E26-489D-96A7-E95531F8865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2F2AB-619A-4EA8-9D2B-109E05E6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B429-1496-4B2E-8616-6FAEF037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5809-FEC8-4082-912F-40335077C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0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D994-9BD3-4396-8F6A-4E0A9D2D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0069-0416-4BCB-887A-D4B00551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E15C9-9668-4DF0-AEFE-F030C3FE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8FE-1E26-489D-96A7-E95531F8865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28261-2344-4CC6-9FF6-4835B2AB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EC1B1-8E03-4BA8-B5A1-B7761E7A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5809-FEC8-4082-912F-40335077C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38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364C-0E1C-47AF-A827-06124887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7213A-9E43-48F5-A02F-598A6557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7DDB-4B01-4B75-857A-E5F26A4B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8FE-1E26-489D-96A7-E95531F8865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EFA-BC94-4739-AEB2-C4322412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36A0-4E64-4B84-B765-65489023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5809-FEC8-4082-912F-40335077C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65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3F3B-21E3-4D05-A633-EAB841F1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03C0-A9A9-49CC-BF7E-9966B93BF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0B440-8A5A-4A45-84D5-AAC3D887D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615E7-B7A1-4ED5-9637-216614E9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8FE-1E26-489D-96A7-E95531F8865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DF709-181F-4707-813B-E645DC53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7B585-B154-46AE-891A-10CCC420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5809-FEC8-4082-912F-40335077C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2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266D-2EDD-45B3-8A73-25F4801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93E9B-8EB2-480D-B2E9-968C384F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B3B50-40F7-4410-83DB-51B5680D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85586-DE2F-409F-A5F8-C89143434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A3FA0-975F-4D2F-938A-F01DD2047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959A7-142F-4593-A946-3D034C7C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8FE-1E26-489D-96A7-E95531F8865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C00C8-5C4C-406D-B14A-BC0B01B0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2A83B-C512-478A-BDC2-EE7BA834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5809-FEC8-4082-912F-40335077C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86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0BF5-2EC1-43AC-A092-83B4879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159DB-A8DF-4BAE-A2DF-BB293668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8FE-1E26-489D-96A7-E95531F8865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9D1B5-3F62-40AA-82AE-B32C324E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BB411-57B4-48B7-8AF8-DDC92EAF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5809-FEC8-4082-912F-40335077C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3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A2A98-E224-468C-A858-28A65B6B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8FE-1E26-489D-96A7-E95531F8865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8057D-85D6-42FC-B10F-CB97A63D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29B6B-5706-4E2E-996B-EDCD394D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5809-FEC8-4082-912F-40335077C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0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70BD-0639-4554-BC6D-C7241BC2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983D-089D-4371-8BC6-04992604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4F2A4-D342-4484-9BA4-135E7C52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A88DD-656A-4D1C-A54C-55928B4B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8FE-1E26-489D-96A7-E95531F8865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55DC7-AA2B-4273-84A9-30769D36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D40F-9B4E-4C9A-AF93-C21E4F18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5809-FEC8-4082-912F-40335077C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6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935D-7D9E-4F22-9E44-AF5EB15A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2F290-998A-4DE3-A915-4FB0181FD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D6AB9-482D-4737-B236-BF5E539C7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07857-8423-4EE4-8EAE-60B0F909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8FE-1E26-489D-96A7-E95531F8865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F9C97-62CC-49CA-8A38-468199CF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7AA68-F79C-498F-BDBF-DB809F29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05809-FEC8-4082-912F-40335077C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8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8181E-3B72-4225-94A1-F57F7351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7C991-9491-4C18-9EF9-A9DA6C43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C327-16D5-42C4-89E1-B318971B7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68FE-1E26-489D-96A7-E95531F8865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BE3F-579D-46AF-8C31-1BEA7252F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F7A9-770E-469D-969D-1A14DA95B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05809-FEC8-4082-912F-40335077C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4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A57054-31D0-4ECC-8598-863453C2D180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FE9EF-DABF-48CA-99AE-9F9B8E364670}"/>
              </a:ext>
            </a:extLst>
          </p:cNvPr>
          <p:cNvSpPr txBox="1"/>
          <p:nvPr/>
        </p:nvSpPr>
        <p:spPr>
          <a:xfrm>
            <a:off x="1465504" y="1077150"/>
            <a:ext cx="9000000" cy="175432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5400" b="1" i="0" dirty="0">
                <a:solidFill>
                  <a:srgbClr val="131022"/>
                </a:solidFill>
                <a:effectLst/>
                <a:latin typeface="Manrope"/>
              </a:rPr>
              <a:t>Codebasics Resume Project Challenge - 5</a:t>
            </a:r>
            <a:endParaRPr lang="en-IN" sz="54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D4E20E1-93C1-464B-8C9B-66FB88DCF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594"/>
          <a:stretch/>
        </p:blipFill>
        <p:spPr>
          <a:xfrm>
            <a:off x="1590949" y="3192195"/>
            <a:ext cx="2057400" cy="2219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9CD011-BD20-4B50-8B9E-667BF887180B}"/>
              </a:ext>
            </a:extLst>
          </p:cNvPr>
          <p:cNvSpPr txBox="1"/>
          <p:nvPr/>
        </p:nvSpPr>
        <p:spPr>
          <a:xfrm>
            <a:off x="4600798" y="3640137"/>
            <a:ext cx="4437185" cy="132343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rgbClr val="131022"/>
                </a:solidFill>
                <a:effectLst/>
              </a:rPr>
              <a:t>Telangana </a:t>
            </a:r>
            <a:r>
              <a:rPr lang="en-IN" sz="4000" b="1" dirty="0">
                <a:solidFill>
                  <a:srgbClr val="131022"/>
                </a:solidFill>
              </a:rPr>
              <a:t>t</a:t>
            </a:r>
            <a:r>
              <a:rPr lang="en-IN" sz="4000" b="1" i="0" dirty="0">
                <a:solidFill>
                  <a:srgbClr val="131022"/>
                </a:solidFill>
                <a:effectLst/>
              </a:rPr>
              <a:t>ourism Analysis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978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54273-7B11-45F4-B34F-C4DEEF87E26C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6F50E-2733-41EB-8ED1-84F5A7D82A57}"/>
              </a:ext>
            </a:extLst>
          </p:cNvPr>
          <p:cNvSpPr txBox="1"/>
          <p:nvPr/>
        </p:nvSpPr>
        <p:spPr>
          <a:xfrm>
            <a:off x="4754879" y="218049"/>
            <a:ext cx="2630659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Hyderabad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BD0ECF-0057-4E10-B16B-67BFB249E8B2}"/>
              </a:ext>
            </a:extLst>
          </p:cNvPr>
          <p:cNvGrpSpPr/>
          <p:nvPr/>
        </p:nvGrpSpPr>
        <p:grpSpPr>
          <a:xfrm>
            <a:off x="553706" y="2280979"/>
            <a:ext cx="1433898" cy="1512997"/>
            <a:chOff x="430767" y="2345046"/>
            <a:chExt cx="1293105" cy="28584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6E3160-C1AA-4452-842E-B428CF629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21"/>
            <a:stretch/>
          </p:blipFill>
          <p:spPr>
            <a:xfrm>
              <a:off x="430767" y="2345046"/>
              <a:ext cx="1293105" cy="17942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784488-862A-4A08-B838-E5D3E4452263}"/>
                </a:ext>
              </a:extLst>
            </p:cNvPr>
            <p:cNvSpPr txBox="1"/>
            <p:nvPr/>
          </p:nvSpPr>
          <p:spPr>
            <a:xfrm>
              <a:off x="430767" y="4505738"/>
              <a:ext cx="1293105" cy="697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Charminar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845070-CD24-4E0A-9BB9-897670A2D988}"/>
              </a:ext>
            </a:extLst>
          </p:cNvPr>
          <p:cNvGrpSpPr/>
          <p:nvPr/>
        </p:nvGrpSpPr>
        <p:grpSpPr>
          <a:xfrm>
            <a:off x="2065914" y="2280979"/>
            <a:ext cx="4408744" cy="3911802"/>
            <a:chOff x="2291622" y="2345048"/>
            <a:chExt cx="1320245" cy="29818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C3294A-133B-45FA-9F7B-0A67CDFF3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22" y="2345048"/>
              <a:ext cx="1293105" cy="179426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18C9F1-E776-4C15-85F9-CF5205B01EAC}"/>
                </a:ext>
              </a:extLst>
            </p:cNvPr>
            <p:cNvSpPr txBox="1"/>
            <p:nvPr/>
          </p:nvSpPr>
          <p:spPr>
            <a:xfrm>
              <a:off x="2318762" y="4505739"/>
              <a:ext cx="1293105" cy="821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/>
                <a:t>Ramoji</a:t>
              </a:r>
            </a:p>
            <a:p>
              <a:pPr algn="ctr"/>
              <a:r>
                <a:rPr lang="en-IN" sz="3200" b="1" dirty="0"/>
                <a:t>Film city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2F71CD-91A9-4DCF-9365-C3E029173527}"/>
              </a:ext>
            </a:extLst>
          </p:cNvPr>
          <p:cNvGrpSpPr/>
          <p:nvPr/>
        </p:nvGrpSpPr>
        <p:grpSpPr>
          <a:xfrm>
            <a:off x="6601543" y="2348686"/>
            <a:ext cx="1165720" cy="1680977"/>
            <a:chOff x="4177516" y="2345047"/>
            <a:chExt cx="1322346" cy="28070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7031FFE-F66A-4F37-80B3-D22C87801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16" y="2345047"/>
              <a:ext cx="1293105" cy="179426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5D4DAA-794E-43C1-AB3F-7F658372C4DA}"/>
                </a:ext>
              </a:extLst>
            </p:cNvPr>
            <p:cNvSpPr txBox="1"/>
            <p:nvPr/>
          </p:nvSpPr>
          <p:spPr>
            <a:xfrm>
              <a:off x="4206757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Salar jung museum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5209C-AE3D-4B9F-9B76-9BF9D3EDDD54}"/>
              </a:ext>
            </a:extLst>
          </p:cNvPr>
          <p:cNvGrpSpPr/>
          <p:nvPr/>
        </p:nvGrpSpPr>
        <p:grpSpPr>
          <a:xfrm>
            <a:off x="7844944" y="2262206"/>
            <a:ext cx="1214923" cy="1794267"/>
            <a:chOff x="6040171" y="2345048"/>
            <a:chExt cx="1347686" cy="28070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707475-5059-4AE6-9068-DEF44D81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71" y="2345048"/>
              <a:ext cx="1293105" cy="179426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28E54-3391-4639-B03A-90C18B6FED5C}"/>
                </a:ext>
              </a:extLst>
            </p:cNvPr>
            <p:cNvSpPr txBox="1"/>
            <p:nvPr/>
          </p:nvSpPr>
          <p:spPr>
            <a:xfrm>
              <a:off x="6094752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Golconda</a:t>
              </a:r>
            </a:p>
            <a:p>
              <a:pPr algn="ctr"/>
              <a:r>
                <a:rPr lang="en-IN" b="1" dirty="0"/>
                <a:t>fort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9B9E4-A286-432B-B77D-FBB6B6E27D10}"/>
              </a:ext>
            </a:extLst>
          </p:cNvPr>
          <p:cNvGrpSpPr/>
          <p:nvPr/>
        </p:nvGrpSpPr>
        <p:grpSpPr>
          <a:xfrm>
            <a:off x="9059867" y="2272003"/>
            <a:ext cx="1214923" cy="1577595"/>
            <a:chOff x="7982747" y="2345048"/>
            <a:chExt cx="1324843" cy="28070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10AB84-C1FD-4C2F-8191-A56E12E7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485" y="2345048"/>
              <a:ext cx="1293105" cy="17942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8EFE2-FE22-4181-A2A5-731191DC6C2B}"/>
                </a:ext>
              </a:extLst>
            </p:cNvPr>
            <p:cNvSpPr txBox="1"/>
            <p:nvPr/>
          </p:nvSpPr>
          <p:spPr>
            <a:xfrm>
              <a:off x="7982747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Hussain </a:t>
              </a:r>
            </a:p>
            <a:p>
              <a:pPr algn="ctr"/>
              <a:r>
                <a:rPr lang="en-IN" b="1" dirty="0"/>
                <a:t>Sagar lake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EDF4F-3B2C-456A-9655-5C0FBEB3E1D1}"/>
              </a:ext>
            </a:extLst>
          </p:cNvPr>
          <p:cNvGrpSpPr/>
          <p:nvPr/>
        </p:nvGrpSpPr>
        <p:grpSpPr>
          <a:xfrm>
            <a:off x="10253564" y="2262206"/>
            <a:ext cx="1293105" cy="1405317"/>
            <a:chOff x="9995210" y="2345048"/>
            <a:chExt cx="1376318" cy="3084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1BED63-7298-4AD6-B498-B86128782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8423" y="2345048"/>
              <a:ext cx="1293105" cy="17942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6D5E24-3266-40EB-BAF0-7762ECA53C2C}"/>
                </a:ext>
              </a:extLst>
            </p:cNvPr>
            <p:cNvSpPr txBox="1"/>
            <p:nvPr/>
          </p:nvSpPr>
          <p:spPr>
            <a:xfrm>
              <a:off x="9995210" y="4505739"/>
              <a:ext cx="12931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Birla science museum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2E97375-4A4B-4864-84EB-EB9C623E0F74}"/>
              </a:ext>
            </a:extLst>
          </p:cNvPr>
          <p:cNvSpPr txBox="1"/>
          <p:nvPr/>
        </p:nvSpPr>
        <p:spPr>
          <a:xfrm>
            <a:off x="2965314" y="1270023"/>
            <a:ext cx="72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Most visited tourism places in the city</a:t>
            </a:r>
          </a:p>
        </p:txBody>
      </p:sp>
    </p:spTree>
    <p:extLst>
      <p:ext uri="{BB962C8B-B14F-4D97-AF65-F5344CB8AC3E}">
        <p14:creationId xmlns:p14="http://schemas.microsoft.com/office/powerpoint/2010/main" val="102825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54273-7B11-45F4-B34F-C4DEEF87E26C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6F50E-2733-41EB-8ED1-84F5A7D82A57}"/>
              </a:ext>
            </a:extLst>
          </p:cNvPr>
          <p:cNvSpPr txBox="1"/>
          <p:nvPr/>
        </p:nvSpPr>
        <p:spPr>
          <a:xfrm>
            <a:off x="4754879" y="218049"/>
            <a:ext cx="2630659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Hyderabad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BD0ECF-0057-4E10-B16B-67BFB249E8B2}"/>
              </a:ext>
            </a:extLst>
          </p:cNvPr>
          <p:cNvGrpSpPr/>
          <p:nvPr/>
        </p:nvGrpSpPr>
        <p:grpSpPr>
          <a:xfrm>
            <a:off x="478288" y="2280979"/>
            <a:ext cx="1433898" cy="1512997"/>
            <a:chOff x="430767" y="2345046"/>
            <a:chExt cx="1293105" cy="28584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6E3160-C1AA-4452-842E-B428CF629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21"/>
            <a:stretch/>
          </p:blipFill>
          <p:spPr>
            <a:xfrm>
              <a:off x="430767" y="2345046"/>
              <a:ext cx="1293105" cy="17942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784488-862A-4A08-B838-E5D3E4452263}"/>
                </a:ext>
              </a:extLst>
            </p:cNvPr>
            <p:cNvSpPr txBox="1"/>
            <p:nvPr/>
          </p:nvSpPr>
          <p:spPr>
            <a:xfrm>
              <a:off x="430767" y="4505738"/>
              <a:ext cx="1293105" cy="697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Charminar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845070-CD24-4E0A-9BB9-897670A2D988}"/>
              </a:ext>
            </a:extLst>
          </p:cNvPr>
          <p:cNvGrpSpPr/>
          <p:nvPr/>
        </p:nvGrpSpPr>
        <p:grpSpPr>
          <a:xfrm>
            <a:off x="1991402" y="2267793"/>
            <a:ext cx="1433898" cy="1651053"/>
            <a:chOff x="2291622" y="2345048"/>
            <a:chExt cx="1320245" cy="355064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C3294A-133B-45FA-9F7B-0A67CDFF3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22" y="2345048"/>
              <a:ext cx="1293105" cy="179426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18C9F1-E776-4C15-85F9-CF5205B01EAC}"/>
                </a:ext>
              </a:extLst>
            </p:cNvPr>
            <p:cNvSpPr txBox="1"/>
            <p:nvPr/>
          </p:nvSpPr>
          <p:spPr>
            <a:xfrm>
              <a:off x="2318762" y="4505738"/>
              <a:ext cx="1293105" cy="1389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Ramoji</a:t>
              </a:r>
            </a:p>
            <a:p>
              <a:pPr algn="ctr"/>
              <a:r>
                <a:rPr lang="en-IN" b="1" dirty="0"/>
                <a:t>Film city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2F71CD-91A9-4DCF-9365-C3E029173527}"/>
              </a:ext>
            </a:extLst>
          </p:cNvPr>
          <p:cNvGrpSpPr/>
          <p:nvPr/>
        </p:nvGrpSpPr>
        <p:grpSpPr>
          <a:xfrm>
            <a:off x="3523529" y="2267727"/>
            <a:ext cx="4274531" cy="3973008"/>
            <a:chOff x="4177516" y="2345047"/>
            <a:chExt cx="1322346" cy="296445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7031FFE-F66A-4F37-80B3-D22C87801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16" y="2345047"/>
              <a:ext cx="1293105" cy="179426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5D4DAA-794E-43C1-AB3F-7F658372C4DA}"/>
                </a:ext>
              </a:extLst>
            </p:cNvPr>
            <p:cNvSpPr txBox="1"/>
            <p:nvPr/>
          </p:nvSpPr>
          <p:spPr>
            <a:xfrm>
              <a:off x="4206757" y="4505739"/>
              <a:ext cx="1293105" cy="80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/>
                <a:t>Salar jung museum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5209C-AE3D-4B9F-9B76-9BF9D3EDDD54}"/>
              </a:ext>
            </a:extLst>
          </p:cNvPr>
          <p:cNvGrpSpPr/>
          <p:nvPr/>
        </p:nvGrpSpPr>
        <p:grpSpPr>
          <a:xfrm>
            <a:off x="7877262" y="2247706"/>
            <a:ext cx="1214923" cy="1794267"/>
            <a:chOff x="6040171" y="2345048"/>
            <a:chExt cx="1347686" cy="28070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707475-5059-4AE6-9068-DEF44D81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71" y="2345048"/>
              <a:ext cx="1293105" cy="179426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28E54-3391-4639-B03A-90C18B6FED5C}"/>
                </a:ext>
              </a:extLst>
            </p:cNvPr>
            <p:cNvSpPr txBox="1"/>
            <p:nvPr/>
          </p:nvSpPr>
          <p:spPr>
            <a:xfrm>
              <a:off x="6094752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Golconda</a:t>
              </a:r>
            </a:p>
            <a:p>
              <a:pPr algn="ctr"/>
              <a:r>
                <a:rPr lang="en-IN" b="1" dirty="0"/>
                <a:t>fort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9B9E4-A286-432B-B77D-FBB6B6E27D10}"/>
              </a:ext>
            </a:extLst>
          </p:cNvPr>
          <p:cNvGrpSpPr/>
          <p:nvPr/>
        </p:nvGrpSpPr>
        <p:grpSpPr>
          <a:xfrm>
            <a:off x="9171386" y="2250543"/>
            <a:ext cx="1214923" cy="1577595"/>
            <a:chOff x="7982747" y="2345048"/>
            <a:chExt cx="1324843" cy="28070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10AB84-C1FD-4C2F-8191-A56E12E7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485" y="2345048"/>
              <a:ext cx="1293105" cy="17942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8EFE2-FE22-4181-A2A5-731191DC6C2B}"/>
                </a:ext>
              </a:extLst>
            </p:cNvPr>
            <p:cNvSpPr txBox="1"/>
            <p:nvPr/>
          </p:nvSpPr>
          <p:spPr>
            <a:xfrm>
              <a:off x="7982747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Hussain </a:t>
              </a:r>
            </a:p>
            <a:p>
              <a:pPr algn="ctr"/>
              <a:r>
                <a:rPr lang="en-IN" b="1" dirty="0"/>
                <a:t>Sagar lake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EDF4F-3B2C-456A-9655-5C0FBEB3E1D1}"/>
              </a:ext>
            </a:extLst>
          </p:cNvPr>
          <p:cNvGrpSpPr/>
          <p:nvPr/>
        </p:nvGrpSpPr>
        <p:grpSpPr>
          <a:xfrm>
            <a:off x="10416433" y="2246117"/>
            <a:ext cx="1293105" cy="1405317"/>
            <a:chOff x="9995210" y="2345048"/>
            <a:chExt cx="1376318" cy="3084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1BED63-7298-4AD6-B498-B86128782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8423" y="2345048"/>
              <a:ext cx="1293105" cy="17942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6D5E24-3266-40EB-BAF0-7762ECA53C2C}"/>
                </a:ext>
              </a:extLst>
            </p:cNvPr>
            <p:cNvSpPr txBox="1"/>
            <p:nvPr/>
          </p:nvSpPr>
          <p:spPr>
            <a:xfrm>
              <a:off x="9995210" y="4505739"/>
              <a:ext cx="12931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Birla science museum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03097C2-51E0-4765-B793-E6E6A8A85B07}"/>
              </a:ext>
            </a:extLst>
          </p:cNvPr>
          <p:cNvSpPr txBox="1"/>
          <p:nvPr/>
        </p:nvSpPr>
        <p:spPr>
          <a:xfrm>
            <a:off x="2965314" y="1270023"/>
            <a:ext cx="72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Most visited tourism places in the city</a:t>
            </a:r>
          </a:p>
        </p:txBody>
      </p:sp>
    </p:spTree>
    <p:extLst>
      <p:ext uri="{BB962C8B-B14F-4D97-AF65-F5344CB8AC3E}">
        <p14:creationId xmlns:p14="http://schemas.microsoft.com/office/powerpoint/2010/main" val="3550520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54273-7B11-45F4-B34F-C4DEEF87E26C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6F50E-2733-41EB-8ED1-84F5A7D82A57}"/>
              </a:ext>
            </a:extLst>
          </p:cNvPr>
          <p:cNvSpPr txBox="1"/>
          <p:nvPr/>
        </p:nvSpPr>
        <p:spPr>
          <a:xfrm>
            <a:off x="4754879" y="218049"/>
            <a:ext cx="2630659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Hyderabad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BD0ECF-0057-4E10-B16B-67BFB249E8B2}"/>
              </a:ext>
            </a:extLst>
          </p:cNvPr>
          <p:cNvGrpSpPr/>
          <p:nvPr/>
        </p:nvGrpSpPr>
        <p:grpSpPr>
          <a:xfrm>
            <a:off x="478200" y="2262206"/>
            <a:ext cx="1433898" cy="1512997"/>
            <a:chOff x="430767" y="2345046"/>
            <a:chExt cx="1293105" cy="28584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6E3160-C1AA-4452-842E-B428CF629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21"/>
            <a:stretch/>
          </p:blipFill>
          <p:spPr>
            <a:xfrm>
              <a:off x="430767" y="2345046"/>
              <a:ext cx="1293105" cy="17942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784488-862A-4A08-B838-E5D3E4452263}"/>
                </a:ext>
              </a:extLst>
            </p:cNvPr>
            <p:cNvSpPr txBox="1"/>
            <p:nvPr/>
          </p:nvSpPr>
          <p:spPr>
            <a:xfrm>
              <a:off x="430767" y="4505738"/>
              <a:ext cx="1293105" cy="697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Charminar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845070-CD24-4E0A-9BB9-897670A2D988}"/>
              </a:ext>
            </a:extLst>
          </p:cNvPr>
          <p:cNvGrpSpPr/>
          <p:nvPr/>
        </p:nvGrpSpPr>
        <p:grpSpPr>
          <a:xfrm>
            <a:off x="1990704" y="2264345"/>
            <a:ext cx="1433898" cy="1651053"/>
            <a:chOff x="2291622" y="2345048"/>
            <a:chExt cx="1320245" cy="355064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C3294A-133B-45FA-9F7B-0A67CDFF3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22" y="2345048"/>
              <a:ext cx="1293105" cy="179426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18C9F1-E776-4C15-85F9-CF5205B01EAC}"/>
                </a:ext>
              </a:extLst>
            </p:cNvPr>
            <p:cNvSpPr txBox="1"/>
            <p:nvPr/>
          </p:nvSpPr>
          <p:spPr>
            <a:xfrm>
              <a:off x="2318762" y="4505738"/>
              <a:ext cx="1293105" cy="1389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Ramoji</a:t>
              </a:r>
            </a:p>
            <a:p>
              <a:pPr algn="ctr"/>
              <a:r>
                <a:rPr lang="en-IN" b="1" dirty="0"/>
                <a:t>Film city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2F71CD-91A9-4DCF-9365-C3E029173527}"/>
              </a:ext>
            </a:extLst>
          </p:cNvPr>
          <p:cNvGrpSpPr/>
          <p:nvPr/>
        </p:nvGrpSpPr>
        <p:grpSpPr>
          <a:xfrm>
            <a:off x="3522832" y="2262206"/>
            <a:ext cx="1542033" cy="1775495"/>
            <a:chOff x="4177516" y="2345047"/>
            <a:chExt cx="1322346" cy="342706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7031FFE-F66A-4F37-80B3-D22C87801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16" y="2345047"/>
              <a:ext cx="1293105" cy="179426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5D4DAA-794E-43C1-AB3F-7F658372C4DA}"/>
                </a:ext>
              </a:extLst>
            </p:cNvPr>
            <p:cNvSpPr txBox="1"/>
            <p:nvPr/>
          </p:nvSpPr>
          <p:spPr>
            <a:xfrm>
              <a:off x="4206757" y="4505739"/>
              <a:ext cx="1293105" cy="1266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Salar jung museum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5209C-AE3D-4B9F-9B76-9BF9D3EDDD54}"/>
              </a:ext>
            </a:extLst>
          </p:cNvPr>
          <p:cNvGrpSpPr/>
          <p:nvPr/>
        </p:nvGrpSpPr>
        <p:grpSpPr>
          <a:xfrm>
            <a:off x="5128996" y="2262205"/>
            <a:ext cx="4074741" cy="4192476"/>
            <a:chOff x="6040171" y="2345048"/>
            <a:chExt cx="1347686" cy="29078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707475-5059-4AE6-9068-DEF44D81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71" y="2345048"/>
              <a:ext cx="1293105" cy="179426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28E54-3391-4639-B03A-90C18B6FED5C}"/>
                </a:ext>
              </a:extLst>
            </p:cNvPr>
            <p:cNvSpPr txBox="1"/>
            <p:nvPr/>
          </p:nvSpPr>
          <p:spPr>
            <a:xfrm>
              <a:off x="6094752" y="4505739"/>
              <a:ext cx="1293105" cy="74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/>
                <a:t>Golconda</a:t>
              </a:r>
            </a:p>
            <a:p>
              <a:pPr algn="ctr"/>
              <a:r>
                <a:rPr lang="en-IN" sz="3200" b="1" dirty="0"/>
                <a:t>fort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9B9E4-A286-432B-B77D-FBB6B6E27D10}"/>
              </a:ext>
            </a:extLst>
          </p:cNvPr>
          <p:cNvGrpSpPr/>
          <p:nvPr/>
        </p:nvGrpSpPr>
        <p:grpSpPr>
          <a:xfrm>
            <a:off x="9190202" y="2234676"/>
            <a:ext cx="1214923" cy="1577595"/>
            <a:chOff x="7982747" y="2345048"/>
            <a:chExt cx="1324843" cy="28070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10AB84-C1FD-4C2F-8191-A56E12E7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485" y="2345048"/>
              <a:ext cx="1293105" cy="17942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8EFE2-FE22-4181-A2A5-731191DC6C2B}"/>
                </a:ext>
              </a:extLst>
            </p:cNvPr>
            <p:cNvSpPr txBox="1"/>
            <p:nvPr/>
          </p:nvSpPr>
          <p:spPr>
            <a:xfrm>
              <a:off x="7982747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Hussain </a:t>
              </a:r>
            </a:p>
            <a:p>
              <a:pPr algn="ctr"/>
              <a:r>
                <a:rPr lang="en-IN" b="1" dirty="0"/>
                <a:t>Sagar lake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EDF4F-3B2C-456A-9655-5C0FBEB3E1D1}"/>
              </a:ext>
            </a:extLst>
          </p:cNvPr>
          <p:cNvGrpSpPr/>
          <p:nvPr/>
        </p:nvGrpSpPr>
        <p:grpSpPr>
          <a:xfrm>
            <a:off x="10420695" y="2262206"/>
            <a:ext cx="1293105" cy="1405317"/>
            <a:chOff x="9995210" y="2345048"/>
            <a:chExt cx="1376318" cy="3084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1BED63-7298-4AD6-B498-B86128782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8423" y="2345048"/>
              <a:ext cx="1293105" cy="17942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6D5E24-3266-40EB-BAF0-7762ECA53C2C}"/>
                </a:ext>
              </a:extLst>
            </p:cNvPr>
            <p:cNvSpPr txBox="1"/>
            <p:nvPr/>
          </p:nvSpPr>
          <p:spPr>
            <a:xfrm>
              <a:off x="9995210" y="4505739"/>
              <a:ext cx="12931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Birla science museum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3116098-C7B1-4DA6-86D3-D1864E8DD91E}"/>
              </a:ext>
            </a:extLst>
          </p:cNvPr>
          <p:cNvSpPr txBox="1"/>
          <p:nvPr/>
        </p:nvSpPr>
        <p:spPr>
          <a:xfrm>
            <a:off x="2965314" y="1270023"/>
            <a:ext cx="72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Most visited tourism places in the city</a:t>
            </a:r>
          </a:p>
        </p:txBody>
      </p:sp>
    </p:spTree>
    <p:extLst>
      <p:ext uri="{BB962C8B-B14F-4D97-AF65-F5344CB8AC3E}">
        <p14:creationId xmlns:p14="http://schemas.microsoft.com/office/powerpoint/2010/main" val="1022325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54273-7B11-45F4-B34F-C4DEEF87E26C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6F50E-2733-41EB-8ED1-84F5A7D82A57}"/>
              </a:ext>
            </a:extLst>
          </p:cNvPr>
          <p:cNvSpPr txBox="1"/>
          <p:nvPr/>
        </p:nvSpPr>
        <p:spPr>
          <a:xfrm>
            <a:off x="4754879" y="218049"/>
            <a:ext cx="2630659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Hyderabad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BD0ECF-0057-4E10-B16B-67BFB249E8B2}"/>
              </a:ext>
            </a:extLst>
          </p:cNvPr>
          <p:cNvGrpSpPr/>
          <p:nvPr/>
        </p:nvGrpSpPr>
        <p:grpSpPr>
          <a:xfrm>
            <a:off x="553706" y="2280979"/>
            <a:ext cx="1433898" cy="1512997"/>
            <a:chOff x="430767" y="2345046"/>
            <a:chExt cx="1293105" cy="28584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6E3160-C1AA-4452-842E-B428CF629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21"/>
            <a:stretch/>
          </p:blipFill>
          <p:spPr>
            <a:xfrm>
              <a:off x="430767" y="2345046"/>
              <a:ext cx="1293105" cy="17942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784488-862A-4A08-B838-E5D3E4452263}"/>
                </a:ext>
              </a:extLst>
            </p:cNvPr>
            <p:cNvSpPr txBox="1"/>
            <p:nvPr/>
          </p:nvSpPr>
          <p:spPr>
            <a:xfrm>
              <a:off x="430767" y="4505738"/>
              <a:ext cx="1293105" cy="697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Charminar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845070-CD24-4E0A-9BB9-897670A2D988}"/>
              </a:ext>
            </a:extLst>
          </p:cNvPr>
          <p:cNvGrpSpPr/>
          <p:nvPr/>
        </p:nvGrpSpPr>
        <p:grpSpPr>
          <a:xfrm>
            <a:off x="2045834" y="2254286"/>
            <a:ext cx="1507934" cy="1651053"/>
            <a:chOff x="2291622" y="2345048"/>
            <a:chExt cx="1320245" cy="355064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C3294A-133B-45FA-9F7B-0A67CDFF3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22" y="2345048"/>
              <a:ext cx="1293105" cy="179426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18C9F1-E776-4C15-85F9-CF5205B01EAC}"/>
                </a:ext>
              </a:extLst>
            </p:cNvPr>
            <p:cNvSpPr txBox="1"/>
            <p:nvPr/>
          </p:nvSpPr>
          <p:spPr>
            <a:xfrm>
              <a:off x="2318762" y="4505738"/>
              <a:ext cx="1293105" cy="1389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Ramoji</a:t>
              </a:r>
            </a:p>
            <a:p>
              <a:pPr algn="ctr"/>
              <a:r>
                <a:rPr lang="en-IN" b="1" dirty="0"/>
                <a:t>Film city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2F71CD-91A9-4DCF-9365-C3E029173527}"/>
              </a:ext>
            </a:extLst>
          </p:cNvPr>
          <p:cNvGrpSpPr/>
          <p:nvPr/>
        </p:nvGrpSpPr>
        <p:grpSpPr>
          <a:xfrm>
            <a:off x="3616182" y="2200874"/>
            <a:ext cx="1542033" cy="1775495"/>
            <a:chOff x="4177516" y="2345047"/>
            <a:chExt cx="1322346" cy="342706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7031FFE-F66A-4F37-80B3-D22C87801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16" y="2345047"/>
              <a:ext cx="1293105" cy="179426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5D4DAA-794E-43C1-AB3F-7F658372C4DA}"/>
                </a:ext>
              </a:extLst>
            </p:cNvPr>
            <p:cNvSpPr txBox="1"/>
            <p:nvPr/>
          </p:nvSpPr>
          <p:spPr>
            <a:xfrm>
              <a:off x="4206757" y="4505739"/>
              <a:ext cx="1293105" cy="1266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Salar jung museum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5209C-AE3D-4B9F-9B76-9BF9D3EDDD54}"/>
              </a:ext>
            </a:extLst>
          </p:cNvPr>
          <p:cNvGrpSpPr/>
          <p:nvPr/>
        </p:nvGrpSpPr>
        <p:grpSpPr>
          <a:xfrm>
            <a:off x="5248110" y="2194775"/>
            <a:ext cx="1433898" cy="1677739"/>
            <a:chOff x="6040171" y="2345048"/>
            <a:chExt cx="1347686" cy="35146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707475-5059-4AE6-9068-DEF44D81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71" y="2345048"/>
              <a:ext cx="1293105" cy="179426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28E54-3391-4639-B03A-90C18B6FED5C}"/>
                </a:ext>
              </a:extLst>
            </p:cNvPr>
            <p:cNvSpPr txBox="1"/>
            <p:nvPr/>
          </p:nvSpPr>
          <p:spPr>
            <a:xfrm>
              <a:off x="6094752" y="4505740"/>
              <a:ext cx="1293105" cy="13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Golconda</a:t>
              </a:r>
            </a:p>
            <a:p>
              <a:pPr algn="ctr"/>
              <a:r>
                <a:rPr lang="en-IN" b="1" dirty="0"/>
                <a:t>fort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9B9E4-A286-432B-B77D-FBB6B6E27D10}"/>
              </a:ext>
            </a:extLst>
          </p:cNvPr>
          <p:cNvGrpSpPr/>
          <p:nvPr/>
        </p:nvGrpSpPr>
        <p:grpSpPr>
          <a:xfrm>
            <a:off x="6682008" y="2194775"/>
            <a:ext cx="3502431" cy="4160872"/>
            <a:chOff x="7982747" y="2345048"/>
            <a:chExt cx="1324843" cy="29154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10AB84-C1FD-4C2F-8191-A56E12E7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485" y="2345048"/>
              <a:ext cx="1293105" cy="17942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8EFE2-FE22-4181-A2A5-731191DC6C2B}"/>
                </a:ext>
              </a:extLst>
            </p:cNvPr>
            <p:cNvSpPr txBox="1"/>
            <p:nvPr/>
          </p:nvSpPr>
          <p:spPr>
            <a:xfrm>
              <a:off x="7982747" y="4505739"/>
              <a:ext cx="1293105" cy="754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/>
                <a:t>Hussain </a:t>
              </a:r>
            </a:p>
            <a:p>
              <a:pPr algn="ctr"/>
              <a:r>
                <a:rPr lang="en-IN" sz="3200" b="1" dirty="0"/>
                <a:t>Sagar lake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EDF4F-3B2C-456A-9655-5C0FBEB3E1D1}"/>
              </a:ext>
            </a:extLst>
          </p:cNvPr>
          <p:cNvGrpSpPr/>
          <p:nvPr/>
        </p:nvGrpSpPr>
        <p:grpSpPr>
          <a:xfrm>
            <a:off x="10253564" y="2262206"/>
            <a:ext cx="1293105" cy="1405317"/>
            <a:chOff x="9995210" y="2345048"/>
            <a:chExt cx="1376318" cy="3084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1BED63-7298-4AD6-B498-B86128782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8423" y="2345048"/>
              <a:ext cx="1293105" cy="17942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6D5E24-3266-40EB-BAF0-7762ECA53C2C}"/>
                </a:ext>
              </a:extLst>
            </p:cNvPr>
            <p:cNvSpPr txBox="1"/>
            <p:nvPr/>
          </p:nvSpPr>
          <p:spPr>
            <a:xfrm>
              <a:off x="9995210" y="4505739"/>
              <a:ext cx="12931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Birla science museum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F398F0B-F2DE-4B2C-98DE-6C9FB12C1850}"/>
              </a:ext>
            </a:extLst>
          </p:cNvPr>
          <p:cNvSpPr txBox="1"/>
          <p:nvPr/>
        </p:nvSpPr>
        <p:spPr>
          <a:xfrm>
            <a:off x="2965314" y="1270023"/>
            <a:ext cx="72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Most visited tourism places in the city</a:t>
            </a:r>
          </a:p>
        </p:txBody>
      </p:sp>
    </p:spTree>
    <p:extLst>
      <p:ext uri="{BB962C8B-B14F-4D97-AF65-F5344CB8AC3E}">
        <p14:creationId xmlns:p14="http://schemas.microsoft.com/office/powerpoint/2010/main" val="237836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54273-7B11-45F4-B34F-C4DEEF87E26C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6F50E-2733-41EB-8ED1-84F5A7D82A57}"/>
              </a:ext>
            </a:extLst>
          </p:cNvPr>
          <p:cNvSpPr txBox="1"/>
          <p:nvPr/>
        </p:nvSpPr>
        <p:spPr>
          <a:xfrm>
            <a:off x="4754879" y="218049"/>
            <a:ext cx="2630659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Hyderabad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BD0ECF-0057-4E10-B16B-67BFB249E8B2}"/>
              </a:ext>
            </a:extLst>
          </p:cNvPr>
          <p:cNvGrpSpPr/>
          <p:nvPr/>
        </p:nvGrpSpPr>
        <p:grpSpPr>
          <a:xfrm>
            <a:off x="494382" y="2262206"/>
            <a:ext cx="1433898" cy="1512997"/>
            <a:chOff x="430767" y="2345046"/>
            <a:chExt cx="1293105" cy="28584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6E3160-C1AA-4452-842E-B428CF629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21"/>
            <a:stretch/>
          </p:blipFill>
          <p:spPr>
            <a:xfrm>
              <a:off x="430767" y="2345046"/>
              <a:ext cx="1293105" cy="17942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784488-862A-4A08-B838-E5D3E4452263}"/>
                </a:ext>
              </a:extLst>
            </p:cNvPr>
            <p:cNvSpPr txBox="1"/>
            <p:nvPr/>
          </p:nvSpPr>
          <p:spPr>
            <a:xfrm>
              <a:off x="430767" y="4505738"/>
              <a:ext cx="1293105" cy="697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Charminar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845070-CD24-4E0A-9BB9-897670A2D988}"/>
              </a:ext>
            </a:extLst>
          </p:cNvPr>
          <p:cNvGrpSpPr/>
          <p:nvPr/>
        </p:nvGrpSpPr>
        <p:grpSpPr>
          <a:xfrm>
            <a:off x="2026948" y="2259522"/>
            <a:ext cx="1574398" cy="1651053"/>
            <a:chOff x="2291622" y="2345048"/>
            <a:chExt cx="1320245" cy="355064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C3294A-133B-45FA-9F7B-0A67CDFF3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22" y="2345048"/>
              <a:ext cx="1293105" cy="179426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18C9F1-E776-4C15-85F9-CF5205B01EAC}"/>
                </a:ext>
              </a:extLst>
            </p:cNvPr>
            <p:cNvSpPr txBox="1"/>
            <p:nvPr/>
          </p:nvSpPr>
          <p:spPr>
            <a:xfrm>
              <a:off x="2318762" y="4505738"/>
              <a:ext cx="1293105" cy="1389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Ramoji</a:t>
              </a:r>
            </a:p>
            <a:p>
              <a:pPr algn="ctr"/>
              <a:r>
                <a:rPr lang="en-IN" b="1" dirty="0"/>
                <a:t>Film city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2F71CD-91A9-4DCF-9365-C3E029173527}"/>
              </a:ext>
            </a:extLst>
          </p:cNvPr>
          <p:cNvGrpSpPr/>
          <p:nvPr/>
        </p:nvGrpSpPr>
        <p:grpSpPr>
          <a:xfrm>
            <a:off x="3686748" y="2259522"/>
            <a:ext cx="1542033" cy="1775495"/>
            <a:chOff x="4177516" y="2345047"/>
            <a:chExt cx="1322346" cy="342706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7031FFE-F66A-4F37-80B3-D22C87801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16" y="2345047"/>
              <a:ext cx="1293105" cy="179426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5D4DAA-794E-43C1-AB3F-7F658372C4DA}"/>
                </a:ext>
              </a:extLst>
            </p:cNvPr>
            <p:cNvSpPr txBox="1"/>
            <p:nvPr/>
          </p:nvSpPr>
          <p:spPr>
            <a:xfrm>
              <a:off x="4206757" y="4505739"/>
              <a:ext cx="1293105" cy="1266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Salar jung museum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5209C-AE3D-4B9F-9B76-9BF9D3EDDD54}"/>
              </a:ext>
            </a:extLst>
          </p:cNvPr>
          <p:cNvGrpSpPr/>
          <p:nvPr/>
        </p:nvGrpSpPr>
        <p:grpSpPr>
          <a:xfrm>
            <a:off x="5300380" y="2244239"/>
            <a:ext cx="1474493" cy="1889716"/>
            <a:chOff x="6040171" y="2345048"/>
            <a:chExt cx="1347686" cy="35146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707475-5059-4AE6-9068-DEF44D81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71" y="2345048"/>
              <a:ext cx="1293105" cy="179426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28E54-3391-4639-B03A-90C18B6FED5C}"/>
                </a:ext>
              </a:extLst>
            </p:cNvPr>
            <p:cNvSpPr txBox="1"/>
            <p:nvPr/>
          </p:nvSpPr>
          <p:spPr>
            <a:xfrm>
              <a:off x="6094752" y="4505740"/>
              <a:ext cx="1293105" cy="13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Golconda</a:t>
              </a:r>
            </a:p>
            <a:p>
              <a:pPr algn="ctr"/>
              <a:r>
                <a:rPr lang="en-IN" b="1" dirty="0"/>
                <a:t>fort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9B9E4-A286-432B-B77D-FBB6B6E27D10}"/>
              </a:ext>
            </a:extLst>
          </p:cNvPr>
          <p:cNvGrpSpPr/>
          <p:nvPr/>
        </p:nvGrpSpPr>
        <p:grpSpPr>
          <a:xfrm>
            <a:off x="6746581" y="2244240"/>
            <a:ext cx="1433898" cy="1889715"/>
            <a:chOff x="7982747" y="2345048"/>
            <a:chExt cx="1324843" cy="32838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10AB84-C1FD-4C2F-8191-A56E12E7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485" y="2345048"/>
              <a:ext cx="1293105" cy="17942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8EFE2-FE22-4181-A2A5-731191DC6C2B}"/>
                </a:ext>
              </a:extLst>
            </p:cNvPr>
            <p:cNvSpPr txBox="1"/>
            <p:nvPr/>
          </p:nvSpPr>
          <p:spPr>
            <a:xfrm>
              <a:off x="7982747" y="4505738"/>
              <a:ext cx="1293105" cy="112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Hussain </a:t>
              </a:r>
            </a:p>
            <a:p>
              <a:pPr algn="ctr"/>
              <a:r>
                <a:rPr lang="en-IN" b="1" dirty="0"/>
                <a:t>Sagar lake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EDF4F-3B2C-456A-9655-5C0FBEB3E1D1}"/>
              </a:ext>
            </a:extLst>
          </p:cNvPr>
          <p:cNvGrpSpPr/>
          <p:nvPr/>
        </p:nvGrpSpPr>
        <p:grpSpPr>
          <a:xfrm>
            <a:off x="8146128" y="2262206"/>
            <a:ext cx="3400542" cy="4112090"/>
            <a:chOff x="9995210" y="2345048"/>
            <a:chExt cx="1376318" cy="30272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1BED63-7298-4AD6-B498-B86128782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8423" y="2345048"/>
              <a:ext cx="1293105" cy="17942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6D5E24-3266-40EB-BAF0-7762ECA53C2C}"/>
                </a:ext>
              </a:extLst>
            </p:cNvPr>
            <p:cNvSpPr txBox="1"/>
            <p:nvPr/>
          </p:nvSpPr>
          <p:spPr>
            <a:xfrm>
              <a:off x="9995210" y="4505739"/>
              <a:ext cx="1293105" cy="866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/>
                <a:t>Birla science museum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A5ED75F-BA0E-40B5-819C-2A72C9E73324}"/>
              </a:ext>
            </a:extLst>
          </p:cNvPr>
          <p:cNvSpPr txBox="1"/>
          <p:nvPr/>
        </p:nvSpPr>
        <p:spPr>
          <a:xfrm>
            <a:off x="2965314" y="1270023"/>
            <a:ext cx="72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Most visited tourism places in the city</a:t>
            </a:r>
          </a:p>
        </p:txBody>
      </p:sp>
    </p:spTree>
    <p:extLst>
      <p:ext uri="{BB962C8B-B14F-4D97-AF65-F5344CB8AC3E}">
        <p14:creationId xmlns:p14="http://schemas.microsoft.com/office/powerpoint/2010/main" val="2743492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54273-7B11-45F4-B34F-C4DEEF87E26C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6F50E-2733-41EB-8ED1-84F5A7D82A57}"/>
              </a:ext>
            </a:extLst>
          </p:cNvPr>
          <p:cNvSpPr txBox="1"/>
          <p:nvPr/>
        </p:nvSpPr>
        <p:spPr>
          <a:xfrm>
            <a:off x="4754879" y="218049"/>
            <a:ext cx="2630659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Hyderabad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77229-DE47-413F-987A-F6FC128565D1}"/>
              </a:ext>
            </a:extLst>
          </p:cNvPr>
          <p:cNvSpPr txBox="1"/>
          <p:nvPr/>
        </p:nvSpPr>
        <p:spPr>
          <a:xfrm>
            <a:off x="1589649" y="1176400"/>
            <a:ext cx="4740813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Important facts about the 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4587D-2D65-4337-B0BB-0F069459CC19}"/>
              </a:ext>
            </a:extLst>
          </p:cNvPr>
          <p:cNvSpPr txBox="1"/>
          <p:nvPr/>
        </p:nvSpPr>
        <p:spPr>
          <a:xfrm>
            <a:off x="1589649" y="2200663"/>
            <a:ext cx="382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Diversity in tourism spots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6DEFA-DD49-487A-B47C-2E7CFC179B84}"/>
              </a:ext>
            </a:extLst>
          </p:cNvPr>
          <p:cNvSpPr txBox="1"/>
          <p:nvPr/>
        </p:nvSpPr>
        <p:spPr>
          <a:xfrm>
            <a:off x="1589649" y="3277346"/>
            <a:ext cx="3938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Capital city of Telangana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615EA0-654F-4511-97C0-B7FFD05A807D}"/>
              </a:ext>
            </a:extLst>
          </p:cNvPr>
          <p:cNvSpPr txBox="1"/>
          <p:nvPr/>
        </p:nvSpPr>
        <p:spPr>
          <a:xfrm>
            <a:off x="1519311" y="4330209"/>
            <a:ext cx="348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IT Hub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11CC36-D17B-4374-BA32-22652A87B8B0}"/>
              </a:ext>
            </a:extLst>
          </p:cNvPr>
          <p:cNvSpPr txBox="1"/>
          <p:nvPr/>
        </p:nvSpPr>
        <p:spPr>
          <a:xfrm>
            <a:off x="6963508" y="1947127"/>
            <a:ext cx="348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Pearl City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36B053-596F-43BD-ACDB-B6DE5568FD94}"/>
              </a:ext>
            </a:extLst>
          </p:cNvPr>
          <p:cNvSpPr txBox="1"/>
          <p:nvPr/>
        </p:nvSpPr>
        <p:spPr>
          <a:xfrm>
            <a:off x="6963508" y="2929383"/>
            <a:ext cx="348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Airport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4098D-17ED-4B79-AD97-F7605214F22A}"/>
              </a:ext>
            </a:extLst>
          </p:cNvPr>
          <p:cNvSpPr txBox="1"/>
          <p:nvPr/>
        </p:nvSpPr>
        <p:spPr>
          <a:xfrm>
            <a:off x="7076049" y="3755376"/>
            <a:ext cx="348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Metro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ABCBD-1A81-44BB-B29A-DBBC4B71EF51}"/>
              </a:ext>
            </a:extLst>
          </p:cNvPr>
          <p:cNvSpPr txBox="1"/>
          <p:nvPr/>
        </p:nvSpPr>
        <p:spPr>
          <a:xfrm>
            <a:off x="7061981" y="4763565"/>
            <a:ext cx="348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Universities &amp; colleges</a:t>
            </a:r>
          </a:p>
        </p:txBody>
      </p:sp>
    </p:spTree>
    <p:extLst>
      <p:ext uri="{BB962C8B-B14F-4D97-AF65-F5344CB8AC3E}">
        <p14:creationId xmlns:p14="http://schemas.microsoft.com/office/powerpoint/2010/main" val="9305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A11D34-0904-4CF2-99A2-FB8D11367B98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94975-219F-4915-838F-3F38AE95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81" y="919529"/>
            <a:ext cx="9731298" cy="34977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7DC34C-A4D5-45DC-B02C-0AA937E1A4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81" y="4672672"/>
            <a:ext cx="1442011" cy="14420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6A3A00-6DA0-4CC5-A70E-2D7932F8BB4D}"/>
              </a:ext>
            </a:extLst>
          </p:cNvPr>
          <p:cNvSpPr txBox="1"/>
          <p:nvPr/>
        </p:nvSpPr>
        <p:spPr>
          <a:xfrm>
            <a:off x="2869809" y="5123172"/>
            <a:ext cx="6625883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The Tourist attractions of non – Hyderabad region are  mostly temples, forts &amp; recreation spots</a:t>
            </a:r>
          </a:p>
        </p:txBody>
      </p:sp>
    </p:spTree>
    <p:extLst>
      <p:ext uri="{BB962C8B-B14F-4D97-AF65-F5344CB8AC3E}">
        <p14:creationId xmlns:p14="http://schemas.microsoft.com/office/powerpoint/2010/main" val="35975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54273-7B11-45F4-B34F-C4DEEF87E26C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6F50E-2733-41EB-8ED1-84F5A7D82A57}"/>
              </a:ext>
            </a:extLst>
          </p:cNvPr>
          <p:cNvSpPr txBox="1"/>
          <p:nvPr/>
        </p:nvSpPr>
        <p:spPr>
          <a:xfrm>
            <a:off x="4754879" y="218049"/>
            <a:ext cx="2630659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Hyderabad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2010A-56C2-4647-871C-B0287B40FF98}"/>
              </a:ext>
            </a:extLst>
          </p:cNvPr>
          <p:cNvSpPr txBox="1"/>
          <p:nvPr/>
        </p:nvSpPr>
        <p:spPr>
          <a:xfrm>
            <a:off x="1062825" y="1919040"/>
            <a:ext cx="38669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Ananthagiri</a:t>
            </a:r>
            <a:r>
              <a:rPr lang="en-IN" b="1" dirty="0"/>
              <a:t> Hills, </a:t>
            </a:r>
            <a:r>
              <a:rPr lang="en-IN" b="1" dirty="0" err="1"/>
              <a:t>Vikarabad</a:t>
            </a:r>
            <a:r>
              <a:rPr lang="en-IN" b="1" dirty="0"/>
              <a:t>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Armenian cemetery in Hyderabad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Aza </a:t>
            </a:r>
            <a:r>
              <a:rPr lang="en-IN" b="1" dirty="0" err="1"/>
              <a:t>Khane</a:t>
            </a:r>
            <a:r>
              <a:rPr lang="en-IN" b="1" dirty="0"/>
              <a:t> Zehra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Badshahi</a:t>
            </a:r>
            <a:r>
              <a:rPr lang="en-IN" b="1" dirty="0"/>
              <a:t> </a:t>
            </a:r>
            <a:r>
              <a:rPr lang="en-IN" b="1" dirty="0" err="1"/>
              <a:t>Ashurkhana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British Residency, Hyderabad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Buddha Statue of Hyderabad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Chilkoor</a:t>
            </a:r>
            <a:r>
              <a:rPr lang="en-IN" b="1" dirty="0"/>
              <a:t> Balaji Temple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Chiraan</a:t>
            </a:r>
            <a:r>
              <a:rPr lang="en-IN" b="1" dirty="0"/>
              <a:t> Fort Palace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Chowmahalla</a:t>
            </a:r>
            <a:r>
              <a:rPr lang="en-IN" b="1" dirty="0"/>
              <a:t> Palace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Dharna Chowk, </a:t>
            </a:r>
            <a:r>
              <a:rPr lang="en-IN" b="1" dirty="0" err="1"/>
              <a:t>Hyderaba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Falaknuma</a:t>
            </a:r>
            <a:r>
              <a:rPr lang="en-IN" b="1" dirty="0"/>
              <a:t> Palace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Goshamahal</a:t>
            </a:r>
            <a:r>
              <a:rPr lang="en-IN" b="1" dirty="0"/>
              <a:t> Baradari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49FC8-C0BC-4C27-8857-DF1950C2044A}"/>
              </a:ext>
            </a:extLst>
          </p:cNvPr>
          <p:cNvSpPr txBox="1"/>
          <p:nvPr/>
        </p:nvSpPr>
        <p:spPr>
          <a:xfrm>
            <a:off x="7215808" y="1932229"/>
            <a:ext cx="28492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Hayat </a:t>
            </a:r>
            <a:r>
              <a:rPr lang="en-IN" b="1" dirty="0" err="1"/>
              <a:t>Bakshi</a:t>
            </a:r>
            <a:r>
              <a:rPr lang="en-IN" b="1" dirty="0"/>
              <a:t> Mosque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Himayat Sagar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Hyderabad International Film Festival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Jalagam</a:t>
            </a:r>
            <a:r>
              <a:rPr lang="en-IN" b="1" dirty="0"/>
              <a:t> </a:t>
            </a:r>
            <a:r>
              <a:rPr lang="en-IN" b="1" dirty="0" err="1"/>
              <a:t>Vengal</a:t>
            </a:r>
            <a:r>
              <a:rPr lang="en-IN" b="1" dirty="0"/>
              <a:t> Rao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Jawahar Deer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Kasu</a:t>
            </a:r>
            <a:r>
              <a:rPr lang="en-IN" b="1" dirty="0"/>
              <a:t> </a:t>
            </a:r>
            <a:r>
              <a:rPr lang="en-IN" b="1" dirty="0" err="1"/>
              <a:t>Brahmananda</a:t>
            </a:r>
            <a:r>
              <a:rPr lang="en-IN" b="1" dirty="0"/>
              <a:t> Reddy National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Khairtabad Mosque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Mahavir </a:t>
            </a:r>
            <a:r>
              <a:rPr lang="en-IN" b="1" dirty="0" err="1"/>
              <a:t>Harina</a:t>
            </a:r>
            <a:r>
              <a:rPr lang="en-IN" b="1" dirty="0"/>
              <a:t> </a:t>
            </a:r>
            <a:r>
              <a:rPr lang="en-IN" b="1" dirty="0" err="1"/>
              <a:t>Vanasthali</a:t>
            </a:r>
            <a:r>
              <a:rPr lang="en-IN" b="1" dirty="0"/>
              <a:t> National Park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7DE46-9B32-4CC8-9F53-955B1E5DC4F8}"/>
              </a:ext>
            </a:extLst>
          </p:cNvPr>
          <p:cNvSpPr txBox="1"/>
          <p:nvPr/>
        </p:nvSpPr>
        <p:spPr>
          <a:xfrm>
            <a:off x="1616765" y="1232452"/>
            <a:ext cx="702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Other Tourism hotspots</a:t>
            </a:r>
          </a:p>
        </p:txBody>
      </p:sp>
    </p:spTree>
    <p:extLst>
      <p:ext uri="{BB962C8B-B14F-4D97-AF65-F5344CB8AC3E}">
        <p14:creationId xmlns:p14="http://schemas.microsoft.com/office/powerpoint/2010/main" val="334134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54273-7B11-45F4-B34F-C4DEEF87E26C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6F50E-2733-41EB-8ED1-84F5A7D82A57}"/>
              </a:ext>
            </a:extLst>
          </p:cNvPr>
          <p:cNvSpPr txBox="1"/>
          <p:nvPr/>
        </p:nvSpPr>
        <p:spPr>
          <a:xfrm>
            <a:off x="4754879" y="218049"/>
            <a:ext cx="2630659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Hyderabad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0E841-BA77-4331-AF1B-8286CBC4999F}"/>
              </a:ext>
            </a:extLst>
          </p:cNvPr>
          <p:cNvSpPr txBox="1"/>
          <p:nvPr/>
        </p:nvSpPr>
        <p:spPr>
          <a:xfrm>
            <a:off x="1210024" y="1520785"/>
            <a:ext cx="3604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Mahboob Chowk Clock Tower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Manjira</a:t>
            </a:r>
            <a:r>
              <a:rPr lang="en-IN" b="1" dirty="0"/>
              <a:t> Wildlife Sanctuary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Moula</a:t>
            </a:r>
            <a:r>
              <a:rPr lang="en-IN" b="1" dirty="0"/>
              <a:t> Ali hill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Mrugavani</a:t>
            </a:r>
            <a:r>
              <a:rPr lang="en-IN" b="1" dirty="0"/>
              <a:t> National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Nampally</a:t>
            </a:r>
            <a:r>
              <a:rPr lang="en-IN" b="1" dirty="0"/>
              <a:t> Sarai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Nanakramguda</a:t>
            </a:r>
            <a:r>
              <a:rPr lang="en-IN" b="1" dirty="0"/>
              <a:t> Temple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Naya Qila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Necklace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Nehru Zoological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Nizam Museum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Pranahita</a:t>
            </a:r>
            <a:r>
              <a:rPr lang="en-IN" b="1" dirty="0"/>
              <a:t> Wildlife Sanctuary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Purani</a:t>
            </a:r>
            <a:r>
              <a:rPr lang="en-IN" b="1" dirty="0"/>
              <a:t> Haveli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Purani</a:t>
            </a:r>
            <a:r>
              <a:rPr lang="en-IN" b="1" dirty="0"/>
              <a:t> </a:t>
            </a:r>
            <a:r>
              <a:rPr lang="en-IN" b="1" dirty="0" err="1"/>
              <a:t>Idgah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Qadir Ali </a:t>
            </a:r>
            <a:r>
              <a:rPr lang="en-IN" b="1" dirty="0" err="1"/>
              <a:t>Baig</a:t>
            </a:r>
            <a:r>
              <a:rPr lang="en-IN" b="1" dirty="0"/>
              <a:t> Theatre Festival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8B7DB-1C52-4083-922F-E34E942CC986}"/>
              </a:ext>
            </a:extLst>
          </p:cNvPr>
          <p:cNvSpPr txBox="1"/>
          <p:nvPr/>
        </p:nvSpPr>
        <p:spPr>
          <a:xfrm>
            <a:off x="7063408" y="1520785"/>
            <a:ext cx="31010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Ramoji Film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Rashtrapati</a:t>
            </a:r>
            <a:r>
              <a:rPr lang="en-IN" b="1" dirty="0"/>
              <a:t> Nilayam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Ravindra Bharathi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Ruhaniyat</a:t>
            </a:r>
            <a:r>
              <a:rPr lang="en-IN" b="1" dirty="0"/>
              <a:t> – The All India Sufi &amp; Mystic Music Festival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Salar Jung Museum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Sardar Mahal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Secunderabad</a:t>
            </a:r>
            <a:r>
              <a:rPr lang="en-IN" b="1" dirty="0"/>
              <a:t> Clock Tower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Shilparamam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Snow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Sudha Cars Museum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Taramati</a:t>
            </a:r>
            <a:r>
              <a:rPr lang="en-IN" b="1" dirty="0"/>
              <a:t> Baradari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Toli</a:t>
            </a:r>
            <a:r>
              <a:rPr lang="en-IN" b="1" dirty="0"/>
              <a:t> Masjid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Wonderla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3234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66D23-91DD-4FE3-909C-5C21312F7905}"/>
              </a:ext>
            </a:extLst>
          </p:cNvPr>
          <p:cNvSpPr txBox="1"/>
          <p:nvPr/>
        </p:nvSpPr>
        <p:spPr>
          <a:xfrm>
            <a:off x="2293033" y="2427852"/>
            <a:ext cx="75543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2) What are the peak &amp; low season months for Hyderabad from 2016 to 2019</a:t>
            </a:r>
          </a:p>
        </p:txBody>
      </p:sp>
    </p:spTree>
    <p:extLst>
      <p:ext uri="{BB962C8B-B14F-4D97-AF65-F5344CB8AC3E}">
        <p14:creationId xmlns:p14="http://schemas.microsoft.com/office/powerpoint/2010/main" val="96768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9AEB0D-78A8-4CF3-9F0D-9A9E652571DC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21662-5BC7-4314-80C7-2E3B57890698}"/>
              </a:ext>
            </a:extLst>
          </p:cNvPr>
          <p:cNvSpPr txBox="1"/>
          <p:nvPr/>
        </p:nvSpPr>
        <p:spPr>
          <a:xfrm>
            <a:off x="882746" y="1127672"/>
            <a:ext cx="10680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rgbClr val="000000"/>
                </a:solidFill>
                <a:latin typeface="Söhne"/>
              </a:rPr>
              <a:t>1.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Explore the available data to understand the current state of tourism in Telangana.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68B22-420F-41CE-BA80-7A830B81A8FF}"/>
              </a:ext>
            </a:extLst>
          </p:cNvPr>
          <p:cNvSpPr txBox="1"/>
          <p:nvPr/>
        </p:nvSpPr>
        <p:spPr>
          <a:xfrm>
            <a:off x="882746" y="1861011"/>
            <a:ext cx="1054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2.Identify patterns and trends in the data that can help to inform recommendations for improving tourism.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04ED2-11FB-4A26-A26A-CFFEEF7CCEAA}"/>
              </a:ext>
            </a:extLst>
          </p:cNvPr>
          <p:cNvSpPr txBox="1"/>
          <p:nvPr/>
        </p:nvSpPr>
        <p:spPr>
          <a:xfrm>
            <a:off x="882746" y="2644392"/>
            <a:ext cx="10540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3.Conduct additional research to gain a deeper understanding of the factors that impact tourism in Telangana.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02A3A-1440-497A-9548-9195714EA0FF}"/>
              </a:ext>
            </a:extLst>
          </p:cNvPr>
          <p:cNvSpPr txBox="1"/>
          <p:nvPr/>
        </p:nvSpPr>
        <p:spPr>
          <a:xfrm>
            <a:off x="882746" y="3613164"/>
            <a:ext cx="10540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4.Use the insights gained from the data analysis and additional research to develop data-informed recommendations for the Telangana government.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DF2F0B-4A6B-4F65-968B-1ED14593FD4F}"/>
              </a:ext>
            </a:extLst>
          </p:cNvPr>
          <p:cNvSpPr txBox="1"/>
          <p:nvPr/>
        </p:nvSpPr>
        <p:spPr>
          <a:xfrm>
            <a:off x="926710" y="4703579"/>
            <a:ext cx="10540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Present the findings and recommendations in a clear and concise manner.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96C13A-2533-4998-9001-3958616A55B9}"/>
              </a:ext>
            </a:extLst>
          </p:cNvPr>
          <p:cNvSpPr txBox="1"/>
          <p:nvPr/>
        </p:nvSpPr>
        <p:spPr>
          <a:xfrm>
            <a:off x="4459458" y="263936"/>
            <a:ext cx="3221501" cy="76944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Objectives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B997F-311A-48CB-BCEA-E6B6FD4D9E85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46A386-A20D-4B75-9F9A-7FB1157168D5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18AFDE-ADCD-4288-A718-4598FE46B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08627"/>
              </p:ext>
            </p:extLst>
          </p:nvPr>
        </p:nvGraphicFramePr>
        <p:xfrm>
          <a:off x="1055077" y="1972844"/>
          <a:ext cx="6302326" cy="324627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151163">
                  <a:extLst>
                    <a:ext uri="{9D8B030D-6E8A-4147-A177-3AD203B41FA5}">
                      <a16:colId xmlns:a16="http://schemas.microsoft.com/office/drawing/2014/main" val="161508061"/>
                    </a:ext>
                  </a:extLst>
                </a:gridCol>
                <a:gridCol w="3151163">
                  <a:extLst>
                    <a:ext uri="{9D8B030D-6E8A-4147-A177-3AD203B41FA5}">
                      <a16:colId xmlns:a16="http://schemas.microsoft.com/office/drawing/2014/main" val="2672040233"/>
                    </a:ext>
                  </a:extLst>
                </a:gridCol>
              </a:tblGrid>
              <a:tr h="649254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63300"/>
                  </a:ext>
                </a:extLst>
              </a:tr>
              <a:tr h="649254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June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15913"/>
                  </a:ext>
                </a:extLst>
              </a:tr>
              <a:tr h="649254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December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023061"/>
                  </a:ext>
                </a:extLst>
              </a:tr>
              <a:tr h="649254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October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568535"/>
                  </a:ext>
                </a:extLst>
              </a:tr>
              <a:tr h="649254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January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8271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1D5590F-C2C9-46CC-8498-7C202F4A4A9E}"/>
              </a:ext>
            </a:extLst>
          </p:cNvPr>
          <p:cNvSpPr txBox="1"/>
          <p:nvPr/>
        </p:nvSpPr>
        <p:spPr>
          <a:xfrm>
            <a:off x="1547445" y="1153550"/>
            <a:ext cx="4951829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Peak season months year wise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CDCFC0-C69E-4F4F-9FD0-3C712F2F55E2}"/>
              </a:ext>
            </a:extLst>
          </p:cNvPr>
          <p:cNvGrpSpPr/>
          <p:nvPr/>
        </p:nvGrpSpPr>
        <p:grpSpPr>
          <a:xfrm>
            <a:off x="7540283" y="3457136"/>
            <a:ext cx="2785403" cy="1649437"/>
            <a:chOff x="7540283" y="3429000"/>
            <a:chExt cx="2785403" cy="164943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6A8E16C-E4D3-4480-93C8-98F5CF9F86F1}"/>
                </a:ext>
              </a:extLst>
            </p:cNvPr>
            <p:cNvSpPr/>
            <p:nvPr/>
          </p:nvSpPr>
          <p:spPr>
            <a:xfrm>
              <a:off x="7540283" y="3429000"/>
              <a:ext cx="267286" cy="164943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03FED7-CA62-4BF2-9E07-76BADA0D490F}"/>
                </a:ext>
              </a:extLst>
            </p:cNvPr>
            <p:cNvSpPr txBox="1"/>
            <p:nvPr/>
          </p:nvSpPr>
          <p:spPr>
            <a:xfrm>
              <a:off x="8046720" y="4023360"/>
              <a:ext cx="2278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Winter Season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6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46A386-A20D-4B75-9F9A-7FB1157168D5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18AFDE-ADCD-4288-A718-4598FE46B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1868"/>
              </p:ext>
            </p:extLst>
          </p:nvPr>
        </p:nvGraphicFramePr>
        <p:xfrm>
          <a:off x="1055077" y="1972844"/>
          <a:ext cx="6302326" cy="324627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151163">
                  <a:extLst>
                    <a:ext uri="{9D8B030D-6E8A-4147-A177-3AD203B41FA5}">
                      <a16:colId xmlns:a16="http://schemas.microsoft.com/office/drawing/2014/main" val="161508061"/>
                    </a:ext>
                  </a:extLst>
                </a:gridCol>
                <a:gridCol w="3151163">
                  <a:extLst>
                    <a:ext uri="{9D8B030D-6E8A-4147-A177-3AD203B41FA5}">
                      <a16:colId xmlns:a16="http://schemas.microsoft.com/office/drawing/2014/main" val="2672040233"/>
                    </a:ext>
                  </a:extLst>
                </a:gridCol>
              </a:tblGrid>
              <a:tr h="649254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63300"/>
                  </a:ext>
                </a:extLst>
              </a:tr>
              <a:tr h="649254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February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15913"/>
                  </a:ext>
                </a:extLst>
              </a:tr>
              <a:tr h="649254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March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023061"/>
                  </a:ext>
                </a:extLst>
              </a:tr>
              <a:tr h="649254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568535"/>
                  </a:ext>
                </a:extLst>
              </a:tr>
              <a:tr h="649254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September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8271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1D5590F-C2C9-46CC-8498-7C202F4A4A9E}"/>
              </a:ext>
            </a:extLst>
          </p:cNvPr>
          <p:cNvSpPr txBox="1"/>
          <p:nvPr/>
        </p:nvSpPr>
        <p:spPr>
          <a:xfrm>
            <a:off x="1547445" y="1153550"/>
            <a:ext cx="4951829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Low season months year wise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DD9A99-17B3-4228-9C9E-416278E5249B}"/>
              </a:ext>
            </a:extLst>
          </p:cNvPr>
          <p:cNvGrpSpPr/>
          <p:nvPr/>
        </p:nvGrpSpPr>
        <p:grpSpPr>
          <a:xfrm>
            <a:off x="7568418" y="2835588"/>
            <a:ext cx="2644726" cy="1649437"/>
            <a:chOff x="7568418" y="2835588"/>
            <a:chExt cx="2644726" cy="164943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6A8E16C-E4D3-4480-93C8-98F5CF9F86F1}"/>
                </a:ext>
              </a:extLst>
            </p:cNvPr>
            <p:cNvSpPr/>
            <p:nvPr/>
          </p:nvSpPr>
          <p:spPr>
            <a:xfrm>
              <a:off x="7568418" y="2835588"/>
              <a:ext cx="267286" cy="164943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03FED7-CA62-4BF2-9E07-76BADA0D490F}"/>
                </a:ext>
              </a:extLst>
            </p:cNvPr>
            <p:cNvSpPr txBox="1"/>
            <p:nvPr/>
          </p:nvSpPr>
          <p:spPr>
            <a:xfrm>
              <a:off x="7934178" y="3429473"/>
              <a:ext cx="2278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Summer Season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0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539C2CF-7486-416F-A24E-BC27A112E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537410"/>
              </p:ext>
            </p:extLst>
          </p:nvPr>
        </p:nvGraphicFramePr>
        <p:xfrm>
          <a:off x="944880" y="1524270"/>
          <a:ext cx="7735293" cy="458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46A386-A20D-4B75-9F9A-7FB1157168D5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DCD8C2-F3DA-42EC-AA05-60CB581D0A22}"/>
              </a:ext>
            </a:extLst>
          </p:cNvPr>
          <p:cNvCxnSpPr>
            <a:cxnSpLocks/>
          </p:cNvCxnSpPr>
          <p:nvPr/>
        </p:nvCxnSpPr>
        <p:spPr>
          <a:xfrm>
            <a:off x="2658078" y="4043037"/>
            <a:ext cx="56112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77BFF3-48DB-444C-8FC7-A252E66819D4}"/>
              </a:ext>
            </a:extLst>
          </p:cNvPr>
          <p:cNvSpPr txBox="1"/>
          <p:nvPr/>
        </p:nvSpPr>
        <p:spPr>
          <a:xfrm>
            <a:off x="2930769" y="603553"/>
            <a:ext cx="5500468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Domestic visitors’ trend month wise 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EAB9D74-4D73-4237-AAC5-68ED3BE8EAC7}"/>
              </a:ext>
            </a:extLst>
          </p:cNvPr>
          <p:cNvSpPr/>
          <p:nvPr/>
        </p:nvSpPr>
        <p:spPr>
          <a:xfrm>
            <a:off x="5167528" y="1758640"/>
            <a:ext cx="98474" cy="182880"/>
          </a:xfrm>
          <a:prstGeom prst="up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3DDE32DE-2170-4314-AFCE-FEFF9DCF5F1F}"/>
              </a:ext>
            </a:extLst>
          </p:cNvPr>
          <p:cNvSpPr/>
          <p:nvPr/>
        </p:nvSpPr>
        <p:spPr>
          <a:xfrm rot="10800000">
            <a:off x="3149427" y="4516241"/>
            <a:ext cx="98474" cy="182880"/>
          </a:xfrm>
          <a:prstGeom prst="up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D9C01A-4C5C-4D4D-90EA-1DE6E2FC883E}"/>
              </a:ext>
            </a:extLst>
          </p:cNvPr>
          <p:cNvGrpSpPr/>
          <p:nvPr/>
        </p:nvGrpSpPr>
        <p:grpSpPr>
          <a:xfrm>
            <a:off x="8944708" y="2378898"/>
            <a:ext cx="2541563" cy="2031325"/>
            <a:chOff x="9031458" y="1842868"/>
            <a:chExt cx="2541563" cy="20313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E268F-AADE-4D7D-95B2-07510D367D4E}"/>
                </a:ext>
              </a:extLst>
            </p:cNvPr>
            <p:cNvSpPr txBox="1"/>
            <p:nvPr/>
          </p:nvSpPr>
          <p:spPr>
            <a:xfrm>
              <a:off x="9031458" y="1842868"/>
              <a:ext cx="2541563" cy="2031325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    </a:t>
              </a:r>
            </a:p>
            <a:p>
              <a:r>
                <a:rPr lang="en-IN" b="1" dirty="0"/>
                <a:t>      - Highest - June</a:t>
              </a:r>
            </a:p>
            <a:p>
              <a:r>
                <a:rPr lang="en-IN" b="1" dirty="0"/>
                <a:t>                   (17 Millions)</a:t>
              </a:r>
            </a:p>
            <a:p>
              <a:r>
                <a:rPr lang="en-IN" b="1" dirty="0"/>
                <a:t>     -    Lowest – February </a:t>
              </a:r>
            </a:p>
            <a:p>
              <a:r>
                <a:rPr lang="en-IN" b="1" dirty="0"/>
                <a:t>                   (5 Millions)</a:t>
              </a:r>
            </a:p>
            <a:p>
              <a:r>
                <a:rPr lang="en-IN" b="1" dirty="0"/>
                <a:t>Black line – Average </a:t>
              </a:r>
            </a:p>
            <a:p>
              <a:r>
                <a:rPr lang="en-IN" b="1" dirty="0"/>
                <a:t>                   (7 Millions)</a:t>
              </a:r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F1064CEE-2227-429E-B089-2CDA9C5A250C}"/>
                </a:ext>
              </a:extLst>
            </p:cNvPr>
            <p:cNvSpPr/>
            <p:nvPr/>
          </p:nvSpPr>
          <p:spPr>
            <a:xfrm>
              <a:off x="9211991" y="2225413"/>
              <a:ext cx="98474" cy="182880"/>
            </a:xfrm>
            <a:prstGeom prst="upArrow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38ACA2EB-CEF8-4414-BF2C-F989EF813A47}"/>
                </a:ext>
              </a:extLst>
            </p:cNvPr>
            <p:cNvSpPr/>
            <p:nvPr/>
          </p:nvSpPr>
          <p:spPr>
            <a:xfrm rot="10800000">
              <a:off x="9193232" y="2801530"/>
              <a:ext cx="98474" cy="182880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16449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F154FB6-9495-43C6-B212-D4B018274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647589"/>
              </p:ext>
            </p:extLst>
          </p:nvPr>
        </p:nvGraphicFramePr>
        <p:xfrm>
          <a:off x="705729" y="1572722"/>
          <a:ext cx="8053958" cy="465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46A386-A20D-4B75-9F9A-7FB1157168D5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EC441F-BAB6-4B7A-8CA5-EFE2B8590AE2}"/>
              </a:ext>
            </a:extLst>
          </p:cNvPr>
          <p:cNvCxnSpPr>
            <a:cxnSpLocks/>
          </p:cNvCxnSpPr>
          <p:nvPr/>
        </p:nvCxnSpPr>
        <p:spPr>
          <a:xfrm>
            <a:off x="1717888" y="3222521"/>
            <a:ext cx="62601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3CF807-52FF-41B8-A03A-1407CA247891}"/>
              </a:ext>
            </a:extLst>
          </p:cNvPr>
          <p:cNvSpPr txBox="1"/>
          <p:nvPr/>
        </p:nvSpPr>
        <p:spPr>
          <a:xfrm>
            <a:off x="1814732" y="773723"/>
            <a:ext cx="5500468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Foreign visitors’ trend month wise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1568B7-2E72-4093-8C19-8E98C31D61B2}"/>
              </a:ext>
            </a:extLst>
          </p:cNvPr>
          <p:cNvGrpSpPr/>
          <p:nvPr/>
        </p:nvGrpSpPr>
        <p:grpSpPr>
          <a:xfrm>
            <a:off x="8257224" y="2151624"/>
            <a:ext cx="3229047" cy="2258599"/>
            <a:chOff x="8343974" y="1615594"/>
            <a:chExt cx="3229047" cy="22585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C13527-BBDC-4FF7-8EED-D3662F5C6B1F}"/>
                </a:ext>
              </a:extLst>
            </p:cNvPr>
            <p:cNvSpPr txBox="1"/>
            <p:nvPr/>
          </p:nvSpPr>
          <p:spPr>
            <a:xfrm>
              <a:off x="9031458" y="1842868"/>
              <a:ext cx="2541563" cy="2031325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        </a:t>
              </a:r>
            </a:p>
            <a:p>
              <a:r>
                <a:rPr lang="en-IN" b="1" dirty="0"/>
                <a:t>      - Highest - December</a:t>
              </a:r>
            </a:p>
            <a:p>
              <a:r>
                <a:rPr lang="en-IN" b="1" dirty="0"/>
                <a:t>                   (120 K)</a:t>
              </a:r>
            </a:p>
            <a:p>
              <a:r>
                <a:rPr lang="en-IN" b="1" dirty="0"/>
                <a:t>     -    Lowest – May</a:t>
              </a:r>
            </a:p>
            <a:p>
              <a:r>
                <a:rPr lang="en-IN" b="1" dirty="0"/>
                <a:t>                   (60 K)</a:t>
              </a:r>
            </a:p>
            <a:p>
              <a:r>
                <a:rPr lang="en-IN" b="1" dirty="0"/>
                <a:t>Black line – Average </a:t>
              </a:r>
            </a:p>
            <a:p>
              <a:r>
                <a:rPr lang="en-IN" b="1" dirty="0"/>
                <a:t>                   (87 K)</a:t>
              </a:r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28F6419F-58A2-4257-B372-E5A74BC72F12}"/>
                </a:ext>
              </a:extLst>
            </p:cNvPr>
            <p:cNvSpPr/>
            <p:nvPr/>
          </p:nvSpPr>
          <p:spPr>
            <a:xfrm>
              <a:off x="9211991" y="2225413"/>
              <a:ext cx="98474" cy="182880"/>
            </a:xfrm>
            <a:prstGeom prst="upArrow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8D9EE071-CE1A-47EC-A42D-BB359B58C05F}"/>
                </a:ext>
              </a:extLst>
            </p:cNvPr>
            <p:cNvSpPr/>
            <p:nvPr/>
          </p:nvSpPr>
          <p:spPr>
            <a:xfrm rot="10800000">
              <a:off x="9193232" y="2801530"/>
              <a:ext cx="98474" cy="182880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E66804A0-3D36-4A43-A1EC-8A984126E45A}"/>
                </a:ext>
              </a:extLst>
            </p:cNvPr>
            <p:cNvSpPr/>
            <p:nvPr/>
          </p:nvSpPr>
          <p:spPr>
            <a:xfrm>
              <a:off x="8343974" y="1615594"/>
              <a:ext cx="98474" cy="182880"/>
            </a:xfrm>
            <a:prstGeom prst="upArrow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5878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E2CFD-6FAC-4661-B2B4-0DE37C0F77D3}"/>
              </a:ext>
            </a:extLst>
          </p:cNvPr>
          <p:cNvSpPr txBox="1"/>
          <p:nvPr/>
        </p:nvSpPr>
        <p:spPr>
          <a:xfrm>
            <a:off x="2293033" y="2427851"/>
            <a:ext cx="7554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3) List down the top 3 districts based on Compounded annual growth rate from 2016 – 2019</a:t>
            </a:r>
          </a:p>
        </p:txBody>
      </p:sp>
    </p:spTree>
    <p:extLst>
      <p:ext uri="{BB962C8B-B14F-4D97-AF65-F5344CB8AC3E}">
        <p14:creationId xmlns:p14="http://schemas.microsoft.com/office/powerpoint/2010/main" val="130271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AF84C0-4EFD-463E-BB00-86DB5B0AA6E7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7CF2880-AB14-4CAD-ABE6-055E35AFC5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737922"/>
              </p:ext>
            </p:extLst>
          </p:nvPr>
        </p:nvGraphicFramePr>
        <p:xfrm>
          <a:off x="897987" y="889780"/>
          <a:ext cx="9793459" cy="4779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02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El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B1B60-5CA3-45A6-BD01-45BC5AFE6401}"/>
              </a:ext>
            </a:extLst>
          </p:cNvPr>
          <p:cNvSpPr txBox="1"/>
          <p:nvPr/>
        </p:nvSpPr>
        <p:spPr>
          <a:xfrm>
            <a:off x="2293033" y="2427851"/>
            <a:ext cx="7554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4) List down the bottom 3 districts based on Compounded annual growth rate from 2016 – 2019</a:t>
            </a:r>
          </a:p>
        </p:txBody>
      </p:sp>
    </p:spTree>
    <p:extLst>
      <p:ext uri="{BB962C8B-B14F-4D97-AF65-F5344CB8AC3E}">
        <p14:creationId xmlns:p14="http://schemas.microsoft.com/office/powerpoint/2010/main" val="94116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F022A-DED0-412D-9FAC-4C1754D6711C}"/>
              </a:ext>
            </a:extLst>
          </p:cNvPr>
          <p:cNvSpPr txBox="1"/>
          <p:nvPr/>
        </p:nvSpPr>
        <p:spPr>
          <a:xfrm>
            <a:off x="1055077" y="534572"/>
            <a:ext cx="1031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4) List down the bottom 3 districts Compounded annual growth rate from (2016 – 2019)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9E5C66-5E41-4FEF-BEB9-433E585B7C4A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263974-7452-4C7F-A15E-33CA4013C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982884"/>
              </p:ext>
            </p:extLst>
          </p:nvPr>
        </p:nvGraphicFramePr>
        <p:xfrm>
          <a:off x="1055076" y="1593167"/>
          <a:ext cx="10170941" cy="4216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2292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E63A5-831B-480F-B347-26876F18F96A}"/>
              </a:ext>
            </a:extLst>
          </p:cNvPr>
          <p:cNvSpPr txBox="1"/>
          <p:nvPr/>
        </p:nvSpPr>
        <p:spPr>
          <a:xfrm>
            <a:off x="2579077" y="2644170"/>
            <a:ext cx="7033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5) Show the top 3 &amp; bottom 3 districts with high domestic to foreign tourists ratio</a:t>
            </a:r>
          </a:p>
        </p:txBody>
      </p:sp>
    </p:spTree>
    <p:extLst>
      <p:ext uri="{BB962C8B-B14F-4D97-AF65-F5344CB8AC3E}">
        <p14:creationId xmlns:p14="http://schemas.microsoft.com/office/powerpoint/2010/main" val="228455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C4432E-448F-48C9-B635-D0C47A349394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241E36-059F-4E1E-BC15-73F713CD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" y="1818249"/>
            <a:ext cx="11137583" cy="37384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FAAE19-AD7C-4E47-BEFD-7AB1C6F3EB4C}"/>
              </a:ext>
            </a:extLst>
          </p:cNvPr>
          <p:cNvSpPr txBox="1"/>
          <p:nvPr/>
        </p:nvSpPr>
        <p:spPr>
          <a:xfrm>
            <a:off x="1814732" y="773723"/>
            <a:ext cx="2447779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Top 3 Districts </a:t>
            </a:r>
          </a:p>
        </p:txBody>
      </p:sp>
    </p:spTree>
    <p:extLst>
      <p:ext uri="{BB962C8B-B14F-4D97-AF65-F5344CB8AC3E}">
        <p14:creationId xmlns:p14="http://schemas.microsoft.com/office/powerpoint/2010/main" val="137848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C82716-AA8D-489F-A553-5CBA6B652293}"/>
              </a:ext>
            </a:extLst>
          </p:cNvPr>
          <p:cNvSpPr/>
          <p:nvPr/>
        </p:nvSpPr>
        <p:spPr>
          <a:xfrm>
            <a:off x="140677" y="140677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59F6B-FFDC-409A-968A-6C9A3A667749}"/>
              </a:ext>
            </a:extLst>
          </p:cNvPr>
          <p:cNvSpPr txBox="1"/>
          <p:nvPr/>
        </p:nvSpPr>
        <p:spPr>
          <a:xfrm>
            <a:off x="921434" y="2427460"/>
            <a:ext cx="5148775" cy="116955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7000" b="1" dirty="0">
                <a:solidFill>
                  <a:srgbClr val="00B050"/>
                </a:solidFill>
                <a:latin typeface="Algerian" panose="04020705040A02060702" pitchFamily="82" charset="0"/>
              </a:rPr>
              <a:t>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3432C-1841-454A-AD4C-13B92C8617E7}"/>
              </a:ext>
            </a:extLst>
          </p:cNvPr>
          <p:cNvSpPr txBox="1"/>
          <p:nvPr/>
        </p:nvSpPr>
        <p:spPr>
          <a:xfrm>
            <a:off x="7526215" y="1012874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Questions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6CF04-EB24-4018-A4D7-357BC0F5FBD8}"/>
              </a:ext>
            </a:extLst>
          </p:cNvPr>
          <p:cNvSpPr txBox="1"/>
          <p:nvPr/>
        </p:nvSpPr>
        <p:spPr>
          <a:xfrm>
            <a:off x="7526215" y="190424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Answers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F09AC-8340-41A1-BD7E-D35F18756036}"/>
              </a:ext>
            </a:extLst>
          </p:cNvPr>
          <p:cNvSpPr txBox="1"/>
          <p:nvPr/>
        </p:nvSpPr>
        <p:spPr>
          <a:xfrm>
            <a:off x="7526215" y="2795606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Inferences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03CC0-5919-474A-BDAC-1ABA87639658}"/>
              </a:ext>
            </a:extLst>
          </p:cNvPr>
          <p:cNvSpPr txBox="1"/>
          <p:nvPr/>
        </p:nvSpPr>
        <p:spPr>
          <a:xfrm>
            <a:off x="7526215" y="3686972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BC2B0-7FD1-46AF-B3EF-48C2693BFFD0}"/>
              </a:ext>
            </a:extLst>
          </p:cNvPr>
          <p:cNvSpPr txBox="1"/>
          <p:nvPr/>
        </p:nvSpPr>
        <p:spPr>
          <a:xfrm>
            <a:off x="7526215" y="4578338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Suggestions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2CB2B2E-ECFE-49FC-8995-6A65C0C9E4A6}"/>
              </a:ext>
            </a:extLst>
          </p:cNvPr>
          <p:cNvSpPr/>
          <p:nvPr/>
        </p:nvSpPr>
        <p:spPr>
          <a:xfrm>
            <a:off x="6486379" y="1012874"/>
            <a:ext cx="729173" cy="4375052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C4432E-448F-48C9-B635-D0C47A349394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241E36-059F-4E1E-BC15-73F713CD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57839" y="1596682"/>
            <a:ext cx="14940916" cy="825070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997F6A8-ECA7-45DE-8947-1009EB88072D}"/>
              </a:ext>
            </a:extLst>
          </p:cNvPr>
          <p:cNvGrpSpPr/>
          <p:nvPr/>
        </p:nvGrpSpPr>
        <p:grpSpPr>
          <a:xfrm>
            <a:off x="9083077" y="1760677"/>
            <a:ext cx="2053883" cy="2136075"/>
            <a:chOff x="9083077" y="1760677"/>
            <a:chExt cx="2053883" cy="2136075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4162B033-2067-4F03-8B1A-5B382D357C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68475598"/>
                </p:ext>
              </p:extLst>
            </p:nvPr>
          </p:nvGraphicFramePr>
          <p:xfrm>
            <a:off x="9083077" y="1760677"/>
            <a:ext cx="2053883" cy="21360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23E25D-676C-4509-BBF9-4B77874E3FF2}"/>
                </a:ext>
              </a:extLst>
            </p:cNvPr>
            <p:cNvSpPr txBox="1"/>
            <p:nvPr/>
          </p:nvSpPr>
          <p:spPr>
            <a:xfrm>
              <a:off x="9739551" y="2597881"/>
              <a:ext cx="801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99%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8214F41-DE5D-4F76-B912-876A291BAA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51" y="4499996"/>
            <a:ext cx="801859" cy="13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0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2DEDD3-BEEC-4646-AB75-BD7FB641B293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F8533-AB5A-4CDE-B6AB-68F6BC4BE561}"/>
              </a:ext>
            </a:extLst>
          </p:cNvPr>
          <p:cNvSpPr txBox="1"/>
          <p:nvPr/>
        </p:nvSpPr>
        <p:spPr>
          <a:xfrm>
            <a:off x="2989384" y="576776"/>
            <a:ext cx="6161650" cy="95410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Reasons for the dominance of Hyderabad in attracting foreign tourism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8921D-E41C-4260-989E-4F49FC30A901}"/>
              </a:ext>
            </a:extLst>
          </p:cNvPr>
          <p:cNvSpPr txBox="1"/>
          <p:nvPr/>
        </p:nvSpPr>
        <p:spPr>
          <a:xfrm>
            <a:off x="6963506" y="2317573"/>
            <a:ext cx="3938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Capital city of Telangana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129C-F7D3-4C2E-B6AB-160BCE99B397}"/>
              </a:ext>
            </a:extLst>
          </p:cNvPr>
          <p:cNvSpPr txBox="1"/>
          <p:nvPr/>
        </p:nvSpPr>
        <p:spPr>
          <a:xfrm>
            <a:off x="6963506" y="3306128"/>
            <a:ext cx="348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IT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2FD5A-A034-4073-9CE6-1C6EDCC68463}"/>
              </a:ext>
            </a:extLst>
          </p:cNvPr>
          <p:cNvSpPr txBox="1"/>
          <p:nvPr/>
        </p:nvSpPr>
        <p:spPr>
          <a:xfrm>
            <a:off x="1350498" y="2187673"/>
            <a:ext cx="348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Airport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0B615-777A-4A40-9469-4604B9EEB2D8}"/>
              </a:ext>
            </a:extLst>
          </p:cNvPr>
          <p:cNvSpPr txBox="1"/>
          <p:nvPr/>
        </p:nvSpPr>
        <p:spPr>
          <a:xfrm>
            <a:off x="1350499" y="3133402"/>
            <a:ext cx="348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Pearl 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6B609-76CD-459F-9C92-0A53EF7BC76E}"/>
              </a:ext>
            </a:extLst>
          </p:cNvPr>
          <p:cNvSpPr txBox="1"/>
          <p:nvPr/>
        </p:nvSpPr>
        <p:spPr>
          <a:xfrm>
            <a:off x="1350498" y="4027595"/>
            <a:ext cx="3488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World famous Destinations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89D4C-9553-40CC-AF6E-AB192BD35B75}"/>
              </a:ext>
            </a:extLst>
          </p:cNvPr>
          <p:cNvSpPr txBox="1"/>
          <p:nvPr/>
        </p:nvSpPr>
        <p:spPr>
          <a:xfrm>
            <a:off x="6963506" y="4201174"/>
            <a:ext cx="348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24130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C4432E-448F-48C9-B635-D0C47A349394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AAE19-AD7C-4E47-BEFD-7AB1C6F3EB4C}"/>
              </a:ext>
            </a:extLst>
          </p:cNvPr>
          <p:cNvSpPr txBox="1"/>
          <p:nvPr/>
        </p:nvSpPr>
        <p:spPr>
          <a:xfrm>
            <a:off x="1814732" y="773723"/>
            <a:ext cx="3123028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Bottom 3 Districts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759EA-D161-4DBC-B8A2-0C76AE90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29" y="1915921"/>
            <a:ext cx="9190673" cy="41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2DEDD3-BEEC-4646-AB75-BD7FB641B293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F8533-AB5A-4CDE-B6AB-68F6BC4BE561}"/>
              </a:ext>
            </a:extLst>
          </p:cNvPr>
          <p:cNvSpPr txBox="1"/>
          <p:nvPr/>
        </p:nvSpPr>
        <p:spPr>
          <a:xfrm>
            <a:off x="2989384" y="576776"/>
            <a:ext cx="6161650" cy="95410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Reasons for the Failure of Other districts in attracting foreign tourism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8921D-E41C-4260-989E-4F49FC30A901}"/>
              </a:ext>
            </a:extLst>
          </p:cNvPr>
          <p:cNvSpPr txBox="1"/>
          <p:nvPr/>
        </p:nvSpPr>
        <p:spPr>
          <a:xfrm>
            <a:off x="6963506" y="2317573"/>
            <a:ext cx="3938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Poor transportation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2FD5A-A034-4073-9CE6-1C6EDCC68463}"/>
              </a:ext>
            </a:extLst>
          </p:cNvPr>
          <p:cNvSpPr txBox="1"/>
          <p:nvPr/>
        </p:nvSpPr>
        <p:spPr>
          <a:xfrm>
            <a:off x="1252024" y="2239209"/>
            <a:ext cx="348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Far from airport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0B615-777A-4A40-9469-4604B9EEB2D8}"/>
              </a:ext>
            </a:extLst>
          </p:cNvPr>
          <p:cNvSpPr txBox="1"/>
          <p:nvPr/>
        </p:nvSpPr>
        <p:spPr>
          <a:xfrm>
            <a:off x="1350499" y="3133402"/>
            <a:ext cx="348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Poor accommodation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6B609-76CD-459F-9C92-0A53EF7BC76E}"/>
              </a:ext>
            </a:extLst>
          </p:cNvPr>
          <p:cNvSpPr txBox="1"/>
          <p:nvPr/>
        </p:nvSpPr>
        <p:spPr>
          <a:xfrm>
            <a:off x="1350498" y="4027595"/>
            <a:ext cx="348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Not familiar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89D4C-9553-40CC-AF6E-AB192BD35B75}"/>
              </a:ext>
            </a:extLst>
          </p:cNvPr>
          <p:cNvSpPr txBox="1"/>
          <p:nvPr/>
        </p:nvSpPr>
        <p:spPr>
          <a:xfrm>
            <a:off x="6963506" y="3364234"/>
            <a:ext cx="348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 Poor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90926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E63A5-831B-480F-B347-26876F18F96A}"/>
              </a:ext>
            </a:extLst>
          </p:cNvPr>
          <p:cNvSpPr txBox="1"/>
          <p:nvPr/>
        </p:nvSpPr>
        <p:spPr>
          <a:xfrm>
            <a:off x="2539319" y="2858739"/>
            <a:ext cx="7598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6) List the top  &amp; bottom 5 districts based on “population to tourist footfall ratio”</a:t>
            </a:r>
          </a:p>
        </p:txBody>
      </p:sp>
    </p:spTree>
    <p:extLst>
      <p:ext uri="{BB962C8B-B14F-4D97-AF65-F5344CB8AC3E}">
        <p14:creationId xmlns:p14="http://schemas.microsoft.com/office/powerpoint/2010/main" val="49686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E7B503-5674-4E18-814E-C1772920D300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13FCA0-1645-45C2-9444-D6BCA88EA5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13628"/>
              </p:ext>
            </p:extLst>
          </p:nvPr>
        </p:nvGraphicFramePr>
        <p:xfrm>
          <a:off x="759654" y="1607232"/>
          <a:ext cx="10424159" cy="464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EBC47F-3D93-4C82-9A34-91EC57C6B1C7}"/>
              </a:ext>
            </a:extLst>
          </p:cNvPr>
          <p:cNvSpPr txBox="1"/>
          <p:nvPr/>
        </p:nvSpPr>
        <p:spPr>
          <a:xfrm>
            <a:off x="1814732" y="773723"/>
            <a:ext cx="2447779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Top 5 Districts </a:t>
            </a:r>
          </a:p>
        </p:txBody>
      </p:sp>
    </p:spTree>
    <p:extLst>
      <p:ext uri="{BB962C8B-B14F-4D97-AF65-F5344CB8AC3E}">
        <p14:creationId xmlns:p14="http://schemas.microsoft.com/office/powerpoint/2010/main" val="40511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El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E7B503-5674-4E18-814E-C1772920D300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BC47F-3D93-4C82-9A34-91EC57C6B1C7}"/>
              </a:ext>
            </a:extLst>
          </p:cNvPr>
          <p:cNvSpPr txBox="1"/>
          <p:nvPr/>
        </p:nvSpPr>
        <p:spPr>
          <a:xfrm>
            <a:off x="1814732" y="773723"/>
            <a:ext cx="3094893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Bottom 5 Districts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1E783-1508-4CF2-9037-2DCA96A290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58" y="2523840"/>
            <a:ext cx="1303239" cy="1874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9FAA0-0184-4C07-AADE-9ACF93AF7FCE}"/>
              </a:ext>
            </a:extLst>
          </p:cNvPr>
          <p:cNvSpPr txBox="1"/>
          <p:nvPr/>
        </p:nvSpPr>
        <p:spPr>
          <a:xfrm>
            <a:off x="6217920" y="2039815"/>
            <a:ext cx="302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Kamareddy</a:t>
            </a:r>
            <a:endParaRPr lang="en-IN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C9892-CCAA-459C-B99D-F001C90D0042}"/>
              </a:ext>
            </a:extLst>
          </p:cNvPr>
          <p:cNvSpPr txBox="1"/>
          <p:nvPr/>
        </p:nvSpPr>
        <p:spPr>
          <a:xfrm>
            <a:off x="6217920" y="2634575"/>
            <a:ext cx="302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Medchal</a:t>
            </a:r>
            <a:endParaRPr lang="en-IN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9F76E-8EC2-42C0-8D46-944A4A53B261}"/>
              </a:ext>
            </a:extLst>
          </p:cNvPr>
          <p:cNvSpPr txBox="1"/>
          <p:nvPr/>
        </p:nvSpPr>
        <p:spPr>
          <a:xfrm>
            <a:off x="6217920" y="3229335"/>
            <a:ext cx="302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Rangareddy</a:t>
            </a:r>
            <a:endParaRPr lang="en-IN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38AD4-E764-4C8C-BB96-72682131294A}"/>
              </a:ext>
            </a:extLst>
          </p:cNvPr>
          <p:cNvSpPr txBox="1"/>
          <p:nvPr/>
        </p:nvSpPr>
        <p:spPr>
          <a:xfrm>
            <a:off x="6217920" y="3824095"/>
            <a:ext cx="302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Suryapet</a:t>
            </a:r>
            <a:endParaRPr lang="en-IN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CE512F-C398-4568-9C70-D4DC157F556E}"/>
              </a:ext>
            </a:extLst>
          </p:cNvPr>
          <p:cNvSpPr txBox="1"/>
          <p:nvPr/>
        </p:nvSpPr>
        <p:spPr>
          <a:xfrm>
            <a:off x="6217920" y="4418855"/>
            <a:ext cx="302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Vikarabad</a:t>
            </a:r>
            <a:endParaRPr lang="en-IN" sz="2800" b="1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44DE3D-319B-4E97-90B0-2678C8C0E973}"/>
              </a:ext>
            </a:extLst>
          </p:cNvPr>
          <p:cNvSpPr/>
          <p:nvPr/>
        </p:nvSpPr>
        <p:spPr>
          <a:xfrm>
            <a:off x="4726745" y="2301425"/>
            <a:ext cx="1247336" cy="2640650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7B2575-16D8-4E4D-BE09-86E544015E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AF9"/>
              </a:clrFrom>
              <a:clrTo>
                <a:srgbClr val="F8FA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998" y="130385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0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17CB50-9E63-48C0-BFED-E05043C5CEB8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EF8F5-1804-4A45-99F5-C317DDA74CA7}"/>
              </a:ext>
            </a:extLst>
          </p:cNvPr>
          <p:cNvSpPr txBox="1"/>
          <p:nvPr/>
        </p:nvSpPr>
        <p:spPr>
          <a:xfrm>
            <a:off x="576776" y="534571"/>
            <a:ext cx="10719581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Steps that can be taken by the government to increase tourism in these districts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419D3-4C56-4C97-B828-04CC788CD696}"/>
              </a:ext>
            </a:extLst>
          </p:cNvPr>
          <p:cNvSpPr txBox="1"/>
          <p:nvPr/>
        </p:nvSpPr>
        <p:spPr>
          <a:xfrm>
            <a:off x="801858" y="1420837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Focus on Popularising ancient temples of these regions.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34FED-CBC8-4E6C-A894-E22D53C14016}"/>
              </a:ext>
            </a:extLst>
          </p:cNvPr>
          <p:cNvSpPr txBox="1"/>
          <p:nvPr/>
        </p:nvSpPr>
        <p:spPr>
          <a:xfrm>
            <a:off x="801858" y="1845438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Renovating Buddhist &amp; Jain monuments in these localities.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175F3-34E0-4674-8960-6026E36B5CCF}"/>
              </a:ext>
            </a:extLst>
          </p:cNvPr>
          <p:cNvSpPr txBox="1"/>
          <p:nvPr/>
        </p:nvSpPr>
        <p:spPr>
          <a:xfrm>
            <a:off x="801858" y="2270039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Improving transportation facilities.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79D94-8BF5-479C-9227-2F2F74297DD7}"/>
              </a:ext>
            </a:extLst>
          </p:cNvPr>
          <p:cNvSpPr txBox="1"/>
          <p:nvPr/>
        </p:nvSpPr>
        <p:spPr>
          <a:xfrm>
            <a:off x="801858" y="2781082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Improving Accommodation facilities.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343B7-C006-42CA-AF41-6394827A0A21}"/>
              </a:ext>
            </a:extLst>
          </p:cNvPr>
          <p:cNvSpPr txBox="1"/>
          <p:nvPr/>
        </p:nvSpPr>
        <p:spPr>
          <a:xfrm>
            <a:off x="801858" y="3292125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Special focus on </a:t>
            </a:r>
            <a:r>
              <a:rPr lang="en-IN" sz="2000" b="1" dirty="0" err="1"/>
              <a:t>ananthagiri</a:t>
            </a:r>
            <a:r>
              <a:rPr lang="en-IN" sz="2000" b="1" dirty="0"/>
              <a:t> hills in </a:t>
            </a:r>
            <a:r>
              <a:rPr lang="en-IN" sz="2000" b="1" dirty="0" err="1"/>
              <a:t>vikarabad</a:t>
            </a:r>
            <a:endParaRPr lang="en-IN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776FF4-2625-4D57-BD29-D0873B816B82}"/>
              </a:ext>
            </a:extLst>
          </p:cNvPr>
          <p:cNvSpPr txBox="1"/>
          <p:nvPr/>
        </p:nvSpPr>
        <p:spPr>
          <a:xfrm>
            <a:off x="801858" y="3803168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Coming up with recreation spots like park etc..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688A81-11B2-4676-8B6D-0220F55025CB}"/>
              </a:ext>
            </a:extLst>
          </p:cNvPr>
          <p:cNvSpPr txBox="1"/>
          <p:nvPr/>
        </p:nvSpPr>
        <p:spPr>
          <a:xfrm>
            <a:off x="801858" y="4314211"/>
            <a:ext cx="8623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Proper usage of media &amp; social media for Popularising tourism these districts.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737A3A-5969-48B9-9B13-4BC7D5313566}"/>
              </a:ext>
            </a:extLst>
          </p:cNvPr>
          <p:cNvSpPr txBox="1"/>
          <p:nvPr/>
        </p:nvSpPr>
        <p:spPr>
          <a:xfrm>
            <a:off x="801858" y="5133030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Publishing articles on the internet about the hidden gems in these districts.</a:t>
            </a:r>
          </a:p>
        </p:txBody>
      </p:sp>
    </p:spTree>
    <p:extLst>
      <p:ext uri="{BB962C8B-B14F-4D97-AF65-F5344CB8AC3E}">
        <p14:creationId xmlns:p14="http://schemas.microsoft.com/office/powerpoint/2010/main" val="16912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  <p:bldP spid="18" grpId="0"/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E63A5-831B-480F-B347-26876F18F96A}"/>
              </a:ext>
            </a:extLst>
          </p:cNvPr>
          <p:cNvSpPr txBox="1"/>
          <p:nvPr/>
        </p:nvSpPr>
        <p:spPr>
          <a:xfrm>
            <a:off x="2440845" y="2644170"/>
            <a:ext cx="7598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7) What will be the projected number of domestic &amp; Foreign tourists in Hyderabad by 2025</a:t>
            </a:r>
          </a:p>
        </p:txBody>
      </p:sp>
    </p:spTree>
    <p:extLst>
      <p:ext uri="{BB962C8B-B14F-4D97-AF65-F5344CB8AC3E}">
        <p14:creationId xmlns:p14="http://schemas.microsoft.com/office/powerpoint/2010/main" val="41238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84220" y="163370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C496C-0D56-41F7-A31D-FBF04D797266}"/>
              </a:ext>
            </a:extLst>
          </p:cNvPr>
          <p:cNvSpPr txBox="1"/>
          <p:nvPr/>
        </p:nvSpPr>
        <p:spPr>
          <a:xfrm>
            <a:off x="1142658" y="433366"/>
            <a:ext cx="9144815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Projected trend of domestic tourists in Hyderabad in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8BC16-82FB-43CC-99EB-47ADA146D36B}"/>
              </a:ext>
            </a:extLst>
          </p:cNvPr>
          <p:cNvSpPr txBox="1"/>
          <p:nvPr/>
        </p:nvSpPr>
        <p:spPr>
          <a:xfrm>
            <a:off x="7941839" y="1162684"/>
            <a:ext cx="27432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As per the current trend, Projected domestic tourists number by 2025 is 27 Million</a:t>
            </a:r>
          </a:p>
        </p:txBody>
      </p:sp>
      <p:pic>
        <p:nvPicPr>
          <p:cNvPr id="3074" name="Picture 2" descr="Sum of visitors by Year">
            <a:extLst>
              <a:ext uri="{FF2B5EF4-FFF2-40B4-BE49-F238E27FC236}">
                <a16:creationId xmlns:a16="http://schemas.microsoft.com/office/drawing/2014/main" id="{B746FAB8-1C35-4770-AD08-11B4FDF51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37" y="1226582"/>
            <a:ext cx="6475733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2302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A57054-31D0-4ECC-8598-863453C2D180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25A3BD3-4CC8-4170-87F8-3FDF6DCA8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594"/>
          <a:stretch/>
        </p:blipFill>
        <p:spPr>
          <a:xfrm>
            <a:off x="954844" y="1310386"/>
            <a:ext cx="4153888" cy="44808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CBD0E3-9AC8-4893-A021-79B21C36728D}"/>
              </a:ext>
            </a:extLst>
          </p:cNvPr>
          <p:cNvSpPr txBox="1"/>
          <p:nvPr/>
        </p:nvSpPr>
        <p:spPr>
          <a:xfrm>
            <a:off x="5108732" y="506950"/>
            <a:ext cx="4153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Facts about Telangana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ECDAE-878F-4862-8432-F20FECD5950E}"/>
              </a:ext>
            </a:extLst>
          </p:cNvPr>
          <p:cNvSpPr txBox="1"/>
          <p:nvPr/>
        </p:nvSpPr>
        <p:spPr>
          <a:xfrm>
            <a:off x="4876800" y="1310386"/>
            <a:ext cx="5433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Youngest state of India formed on 4 June 2014.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524CB-EF6C-4AEB-8749-0D71BD91F904}"/>
              </a:ext>
            </a:extLst>
          </p:cNvPr>
          <p:cNvSpPr txBox="1"/>
          <p:nvPr/>
        </p:nvSpPr>
        <p:spPr>
          <a:xfrm>
            <a:off x="4876799" y="1964524"/>
            <a:ext cx="5433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Capital city – Hyderabad.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D04FE-B7D3-4244-85BE-F00F50534BDD}"/>
              </a:ext>
            </a:extLst>
          </p:cNvPr>
          <p:cNvSpPr txBox="1"/>
          <p:nvPr/>
        </p:nvSpPr>
        <p:spPr>
          <a:xfrm>
            <a:off x="4876799" y="2562097"/>
            <a:ext cx="5433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Number of districts - 33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83B35-B642-419F-B3A7-BEEF1BF51F77}"/>
              </a:ext>
            </a:extLst>
          </p:cNvPr>
          <p:cNvSpPr txBox="1"/>
          <p:nvPr/>
        </p:nvSpPr>
        <p:spPr>
          <a:xfrm>
            <a:off x="4876799" y="3120165"/>
            <a:ext cx="5433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11th largest State (112,077 km</a:t>
            </a:r>
            <a:r>
              <a:rPr lang="en-IN" sz="2000" baseline="30000" dirty="0"/>
              <a:t>2</a:t>
            </a:r>
            <a:r>
              <a:rPr lang="en-IN" sz="2000" dirty="0"/>
              <a:t> )</a:t>
            </a:r>
            <a:endParaRPr lang="en-IN" sz="2000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14EDF-6A42-44ED-9B4F-9473901D81DA}"/>
              </a:ext>
            </a:extLst>
          </p:cNvPr>
          <p:cNvSpPr txBox="1"/>
          <p:nvPr/>
        </p:nvSpPr>
        <p:spPr>
          <a:xfrm>
            <a:off x="4876799" y="3699575"/>
            <a:ext cx="5950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12</a:t>
            </a:r>
            <a:r>
              <a:rPr lang="en-IN" sz="2000" baseline="30000" dirty="0"/>
              <a:t>th</a:t>
            </a:r>
            <a:r>
              <a:rPr lang="en-IN" sz="2000" dirty="0"/>
              <a:t> most populous State (35,003,674 as per 2011 census)</a:t>
            </a:r>
          </a:p>
        </p:txBody>
      </p:sp>
    </p:spTree>
    <p:extLst>
      <p:ext uri="{BB962C8B-B14F-4D97-AF65-F5344CB8AC3E}">
        <p14:creationId xmlns:p14="http://schemas.microsoft.com/office/powerpoint/2010/main" val="165625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EE0D7-C4CE-4032-A80A-9F31441FAA21}"/>
              </a:ext>
            </a:extLst>
          </p:cNvPr>
          <p:cNvSpPr txBox="1"/>
          <p:nvPr/>
        </p:nvSpPr>
        <p:spPr>
          <a:xfrm>
            <a:off x="1099115" y="424741"/>
            <a:ext cx="9144815" cy="52322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Projected trend of Foreign tourists in Hyderabad in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CD561-3A57-4AB3-9891-5C9AD032C96D}"/>
              </a:ext>
            </a:extLst>
          </p:cNvPr>
          <p:cNvSpPr txBox="1"/>
          <p:nvPr/>
        </p:nvSpPr>
        <p:spPr>
          <a:xfrm>
            <a:off x="7898296" y="1154059"/>
            <a:ext cx="27432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As per the current trend, Projected domestic tourists number by 2025 is 2.5 Lakhs</a:t>
            </a:r>
          </a:p>
        </p:txBody>
      </p:sp>
      <p:pic>
        <p:nvPicPr>
          <p:cNvPr id="4097" name="Picture 1" descr="Sum of visitors by Year">
            <a:extLst>
              <a:ext uri="{FF2B5EF4-FFF2-40B4-BE49-F238E27FC236}">
                <a16:creationId xmlns:a16="http://schemas.microsoft.com/office/drawing/2014/main" id="{666F9C29-FE53-4FC1-B8D7-FCD6B142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37" y="1226582"/>
            <a:ext cx="6475733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75356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E63A5-831B-480F-B347-26876F18F96A}"/>
              </a:ext>
            </a:extLst>
          </p:cNvPr>
          <p:cNvSpPr txBox="1"/>
          <p:nvPr/>
        </p:nvSpPr>
        <p:spPr>
          <a:xfrm>
            <a:off x="2440845" y="2644170"/>
            <a:ext cx="7598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8) What will be the projected Revenue from domestic &amp; Foreign tourists in Hyderabad by 2025</a:t>
            </a:r>
          </a:p>
        </p:txBody>
      </p:sp>
    </p:spTree>
    <p:extLst>
      <p:ext uri="{BB962C8B-B14F-4D97-AF65-F5344CB8AC3E}">
        <p14:creationId xmlns:p14="http://schemas.microsoft.com/office/powerpoint/2010/main" val="42309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3A63574-D3FA-41FB-912C-4DBC8A860F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329241"/>
              </p:ext>
            </p:extLst>
          </p:nvPr>
        </p:nvGraphicFramePr>
        <p:xfrm>
          <a:off x="1815874" y="1799770"/>
          <a:ext cx="8050256" cy="3817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r:id="rId3" imgW="2104943" imgH="961970" progId="Excel.Sheet.12">
                  <p:embed/>
                </p:oleObj>
              </mc:Choice>
              <mc:Fallback>
                <p:oleObj name="Worksheet" r:id="rId3" imgW="2104943" imgH="9619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5874" y="1799770"/>
                        <a:ext cx="8050256" cy="3817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58C3C3-B3BB-4025-9A50-B4B839C0F092}"/>
              </a:ext>
            </a:extLst>
          </p:cNvPr>
          <p:cNvSpPr txBox="1"/>
          <p:nvPr/>
        </p:nvSpPr>
        <p:spPr>
          <a:xfrm>
            <a:off x="1268594" y="627406"/>
            <a:ext cx="9144815" cy="83099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Projected Revenue of Domestic tourists in Hyderabad in 2025 (Revenue per tourist – 1200)</a:t>
            </a:r>
          </a:p>
        </p:txBody>
      </p:sp>
    </p:spTree>
    <p:extLst>
      <p:ext uri="{BB962C8B-B14F-4D97-AF65-F5344CB8AC3E}">
        <p14:creationId xmlns:p14="http://schemas.microsoft.com/office/powerpoint/2010/main" val="8090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D39D261-430C-4B62-86B9-EFE8C9EC2F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633169"/>
              </p:ext>
            </p:extLst>
          </p:nvPr>
        </p:nvGraphicFramePr>
        <p:xfrm>
          <a:off x="1815874" y="1799771"/>
          <a:ext cx="8050256" cy="3817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r:id="rId3" imgW="2028729" imgH="961970" progId="Excel.Sheet.12">
                  <p:embed/>
                </p:oleObj>
              </mc:Choice>
              <mc:Fallback>
                <p:oleObj name="Worksheet" r:id="rId3" imgW="2028729" imgH="9619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5874" y="1799771"/>
                        <a:ext cx="8050256" cy="3817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82D26D-AC5B-435E-A7F0-6BEEA7DC604E}"/>
              </a:ext>
            </a:extLst>
          </p:cNvPr>
          <p:cNvSpPr txBox="1"/>
          <p:nvPr/>
        </p:nvSpPr>
        <p:spPr>
          <a:xfrm>
            <a:off x="1268594" y="627406"/>
            <a:ext cx="9144815" cy="83099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Projected Revenue of Foreign tourists in Hyderabad in 2025 (Revenue per tourist – 5600)</a:t>
            </a:r>
          </a:p>
        </p:txBody>
      </p:sp>
    </p:spTree>
    <p:extLst>
      <p:ext uri="{BB962C8B-B14F-4D97-AF65-F5344CB8AC3E}">
        <p14:creationId xmlns:p14="http://schemas.microsoft.com/office/powerpoint/2010/main" val="412702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E63A5-831B-480F-B347-26876F18F96A}"/>
              </a:ext>
            </a:extLst>
          </p:cNvPr>
          <p:cNvSpPr txBox="1"/>
          <p:nvPr/>
        </p:nvSpPr>
        <p:spPr>
          <a:xfrm>
            <a:off x="2440845" y="2644170"/>
            <a:ext cx="7598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408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9E325-4945-4759-BFB2-CC719A5EA85D}"/>
              </a:ext>
            </a:extLst>
          </p:cNvPr>
          <p:cNvSpPr txBox="1"/>
          <p:nvPr/>
        </p:nvSpPr>
        <p:spPr>
          <a:xfrm>
            <a:off x="1268594" y="627406"/>
            <a:ext cx="9144815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Districts with highest potential for tourism growth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630261-DE78-4FF6-B2CA-648935224C31}"/>
              </a:ext>
            </a:extLst>
          </p:cNvPr>
          <p:cNvSpPr txBox="1"/>
          <p:nvPr/>
        </p:nvSpPr>
        <p:spPr>
          <a:xfrm>
            <a:off x="1544214" y="1766929"/>
            <a:ext cx="2534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Hyderabad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54F33-C9B7-4E3E-BDA0-5BD9766AEB39}"/>
              </a:ext>
            </a:extLst>
          </p:cNvPr>
          <p:cNvSpPr txBox="1"/>
          <p:nvPr/>
        </p:nvSpPr>
        <p:spPr>
          <a:xfrm>
            <a:off x="1544214" y="2795396"/>
            <a:ext cx="3347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Warangal (Urban)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932D3-376B-43BB-BF0B-8E951A72DA95}"/>
              </a:ext>
            </a:extLst>
          </p:cNvPr>
          <p:cNvSpPr txBox="1"/>
          <p:nvPr/>
        </p:nvSpPr>
        <p:spPr>
          <a:xfrm>
            <a:off x="1544214" y="4521090"/>
            <a:ext cx="3347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IN" dirty="0" err="1"/>
              <a:t>Rajanna</a:t>
            </a:r>
            <a:r>
              <a:rPr lang="en-IN" dirty="0"/>
              <a:t> </a:t>
            </a:r>
            <a:r>
              <a:rPr lang="en-IN" dirty="0" err="1"/>
              <a:t>Sircilla</a:t>
            </a:r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61967-51B8-4292-B0EB-3F92521D050A}"/>
              </a:ext>
            </a:extLst>
          </p:cNvPr>
          <p:cNvSpPr txBox="1"/>
          <p:nvPr/>
        </p:nvSpPr>
        <p:spPr>
          <a:xfrm>
            <a:off x="1544214" y="3614339"/>
            <a:ext cx="3347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IN" dirty="0" err="1"/>
              <a:t>Yadadri</a:t>
            </a:r>
            <a:r>
              <a:rPr lang="en-IN" dirty="0"/>
              <a:t> </a:t>
            </a:r>
            <a:r>
              <a:rPr lang="en-IN" dirty="0" err="1"/>
              <a:t>Bhongir</a:t>
            </a:r>
            <a:r>
              <a:rPr lang="en-IN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A9A769-FF57-49BC-87D0-AF6305F6A6FF}"/>
              </a:ext>
            </a:extLst>
          </p:cNvPr>
          <p:cNvGrpSpPr/>
          <p:nvPr/>
        </p:nvGrpSpPr>
        <p:grpSpPr>
          <a:xfrm>
            <a:off x="7015872" y="1766929"/>
            <a:ext cx="2859480" cy="2894673"/>
            <a:chOff x="7015872" y="1766929"/>
            <a:chExt cx="2859480" cy="2894673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15D4E1C5-0ED9-4FF1-BD40-87C77FB762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52975940"/>
                </p:ext>
              </p:extLst>
            </p:nvPr>
          </p:nvGraphicFramePr>
          <p:xfrm>
            <a:off x="7015872" y="1766929"/>
            <a:ext cx="2859480" cy="28946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1C8C24-5435-496C-A84B-D2ECA521DF4B}"/>
                </a:ext>
              </a:extLst>
            </p:cNvPr>
            <p:cNvSpPr txBox="1"/>
            <p:nvPr/>
          </p:nvSpPr>
          <p:spPr>
            <a:xfrm>
              <a:off x="8081177" y="3010839"/>
              <a:ext cx="728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52%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6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849A8-8DB6-41AD-8410-F16063585143}"/>
              </a:ext>
            </a:extLst>
          </p:cNvPr>
          <p:cNvSpPr txBox="1"/>
          <p:nvPr/>
        </p:nvSpPr>
        <p:spPr>
          <a:xfrm>
            <a:off x="1268594" y="627406"/>
            <a:ext cx="9144815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Actions to be taken by the government in these districts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1A563-1879-46A4-8F1B-E4C1E155DE50}"/>
              </a:ext>
            </a:extLst>
          </p:cNvPr>
          <p:cNvSpPr txBox="1"/>
          <p:nvPr/>
        </p:nvSpPr>
        <p:spPr>
          <a:xfrm>
            <a:off x="801858" y="1420837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Come up with more number of airports.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80CD6-0A05-42F9-8D3B-2B505DA6D075}"/>
              </a:ext>
            </a:extLst>
          </p:cNvPr>
          <p:cNvSpPr txBox="1"/>
          <p:nvPr/>
        </p:nvSpPr>
        <p:spPr>
          <a:xfrm>
            <a:off x="801858" y="2155108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Increase metro &amp; railway connectivity.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5C2DE-0EDE-44C4-BC0C-2C2883E7E4A2}"/>
              </a:ext>
            </a:extLst>
          </p:cNvPr>
          <p:cNvSpPr txBox="1"/>
          <p:nvPr/>
        </p:nvSpPr>
        <p:spPr>
          <a:xfrm>
            <a:off x="801858" y="2889379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Setup IT parks &amp; recreation parks.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E9CA9-4965-48B4-BC16-B8787A8CD297}"/>
              </a:ext>
            </a:extLst>
          </p:cNvPr>
          <p:cNvSpPr txBox="1"/>
          <p:nvPr/>
        </p:nvSpPr>
        <p:spPr>
          <a:xfrm>
            <a:off x="801858" y="3623650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Improve accommodation.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A7431-2D54-4CE3-9428-4F820D1E8BE9}"/>
              </a:ext>
            </a:extLst>
          </p:cNvPr>
          <p:cNvSpPr txBox="1"/>
          <p:nvPr/>
        </p:nvSpPr>
        <p:spPr>
          <a:xfrm>
            <a:off x="801858" y="4357921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Setup adventure sports &amp; resorts</a:t>
            </a:r>
          </a:p>
        </p:txBody>
      </p:sp>
    </p:spTree>
    <p:extLst>
      <p:ext uri="{BB962C8B-B14F-4D97-AF65-F5344CB8AC3E}">
        <p14:creationId xmlns:p14="http://schemas.microsoft.com/office/powerpoint/2010/main" val="376659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4F4DF-5E50-4E12-AA6F-E064B7929B60}"/>
              </a:ext>
            </a:extLst>
          </p:cNvPr>
          <p:cNvSpPr txBox="1"/>
          <p:nvPr/>
        </p:nvSpPr>
        <p:spPr>
          <a:xfrm>
            <a:off x="1268594" y="627406"/>
            <a:ext cx="9144815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Corporate &amp; cultural events that can conducted to boost tourism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66FB9FA-1BD5-4D93-A002-82CA101A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03721"/>
              </p:ext>
            </p:extLst>
          </p:nvPr>
        </p:nvGraphicFramePr>
        <p:xfrm>
          <a:off x="1104347" y="1561732"/>
          <a:ext cx="9550401" cy="4335086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386035">
                  <a:extLst>
                    <a:ext uri="{9D8B030D-6E8A-4147-A177-3AD203B41FA5}">
                      <a16:colId xmlns:a16="http://schemas.microsoft.com/office/drawing/2014/main" val="341224577"/>
                    </a:ext>
                  </a:extLst>
                </a:gridCol>
                <a:gridCol w="2582183">
                  <a:extLst>
                    <a:ext uri="{9D8B030D-6E8A-4147-A177-3AD203B41FA5}">
                      <a16:colId xmlns:a16="http://schemas.microsoft.com/office/drawing/2014/main" val="707835972"/>
                    </a:ext>
                  </a:extLst>
                </a:gridCol>
                <a:gridCol w="2582183">
                  <a:extLst>
                    <a:ext uri="{9D8B030D-6E8A-4147-A177-3AD203B41FA5}">
                      <a16:colId xmlns:a16="http://schemas.microsoft.com/office/drawing/2014/main" val="2313939214"/>
                    </a:ext>
                  </a:extLst>
                </a:gridCol>
              </a:tblGrid>
              <a:tr h="57443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Event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Districts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38562"/>
                  </a:ext>
                </a:extLst>
              </a:tr>
              <a:tr h="77015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Summer camp for students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April, 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Medchal</a:t>
                      </a:r>
                      <a:r>
                        <a:rPr lang="en-IN" sz="2400" dirty="0"/>
                        <a:t>, </a:t>
                      </a:r>
                      <a:r>
                        <a:rPr lang="en-IN" sz="2400" dirty="0" err="1"/>
                        <a:t>Rangareddy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348408"/>
                  </a:ext>
                </a:extLst>
              </a:tr>
              <a:tr h="77015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Food Festivals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December, January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874609"/>
                  </a:ext>
                </a:extLst>
              </a:tr>
              <a:tr h="77015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Sports &amp; Adventure events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October, November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Hyderabad, Warangal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240974"/>
                  </a:ext>
                </a:extLst>
              </a:tr>
              <a:tr h="77015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Corporate conferences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January, December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Hyderabad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538168"/>
                  </a:ext>
                </a:extLst>
              </a:tr>
              <a:tr h="57443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Heritage walks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Mar, 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849A8-8DB6-41AD-8410-F16063585143}"/>
              </a:ext>
            </a:extLst>
          </p:cNvPr>
          <p:cNvSpPr txBox="1"/>
          <p:nvPr/>
        </p:nvSpPr>
        <p:spPr>
          <a:xfrm>
            <a:off x="1268594" y="627406"/>
            <a:ext cx="9144815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Can Hyderabad Adopt the Dubai model?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488A37-BCF3-403B-ADE2-41EF17A1D773}"/>
              </a:ext>
            </a:extLst>
          </p:cNvPr>
          <p:cNvSpPr txBox="1"/>
          <p:nvPr/>
        </p:nvSpPr>
        <p:spPr>
          <a:xfrm>
            <a:off x="5161823" y="1947862"/>
            <a:ext cx="5251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Sustainability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13EC4-FD3F-4DB0-9159-B4441CAA2BD9}"/>
              </a:ext>
            </a:extLst>
          </p:cNvPr>
          <p:cNvSpPr txBox="1"/>
          <p:nvPr/>
        </p:nvSpPr>
        <p:spPr>
          <a:xfrm>
            <a:off x="5161823" y="2802364"/>
            <a:ext cx="5251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Cost efficiency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5C47A-F7E5-48CE-8047-59A3474701E6}"/>
              </a:ext>
            </a:extLst>
          </p:cNvPr>
          <p:cNvSpPr txBox="1"/>
          <p:nvPr/>
        </p:nvSpPr>
        <p:spPr>
          <a:xfrm>
            <a:off x="5161823" y="3656866"/>
            <a:ext cx="5251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Cultural Importance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6134FD-035D-4E36-B960-E142A7750FB8}"/>
              </a:ext>
            </a:extLst>
          </p:cNvPr>
          <p:cNvSpPr txBox="1"/>
          <p:nvPr/>
        </p:nvSpPr>
        <p:spPr>
          <a:xfrm>
            <a:off x="5161823" y="4511368"/>
            <a:ext cx="5251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Technological advancement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7ACEA-D9A5-4ACF-8064-EFFF4424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43" y="2052008"/>
            <a:ext cx="3209715" cy="320971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10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849A8-8DB6-41AD-8410-F16063585143}"/>
              </a:ext>
            </a:extLst>
          </p:cNvPr>
          <p:cNvSpPr txBox="1"/>
          <p:nvPr/>
        </p:nvSpPr>
        <p:spPr>
          <a:xfrm>
            <a:off x="1268594" y="627406"/>
            <a:ext cx="9144815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Recommendations to boost Telangana tourism (Hyderabad)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C36E1-1DE5-4E50-9629-98EA57500CF0}"/>
              </a:ext>
            </a:extLst>
          </p:cNvPr>
          <p:cNvSpPr txBox="1"/>
          <p:nvPr/>
        </p:nvSpPr>
        <p:spPr>
          <a:xfrm>
            <a:off x="801858" y="1420837"/>
            <a:ext cx="8623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Technological Advancement – Ex : Use of AI to recommend places to tourists based on there Interests.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359E1-C432-4585-9EC5-B7CD163FCEE0}"/>
              </a:ext>
            </a:extLst>
          </p:cNvPr>
          <p:cNvSpPr txBox="1"/>
          <p:nvPr/>
        </p:nvSpPr>
        <p:spPr>
          <a:xfrm>
            <a:off x="801858" y="2155108"/>
            <a:ext cx="8623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Adoption to native Telangana culture – Ex: Customising tourist places with native culture to attract tourists.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A7C2C-70BA-4FC7-95FE-301D0D00EA19}"/>
              </a:ext>
            </a:extLst>
          </p:cNvPr>
          <p:cNvSpPr txBox="1"/>
          <p:nvPr/>
        </p:nvSpPr>
        <p:spPr>
          <a:xfrm>
            <a:off x="801858" y="2889379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More focus on advertising &amp; branding – Ex: Proper usage of social media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35722-6E07-45AD-BC60-CECFB67E73A2}"/>
              </a:ext>
            </a:extLst>
          </p:cNvPr>
          <p:cNvSpPr txBox="1"/>
          <p:nvPr/>
        </p:nvSpPr>
        <p:spPr>
          <a:xfrm>
            <a:off x="801858" y="3623650"/>
            <a:ext cx="8623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Making changes in academic curriculum – Ex : Teaching Students about the native culture &amp; history can actually encourage them to visit local tourist spots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D92B9-A4EB-4F60-8F63-CB0194C0F172}"/>
              </a:ext>
            </a:extLst>
          </p:cNvPr>
          <p:cNvSpPr txBox="1"/>
          <p:nvPr/>
        </p:nvSpPr>
        <p:spPr>
          <a:xfrm>
            <a:off x="801858" y="5092192"/>
            <a:ext cx="862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Tieng up with cinema stars – Ex: Making them  promote tourism</a:t>
            </a:r>
          </a:p>
        </p:txBody>
      </p:sp>
    </p:spTree>
    <p:extLst>
      <p:ext uri="{BB962C8B-B14F-4D97-AF65-F5344CB8AC3E}">
        <p14:creationId xmlns:p14="http://schemas.microsoft.com/office/powerpoint/2010/main" val="19447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A501CD-556A-40FE-81D6-730E6FEF296E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BE534-6CE0-4C5A-86A4-30E3452249F0}"/>
              </a:ext>
            </a:extLst>
          </p:cNvPr>
          <p:cNvSpPr txBox="1"/>
          <p:nvPr/>
        </p:nvSpPr>
        <p:spPr>
          <a:xfrm>
            <a:off x="2368061" y="2644170"/>
            <a:ext cx="7455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1) List Down the top 10 districts that have the highest number of domestic visitors overall (2016 – 2019)</a:t>
            </a:r>
          </a:p>
        </p:txBody>
      </p:sp>
    </p:spTree>
    <p:extLst>
      <p:ext uri="{BB962C8B-B14F-4D97-AF65-F5344CB8AC3E}">
        <p14:creationId xmlns:p14="http://schemas.microsoft.com/office/powerpoint/2010/main" val="209526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E2A818-3D10-4190-9EC1-FC14A7530CD0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7A867-F6AB-4A10-B3F7-298419B5409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9" y="1292550"/>
            <a:ext cx="5576071" cy="394710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494F8-D05D-42AF-AE36-82FDCF9C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33" y="1286629"/>
            <a:ext cx="1071563" cy="1071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300BB5-9FD9-4F7D-9045-996FE8FB4A94}"/>
              </a:ext>
            </a:extLst>
          </p:cNvPr>
          <p:cNvSpPr txBox="1"/>
          <p:nvPr/>
        </p:nvSpPr>
        <p:spPr>
          <a:xfrm>
            <a:off x="7371282" y="2688828"/>
            <a:ext cx="328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Dhaval Patel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BEE0A-BD21-4D3F-BAC3-C0D41E135667}"/>
              </a:ext>
            </a:extLst>
          </p:cNvPr>
          <p:cNvSpPr txBox="1"/>
          <p:nvPr/>
        </p:nvSpPr>
        <p:spPr>
          <a:xfrm>
            <a:off x="6835500" y="4186376"/>
            <a:ext cx="3280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 K T Rama Rao</a:t>
            </a:r>
          </a:p>
          <a:p>
            <a:pPr algn="ctr"/>
            <a:r>
              <a:rPr lang="en-IN" sz="2800" b="1" dirty="0"/>
              <a:t>(IT minister of Telangana)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C903B-BDEC-4DD1-BC5A-15E160EDAF49}"/>
              </a:ext>
            </a:extLst>
          </p:cNvPr>
          <p:cNvSpPr txBox="1"/>
          <p:nvPr/>
        </p:nvSpPr>
        <p:spPr>
          <a:xfrm>
            <a:off x="7371282" y="3423833"/>
            <a:ext cx="328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Hemanand</a:t>
            </a:r>
            <a:r>
              <a:rPr lang="en-IN" sz="2800" b="1" dirty="0"/>
              <a:t> Vadivel</a:t>
            </a:r>
          </a:p>
        </p:txBody>
      </p:sp>
    </p:spTree>
    <p:extLst>
      <p:ext uri="{BB962C8B-B14F-4D97-AF65-F5344CB8AC3E}">
        <p14:creationId xmlns:p14="http://schemas.microsoft.com/office/powerpoint/2010/main" val="72747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2BB25A-307A-4BDC-9ABC-5BBB328EE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425866"/>
              </p:ext>
            </p:extLst>
          </p:nvPr>
        </p:nvGraphicFramePr>
        <p:xfrm>
          <a:off x="1066800" y="1025210"/>
          <a:ext cx="10058400" cy="4863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4B7CD8-1C41-4892-B890-E477104D946C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83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2BB25A-307A-4BDC-9ABC-5BBB328EE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859542"/>
              </p:ext>
            </p:extLst>
          </p:nvPr>
        </p:nvGraphicFramePr>
        <p:xfrm>
          <a:off x="-10398165" y="0"/>
          <a:ext cx="18450343" cy="622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4B7CD8-1C41-4892-B890-E477104D946C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1EA2833-BC86-4AD3-988A-3D16DE491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62766"/>
              </p:ext>
            </p:extLst>
          </p:nvPr>
        </p:nvGraphicFramePr>
        <p:xfrm>
          <a:off x="-68346" y="268243"/>
          <a:ext cx="8120524" cy="410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661C2BF-14DE-421C-8E8D-6DD6A2F020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370" y="1151885"/>
            <a:ext cx="1657350" cy="2752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9F4DD9-F0B5-4C18-B4EE-44DEF5B365AF}"/>
              </a:ext>
            </a:extLst>
          </p:cNvPr>
          <p:cNvSpPr txBox="1"/>
          <p:nvPr/>
        </p:nvSpPr>
        <p:spPr>
          <a:xfrm>
            <a:off x="6609517" y="4670917"/>
            <a:ext cx="4614203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Heart &amp; Soul of Telangana tourism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3DF3C4-C587-45D5-A75C-36FCF3255D48}"/>
              </a:ext>
            </a:extLst>
          </p:cNvPr>
          <p:cNvCxnSpPr/>
          <p:nvPr/>
        </p:nvCxnSpPr>
        <p:spPr>
          <a:xfrm>
            <a:off x="5064369" y="4901750"/>
            <a:ext cx="143780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75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El"/>
        </p:bldSub>
      </p:bldGraphic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54273-7B11-45F4-B34F-C4DEEF87E26C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6F50E-2733-41EB-8ED1-84F5A7D82A57}"/>
              </a:ext>
            </a:extLst>
          </p:cNvPr>
          <p:cNvSpPr txBox="1"/>
          <p:nvPr/>
        </p:nvSpPr>
        <p:spPr>
          <a:xfrm>
            <a:off x="4754879" y="218049"/>
            <a:ext cx="2630659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Hyderabad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BD0ECF-0057-4E10-B16B-67BFB249E8B2}"/>
              </a:ext>
            </a:extLst>
          </p:cNvPr>
          <p:cNvGrpSpPr/>
          <p:nvPr/>
        </p:nvGrpSpPr>
        <p:grpSpPr>
          <a:xfrm>
            <a:off x="430767" y="2345046"/>
            <a:ext cx="1293105" cy="2530025"/>
            <a:chOff x="430767" y="2345046"/>
            <a:chExt cx="1293105" cy="25300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6E3160-C1AA-4452-842E-B428CF629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21"/>
            <a:stretch/>
          </p:blipFill>
          <p:spPr>
            <a:xfrm>
              <a:off x="430767" y="2345046"/>
              <a:ext cx="1293105" cy="17942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784488-862A-4A08-B838-E5D3E4452263}"/>
                </a:ext>
              </a:extLst>
            </p:cNvPr>
            <p:cNvSpPr txBox="1"/>
            <p:nvPr/>
          </p:nvSpPr>
          <p:spPr>
            <a:xfrm>
              <a:off x="430767" y="4505739"/>
              <a:ext cx="1293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Charminar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845070-CD24-4E0A-9BB9-897670A2D988}"/>
              </a:ext>
            </a:extLst>
          </p:cNvPr>
          <p:cNvGrpSpPr/>
          <p:nvPr/>
        </p:nvGrpSpPr>
        <p:grpSpPr>
          <a:xfrm>
            <a:off x="2291622" y="2345048"/>
            <a:ext cx="1320245" cy="2807022"/>
            <a:chOff x="2291622" y="2345048"/>
            <a:chExt cx="1320245" cy="280702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C3294A-133B-45FA-9F7B-0A67CDFF3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22" y="2345048"/>
              <a:ext cx="1293105" cy="179426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18C9F1-E776-4C15-85F9-CF5205B01EAC}"/>
                </a:ext>
              </a:extLst>
            </p:cNvPr>
            <p:cNvSpPr txBox="1"/>
            <p:nvPr/>
          </p:nvSpPr>
          <p:spPr>
            <a:xfrm>
              <a:off x="2318762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Ramoji</a:t>
              </a:r>
            </a:p>
            <a:p>
              <a:pPr algn="ctr"/>
              <a:r>
                <a:rPr lang="en-IN" b="1" dirty="0"/>
                <a:t>Film city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2F71CD-91A9-4DCF-9365-C3E029173527}"/>
              </a:ext>
            </a:extLst>
          </p:cNvPr>
          <p:cNvGrpSpPr/>
          <p:nvPr/>
        </p:nvGrpSpPr>
        <p:grpSpPr>
          <a:xfrm>
            <a:off x="4177516" y="2345047"/>
            <a:ext cx="1322346" cy="2807023"/>
            <a:chOff x="4177516" y="2345047"/>
            <a:chExt cx="1322346" cy="28070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7031FFE-F66A-4F37-80B3-D22C87801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16" y="2345047"/>
              <a:ext cx="1293105" cy="179426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5D4DAA-794E-43C1-AB3F-7F658372C4DA}"/>
                </a:ext>
              </a:extLst>
            </p:cNvPr>
            <p:cNvSpPr txBox="1"/>
            <p:nvPr/>
          </p:nvSpPr>
          <p:spPr>
            <a:xfrm>
              <a:off x="4206757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Salar jung museum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5209C-AE3D-4B9F-9B76-9BF9D3EDDD54}"/>
              </a:ext>
            </a:extLst>
          </p:cNvPr>
          <p:cNvGrpSpPr/>
          <p:nvPr/>
        </p:nvGrpSpPr>
        <p:grpSpPr>
          <a:xfrm>
            <a:off x="6040171" y="2345048"/>
            <a:ext cx="1347686" cy="2807022"/>
            <a:chOff x="6040171" y="2345048"/>
            <a:chExt cx="1347686" cy="28070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707475-5059-4AE6-9068-DEF44D81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71" y="2345048"/>
              <a:ext cx="1293105" cy="179426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28E54-3391-4639-B03A-90C18B6FED5C}"/>
                </a:ext>
              </a:extLst>
            </p:cNvPr>
            <p:cNvSpPr txBox="1"/>
            <p:nvPr/>
          </p:nvSpPr>
          <p:spPr>
            <a:xfrm>
              <a:off x="6094752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Golconda</a:t>
              </a:r>
            </a:p>
            <a:p>
              <a:pPr algn="ctr"/>
              <a:r>
                <a:rPr lang="en-IN" b="1" dirty="0"/>
                <a:t>fort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9B9E4-A286-432B-B77D-FBB6B6E27D10}"/>
              </a:ext>
            </a:extLst>
          </p:cNvPr>
          <p:cNvGrpSpPr/>
          <p:nvPr/>
        </p:nvGrpSpPr>
        <p:grpSpPr>
          <a:xfrm>
            <a:off x="7982747" y="2345048"/>
            <a:ext cx="1324843" cy="2807022"/>
            <a:chOff x="7982747" y="2345048"/>
            <a:chExt cx="1324843" cy="28070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10AB84-C1FD-4C2F-8191-A56E12E7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485" y="2345048"/>
              <a:ext cx="1293105" cy="17942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8EFE2-FE22-4181-A2A5-731191DC6C2B}"/>
                </a:ext>
              </a:extLst>
            </p:cNvPr>
            <p:cNvSpPr txBox="1"/>
            <p:nvPr/>
          </p:nvSpPr>
          <p:spPr>
            <a:xfrm>
              <a:off x="7982747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Hussain </a:t>
              </a:r>
            </a:p>
            <a:p>
              <a:pPr algn="ctr"/>
              <a:r>
                <a:rPr lang="en-IN" b="1" dirty="0"/>
                <a:t>Sagar lake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EDF4F-3B2C-456A-9655-5C0FBEB3E1D1}"/>
              </a:ext>
            </a:extLst>
          </p:cNvPr>
          <p:cNvGrpSpPr/>
          <p:nvPr/>
        </p:nvGrpSpPr>
        <p:grpSpPr>
          <a:xfrm>
            <a:off x="9995210" y="2345048"/>
            <a:ext cx="1376318" cy="3084021"/>
            <a:chOff x="9995210" y="2345048"/>
            <a:chExt cx="1376318" cy="3084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1BED63-7298-4AD6-B498-B86128782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8423" y="2345048"/>
              <a:ext cx="1293105" cy="17942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6D5E24-3266-40EB-BAF0-7762ECA53C2C}"/>
                </a:ext>
              </a:extLst>
            </p:cNvPr>
            <p:cNvSpPr txBox="1"/>
            <p:nvPr/>
          </p:nvSpPr>
          <p:spPr>
            <a:xfrm>
              <a:off x="9995210" y="4505739"/>
              <a:ext cx="12931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Birla science museum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044E419-96BD-4B1D-AA42-70D5F74D012E}"/>
              </a:ext>
            </a:extLst>
          </p:cNvPr>
          <p:cNvSpPr txBox="1"/>
          <p:nvPr/>
        </p:nvSpPr>
        <p:spPr>
          <a:xfrm>
            <a:off x="2965314" y="1270023"/>
            <a:ext cx="72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Most visited tourism places in the city</a:t>
            </a:r>
          </a:p>
        </p:txBody>
      </p:sp>
    </p:spTree>
    <p:extLst>
      <p:ext uri="{BB962C8B-B14F-4D97-AF65-F5344CB8AC3E}">
        <p14:creationId xmlns:p14="http://schemas.microsoft.com/office/powerpoint/2010/main" val="299479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54273-7B11-45F4-B34F-C4DEEF87E26C}"/>
              </a:ext>
            </a:extLst>
          </p:cNvPr>
          <p:cNvSpPr/>
          <p:nvPr/>
        </p:nvSpPr>
        <p:spPr>
          <a:xfrm>
            <a:off x="140677" y="154745"/>
            <a:ext cx="11859065" cy="64852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6F50E-2733-41EB-8ED1-84F5A7D82A57}"/>
              </a:ext>
            </a:extLst>
          </p:cNvPr>
          <p:cNvSpPr txBox="1"/>
          <p:nvPr/>
        </p:nvSpPr>
        <p:spPr>
          <a:xfrm>
            <a:off x="4754879" y="218049"/>
            <a:ext cx="2630659" cy="70788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Hyderabad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BD0ECF-0057-4E10-B16B-67BFB249E8B2}"/>
              </a:ext>
            </a:extLst>
          </p:cNvPr>
          <p:cNvGrpSpPr/>
          <p:nvPr/>
        </p:nvGrpSpPr>
        <p:grpSpPr>
          <a:xfrm>
            <a:off x="447911" y="2222450"/>
            <a:ext cx="4136040" cy="3759182"/>
            <a:chOff x="430767" y="2345046"/>
            <a:chExt cx="1293105" cy="26093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6E3160-C1AA-4452-842E-B428CF629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21"/>
            <a:stretch/>
          </p:blipFill>
          <p:spPr>
            <a:xfrm>
              <a:off x="430767" y="2345046"/>
              <a:ext cx="1293105" cy="17942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784488-862A-4A08-B838-E5D3E4452263}"/>
                </a:ext>
              </a:extLst>
            </p:cNvPr>
            <p:cNvSpPr txBox="1"/>
            <p:nvPr/>
          </p:nvSpPr>
          <p:spPr>
            <a:xfrm>
              <a:off x="430767" y="4505739"/>
              <a:ext cx="1293105" cy="448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/>
                <a:t>Charminar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845070-CD24-4E0A-9BB9-897670A2D988}"/>
              </a:ext>
            </a:extLst>
          </p:cNvPr>
          <p:cNvGrpSpPr/>
          <p:nvPr/>
        </p:nvGrpSpPr>
        <p:grpSpPr>
          <a:xfrm>
            <a:off x="4832757" y="2280979"/>
            <a:ext cx="1165719" cy="1794267"/>
            <a:chOff x="2291622" y="2345048"/>
            <a:chExt cx="1320245" cy="280702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C3294A-133B-45FA-9F7B-0A67CDFF3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22" y="2345048"/>
              <a:ext cx="1293105" cy="179426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18C9F1-E776-4C15-85F9-CF5205B01EAC}"/>
                </a:ext>
              </a:extLst>
            </p:cNvPr>
            <p:cNvSpPr txBox="1"/>
            <p:nvPr/>
          </p:nvSpPr>
          <p:spPr>
            <a:xfrm>
              <a:off x="2318762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Ramoji</a:t>
              </a:r>
            </a:p>
            <a:p>
              <a:pPr algn="ctr"/>
              <a:r>
                <a:rPr lang="en-IN" b="1" dirty="0"/>
                <a:t>Film city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2F71CD-91A9-4DCF-9365-C3E029173527}"/>
              </a:ext>
            </a:extLst>
          </p:cNvPr>
          <p:cNvGrpSpPr/>
          <p:nvPr/>
        </p:nvGrpSpPr>
        <p:grpSpPr>
          <a:xfrm>
            <a:off x="6245467" y="2280979"/>
            <a:ext cx="1165720" cy="1680977"/>
            <a:chOff x="4177516" y="2345047"/>
            <a:chExt cx="1322346" cy="28070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7031FFE-F66A-4F37-80B3-D22C87801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16" y="2345047"/>
              <a:ext cx="1293105" cy="179426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5D4DAA-794E-43C1-AB3F-7F658372C4DA}"/>
                </a:ext>
              </a:extLst>
            </p:cNvPr>
            <p:cNvSpPr txBox="1"/>
            <p:nvPr/>
          </p:nvSpPr>
          <p:spPr>
            <a:xfrm>
              <a:off x="4206757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Salar jung museum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5209C-AE3D-4B9F-9B76-9BF9D3EDDD54}"/>
              </a:ext>
            </a:extLst>
          </p:cNvPr>
          <p:cNvGrpSpPr/>
          <p:nvPr/>
        </p:nvGrpSpPr>
        <p:grpSpPr>
          <a:xfrm>
            <a:off x="7656363" y="2262206"/>
            <a:ext cx="1214923" cy="1794267"/>
            <a:chOff x="6040171" y="2345048"/>
            <a:chExt cx="1347686" cy="28070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707475-5059-4AE6-9068-DEF44D81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71" y="2345048"/>
              <a:ext cx="1293105" cy="179426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28E54-3391-4639-B03A-90C18B6FED5C}"/>
                </a:ext>
              </a:extLst>
            </p:cNvPr>
            <p:cNvSpPr txBox="1"/>
            <p:nvPr/>
          </p:nvSpPr>
          <p:spPr>
            <a:xfrm>
              <a:off x="6094752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Golconda</a:t>
              </a:r>
            </a:p>
            <a:p>
              <a:pPr algn="ctr"/>
              <a:r>
                <a:rPr lang="en-IN" b="1" dirty="0"/>
                <a:t>fort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9B9E4-A286-432B-B77D-FBB6B6E27D10}"/>
              </a:ext>
            </a:extLst>
          </p:cNvPr>
          <p:cNvGrpSpPr/>
          <p:nvPr/>
        </p:nvGrpSpPr>
        <p:grpSpPr>
          <a:xfrm>
            <a:off x="8969516" y="2262206"/>
            <a:ext cx="1214923" cy="1577595"/>
            <a:chOff x="7982747" y="2345048"/>
            <a:chExt cx="1324843" cy="28070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10AB84-C1FD-4C2F-8191-A56E12E7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485" y="2345048"/>
              <a:ext cx="1293105" cy="17942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8EFE2-FE22-4181-A2A5-731191DC6C2B}"/>
                </a:ext>
              </a:extLst>
            </p:cNvPr>
            <p:cNvSpPr txBox="1"/>
            <p:nvPr/>
          </p:nvSpPr>
          <p:spPr>
            <a:xfrm>
              <a:off x="7982747" y="4505739"/>
              <a:ext cx="1293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Hussain </a:t>
              </a:r>
            </a:p>
            <a:p>
              <a:pPr algn="ctr"/>
              <a:r>
                <a:rPr lang="en-IN" b="1" dirty="0"/>
                <a:t>Sagar lake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EDF4F-3B2C-456A-9655-5C0FBEB3E1D1}"/>
              </a:ext>
            </a:extLst>
          </p:cNvPr>
          <p:cNvGrpSpPr/>
          <p:nvPr/>
        </p:nvGrpSpPr>
        <p:grpSpPr>
          <a:xfrm>
            <a:off x="10253564" y="2262206"/>
            <a:ext cx="1293105" cy="1405317"/>
            <a:chOff x="9995210" y="2345048"/>
            <a:chExt cx="1376318" cy="3084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1BED63-7298-4AD6-B498-B86128782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8423" y="2345048"/>
              <a:ext cx="1293105" cy="17942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6D5E24-3266-40EB-BAF0-7762ECA53C2C}"/>
                </a:ext>
              </a:extLst>
            </p:cNvPr>
            <p:cNvSpPr txBox="1"/>
            <p:nvPr/>
          </p:nvSpPr>
          <p:spPr>
            <a:xfrm>
              <a:off x="9995210" y="4505739"/>
              <a:ext cx="12931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Birla science museum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F3C761D-D5B3-40D2-8272-9F0045D2E1AF}"/>
              </a:ext>
            </a:extLst>
          </p:cNvPr>
          <p:cNvSpPr txBox="1"/>
          <p:nvPr/>
        </p:nvSpPr>
        <p:spPr>
          <a:xfrm>
            <a:off x="2965314" y="1270023"/>
            <a:ext cx="72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Most visited tourism places in the city</a:t>
            </a:r>
          </a:p>
        </p:txBody>
      </p:sp>
    </p:spTree>
    <p:extLst>
      <p:ext uri="{BB962C8B-B14F-4D97-AF65-F5344CB8AC3E}">
        <p14:creationId xmlns:p14="http://schemas.microsoft.com/office/powerpoint/2010/main" val="2997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A85A0E3-AD99-4A49-83C4-D38F429CC801}" vid="{70677B54-CC2F-46C2-9724-F38998839D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Words>1235</Words>
  <Application>Microsoft Office PowerPoint</Application>
  <PresentationFormat>Widescreen</PresentationFormat>
  <Paragraphs>304</Paragraphs>
  <Slides>50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Algerian</vt:lpstr>
      <vt:lpstr>Arial</vt:lpstr>
      <vt:lpstr>Calibri</vt:lpstr>
      <vt:lpstr>Calibri Light</vt:lpstr>
      <vt:lpstr>Manrope</vt:lpstr>
      <vt:lpstr>Söhne</vt:lpstr>
      <vt:lpstr>Theme1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Balasubrahmanya Ck</dc:creator>
  <cp:lastModifiedBy>Balasubrahmanya Ck</cp:lastModifiedBy>
  <cp:revision>97</cp:revision>
  <dcterms:created xsi:type="dcterms:W3CDTF">2023-05-04T11:11:02Z</dcterms:created>
  <dcterms:modified xsi:type="dcterms:W3CDTF">2023-05-11T08:50:37Z</dcterms:modified>
</cp:coreProperties>
</file>