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796f9ada1_0_3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796f9ada1_0_3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796f9ada1_0_3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796f9ada1_0_3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796f9ada1_0_3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796f9ada1_0_3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796f9ada1_0_3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796f9ada1_0_3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796f9ada1_0_3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796f9ada1_0_3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796f9ada1_0_3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796f9ada1_0_3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796f9ada1_0_3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796f9ada1_0_3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796f9ada1_0_3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796f9ada1_0_3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796f9ada1_0_3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796f9ada1_0_3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796f9ada1_0_3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796f9ada1_0_3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796f9ada1_0_1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796f9ada1_0_1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796f9ada1_0_3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796f9ada1_0_3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796f9ada1_0_3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796f9ada1_0_3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796f9ada1_0_3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796f9ada1_0_3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796f9ada1_0_3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796f9ada1_0_3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796f9ada1_0_3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796f9ada1_0_3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796f9ada1_0_3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796f9ada1_0_3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796f9ada1_0_3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796f9ada1_0_3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796f9ada1_0_3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796f9ada1_0_3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796f9ada1_0_3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796f9ada1_0_3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796f9ada1_0_3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796f9ada1_0_3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796f9ada1_0_3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796f9ada1_0_3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89725" y="139125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Pyramid Convolution Neural Networks for Text Categorization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89725" y="34837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Rie Johnson &amp; Tong Zhang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805100" y="4344775"/>
            <a:ext cx="73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175125" y="4344775"/>
            <a:ext cx="30264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Balwant Singh Bisht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02075" y="2776625"/>
            <a:ext cx="73389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Range Associations by LSTM</a:t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2288013" y="1681039"/>
            <a:ext cx="4934100" cy="2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4215228" y="1588292"/>
            <a:ext cx="131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Pooling</a:t>
            </a:r>
            <a:endParaRPr sz="2000"/>
          </a:p>
        </p:txBody>
      </p:sp>
      <p:cxnSp>
        <p:nvCxnSpPr>
          <p:cNvPr id="137" name="Google Shape;137;p22"/>
          <p:cNvCxnSpPr/>
          <p:nvPr/>
        </p:nvCxnSpPr>
        <p:spPr>
          <a:xfrm flipH="1" rot="10800000">
            <a:off x="4642698" y="1404250"/>
            <a:ext cx="7800" cy="28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2"/>
          <p:cNvSpPr txBox="1"/>
          <p:nvPr/>
        </p:nvSpPr>
        <p:spPr>
          <a:xfrm>
            <a:off x="3915924" y="1147675"/>
            <a:ext cx="188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Linear Classifier</a:t>
            </a:r>
            <a:endParaRPr sz="1700"/>
          </a:p>
        </p:txBody>
      </p:sp>
      <p:cxnSp>
        <p:nvCxnSpPr>
          <p:cNvPr id="139" name="Google Shape;139;p22"/>
          <p:cNvCxnSpPr/>
          <p:nvPr/>
        </p:nvCxnSpPr>
        <p:spPr>
          <a:xfrm flipH="1" rot="10800000">
            <a:off x="2680407" y="2025145"/>
            <a:ext cx="7800" cy="28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2"/>
          <p:cNvCxnSpPr/>
          <p:nvPr/>
        </p:nvCxnSpPr>
        <p:spPr>
          <a:xfrm flipH="1" rot="10800000">
            <a:off x="4029482" y="2025145"/>
            <a:ext cx="7800" cy="28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2"/>
          <p:cNvCxnSpPr/>
          <p:nvPr/>
        </p:nvCxnSpPr>
        <p:spPr>
          <a:xfrm flipH="1" rot="10800000">
            <a:off x="5255914" y="2025145"/>
            <a:ext cx="7800" cy="28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2"/>
          <p:cNvCxnSpPr/>
          <p:nvPr/>
        </p:nvCxnSpPr>
        <p:spPr>
          <a:xfrm flipH="1" rot="10800000">
            <a:off x="6543667" y="2025145"/>
            <a:ext cx="7800" cy="28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2"/>
          <p:cNvSpPr txBox="1"/>
          <p:nvPr/>
        </p:nvSpPr>
        <p:spPr>
          <a:xfrm>
            <a:off x="2055200" y="2370802"/>
            <a:ext cx="131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of ‘A’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3452962" y="2309455"/>
            <a:ext cx="131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of    ‘A good’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4666760" y="2309455"/>
            <a:ext cx="131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of    ‘A good buy’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5941879" y="2261694"/>
            <a:ext cx="131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of    ‘A good buy !’</a:t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2554303" y="3002051"/>
            <a:ext cx="277500" cy="16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847690" y="3029661"/>
            <a:ext cx="277500" cy="16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5061487" y="3029661"/>
            <a:ext cx="277500" cy="16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6336606" y="3002051"/>
            <a:ext cx="277500" cy="16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22"/>
          <p:cNvCxnSpPr/>
          <p:nvPr/>
        </p:nvCxnSpPr>
        <p:spPr>
          <a:xfrm flipH="1" rot="10800000">
            <a:off x="2717605" y="2755870"/>
            <a:ext cx="31800" cy="22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2"/>
          <p:cNvCxnSpPr/>
          <p:nvPr/>
        </p:nvCxnSpPr>
        <p:spPr>
          <a:xfrm flipH="1" rot="10800000">
            <a:off x="4017410" y="2802237"/>
            <a:ext cx="31800" cy="22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2"/>
          <p:cNvCxnSpPr/>
          <p:nvPr/>
        </p:nvCxnSpPr>
        <p:spPr>
          <a:xfrm flipH="1" rot="10800000">
            <a:off x="5215032" y="2803631"/>
            <a:ext cx="31800" cy="22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2"/>
          <p:cNvCxnSpPr/>
          <p:nvPr/>
        </p:nvCxnSpPr>
        <p:spPr>
          <a:xfrm flipH="1" rot="10800000">
            <a:off x="6459490" y="2754476"/>
            <a:ext cx="31800" cy="22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2"/>
          <p:cNvCxnSpPr>
            <a:stCxn id="147" idx="6"/>
            <a:endCxn id="148" idx="2"/>
          </p:cNvCxnSpPr>
          <p:nvPr/>
        </p:nvCxnSpPr>
        <p:spPr>
          <a:xfrm>
            <a:off x="2831803" y="3085601"/>
            <a:ext cx="10158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2"/>
          <p:cNvCxnSpPr/>
          <p:nvPr/>
        </p:nvCxnSpPr>
        <p:spPr>
          <a:xfrm>
            <a:off x="4078732" y="3099422"/>
            <a:ext cx="10155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2"/>
          <p:cNvCxnSpPr/>
          <p:nvPr/>
        </p:nvCxnSpPr>
        <p:spPr>
          <a:xfrm>
            <a:off x="5339124" y="3085758"/>
            <a:ext cx="10155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2"/>
          <p:cNvSpPr txBox="1"/>
          <p:nvPr/>
        </p:nvSpPr>
        <p:spPr>
          <a:xfrm>
            <a:off x="2527505" y="3240261"/>
            <a:ext cx="51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9900"/>
                </a:solidFill>
                <a:highlight>
                  <a:schemeClr val="lt1"/>
                </a:highlight>
              </a:rPr>
              <a:t>A</a:t>
            </a:r>
            <a:endParaRPr b="1" sz="2000">
              <a:solidFill>
                <a:srgbClr val="FF9900"/>
              </a:solidFill>
              <a:highlight>
                <a:schemeClr val="lt1"/>
              </a:highlight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3544274" y="3213525"/>
            <a:ext cx="81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9900"/>
                </a:solidFill>
                <a:highlight>
                  <a:schemeClr val="lt1"/>
                </a:highlight>
              </a:rPr>
              <a:t>good</a:t>
            </a:r>
            <a:endParaRPr b="1" sz="2000">
              <a:solidFill>
                <a:srgbClr val="FF9900"/>
              </a:solidFill>
              <a:highlight>
                <a:schemeClr val="lt1"/>
              </a:highlight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4853852" y="3208175"/>
            <a:ext cx="66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9900"/>
                </a:solidFill>
                <a:highlight>
                  <a:schemeClr val="lt1"/>
                </a:highlight>
              </a:rPr>
              <a:t>buy</a:t>
            </a:r>
            <a:endParaRPr b="1" sz="2000">
              <a:solidFill>
                <a:srgbClr val="FF9900"/>
              </a:solidFill>
              <a:highlight>
                <a:schemeClr val="lt1"/>
              </a:highlight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6308027" y="3213529"/>
            <a:ext cx="51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9900"/>
                </a:solidFill>
                <a:highlight>
                  <a:schemeClr val="lt1"/>
                </a:highlight>
              </a:rPr>
              <a:t>!</a:t>
            </a:r>
            <a:endParaRPr b="1" sz="2000">
              <a:solidFill>
                <a:srgbClr val="FF9900"/>
              </a:solidFill>
              <a:highlight>
                <a:schemeClr val="lt1"/>
              </a:highlight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768650" y="3984100"/>
            <a:ext cx="7229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Ouput at each word: </a:t>
            </a:r>
            <a:r>
              <a:rPr b="1" lang="en" sz="2000"/>
              <a:t>embedding of text seen so far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Large region size but sequential computation (thus slow)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4108800" y="225475"/>
            <a:ext cx="4735800" cy="45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DPCNN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Downsampling with the number of feature maps fixed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Reduces per block computation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Total computation bounded by constant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Shortcut connections with pre activation and identity mapping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Enables training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Text region embedding enhanced with unsupervised embeddings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Improves accuracy</a:t>
            </a:r>
            <a:endParaRPr sz="1600"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00" y="298975"/>
            <a:ext cx="3688513" cy="45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4108800" y="225475"/>
            <a:ext cx="4735800" cy="45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Downsampling with number of feature maps fixed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Max-pooling with size 3 and stride 2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Component wise maximum over 3 contiguous internal vectors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Reduces size of internal representation by half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Computation time for each block is halved</a:t>
            </a:r>
            <a:endParaRPr sz="1600"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00" y="298975"/>
            <a:ext cx="3688513" cy="45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4108800" y="225475"/>
            <a:ext cx="4735800" cy="47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Shortcut connections with pre-activations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Eases training of deep networks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Written as z + f(z) where f represents skipped layers ( two convolution layers with pre-activation)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Pre-activation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Activation is done before weighting               W𝞼(</a:t>
            </a:r>
            <a:r>
              <a:rPr b="1" lang="en" sz="1600"/>
              <a:t>x</a:t>
            </a:r>
            <a:r>
              <a:rPr lang="en" sz="1600"/>
              <a:t>) + b 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𝞼(𝑥) = max(𝑥,0)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Linearity eases training (empirically)        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No need for dimension matching           </a:t>
            </a:r>
            <a:endParaRPr sz="1600"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00" y="298975"/>
            <a:ext cx="3688513" cy="45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Experiments: Dataset</a:t>
            </a: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149156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/>
        </p:nvSpPr>
        <p:spPr>
          <a:xfrm>
            <a:off x="470700" y="2917775"/>
            <a:ext cx="8044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 and Sogou are news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Dbpedia is an ontology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Yahoo consists of questions and answers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Yelp and Amazon are reviews: .p represents binary labels, .f represents stars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Vocabulary size: 30K words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Experiments: Training</a:t>
            </a:r>
            <a:endParaRPr/>
          </a:p>
        </p:txBody>
      </p:sp>
      <p:sp>
        <p:nvSpPr>
          <p:cNvPr id="193" name="Google Shape;193;p27"/>
          <p:cNvSpPr txBox="1"/>
          <p:nvPr/>
        </p:nvSpPr>
        <p:spPr>
          <a:xfrm>
            <a:off x="470700" y="1208500"/>
            <a:ext cx="80445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Minimize log loss with softmax with mini-batch SGD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Weights were initilized by Gaussian distribution with zero mean and standard deviation 0.01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Input to region embedding layer was fixed to BOW input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Output dimensionaly: 250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Error rates(%) comparison on Large data</a:t>
            </a:r>
            <a:endParaRPr/>
          </a:p>
        </p:txBody>
      </p:sp>
      <p:sp>
        <p:nvSpPr>
          <p:cNvPr id="199" name="Google Shape;199;p28"/>
          <p:cNvSpPr txBox="1"/>
          <p:nvPr/>
        </p:nvSpPr>
        <p:spPr>
          <a:xfrm>
            <a:off x="470700" y="4376125"/>
            <a:ext cx="804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9725"/>
            <a:ext cx="8839199" cy="289892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 txBox="1"/>
          <p:nvPr/>
        </p:nvSpPr>
        <p:spPr>
          <a:xfrm>
            <a:off x="643200" y="1242050"/>
            <a:ext cx="762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Depth: 15 weight layers plus unsupervised embeddings</a:t>
            </a:r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Error rates vs Computation time</a:t>
            </a:r>
            <a:endParaRPr/>
          </a:p>
        </p:txBody>
      </p:sp>
      <p:sp>
        <p:nvSpPr>
          <p:cNvPr id="207" name="Google Shape;207;p29"/>
          <p:cNvSpPr txBox="1"/>
          <p:nvPr/>
        </p:nvSpPr>
        <p:spPr>
          <a:xfrm>
            <a:off x="470700" y="4376125"/>
            <a:ext cx="804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490450"/>
            <a:ext cx="6919493" cy="29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Comparison with non-pyramid models</a:t>
            </a:r>
            <a:endParaRPr/>
          </a:p>
        </p:txBody>
      </p:sp>
      <p:sp>
        <p:nvSpPr>
          <p:cNvPr id="214" name="Google Shape;214;p30"/>
          <p:cNvSpPr txBox="1"/>
          <p:nvPr/>
        </p:nvSpPr>
        <p:spPr>
          <a:xfrm>
            <a:off x="470700" y="4376125"/>
            <a:ext cx="804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504" y="1428750"/>
            <a:ext cx="6643875" cy="29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Error rates(%) comparison on smaller data</a:t>
            </a:r>
            <a:endParaRPr/>
          </a:p>
        </p:txBody>
      </p:sp>
      <p:sp>
        <p:nvSpPr>
          <p:cNvPr id="221" name="Google Shape;221;p31"/>
          <p:cNvSpPr txBox="1"/>
          <p:nvPr/>
        </p:nvSpPr>
        <p:spPr>
          <a:xfrm>
            <a:off x="470700" y="4376125"/>
            <a:ext cx="804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325"/>
            <a:ext cx="8839200" cy="2949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894075"/>
            <a:ext cx="85206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Spam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Classification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 Classification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494850" y="1071138"/>
            <a:ext cx="815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</a:rPr>
              <a:t>Text categorization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 is the task of assigning predefined categories to free-text documents. </a:t>
            </a:r>
            <a:endParaRPr sz="2200"/>
          </a:p>
        </p:txBody>
      </p:sp>
      <p:sp>
        <p:nvSpPr>
          <p:cNvPr id="66" name="Google Shape;66;p14"/>
          <p:cNvSpPr txBox="1"/>
          <p:nvPr/>
        </p:nvSpPr>
        <p:spPr>
          <a:xfrm>
            <a:off x="494850" y="3101550"/>
            <a:ext cx="8154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</a:rPr>
              <a:t>Various Approches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22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3623450"/>
            <a:ext cx="85206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Pre- 2014: Bag of Words + Linear Classifiers ( SVM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After-2014: Move to Deep Learning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Error rates(%) comparison with depth</a:t>
            </a:r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50" y="1375350"/>
            <a:ext cx="2592125" cy="26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6125" y="1333500"/>
            <a:ext cx="5886425" cy="27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311700" y="445025"/>
            <a:ext cx="85644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Error rates(</a:t>
            </a:r>
            <a:r>
              <a:rPr lang="en"/>
              <a:t>%) comparison with variations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unsupervised embeddings</a:t>
            </a:r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580525"/>
            <a:ext cx="8991601" cy="1959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Problem:</a:t>
            </a:r>
            <a:r>
              <a:rPr lang="en"/>
              <a:t> To design a high performance deep word-level CNN for text categorization for large training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Deep pyramid CNN model is proposed with</a:t>
            </a:r>
            <a:endParaRPr/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Low complexity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Efficient long range associations in text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Accuracy better than previous models on six benchmark datasets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/>
        </p:nvSpPr>
        <p:spPr>
          <a:xfrm>
            <a:off x="1214350" y="1426050"/>
            <a:ext cx="6821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</a:rPr>
              <a:t>Thank You </a:t>
            </a:r>
            <a:endParaRPr b="1" sz="10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DPCNN?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29575" y="1011250"/>
            <a:ext cx="6366600" cy="105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47075" y="2140300"/>
            <a:ext cx="6570600" cy="86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1631125" y="3116950"/>
            <a:ext cx="6366600" cy="78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96725" y="1026925"/>
            <a:ext cx="61470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2"/>
                </a:solidFill>
              </a:rPr>
              <a:t>Deep Character level CNNs</a:t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2"/>
                </a:solidFill>
              </a:rPr>
              <a:t>	</a:t>
            </a:r>
            <a:r>
              <a:rPr b="1" lang="en" sz="1582">
                <a:solidFill>
                  <a:schemeClr val="dk2"/>
                </a:solidFill>
              </a:rPr>
              <a:t>Pros:</a:t>
            </a:r>
            <a:r>
              <a:rPr b="1" lang="en" sz="1700">
                <a:solidFill>
                  <a:schemeClr val="dk2"/>
                </a:solidFill>
              </a:rPr>
              <a:t> </a:t>
            </a:r>
            <a:r>
              <a:rPr lang="en" sz="1700">
                <a:solidFill>
                  <a:schemeClr val="dk2"/>
                </a:solidFill>
              </a:rPr>
              <a:t>Don’t have to deal with millions of distinct words</a:t>
            </a:r>
            <a:endParaRPr sz="1700">
              <a:solidFill>
                <a:schemeClr val="dk2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82">
                <a:solidFill>
                  <a:schemeClr val="dk2"/>
                </a:solidFill>
              </a:rPr>
              <a:t>Cons</a:t>
            </a:r>
            <a:r>
              <a:rPr lang="en" sz="1582">
                <a:solidFill>
                  <a:schemeClr val="dk2"/>
                </a:solidFill>
              </a:rPr>
              <a:t>:</a:t>
            </a:r>
            <a:r>
              <a:rPr lang="en" sz="1700">
                <a:solidFill>
                  <a:schemeClr val="dk2"/>
                </a:solidFill>
              </a:rPr>
              <a:t> Less accurate and very slow than word-level CNNs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7" name="Google Shape;77;p15"/>
          <p:cNvSpPr txBox="1"/>
          <p:nvPr/>
        </p:nvSpPr>
        <p:spPr>
          <a:xfrm>
            <a:off x="992600" y="2142525"/>
            <a:ext cx="3779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Shallow CNN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	Short range associations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1774475" y="3081250"/>
            <a:ext cx="54078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LSTM</a:t>
            </a:r>
            <a:endParaRPr b="1" sz="1800">
              <a:solidFill>
                <a:schemeClr val="dk2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Long range associations but slow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2242700" y="4011400"/>
            <a:ext cx="6366600" cy="78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2249325" y="3977250"/>
            <a:ext cx="5708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DPCNN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	</a:t>
            </a:r>
            <a:r>
              <a:rPr lang="en" sz="1800">
                <a:solidFill>
                  <a:schemeClr val="dk2"/>
                </a:solidFill>
              </a:rPr>
              <a:t>Long range associations and fast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603600" y="225475"/>
            <a:ext cx="47358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Shallow CNN</a:t>
            </a:r>
            <a:endParaRPr sz="16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200" y="1556875"/>
            <a:ext cx="3917800" cy="31260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834775" y="1950634"/>
            <a:ext cx="348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Max(avg) Pooling</a:t>
            </a:r>
            <a:endParaRPr sz="1900"/>
          </a:p>
        </p:txBody>
      </p:sp>
      <p:sp>
        <p:nvSpPr>
          <p:cNvPr id="88" name="Google Shape;88;p16"/>
          <p:cNvSpPr txBox="1"/>
          <p:nvPr/>
        </p:nvSpPr>
        <p:spPr>
          <a:xfrm>
            <a:off x="4834775" y="2476350"/>
            <a:ext cx="3261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Region embedding = Convolution</a:t>
            </a:r>
            <a:endParaRPr sz="1700"/>
          </a:p>
        </p:txBody>
      </p:sp>
      <p:sp>
        <p:nvSpPr>
          <p:cNvPr id="89" name="Google Shape;89;p16"/>
          <p:cNvSpPr txBox="1"/>
          <p:nvPr/>
        </p:nvSpPr>
        <p:spPr>
          <a:xfrm>
            <a:off x="4834775" y="3408225"/>
            <a:ext cx="326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Unsupervised embeddings</a:t>
            </a:r>
            <a:endParaRPr sz="1800"/>
          </a:p>
        </p:txBody>
      </p:sp>
      <p:sp>
        <p:nvSpPr>
          <p:cNvPr id="90" name="Google Shape;90;p16"/>
          <p:cNvSpPr txBox="1"/>
          <p:nvPr/>
        </p:nvSpPr>
        <p:spPr>
          <a:xfrm>
            <a:off x="4834775" y="4111500"/>
            <a:ext cx="326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One hot encoding</a:t>
            </a:r>
            <a:endParaRPr sz="1800"/>
          </a:p>
        </p:txBody>
      </p:sp>
      <p:cxnSp>
        <p:nvCxnSpPr>
          <p:cNvPr id="91" name="Google Shape;91;p16"/>
          <p:cNvCxnSpPr>
            <a:endCxn id="86" idx="0"/>
          </p:cNvCxnSpPr>
          <p:nvPr/>
        </p:nvCxnSpPr>
        <p:spPr>
          <a:xfrm flipH="1" rot="10800000">
            <a:off x="2603500" y="1556875"/>
            <a:ext cx="9600" cy="45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400" y="1310050"/>
            <a:ext cx="2094975" cy="6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Region Embedding: Basic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170125"/>
            <a:ext cx="3870979" cy="36685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4912950" y="1246475"/>
            <a:ext cx="35439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each oval, computation in the following form takes place 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𝛔(</a:t>
            </a:r>
            <a:r>
              <a:rPr b="1" lang="en" sz="1800"/>
              <a:t>W</a:t>
            </a:r>
            <a:r>
              <a:rPr lang="en" sz="1800"/>
              <a:t>(</a:t>
            </a:r>
            <a:r>
              <a:rPr b="1" lang="en" sz="1800"/>
              <a:t>x</a:t>
            </a:r>
            <a:r>
              <a:rPr lang="en" sz="1800"/>
              <a:t>) + </a:t>
            </a:r>
            <a:r>
              <a:rPr b="1" lang="en" sz="1800"/>
              <a:t>b</a:t>
            </a:r>
            <a:endParaRPr b="1"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𝛔 is component wise       non-linearity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𝛔(𝑥) = max(0, 𝑥)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Input </a:t>
            </a:r>
            <a:r>
              <a:rPr b="1" lang="en" sz="1800">
                <a:solidFill>
                  <a:schemeClr val="dk1"/>
                </a:solidFill>
              </a:rPr>
              <a:t>x </a:t>
            </a:r>
            <a:r>
              <a:rPr lang="en" sz="1800">
                <a:solidFill>
                  <a:schemeClr val="dk1"/>
                </a:solidFill>
              </a:rPr>
              <a:t>is one-hot representation of each text-region(e.g ‘</a:t>
            </a:r>
            <a:r>
              <a:rPr b="1" lang="en" sz="1800">
                <a:solidFill>
                  <a:schemeClr val="dk1"/>
                </a:solidFill>
              </a:rPr>
              <a:t>good buy</a:t>
            </a:r>
            <a:r>
              <a:rPr lang="en" sz="1800">
                <a:solidFill>
                  <a:schemeClr val="dk1"/>
                </a:solidFill>
              </a:rPr>
              <a:t>’)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	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658300" cy="10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Region Embedding: Enhanced with unsupervised 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embeddings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59325"/>
            <a:ext cx="3580050" cy="346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4608150" y="1475075"/>
            <a:ext cx="35439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Unsupervised embeddings are obtained by tv embeddings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</a:t>
            </a:r>
            <a:r>
              <a:rPr lang="en" sz="1800"/>
              <a:t>v stands for two views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Predict adjacent text regions (one view) based on a text region (the other view)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	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658300" cy="10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Region Embedding: Enhanced with unsupervised 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embeddings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4608150" y="1703675"/>
            <a:ext cx="4017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tv-embedding is used to produce additional input to the base model and train it with labeled data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611725"/>
            <a:ext cx="3423225" cy="33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5225" y="3758675"/>
            <a:ext cx="4806376" cy="90290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4579926" y="3060275"/>
            <a:ext cx="420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Region embedding funtion for multiple tv-embeddings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658300" cy="10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Shallow CNN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611725"/>
            <a:ext cx="3423225" cy="33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800" y="1770575"/>
            <a:ext cx="3649975" cy="2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4025" y="1495425"/>
            <a:ext cx="2094975" cy="6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region embedding layer of shallow CNN Does?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Captures Short range associations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Captures more complex concepts with single layer,                                            word embedding takes multiple layers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Disadvantage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Small text regions cannot capture long range </a:t>
            </a:r>
            <a:r>
              <a:rPr lang="en" sz="1600"/>
              <a:t>associations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LSTM addresses the issue but computationally slow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