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7" r:id="rId3"/>
    <p:sldId id="259" r:id="rId4"/>
    <p:sldId id="261" r:id="rId5"/>
    <p:sldId id="315" r:id="rId6"/>
    <p:sldId id="258" r:id="rId7"/>
    <p:sldId id="316" r:id="rId8"/>
    <p:sldId id="262" r:id="rId9"/>
    <p:sldId id="263" r:id="rId10"/>
    <p:sldId id="317" r:id="rId11"/>
    <p:sldId id="264" r:id="rId12"/>
    <p:sldId id="265" r:id="rId13"/>
    <p:sldId id="268" r:id="rId14"/>
    <p:sldId id="318" r:id="rId15"/>
    <p:sldId id="281" r:id="rId16"/>
    <p:sldId id="270" r:id="rId17"/>
    <p:sldId id="271" r:id="rId18"/>
    <p:sldId id="319" r:id="rId19"/>
  </p:sldIdLst>
  <p:sldSz cx="9144000" cy="5143500" type="screen16x9"/>
  <p:notesSz cx="6858000" cy="9144000"/>
  <p:embeddedFontLst>
    <p:embeddedFont>
      <p:font typeface="Bebas Neue" panose="020B0604020202020204" charset="0"/>
      <p:regular r:id="rId21"/>
    </p:embeddedFont>
    <p:embeddedFont>
      <p:font typeface="Mallanna" panose="020B0604020202020204" charset="0"/>
      <p:regular r:id="rId22"/>
    </p:embeddedFont>
    <p:embeddedFont>
      <p:font typeface="Russo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57A91-99E3-487F-8691-7A2D29954E04}">
  <a:tblStyle styleId="{EB157A91-99E3-487F-8691-7A2D29954E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394" autoAdjust="0"/>
  </p:normalViewPr>
  <p:slideViewPr>
    <p:cSldViewPr snapToGrid="0">
      <p:cViewPr varScale="1">
        <p:scale>
          <a:sx n="98" d="100"/>
          <a:sy n="98" d="100"/>
        </p:scale>
        <p:origin x="64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62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02009efd5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02009efd5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23b42abe8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023b42abe8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23b42abe8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23b42abe8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23b42abe8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23b42abe8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30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26e44d2ca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26e44d2c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23b42abe8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23b42abe8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23b42abe8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023b42abe8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78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45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23b42abe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23b42abe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2009efd5e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02009efd5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2009efd5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2009efd5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2009efd5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2009efd5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46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2009efd5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2009efd5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2009efd5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2009efd5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53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2009efd5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2009efd5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DFDEFC">
            <a:alpha val="75840"/>
          </a:srgbClr>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38850"/>
            <a:ext cx="61449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547425"/>
            <a:ext cx="38187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497400" y="3655442"/>
            <a:ext cx="3124200" cy="30098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8"/>
        <p:cNvGrpSpPr/>
        <p:nvPr/>
      </p:nvGrpSpPr>
      <p:grpSpPr>
        <a:xfrm>
          <a:off x="0" y="0"/>
          <a:ext cx="0" cy="0"/>
          <a:chOff x="0" y="0"/>
          <a:chExt cx="0" cy="0"/>
        </a:xfrm>
      </p:grpSpPr>
      <p:sp>
        <p:nvSpPr>
          <p:cNvPr id="109" name="Google Shape;109;p15"/>
          <p:cNvSpPr txBox="1">
            <a:spLocks noGrp="1"/>
          </p:cNvSpPr>
          <p:nvPr>
            <p:ph type="subTitle" idx="1"/>
          </p:nvPr>
        </p:nvSpPr>
        <p:spPr>
          <a:xfrm>
            <a:off x="720000" y="2822200"/>
            <a:ext cx="4057500" cy="53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5"/>
          <p:cNvSpPr txBox="1">
            <a:spLocks noGrp="1"/>
          </p:cNvSpPr>
          <p:nvPr>
            <p:ph type="title"/>
          </p:nvPr>
        </p:nvSpPr>
        <p:spPr>
          <a:xfrm>
            <a:off x="720000" y="1734463"/>
            <a:ext cx="4538400" cy="10041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sz="8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3_1_1">
    <p:spTree>
      <p:nvGrpSpPr>
        <p:cNvPr id="1" name="Shape 132"/>
        <p:cNvGrpSpPr/>
        <p:nvPr/>
      </p:nvGrpSpPr>
      <p:grpSpPr>
        <a:xfrm>
          <a:off x="0" y="0"/>
          <a:ext cx="0" cy="0"/>
          <a:chOff x="0" y="0"/>
          <a:chExt cx="0" cy="0"/>
        </a:xfrm>
      </p:grpSpPr>
      <p:sp>
        <p:nvSpPr>
          <p:cNvPr id="133" name="Google Shape;133;p20"/>
          <p:cNvSpPr txBox="1">
            <a:spLocks noGrp="1"/>
          </p:cNvSpPr>
          <p:nvPr>
            <p:ph type="subTitle" idx="1"/>
          </p:nvPr>
        </p:nvSpPr>
        <p:spPr>
          <a:xfrm>
            <a:off x="4125400" y="2400300"/>
            <a:ext cx="3981300" cy="22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Clr>
                <a:srgbClr val="434343"/>
              </a:buClr>
              <a:buSzPts val="1400"/>
              <a:buChar char="○"/>
              <a:defRPr/>
            </a:lvl2pPr>
            <a:lvl3pPr lvl="2" algn="ctr" rtl="0">
              <a:lnSpc>
                <a:spcPct val="100000"/>
              </a:lnSpc>
              <a:spcBef>
                <a:spcPts val="0"/>
              </a:spcBef>
              <a:spcAft>
                <a:spcPts val="0"/>
              </a:spcAft>
              <a:buClr>
                <a:srgbClr val="434343"/>
              </a:buClr>
              <a:buSzPts val="1400"/>
              <a:buChar char="■"/>
              <a:defRPr/>
            </a:lvl3pPr>
            <a:lvl4pPr lvl="3" algn="ctr" rtl="0">
              <a:lnSpc>
                <a:spcPct val="100000"/>
              </a:lnSpc>
              <a:spcBef>
                <a:spcPts val="0"/>
              </a:spcBef>
              <a:spcAft>
                <a:spcPts val="0"/>
              </a:spcAft>
              <a:buClr>
                <a:srgbClr val="434343"/>
              </a:buClr>
              <a:buSzPts val="1400"/>
              <a:buChar char="●"/>
              <a:defRPr/>
            </a:lvl4pPr>
            <a:lvl5pPr lvl="4" algn="ctr" rtl="0">
              <a:lnSpc>
                <a:spcPct val="100000"/>
              </a:lnSpc>
              <a:spcBef>
                <a:spcPts val="0"/>
              </a:spcBef>
              <a:spcAft>
                <a:spcPts val="0"/>
              </a:spcAft>
              <a:buClr>
                <a:srgbClr val="434343"/>
              </a:buClr>
              <a:buSzPts val="1400"/>
              <a:buChar char="○"/>
              <a:defRPr/>
            </a:lvl5pPr>
            <a:lvl6pPr lvl="5" algn="ctr" rtl="0">
              <a:lnSpc>
                <a:spcPct val="100000"/>
              </a:lnSpc>
              <a:spcBef>
                <a:spcPts val="0"/>
              </a:spcBef>
              <a:spcAft>
                <a:spcPts val="0"/>
              </a:spcAft>
              <a:buClr>
                <a:srgbClr val="434343"/>
              </a:buClr>
              <a:buSzPts val="1400"/>
              <a:buChar char="■"/>
              <a:defRPr/>
            </a:lvl6pPr>
            <a:lvl7pPr lvl="6" algn="ctr" rtl="0">
              <a:lnSpc>
                <a:spcPct val="100000"/>
              </a:lnSpc>
              <a:spcBef>
                <a:spcPts val="0"/>
              </a:spcBef>
              <a:spcAft>
                <a:spcPts val="0"/>
              </a:spcAft>
              <a:buClr>
                <a:srgbClr val="434343"/>
              </a:buClr>
              <a:buSzPts val="1400"/>
              <a:buChar char="●"/>
              <a:defRPr/>
            </a:lvl7pPr>
            <a:lvl8pPr lvl="7" algn="ctr" rtl="0">
              <a:lnSpc>
                <a:spcPct val="100000"/>
              </a:lnSpc>
              <a:spcBef>
                <a:spcPts val="0"/>
              </a:spcBef>
              <a:spcAft>
                <a:spcPts val="0"/>
              </a:spcAft>
              <a:buClr>
                <a:srgbClr val="434343"/>
              </a:buClr>
              <a:buSzPts val="1400"/>
              <a:buChar char="○"/>
              <a:defRPr/>
            </a:lvl8pPr>
            <a:lvl9pPr lvl="8" algn="ctr" rtl="0">
              <a:lnSpc>
                <a:spcPct val="100000"/>
              </a:lnSpc>
              <a:spcBef>
                <a:spcPts val="0"/>
              </a:spcBef>
              <a:spcAft>
                <a:spcPts val="0"/>
              </a:spcAft>
              <a:buClr>
                <a:srgbClr val="434343"/>
              </a:buClr>
              <a:buSzPts val="1400"/>
              <a:buChar char="■"/>
              <a:defRPr/>
            </a:lvl9pPr>
          </a:lstStyle>
          <a:p>
            <a:endParaRPr/>
          </a:p>
        </p:txBody>
      </p:sp>
      <p:sp>
        <p:nvSpPr>
          <p:cNvPr id="134" name="Google Shape;134;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35" name="Google Shape;135;p20"/>
          <p:cNvPicPr preferRelativeResize="0"/>
          <p:nvPr/>
        </p:nvPicPr>
        <p:blipFill>
          <a:blip r:embed="rId2">
            <a:alphaModFix/>
          </a:blip>
          <a:stretch>
            <a:fillRect/>
          </a:stretch>
        </p:blipFill>
        <p:spPr>
          <a:xfrm>
            <a:off x="7191700" y="-1248800"/>
            <a:ext cx="2819400" cy="2809875"/>
          </a:xfrm>
          <a:prstGeom prst="rect">
            <a:avLst/>
          </a:prstGeom>
          <a:noFill/>
          <a:ln>
            <a:noFill/>
          </a:ln>
        </p:spPr>
      </p:pic>
      <p:sp>
        <p:nvSpPr>
          <p:cNvPr id="136" name="Google Shape;136;p20"/>
          <p:cNvSpPr/>
          <p:nvPr/>
        </p:nvSpPr>
        <p:spPr>
          <a:xfrm rot="-8606852">
            <a:off x="7795245" y="-775267"/>
            <a:ext cx="1169658" cy="2427038"/>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06852">
            <a:off x="7552423" y="-938887"/>
            <a:ext cx="1169658" cy="2427038"/>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46200" y="3062075"/>
            <a:ext cx="2088900" cy="46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22"/>
          <p:cNvSpPr txBox="1">
            <a:spLocks noGrp="1"/>
          </p:cNvSpPr>
          <p:nvPr>
            <p:ph type="subTitle" idx="1"/>
          </p:nvPr>
        </p:nvSpPr>
        <p:spPr>
          <a:xfrm>
            <a:off x="846200" y="3524975"/>
            <a:ext cx="2088900" cy="6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2"/>
          <p:cNvSpPr txBox="1">
            <a:spLocks noGrp="1"/>
          </p:cNvSpPr>
          <p:nvPr>
            <p:ph type="title" idx="2"/>
          </p:nvPr>
        </p:nvSpPr>
        <p:spPr>
          <a:xfrm>
            <a:off x="3530000" y="3062075"/>
            <a:ext cx="2088900" cy="46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22"/>
          <p:cNvSpPr txBox="1">
            <a:spLocks noGrp="1"/>
          </p:cNvSpPr>
          <p:nvPr>
            <p:ph type="subTitle" idx="3"/>
          </p:nvPr>
        </p:nvSpPr>
        <p:spPr>
          <a:xfrm>
            <a:off x="3530000" y="3524975"/>
            <a:ext cx="2088900" cy="6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2"/>
          <p:cNvSpPr txBox="1">
            <a:spLocks noGrp="1"/>
          </p:cNvSpPr>
          <p:nvPr>
            <p:ph type="title" idx="4"/>
          </p:nvPr>
        </p:nvSpPr>
        <p:spPr>
          <a:xfrm>
            <a:off x="6213800" y="3062075"/>
            <a:ext cx="2088900" cy="46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2"/>
          <p:cNvSpPr txBox="1">
            <a:spLocks noGrp="1"/>
          </p:cNvSpPr>
          <p:nvPr>
            <p:ph type="subTitle" idx="5"/>
          </p:nvPr>
        </p:nvSpPr>
        <p:spPr>
          <a:xfrm>
            <a:off x="6213800" y="3524975"/>
            <a:ext cx="2088900" cy="6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55" name="Google Shape;155;p22"/>
          <p:cNvPicPr preferRelativeResize="0"/>
          <p:nvPr/>
        </p:nvPicPr>
        <p:blipFill>
          <a:blip r:embed="rId2">
            <a:alphaModFix/>
          </a:blip>
          <a:stretch>
            <a:fillRect/>
          </a:stretch>
        </p:blipFill>
        <p:spPr>
          <a:xfrm>
            <a:off x="7639225" y="-303121"/>
            <a:ext cx="3102721" cy="2989171"/>
          </a:xfrm>
          <a:prstGeom prst="rect">
            <a:avLst/>
          </a:prstGeom>
          <a:noFill/>
          <a:ln>
            <a:noFill/>
          </a:ln>
        </p:spPr>
      </p:pic>
      <p:pic>
        <p:nvPicPr>
          <p:cNvPr id="156" name="Google Shape;156;p22"/>
          <p:cNvPicPr preferRelativeResize="0"/>
          <p:nvPr/>
        </p:nvPicPr>
        <p:blipFill>
          <a:blip r:embed="rId3">
            <a:alphaModFix/>
          </a:blip>
          <a:stretch>
            <a:fillRect/>
          </a:stretch>
        </p:blipFill>
        <p:spPr>
          <a:xfrm>
            <a:off x="-477125" y="4192175"/>
            <a:ext cx="1554175" cy="1501750"/>
          </a:xfrm>
          <a:prstGeom prst="rect">
            <a:avLst/>
          </a:prstGeom>
          <a:noFill/>
          <a:ln>
            <a:noFill/>
          </a:ln>
        </p:spPr>
      </p:pic>
      <p:sp>
        <p:nvSpPr>
          <p:cNvPr id="157" name="Google Shape;157;p22"/>
          <p:cNvSpPr/>
          <p:nvPr/>
        </p:nvSpPr>
        <p:spPr>
          <a:xfrm rot="-3636814">
            <a:off x="8752772" y="-1198313"/>
            <a:ext cx="1403716" cy="2913296"/>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rot="-3636814">
            <a:off x="8550925" y="-847994"/>
            <a:ext cx="1403716" cy="2913296"/>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720000" y="1556575"/>
            <a:ext cx="2308500" cy="71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4"/>
          <p:cNvSpPr txBox="1">
            <a:spLocks noGrp="1"/>
          </p:cNvSpPr>
          <p:nvPr>
            <p:ph type="subTitle" idx="1"/>
          </p:nvPr>
        </p:nvSpPr>
        <p:spPr>
          <a:xfrm>
            <a:off x="720000" y="2269375"/>
            <a:ext cx="20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4"/>
          <p:cNvSpPr txBox="1">
            <a:spLocks noGrp="1"/>
          </p:cNvSpPr>
          <p:nvPr>
            <p:ph type="title" idx="2"/>
          </p:nvPr>
        </p:nvSpPr>
        <p:spPr>
          <a:xfrm>
            <a:off x="3459398" y="1556575"/>
            <a:ext cx="2308500" cy="71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4"/>
          <p:cNvSpPr txBox="1">
            <a:spLocks noGrp="1"/>
          </p:cNvSpPr>
          <p:nvPr>
            <p:ph type="subTitle" idx="3"/>
          </p:nvPr>
        </p:nvSpPr>
        <p:spPr>
          <a:xfrm>
            <a:off x="3459395" y="2269375"/>
            <a:ext cx="20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4"/>
          <p:cNvSpPr txBox="1">
            <a:spLocks noGrp="1"/>
          </p:cNvSpPr>
          <p:nvPr>
            <p:ph type="title" idx="4"/>
          </p:nvPr>
        </p:nvSpPr>
        <p:spPr>
          <a:xfrm>
            <a:off x="720000" y="3410902"/>
            <a:ext cx="2308500" cy="71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4"/>
          <p:cNvSpPr txBox="1">
            <a:spLocks noGrp="1"/>
          </p:cNvSpPr>
          <p:nvPr>
            <p:ph type="subTitle" idx="5"/>
          </p:nvPr>
        </p:nvSpPr>
        <p:spPr>
          <a:xfrm>
            <a:off x="720000" y="4123702"/>
            <a:ext cx="20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4"/>
          <p:cNvSpPr txBox="1">
            <a:spLocks noGrp="1"/>
          </p:cNvSpPr>
          <p:nvPr>
            <p:ph type="title" idx="6"/>
          </p:nvPr>
        </p:nvSpPr>
        <p:spPr>
          <a:xfrm>
            <a:off x="3459398" y="3410902"/>
            <a:ext cx="2308500" cy="71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4"/>
          <p:cNvSpPr txBox="1">
            <a:spLocks noGrp="1"/>
          </p:cNvSpPr>
          <p:nvPr>
            <p:ph type="subTitle" idx="7"/>
          </p:nvPr>
        </p:nvSpPr>
        <p:spPr>
          <a:xfrm>
            <a:off x="3459395" y="4123702"/>
            <a:ext cx="20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81" name="Google Shape;181;p24"/>
          <p:cNvPicPr preferRelativeResize="0"/>
          <p:nvPr/>
        </p:nvPicPr>
        <p:blipFill>
          <a:blip r:embed="rId2">
            <a:alphaModFix/>
          </a:blip>
          <a:stretch>
            <a:fillRect/>
          </a:stretch>
        </p:blipFill>
        <p:spPr>
          <a:xfrm>
            <a:off x="4137200" y="-2064800"/>
            <a:ext cx="3386676" cy="3449975"/>
          </a:xfrm>
          <a:prstGeom prst="rect">
            <a:avLst/>
          </a:prstGeom>
          <a:noFill/>
          <a:ln>
            <a:noFill/>
          </a:ln>
        </p:spPr>
      </p:pic>
      <p:sp>
        <p:nvSpPr>
          <p:cNvPr id="182" name="Google Shape;182;p24"/>
          <p:cNvSpPr/>
          <p:nvPr/>
        </p:nvSpPr>
        <p:spPr>
          <a:xfrm rot="8709643">
            <a:off x="5854881" y="-1221025"/>
            <a:ext cx="995665" cy="206548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rot="8709643">
            <a:off x="6070417" y="-1311454"/>
            <a:ext cx="995665" cy="206548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6"/>
        <p:cNvGrpSpPr/>
        <p:nvPr/>
      </p:nvGrpSpPr>
      <p:grpSpPr>
        <a:xfrm>
          <a:off x="0" y="0"/>
          <a:ext cx="0" cy="0"/>
          <a:chOff x="0" y="0"/>
          <a:chExt cx="0" cy="0"/>
        </a:xfrm>
      </p:grpSpPr>
      <p:pic>
        <p:nvPicPr>
          <p:cNvPr id="257" name="Google Shape;257;p30"/>
          <p:cNvPicPr preferRelativeResize="0"/>
          <p:nvPr/>
        </p:nvPicPr>
        <p:blipFill>
          <a:blip r:embed="rId2">
            <a:alphaModFix/>
          </a:blip>
          <a:stretch>
            <a:fillRect/>
          </a:stretch>
        </p:blipFill>
        <p:spPr>
          <a:xfrm>
            <a:off x="-980100" y="876325"/>
            <a:ext cx="2801900" cy="2814350"/>
          </a:xfrm>
          <a:prstGeom prst="rect">
            <a:avLst/>
          </a:prstGeom>
          <a:noFill/>
          <a:ln>
            <a:noFill/>
          </a:ln>
        </p:spPr>
      </p:pic>
      <p:pic>
        <p:nvPicPr>
          <p:cNvPr id="258" name="Google Shape;258;p30"/>
          <p:cNvPicPr preferRelativeResize="0"/>
          <p:nvPr/>
        </p:nvPicPr>
        <p:blipFill>
          <a:blip r:embed="rId3">
            <a:alphaModFix/>
          </a:blip>
          <a:stretch>
            <a:fillRect/>
          </a:stretch>
        </p:blipFill>
        <p:spPr>
          <a:xfrm flipH="1">
            <a:off x="5236513" y="-953300"/>
            <a:ext cx="2038350" cy="2076450"/>
          </a:xfrm>
          <a:prstGeom prst="rect">
            <a:avLst/>
          </a:prstGeom>
          <a:noFill/>
          <a:ln>
            <a:noFill/>
          </a:ln>
        </p:spPr>
      </p:pic>
      <p:pic>
        <p:nvPicPr>
          <p:cNvPr id="259" name="Google Shape;259;p30"/>
          <p:cNvPicPr preferRelativeResize="0"/>
          <p:nvPr/>
        </p:nvPicPr>
        <p:blipFill>
          <a:blip r:embed="rId4">
            <a:alphaModFix/>
          </a:blip>
          <a:stretch>
            <a:fillRect/>
          </a:stretch>
        </p:blipFill>
        <p:spPr>
          <a:xfrm>
            <a:off x="7357375" y="3151875"/>
            <a:ext cx="2551683" cy="2533650"/>
          </a:xfrm>
          <a:prstGeom prst="rect">
            <a:avLst/>
          </a:prstGeom>
          <a:noFill/>
          <a:ln>
            <a:noFill/>
          </a:ln>
        </p:spPr>
      </p:pic>
      <p:sp>
        <p:nvSpPr>
          <p:cNvPr id="260" name="Google Shape;260;p30"/>
          <p:cNvSpPr/>
          <p:nvPr/>
        </p:nvSpPr>
        <p:spPr>
          <a:xfrm rot="-9057554">
            <a:off x="-448749" y="2103451"/>
            <a:ext cx="844815" cy="175356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rot="-9057554">
            <a:off x="-237153" y="2223673"/>
            <a:ext cx="844815" cy="175356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rot="8614338">
            <a:off x="8261696" y="2540788"/>
            <a:ext cx="1041751" cy="2161919"/>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rot="8614338">
            <a:off x="8504750" y="2364917"/>
            <a:ext cx="1041751" cy="2161919"/>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4"/>
        <p:cNvGrpSpPr/>
        <p:nvPr/>
      </p:nvGrpSpPr>
      <p:grpSpPr>
        <a:xfrm>
          <a:off x="0" y="0"/>
          <a:ext cx="0" cy="0"/>
          <a:chOff x="0" y="0"/>
          <a:chExt cx="0" cy="0"/>
        </a:xfrm>
      </p:grpSpPr>
      <p:pic>
        <p:nvPicPr>
          <p:cNvPr id="265" name="Google Shape;265;p31"/>
          <p:cNvPicPr preferRelativeResize="0"/>
          <p:nvPr/>
        </p:nvPicPr>
        <p:blipFill>
          <a:blip r:embed="rId2">
            <a:alphaModFix/>
          </a:blip>
          <a:stretch>
            <a:fillRect/>
          </a:stretch>
        </p:blipFill>
        <p:spPr>
          <a:xfrm>
            <a:off x="-1385758" y="-1242275"/>
            <a:ext cx="3464467" cy="3464467"/>
          </a:xfrm>
          <a:prstGeom prst="rect">
            <a:avLst/>
          </a:prstGeom>
          <a:noFill/>
          <a:ln>
            <a:noFill/>
          </a:ln>
        </p:spPr>
      </p:pic>
      <p:pic>
        <p:nvPicPr>
          <p:cNvPr id="266" name="Google Shape;266;p31"/>
          <p:cNvPicPr preferRelativeResize="0"/>
          <p:nvPr/>
        </p:nvPicPr>
        <p:blipFill>
          <a:blip r:embed="rId3">
            <a:alphaModFix/>
          </a:blip>
          <a:stretch>
            <a:fillRect/>
          </a:stretch>
        </p:blipFill>
        <p:spPr>
          <a:xfrm>
            <a:off x="7415124" y="3398150"/>
            <a:ext cx="2833425" cy="2813100"/>
          </a:xfrm>
          <a:prstGeom prst="rect">
            <a:avLst/>
          </a:prstGeom>
          <a:noFill/>
          <a:ln>
            <a:noFill/>
          </a:ln>
        </p:spPr>
      </p:pic>
      <p:sp>
        <p:nvSpPr>
          <p:cNvPr id="267" name="Google Shape;267;p31"/>
          <p:cNvSpPr/>
          <p:nvPr/>
        </p:nvSpPr>
        <p:spPr>
          <a:xfrm rot="9057554" flipH="1">
            <a:off x="7846922" y="3092551"/>
            <a:ext cx="844815" cy="175356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rot="9057554" flipH="1">
            <a:off x="7635326" y="3212773"/>
            <a:ext cx="844815" cy="175356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rot="7585662" flipH="1">
            <a:off x="623583" y="105826"/>
            <a:ext cx="1041751" cy="2161919"/>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rot="7585662" flipH="1">
            <a:off x="447713" y="348879"/>
            <a:ext cx="1041751" cy="2161919"/>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4592013" y="2654375"/>
            <a:ext cx="3387000" cy="10155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a:spLocks noGrp="1"/>
          </p:cNvSpPr>
          <p:nvPr>
            <p:ph type="subTitle" idx="1"/>
          </p:nvPr>
        </p:nvSpPr>
        <p:spPr>
          <a:xfrm>
            <a:off x="4592013" y="3669875"/>
            <a:ext cx="3387000" cy="67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71" name="Google Shape;71;p11"/>
          <p:cNvPicPr preferRelativeResize="0"/>
          <p:nvPr/>
        </p:nvPicPr>
        <p:blipFill>
          <a:blip r:embed="rId2">
            <a:alphaModFix/>
          </a:blip>
          <a:stretch>
            <a:fillRect/>
          </a:stretch>
        </p:blipFill>
        <p:spPr>
          <a:xfrm>
            <a:off x="5695900" y="-1362225"/>
            <a:ext cx="2981525" cy="2981525"/>
          </a:xfrm>
          <a:prstGeom prst="rect">
            <a:avLst/>
          </a:prstGeom>
          <a:noFill/>
          <a:ln>
            <a:noFill/>
          </a:ln>
        </p:spPr>
      </p:pic>
      <p:sp>
        <p:nvSpPr>
          <p:cNvPr id="72" name="Google Shape;72;p11"/>
          <p:cNvSpPr/>
          <p:nvPr/>
        </p:nvSpPr>
        <p:spPr>
          <a:xfrm rot="8151151">
            <a:off x="7529443" y="-221951"/>
            <a:ext cx="983765" cy="2041148"/>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8151151">
            <a:off x="7734593" y="-417283"/>
            <a:ext cx="983765" cy="2041148"/>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8157142" flipH="1">
            <a:off x="-472713" y="2536868"/>
            <a:ext cx="816821" cy="1695382"/>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8157142" flipH="1">
            <a:off x="-640233" y="2702088"/>
            <a:ext cx="816821" cy="1695382"/>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2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62150" y="1178497"/>
            <a:ext cx="76197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pic>
        <p:nvPicPr>
          <p:cNvPr id="22" name="Google Shape;22;p4"/>
          <p:cNvPicPr preferRelativeResize="0"/>
          <p:nvPr/>
        </p:nvPicPr>
        <p:blipFill>
          <a:blip r:embed="rId2">
            <a:alphaModFix/>
          </a:blip>
          <a:stretch>
            <a:fillRect/>
          </a:stretch>
        </p:blipFill>
        <p:spPr>
          <a:xfrm>
            <a:off x="7264800" y="-1792162"/>
            <a:ext cx="2819400" cy="2809875"/>
          </a:xfrm>
          <a:prstGeom prst="rect">
            <a:avLst/>
          </a:prstGeom>
          <a:noFill/>
          <a:ln>
            <a:noFill/>
          </a:ln>
        </p:spPr>
      </p:pic>
      <p:pic>
        <p:nvPicPr>
          <p:cNvPr id="23" name="Google Shape;23;p4"/>
          <p:cNvPicPr preferRelativeResize="0"/>
          <p:nvPr/>
        </p:nvPicPr>
        <p:blipFill>
          <a:blip r:embed="rId3">
            <a:alphaModFix/>
          </a:blip>
          <a:stretch>
            <a:fillRect/>
          </a:stretch>
        </p:blipFill>
        <p:spPr>
          <a:xfrm>
            <a:off x="7742463" y="4037563"/>
            <a:ext cx="2695575" cy="2676525"/>
          </a:xfrm>
          <a:prstGeom prst="rect">
            <a:avLst/>
          </a:prstGeom>
          <a:noFill/>
          <a:ln>
            <a:noFill/>
          </a:ln>
        </p:spPr>
      </p:pic>
      <p:sp>
        <p:nvSpPr>
          <p:cNvPr id="24" name="Google Shape;24;p4"/>
          <p:cNvSpPr/>
          <p:nvPr/>
        </p:nvSpPr>
        <p:spPr>
          <a:xfrm rot="-8272913">
            <a:off x="8570143" y="3062470"/>
            <a:ext cx="966211" cy="200547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272913">
            <a:off x="8774713" y="3251119"/>
            <a:ext cx="966211" cy="2005473"/>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720000" y="3213575"/>
            <a:ext cx="2907600" cy="388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Russo One"/>
              <a:buNone/>
              <a:defRPr sz="2400">
                <a:latin typeface="Russo One"/>
                <a:ea typeface="Russo One"/>
                <a:cs typeface="Russo One"/>
                <a:sym typeface="Russo One"/>
              </a:defRPr>
            </a:lvl1pPr>
            <a:lvl2pPr lvl="1"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2pPr>
            <a:lvl3pPr lvl="2"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3pPr>
            <a:lvl4pPr lvl="3"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4pPr>
            <a:lvl5pPr lvl="4"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5pPr>
            <a:lvl6pPr lvl="5"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6pPr>
            <a:lvl7pPr lvl="6"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7pPr>
            <a:lvl8pPr lvl="7"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8pPr>
            <a:lvl9pPr lvl="8" algn="ctr">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9pPr>
          </a:lstStyle>
          <a:p>
            <a:endParaRPr/>
          </a:p>
        </p:txBody>
      </p:sp>
      <p:sp>
        <p:nvSpPr>
          <p:cNvPr id="28" name="Google Shape;28;p5"/>
          <p:cNvSpPr txBox="1">
            <a:spLocks noGrp="1"/>
          </p:cNvSpPr>
          <p:nvPr>
            <p:ph type="subTitle" idx="2"/>
          </p:nvPr>
        </p:nvSpPr>
        <p:spPr>
          <a:xfrm>
            <a:off x="4374875" y="3213575"/>
            <a:ext cx="29076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Russo One"/>
              <a:buNone/>
              <a:defRPr sz="2400">
                <a:latin typeface="Russo One"/>
                <a:ea typeface="Russo One"/>
                <a:cs typeface="Russo One"/>
                <a:sym typeface="Russo One"/>
              </a:defRPr>
            </a:lvl1pPr>
            <a:lvl2pPr lvl="1"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2pPr>
            <a:lvl3pPr lvl="2"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3pPr>
            <a:lvl4pPr lvl="3"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4pPr>
            <a:lvl5pPr lvl="4"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5pPr>
            <a:lvl6pPr lvl="5"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6pPr>
            <a:lvl7pPr lvl="6"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7pPr>
            <a:lvl8pPr lvl="7"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8pPr>
            <a:lvl9pPr lvl="8" algn="ctr" rtl="0">
              <a:lnSpc>
                <a:spcPct val="100000"/>
              </a:lnSpc>
              <a:spcBef>
                <a:spcPts val="0"/>
              </a:spcBef>
              <a:spcAft>
                <a:spcPts val="0"/>
              </a:spcAft>
              <a:buClr>
                <a:schemeClr val="dk1"/>
              </a:buClr>
              <a:buSzPts val="2400"/>
              <a:buFont typeface="Russo One"/>
              <a:buNone/>
              <a:defRPr sz="2400">
                <a:solidFill>
                  <a:schemeClr val="dk1"/>
                </a:solidFill>
                <a:latin typeface="Russo One"/>
                <a:ea typeface="Russo One"/>
                <a:cs typeface="Russo One"/>
                <a:sym typeface="Russo One"/>
              </a:defRPr>
            </a:lvl9pPr>
          </a:lstStyle>
          <a:p>
            <a:endParaRPr/>
          </a:p>
        </p:txBody>
      </p:sp>
      <p:sp>
        <p:nvSpPr>
          <p:cNvPr id="29" name="Google Shape;29;p5"/>
          <p:cNvSpPr txBox="1">
            <a:spLocks noGrp="1"/>
          </p:cNvSpPr>
          <p:nvPr>
            <p:ph type="subTitle" idx="3"/>
          </p:nvPr>
        </p:nvSpPr>
        <p:spPr>
          <a:xfrm>
            <a:off x="720000" y="3665100"/>
            <a:ext cx="2907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4"/>
          </p:nvPr>
        </p:nvSpPr>
        <p:spPr>
          <a:xfrm>
            <a:off x="4374875" y="3665100"/>
            <a:ext cx="2907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2" name="Google Shape;32;p5"/>
          <p:cNvPicPr preferRelativeResize="0"/>
          <p:nvPr/>
        </p:nvPicPr>
        <p:blipFill>
          <a:blip r:embed="rId2">
            <a:alphaModFix/>
          </a:blip>
          <a:stretch>
            <a:fillRect/>
          </a:stretch>
        </p:blipFill>
        <p:spPr>
          <a:xfrm>
            <a:off x="7282475" y="0"/>
            <a:ext cx="3358075" cy="3235205"/>
          </a:xfrm>
          <a:prstGeom prst="rect">
            <a:avLst/>
          </a:prstGeom>
          <a:noFill/>
          <a:ln>
            <a:noFill/>
          </a:ln>
        </p:spPr>
      </p:pic>
      <p:sp>
        <p:nvSpPr>
          <p:cNvPr id="33" name="Google Shape;33;p5"/>
          <p:cNvSpPr/>
          <p:nvPr/>
        </p:nvSpPr>
        <p:spPr>
          <a:xfrm rot="-7798166" flipH="1">
            <a:off x="8673003" y="1398110"/>
            <a:ext cx="1168469" cy="2424826"/>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7798166" flipH="1">
            <a:off x="8454304" y="1142391"/>
            <a:ext cx="1168469" cy="2424826"/>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378808" y="2461128"/>
            <a:ext cx="3645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sz="3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body" idx="1"/>
          </p:nvPr>
        </p:nvSpPr>
        <p:spPr>
          <a:xfrm>
            <a:off x="4378800" y="3150975"/>
            <a:ext cx="3658500" cy="1308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pic>
        <p:nvPicPr>
          <p:cNvPr id="40" name="Google Shape;40;p7"/>
          <p:cNvPicPr preferRelativeResize="0"/>
          <p:nvPr/>
        </p:nvPicPr>
        <p:blipFill>
          <a:blip r:embed="rId2">
            <a:alphaModFix/>
          </a:blip>
          <a:stretch>
            <a:fillRect/>
          </a:stretch>
        </p:blipFill>
        <p:spPr>
          <a:xfrm>
            <a:off x="7010273" y="-1667375"/>
            <a:ext cx="3388475" cy="3388475"/>
          </a:xfrm>
          <a:prstGeom prst="rect">
            <a:avLst/>
          </a:prstGeom>
          <a:noFill/>
          <a:ln>
            <a:noFill/>
          </a:ln>
        </p:spPr>
      </p:pic>
      <p:sp>
        <p:nvSpPr>
          <p:cNvPr id="41" name="Google Shape;41;p7"/>
          <p:cNvSpPr/>
          <p:nvPr/>
        </p:nvSpPr>
        <p:spPr>
          <a:xfrm rot="-8606991">
            <a:off x="8465587" y="307917"/>
            <a:ext cx="817093" cy="1695506"/>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8606991">
            <a:off x="8295958" y="193616"/>
            <a:ext cx="817093" cy="1695506"/>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81753" y="1992644"/>
            <a:ext cx="3858000" cy="1422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881753" y="3571069"/>
            <a:ext cx="3858000" cy="84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57" name="Google Shape;57;p9"/>
          <p:cNvPicPr preferRelativeResize="0"/>
          <p:nvPr/>
        </p:nvPicPr>
        <p:blipFill>
          <a:blip r:embed="rId2">
            <a:alphaModFix/>
          </a:blip>
          <a:stretch>
            <a:fillRect/>
          </a:stretch>
        </p:blipFill>
        <p:spPr>
          <a:xfrm>
            <a:off x="-887396" y="-1246624"/>
            <a:ext cx="2799598" cy="2779792"/>
          </a:xfrm>
          <a:prstGeom prst="rect">
            <a:avLst/>
          </a:prstGeom>
          <a:noFill/>
          <a:ln>
            <a:noFill/>
          </a:ln>
        </p:spPr>
      </p:pic>
      <p:sp>
        <p:nvSpPr>
          <p:cNvPr id="58" name="Google Shape;58;p9"/>
          <p:cNvSpPr/>
          <p:nvPr/>
        </p:nvSpPr>
        <p:spPr>
          <a:xfrm rot="-3098454" flipH="1">
            <a:off x="806506" y="-592641"/>
            <a:ext cx="1071242" cy="2221662"/>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rot="-3098454" flipH="1">
            <a:off x="995593" y="-836222"/>
            <a:ext cx="1071242" cy="2221662"/>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rot="-8157142">
            <a:off x="7132167" y="-968332"/>
            <a:ext cx="816821" cy="1695382"/>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8157142">
            <a:off x="7299687" y="-803112"/>
            <a:ext cx="816821" cy="1695382"/>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8265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2" hasCustomPrompt="1"/>
          </p:nvPr>
        </p:nvSpPr>
        <p:spPr>
          <a:xfrm>
            <a:off x="8265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8265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3"/>
          </p:nvPr>
        </p:nvSpPr>
        <p:spPr>
          <a:xfrm>
            <a:off x="35103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3"/>
          <p:cNvSpPr txBox="1">
            <a:spLocks noGrp="1"/>
          </p:cNvSpPr>
          <p:nvPr>
            <p:ph type="title" idx="4" hasCustomPrompt="1"/>
          </p:nvPr>
        </p:nvSpPr>
        <p:spPr>
          <a:xfrm>
            <a:off x="35103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5"/>
          </p:nvPr>
        </p:nvSpPr>
        <p:spPr>
          <a:xfrm>
            <a:off x="35103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6"/>
          </p:nvPr>
        </p:nvSpPr>
        <p:spPr>
          <a:xfrm>
            <a:off x="61941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title" idx="7" hasCustomPrompt="1"/>
          </p:nvPr>
        </p:nvSpPr>
        <p:spPr>
          <a:xfrm>
            <a:off x="61941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61941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9"/>
          </p:nvPr>
        </p:nvSpPr>
        <p:spPr>
          <a:xfrm>
            <a:off x="8265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title" idx="13" hasCustomPrompt="1"/>
          </p:nvPr>
        </p:nvSpPr>
        <p:spPr>
          <a:xfrm>
            <a:off x="8265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4"/>
          </p:nvPr>
        </p:nvSpPr>
        <p:spPr>
          <a:xfrm>
            <a:off x="8265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15"/>
          </p:nvPr>
        </p:nvSpPr>
        <p:spPr>
          <a:xfrm>
            <a:off x="35103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16" hasCustomPrompt="1"/>
          </p:nvPr>
        </p:nvSpPr>
        <p:spPr>
          <a:xfrm>
            <a:off x="35103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7"/>
          </p:nvPr>
        </p:nvSpPr>
        <p:spPr>
          <a:xfrm>
            <a:off x="35103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8"/>
          </p:nvPr>
        </p:nvSpPr>
        <p:spPr>
          <a:xfrm>
            <a:off x="61941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19" hasCustomPrompt="1"/>
          </p:nvPr>
        </p:nvSpPr>
        <p:spPr>
          <a:xfrm>
            <a:off x="61941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20"/>
          </p:nvPr>
        </p:nvSpPr>
        <p:spPr>
          <a:xfrm>
            <a:off x="61941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7" name="Google Shape;97;p13"/>
          <p:cNvPicPr preferRelativeResize="0"/>
          <p:nvPr/>
        </p:nvPicPr>
        <p:blipFill>
          <a:blip r:embed="rId2">
            <a:alphaModFix/>
          </a:blip>
          <a:stretch>
            <a:fillRect/>
          </a:stretch>
        </p:blipFill>
        <p:spPr>
          <a:xfrm>
            <a:off x="7087813" y="-1828575"/>
            <a:ext cx="3133725" cy="3009900"/>
          </a:xfrm>
          <a:prstGeom prst="rect">
            <a:avLst/>
          </a:prstGeom>
          <a:noFill/>
          <a:ln>
            <a:noFill/>
          </a:ln>
        </p:spPr>
      </p:pic>
      <p:sp>
        <p:nvSpPr>
          <p:cNvPr id="98" name="Google Shape;98;p13"/>
          <p:cNvSpPr/>
          <p:nvPr/>
        </p:nvSpPr>
        <p:spPr>
          <a:xfrm rot="-3636128">
            <a:off x="8690680" y="3904477"/>
            <a:ext cx="817119" cy="169548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3636128">
            <a:off x="8573216" y="4108347"/>
            <a:ext cx="817119" cy="169548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3844525" y="2937217"/>
            <a:ext cx="3152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2" name="Google Shape;102;p14"/>
          <p:cNvSpPr txBox="1">
            <a:spLocks noGrp="1"/>
          </p:cNvSpPr>
          <p:nvPr>
            <p:ph type="subTitle" idx="1"/>
          </p:nvPr>
        </p:nvSpPr>
        <p:spPr>
          <a:xfrm>
            <a:off x="3844525" y="1794217"/>
            <a:ext cx="44769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2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pic>
        <p:nvPicPr>
          <p:cNvPr id="103" name="Google Shape;103;p14"/>
          <p:cNvPicPr preferRelativeResize="0"/>
          <p:nvPr/>
        </p:nvPicPr>
        <p:blipFill>
          <a:blip r:embed="rId2">
            <a:alphaModFix/>
          </a:blip>
          <a:stretch>
            <a:fillRect/>
          </a:stretch>
        </p:blipFill>
        <p:spPr>
          <a:xfrm>
            <a:off x="7009214" y="3624125"/>
            <a:ext cx="2839375" cy="2724950"/>
          </a:xfrm>
          <a:prstGeom prst="rect">
            <a:avLst/>
          </a:prstGeom>
          <a:noFill/>
          <a:ln>
            <a:noFill/>
          </a:ln>
        </p:spPr>
      </p:pic>
      <p:sp>
        <p:nvSpPr>
          <p:cNvPr id="104" name="Google Shape;104;p14"/>
          <p:cNvSpPr/>
          <p:nvPr/>
        </p:nvSpPr>
        <p:spPr>
          <a:xfrm rot="-3098212" flipH="1">
            <a:off x="5152798" y="-850447"/>
            <a:ext cx="1031510" cy="213901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3098212" flipH="1">
            <a:off x="5334859" y="-1084980"/>
            <a:ext cx="1031510" cy="213901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3098212">
            <a:off x="7421109" y="4368478"/>
            <a:ext cx="1031510" cy="213901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rot="3098212">
            <a:off x="7239048" y="4133945"/>
            <a:ext cx="1031510" cy="213901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FDEFC">
            <a:alpha val="758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100"/>
              <a:buFont typeface="Russo One"/>
              <a:buNone/>
              <a:defRPr sz="3100">
                <a:solidFill>
                  <a:schemeClr val="dk2"/>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allanna"/>
              <a:buChar char="●"/>
              <a:defRPr>
                <a:solidFill>
                  <a:schemeClr val="dk2"/>
                </a:solidFill>
                <a:latin typeface="Mallanna"/>
                <a:ea typeface="Mallanna"/>
                <a:cs typeface="Mallanna"/>
                <a:sym typeface="Mallanna"/>
              </a:defRPr>
            </a:lvl1pPr>
            <a:lvl2pPr marL="914400" lvl="1"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2pPr>
            <a:lvl3pPr marL="1371600" lvl="2"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3pPr>
            <a:lvl4pPr marL="1828800" lvl="3"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4pPr>
            <a:lvl5pPr marL="2286000" lvl="4"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5pPr>
            <a:lvl6pPr marL="2743200" lvl="5"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6pPr>
            <a:lvl7pPr marL="3200400" lvl="6"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7pPr>
            <a:lvl8pPr marL="3657600" lvl="7"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8pPr>
            <a:lvl9pPr marL="4114800" lvl="8" indent="-317500">
              <a:lnSpc>
                <a:spcPct val="115000"/>
              </a:lnSpc>
              <a:spcBef>
                <a:spcPts val="1600"/>
              </a:spcBef>
              <a:spcAft>
                <a:spcPts val="1600"/>
              </a:spcAft>
              <a:buClr>
                <a:schemeClr val="dk2"/>
              </a:buClr>
              <a:buSzPts val="1400"/>
              <a:buFont typeface="Mallanna"/>
              <a:buChar char="■"/>
              <a:defRPr>
                <a:solidFill>
                  <a:schemeClr val="dk2"/>
                </a:solidFill>
                <a:latin typeface="Mallanna"/>
                <a:ea typeface="Mallanna"/>
                <a:cs typeface="Mallanna"/>
                <a:sym typeface="Mallan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59" r:id="rId8"/>
    <p:sldLayoutId id="2147483660" r:id="rId9"/>
    <p:sldLayoutId id="2147483661" r:id="rId10"/>
    <p:sldLayoutId id="2147483666" r:id="rId11"/>
    <p:sldLayoutId id="2147483668" r:id="rId12"/>
    <p:sldLayoutId id="2147483670" r:id="rId13"/>
    <p:sldLayoutId id="2147483676" r:id="rId14"/>
    <p:sldLayoutId id="2147483677"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es.wix.com/"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gif"/><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laculturadelmarketing.com/benchmarking-definicio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rockcontent.com/es/blog/buyer-persona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rockcontent.com/es/blog/que-es-un-funnel-de-ventas/" TargetMode="External"/><Relationship Id="rId4" Type="http://schemas.openxmlformats.org/officeDocument/2006/relationships/hyperlink" Target="https://rockcontent.com/es/blog/leads-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5"/>
          <p:cNvPicPr preferRelativeResize="0"/>
          <p:nvPr/>
        </p:nvPicPr>
        <p:blipFill>
          <a:blip r:embed="rId3">
            <a:alphaModFix/>
          </a:blip>
          <a:stretch>
            <a:fillRect/>
          </a:stretch>
        </p:blipFill>
        <p:spPr>
          <a:xfrm>
            <a:off x="7829835" y="3835039"/>
            <a:ext cx="2482225" cy="2482225"/>
          </a:xfrm>
          <a:prstGeom prst="rect">
            <a:avLst/>
          </a:prstGeom>
          <a:noFill/>
          <a:ln>
            <a:noFill/>
          </a:ln>
        </p:spPr>
      </p:pic>
      <p:pic>
        <p:nvPicPr>
          <p:cNvPr id="282" name="Google Shape;282;p35"/>
          <p:cNvPicPr preferRelativeResize="0"/>
          <p:nvPr/>
        </p:nvPicPr>
        <p:blipFill>
          <a:blip r:embed="rId4">
            <a:alphaModFix/>
          </a:blip>
          <a:stretch>
            <a:fillRect/>
          </a:stretch>
        </p:blipFill>
        <p:spPr>
          <a:xfrm>
            <a:off x="5855625" y="-1498297"/>
            <a:ext cx="3999125" cy="3837950"/>
          </a:xfrm>
          <a:prstGeom prst="rect">
            <a:avLst/>
          </a:prstGeom>
          <a:noFill/>
          <a:ln>
            <a:noFill/>
          </a:ln>
        </p:spPr>
      </p:pic>
      <p:sp>
        <p:nvSpPr>
          <p:cNvPr id="283" name="Google Shape;283;p35"/>
          <p:cNvSpPr/>
          <p:nvPr/>
        </p:nvSpPr>
        <p:spPr>
          <a:xfrm rot="-3636149">
            <a:off x="8329999" y="-337263"/>
            <a:ext cx="1012700" cy="210142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rot="-3636149">
            <a:off x="8184399" y="-84563"/>
            <a:ext cx="1012700" cy="210142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txBox="1">
            <a:spLocks noGrp="1"/>
          </p:cNvSpPr>
          <p:nvPr>
            <p:ph type="ctrTitle"/>
          </p:nvPr>
        </p:nvSpPr>
        <p:spPr>
          <a:xfrm>
            <a:off x="546303" y="1201939"/>
            <a:ext cx="6144900" cy="1570353"/>
          </a:xfrm>
          <a:prstGeom prst="rect">
            <a:avLst/>
          </a:prstGeom>
        </p:spPr>
        <p:txBody>
          <a:bodyPr spcFirstLastPara="1" wrap="square" lIns="91425" tIns="91425" rIns="91425" bIns="91425" anchor="ctr" anchorCtr="0">
            <a:noAutofit/>
          </a:bodyPr>
          <a:lstStyle/>
          <a:p>
            <a:r>
              <a:rPr lang="es-ES" dirty="0"/>
              <a:t>Cómo crear una página web</a:t>
            </a:r>
            <a:endParaRPr dirty="0"/>
          </a:p>
        </p:txBody>
      </p:sp>
      <p:sp>
        <p:nvSpPr>
          <p:cNvPr id="286" name="Google Shape;286;p35"/>
          <p:cNvSpPr txBox="1">
            <a:spLocks noGrp="1"/>
          </p:cNvSpPr>
          <p:nvPr>
            <p:ph type="subTitle" idx="1"/>
          </p:nvPr>
        </p:nvSpPr>
        <p:spPr>
          <a:xfrm>
            <a:off x="715100" y="2964829"/>
            <a:ext cx="3818700" cy="992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Nombre: Jimmy Alarcón Moran</a:t>
            </a:r>
          </a:p>
          <a:p>
            <a:pPr marL="0" lvl="0" indent="0" algn="l" rtl="0">
              <a:spcBef>
                <a:spcPts val="0"/>
              </a:spcBef>
              <a:spcAft>
                <a:spcPts val="0"/>
              </a:spcAft>
              <a:buNone/>
            </a:pPr>
            <a:r>
              <a:rPr lang="es-ES" dirty="0"/>
              <a:t>Curso: 2 Bach L</a:t>
            </a:r>
          </a:p>
          <a:p>
            <a:pPr marL="0" lvl="0" indent="0" algn="l" rtl="0">
              <a:spcBef>
                <a:spcPts val="0"/>
              </a:spcBef>
              <a:spcAft>
                <a:spcPts val="0"/>
              </a:spcAft>
              <a:buNone/>
            </a:pPr>
            <a:r>
              <a:rPr lang="es-ES" dirty="0"/>
              <a:t>Asignatura: diseño web</a:t>
            </a:r>
          </a:p>
          <a:p>
            <a:pPr marL="0" lvl="0" indent="0" algn="l" rtl="0">
              <a:spcBef>
                <a:spcPts val="0"/>
              </a:spcBef>
              <a:spcAft>
                <a:spcPts val="0"/>
              </a:spcAft>
              <a:buNone/>
            </a:pPr>
            <a:r>
              <a:rPr lang="es-ES" dirty="0"/>
              <a:t>Lcda.: Tania Vélez </a:t>
            </a:r>
          </a:p>
        </p:txBody>
      </p:sp>
      <p:cxnSp>
        <p:nvCxnSpPr>
          <p:cNvPr id="287" name="Google Shape;287;p35"/>
          <p:cNvCxnSpPr/>
          <p:nvPr/>
        </p:nvCxnSpPr>
        <p:spPr>
          <a:xfrm>
            <a:off x="616245" y="966149"/>
            <a:ext cx="6154200" cy="0"/>
          </a:xfrm>
          <a:prstGeom prst="straightConnector1">
            <a:avLst/>
          </a:prstGeom>
          <a:noFill/>
          <a:ln w="19050" cap="flat" cmpd="sng">
            <a:solidFill>
              <a:schemeClr val="dk2"/>
            </a:solidFill>
            <a:prstDash val="solid"/>
            <a:round/>
            <a:headEnd type="none" w="med" len="med"/>
            <a:tailEnd type="none" w="med" len="med"/>
          </a:ln>
        </p:spPr>
      </p:cxnSp>
      <p:cxnSp>
        <p:nvCxnSpPr>
          <p:cNvPr id="288" name="Google Shape;288;p35"/>
          <p:cNvCxnSpPr/>
          <p:nvPr/>
        </p:nvCxnSpPr>
        <p:spPr>
          <a:xfrm>
            <a:off x="620445" y="2772292"/>
            <a:ext cx="6150000" cy="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5"/>
          <p:cNvSpPr/>
          <p:nvPr/>
        </p:nvSpPr>
        <p:spPr>
          <a:xfrm rot="-9036128">
            <a:off x="7655706" y="3552266"/>
            <a:ext cx="817119" cy="169548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rot="-9036128">
            <a:off x="7844996" y="3652302"/>
            <a:ext cx="817119" cy="169548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35"/>
          <p:cNvPicPr preferRelativeResize="0"/>
          <p:nvPr/>
        </p:nvPicPr>
        <p:blipFill>
          <a:blip r:embed="rId5">
            <a:alphaModFix/>
          </a:blip>
          <a:stretch>
            <a:fillRect/>
          </a:stretch>
        </p:blipFill>
        <p:spPr>
          <a:xfrm>
            <a:off x="-402930" y="-1110301"/>
            <a:ext cx="2038350" cy="2076450"/>
          </a:xfrm>
          <a:prstGeom prst="rect">
            <a:avLst/>
          </a:prstGeom>
          <a:noFill/>
          <a:ln>
            <a:noFill/>
          </a:ln>
        </p:spPr>
      </p:pic>
      <p:grpSp>
        <p:nvGrpSpPr>
          <p:cNvPr id="13" name="Google Shape;1189;p38">
            <a:extLst>
              <a:ext uri="{FF2B5EF4-FFF2-40B4-BE49-F238E27FC236}">
                <a16:creationId xmlns:a16="http://schemas.microsoft.com/office/drawing/2014/main" id="{0264CEA2-E5B6-4B70-93C4-CC17F141A6C2}"/>
              </a:ext>
            </a:extLst>
          </p:cNvPr>
          <p:cNvGrpSpPr/>
          <p:nvPr/>
        </p:nvGrpSpPr>
        <p:grpSpPr>
          <a:xfrm>
            <a:off x="3543941" y="4396145"/>
            <a:ext cx="540117" cy="485065"/>
            <a:chOff x="2220800" y="1544675"/>
            <a:chExt cx="2904850" cy="2904825"/>
          </a:xfrm>
        </p:grpSpPr>
        <p:sp>
          <p:nvSpPr>
            <p:cNvPr id="14" name="Google Shape;1190;p38">
              <a:extLst>
                <a:ext uri="{FF2B5EF4-FFF2-40B4-BE49-F238E27FC236}">
                  <a16:creationId xmlns:a16="http://schemas.microsoft.com/office/drawing/2014/main" id="{1B34491A-2FAA-4593-AA21-446F7B14E28B}"/>
                </a:ext>
              </a:extLst>
            </p:cNvPr>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1;p38">
              <a:extLst>
                <a:ext uri="{FF2B5EF4-FFF2-40B4-BE49-F238E27FC236}">
                  <a16:creationId xmlns:a16="http://schemas.microsoft.com/office/drawing/2014/main" id="{E0736B9F-6EFA-417B-8162-79B3D5A524DE}"/>
                </a:ext>
              </a:extLst>
            </p:cNvPr>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2;p38">
              <a:extLst>
                <a:ext uri="{FF2B5EF4-FFF2-40B4-BE49-F238E27FC236}">
                  <a16:creationId xmlns:a16="http://schemas.microsoft.com/office/drawing/2014/main" id="{A5C59749-63F5-4CAB-8CFE-AC48F5425C64}"/>
                </a:ext>
              </a:extLst>
            </p:cNvPr>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3;p38">
              <a:extLst>
                <a:ext uri="{FF2B5EF4-FFF2-40B4-BE49-F238E27FC236}">
                  <a16:creationId xmlns:a16="http://schemas.microsoft.com/office/drawing/2014/main" id="{E4F07927-9833-4DC3-858E-EC5788A9DF70}"/>
                </a:ext>
              </a:extLst>
            </p:cNvPr>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4;p38">
              <a:extLst>
                <a:ext uri="{FF2B5EF4-FFF2-40B4-BE49-F238E27FC236}">
                  <a16:creationId xmlns:a16="http://schemas.microsoft.com/office/drawing/2014/main" id="{9A5B70AD-998C-471C-9661-A1D0D2ABD2C5}"/>
                </a:ext>
              </a:extLst>
            </p:cNvPr>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5;p38">
              <a:extLst>
                <a:ext uri="{FF2B5EF4-FFF2-40B4-BE49-F238E27FC236}">
                  <a16:creationId xmlns:a16="http://schemas.microsoft.com/office/drawing/2014/main" id="{7843F269-A180-4AB5-AFDA-FEBD386A93D8}"/>
                </a:ext>
              </a:extLst>
            </p:cNvPr>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6;p38">
              <a:extLst>
                <a:ext uri="{FF2B5EF4-FFF2-40B4-BE49-F238E27FC236}">
                  <a16:creationId xmlns:a16="http://schemas.microsoft.com/office/drawing/2014/main" id="{1A549290-6899-4C76-85E0-168E15B8684A}"/>
                </a:ext>
              </a:extLst>
            </p:cNvPr>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7;p38">
              <a:extLst>
                <a:ext uri="{FF2B5EF4-FFF2-40B4-BE49-F238E27FC236}">
                  <a16:creationId xmlns:a16="http://schemas.microsoft.com/office/drawing/2014/main" id="{9E1F756F-FB54-4876-A283-05E7973A0E92}"/>
                </a:ext>
              </a:extLst>
            </p:cNvPr>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8;p38">
              <a:extLst>
                <a:ext uri="{FF2B5EF4-FFF2-40B4-BE49-F238E27FC236}">
                  <a16:creationId xmlns:a16="http://schemas.microsoft.com/office/drawing/2014/main" id="{3548C11F-3C0C-47E8-9CC9-3A440E8DAEF2}"/>
                </a:ext>
              </a:extLst>
            </p:cNvPr>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9;p38">
              <a:extLst>
                <a:ext uri="{FF2B5EF4-FFF2-40B4-BE49-F238E27FC236}">
                  <a16:creationId xmlns:a16="http://schemas.microsoft.com/office/drawing/2014/main" id="{3E5424AC-AEFF-4361-A0A5-392E0C6D1D66}"/>
                </a:ext>
              </a:extLst>
            </p:cNvPr>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0;p38">
              <a:extLst>
                <a:ext uri="{FF2B5EF4-FFF2-40B4-BE49-F238E27FC236}">
                  <a16:creationId xmlns:a16="http://schemas.microsoft.com/office/drawing/2014/main" id="{8702CDAB-4092-4D32-BA2C-BFEFC5016226}"/>
                </a:ext>
              </a:extLst>
            </p:cNvPr>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1;p38">
              <a:extLst>
                <a:ext uri="{FF2B5EF4-FFF2-40B4-BE49-F238E27FC236}">
                  <a16:creationId xmlns:a16="http://schemas.microsoft.com/office/drawing/2014/main" id="{6F543176-AF28-4CB5-BDC9-B80545CF419F}"/>
                </a:ext>
              </a:extLst>
            </p:cNvPr>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2;p38">
              <a:extLst>
                <a:ext uri="{FF2B5EF4-FFF2-40B4-BE49-F238E27FC236}">
                  <a16:creationId xmlns:a16="http://schemas.microsoft.com/office/drawing/2014/main" id="{3210B169-D01E-4DD3-804D-56E8D4EEEBF7}"/>
                </a:ext>
              </a:extLst>
            </p:cNvPr>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3;p38">
              <a:extLst>
                <a:ext uri="{FF2B5EF4-FFF2-40B4-BE49-F238E27FC236}">
                  <a16:creationId xmlns:a16="http://schemas.microsoft.com/office/drawing/2014/main" id="{E750F355-244F-47A9-BBE4-62BC7807A283}"/>
                </a:ext>
              </a:extLst>
            </p:cNvPr>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4;p38">
              <a:extLst>
                <a:ext uri="{FF2B5EF4-FFF2-40B4-BE49-F238E27FC236}">
                  <a16:creationId xmlns:a16="http://schemas.microsoft.com/office/drawing/2014/main" id="{68B27B4C-FC96-485A-A968-1A01B0506CA8}"/>
                </a:ext>
              </a:extLst>
            </p:cNvPr>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5;p38">
              <a:extLst>
                <a:ext uri="{FF2B5EF4-FFF2-40B4-BE49-F238E27FC236}">
                  <a16:creationId xmlns:a16="http://schemas.microsoft.com/office/drawing/2014/main" id="{DFAF77B9-01FC-44CD-AA4C-1E41319ABCEC}"/>
                </a:ext>
              </a:extLst>
            </p:cNvPr>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6;p38">
              <a:extLst>
                <a:ext uri="{FF2B5EF4-FFF2-40B4-BE49-F238E27FC236}">
                  <a16:creationId xmlns:a16="http://schemas.microsoft.com/office/drawing/2014/main" id="{8B064C65-F8EF-461A-98DE-F7928A267EDA}"/>
                </a:ext>
              </a:extLst>
            </p:cNvPr>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7;p38">
              <a:extLst>
                <a:ext uri="{FF2B5EF4-FFF2-40B4-BE49-F238E27FC236}">
                  <a16:creationId xmlns:a16="http://schemas.microsoft.com/office/drawing/2014/main" id="{23A41FA5-03CA-4190-90FE-F5B7F48EDCE6}"/>
                </a:ext>
              </a:extLst>
            </p:cNvPr>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8;p38">
              <a:extLst>
                <a:ext uri="{FF2B5EF4-FFF2-40B4-BE49-F238E27FC236}">
                  <a16:creationId xmlns:a16="http://schemas.microsoft.com/office/drawing/2014/main" id="{861623BF-CE9F-4FDB-BB7F-98FFEDD287B1}"/>
                </a:ext>
              </a:extLst>
            </p:cNvPr>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p38">
              <a:extLst>
                <a:ext uri="{FF2B5EF4-FFF2-40B4-BE49-F238E27FC236}">
                  <a16:creationId xmlns:a16="http://schemas.microsoft.com/office/drawing/2014/main" id="{9CA03CCB-CD0A-4931-8856-4A0F315A9667}"/>
                </a:ext>
              </a:extLst>
            </p:cNvPr>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0;p38">
              <a:extLst>
                <a:ext uri="{FF2B5EF4-FFF2-40B4-BE49-F238E27FC236}">
                  <a16:creationId xmlns:a16="http://schemas.microsoft.com/office/drawing/2014/main" id="{5207D51D-6DEA-438C-8649-775B0E453D48}"/>
                </a:ext>
              </a:extLst>
            </p:cNvPr>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p38">
              <a:extLst>
                <a:ext uri="{FF2B5EF4-FFF2-40B4-BE49-F238E27FC236}">
                  <a16:creationId xmlns:a16="http://schemas.microsoft.com/office/drawing/2014/main" id="{837DDD69-8BD6-46C4-8C20-6CD35A10FBD5}"/>
                </a:ext>
              </a:extLst>
            </p:cNvPr>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2;p38">
              <a:extLst>
                <a:ext uri="{FF2B5EF4-FFF2-40B4-BE49-F238E27FC236}">
                  <a16:creationId xmlns:a16="http://schemas.microsoft.com/office/drawing/2014/main" id="{579737B8-1906-4778-AB16-9522D4E697A0}"/>
                </a:ext>
              </a:extLst>
            </p:cNvPr>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3;p38">
              <a:extLst>
                <a:ext uri="{FF2B5EF4-FFF2-40B4-BE49-F238E27FC236}">
                  <a16:creationId xmlns:a16="http://schemas.microsoft.com/office/drawing/2014/main" id="{F0E45932-EAB1-4322-95C6-27BB86E500EF}"/>
                </a:ext>
              </a:extLst>
            </p:cNvPr>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4;p38">
              <a:extLst>
                <a:ext uri="{FF2B5EF4-FFF2-40B4-BE49-F238E27FC236}">
                  <a16:creationId xmlns:a16="http://schemas.microsoft.com/office/drawing/2014/main" id="{336DC483-B48E-4D61-A037-8A209114765D}"/>
                </a:ext>
              </a:extLst>
            </p:cNvPr>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5;p38">
              <a:extLst>
                <a:ext uri="{FF2B5EF4-FFF2-40B4-BE49-F238E27FC236}">
                  <a16:creationId xmlns:a16="http://schemas.microsoft.com/office/drawing/2014/main" id="{DB6D7338-D747-4CA9-A536-233BE84B75A6}"/>
                </a:ext>
              </a:extLst>
            </p:cNvPr>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6;p38">
              <a:extLst>
                <a:ext uri="{FF2B5EF4-FFF2-40B4-BE49-F238E27FC236}">
                  <a16:creationId xmlns:a16="http://schemas.microsoft.com/office/drawing/2014/main" id="{B0CA7BD9-5049-4F90-A99F-BC5A020D7E7B}"/>
                </a:ext>
              </a:extLst>
            </p:cNvPr>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7;p38">
              <a:extLst>
                <a:ext uri="{FF2B5EF4-FFF2-40B4-BE49-F238E27FC236}">
                  <a16:creationId xmlns:a16="http://schemas.microsoft.com/office/drawing/2014/main" id="{F6166CE4-930D-4A01-B862-4907A5CEE74A}"/>
                </a:ext>
              </a:extLst>
            </p:cNvPr>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8;p38">
              <a:extLst>
                <a:ext uri="{FF2B5EF4-FFF2-40B4-BE49-F238E27FC236}">
                  <a16:creationId xmlns:a16="http://schemas.microsoft.com/office/drawing/2014/main" id="{0C19C20A-F8A8-4B9D-9505-1865589E04D6}"/>
                </a:ext>
              </a:extLst>
            </p:cNvPr>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9;p38">
              <a:extLst>
                <a:ext uri="{FF2B5EF4-FFF2-40B4-BE49-F238E27FC236}">
                  <a16:creationId xmlns:a16="http://schemas.microsoft.com/office/drawing/2014/main" id="{84F10639-72D9-4BF7-908C-8C59B61FEAA7}"/>
                </a:ext>
              </a:extLst>
            </p:cNvPr>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0;p38">
              <a:extLst>
                <a:ext uri="{FF2B5EF4-FFF2-40B4-BE49-F238E27FC236}">
                  <a16:creationId xmlns:a16="http://schemas.microsoft.com/office/drawing/2014/main" id="{6080E42F-F3D6-4DCB-A94A-A53B71FC4511}"/>
                </a:ext>
              </a:extLst>
            </p:cNvPr>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1;p38">
              <a:extLst>
                <a:ext uri="{FF2B5EF4-FFF2-40B4-BE49-F238E27FC236}">
                  <a16:creationId xmlns:a16="http://schemas.microsoft.com/office/drawing/2014/main" id="{B83596E8-B0F8-4E45-B3D4-3FDF4D31CA46}"/>
                </a:ext>
              </a:extLst>
            </p:cNvPr>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2;p38">
              <a:extLst>
                <a:ext uri="{FF2B5EF4-FFF2-40B4-BE49-F238E27FC236}">
                  <a16:creationId xmlns:a16="http://schemas.microsoft.com/office/drawing/2014/main" id="{32BDA965-C8F6-472B-BD6E-F876409CF962}"/>
                </a:ext>
              </a:extLst>
            </p:cNvPr>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3;p38">
              <a:extLst>
                <a:ext uri="{FF2B5EF4-FFF2-40B4-BE49-F238E27FC236}">
                  <a16:creationId xmlns:a16="http://schemas.microsoft.com/office/drawing/2014/main" id="{6B794479-C064-4303-8504-D301C15D36F4}"/>
                </a:ext>
              </a:extLst>
            </p:cNvPr>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4;p38">
              <a:extLst>
                <a:ext uri="{FF2B5EF4-FFF2-40B4-BE49-F238E27FC236}">
                  <a16:creationId xmlns:a16="http://schemas.microsoft.com/office/drawing/2014/main" id="{91AE5CF1-41B7-46BA-A878-F8B1DC7B2EAE}"/>
                </a:ext>
              </a:extLst>
            </p:cNvPr>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5;p38">
              <a:extLst>
                <a:ext uri="{FF2B5EF4-FFF2-40B4-BE49-F238E27FC236}">
                  <a16:creationId xmlns:a16="http://schemas.microsoft.com/office/drawing/2014/main" id="{0B1A2B1A-21BC-4FA1-861A-25B6BCD08A99}"/>
                </a:ext>
              </a:extLst>
            </p:cNvPr>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6;p38">
              <a:extLst>
                <a:ext uri="{FF2B5EF4-FFF2-40B4-BE49-F238E27FC236}">
                  <a16:creationId xmlns:a16="http://schemas.microsoft.com/office/drawing/2014/main" id="{AB92FFA5-6DB1-4B25-B94D-E77E3CB21BF4}"/>
                </a:ext>
              </a:extLst>
            </p:cNvPr>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7;p38">
              <a:extLst>
                <a:ext uri="{FF2B5EF4-FFF2-40B4-BE49-F238E27FC236}">
                  <a16:creationId xmlns:a16="http://schemas.microsoft.com/office/drawing/2014/main" id="{9E12EDAF-8233-4951-95AC-B43122A63E2F}"/>
                </a:ext>
              </a:extLst>
            </p:cNvPr>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28;p38">
              <a:extLst>
                <a:ext uri="{FF2B5EF4-FFF2-40B4-BE49-F238E27FC236}">
                  <a16:creationId xmlns:a16="http://schemas.microsoft.com/office/drawing/2014/main" id="{13AA41F5-C57B-4441-BB49-D23762D7182A}"/>
                </a:ext>
              </a:extLst>
            </p:cNvPr>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29;p38">
              <a:extLst>
                <a:ext uri="{FF2B5EF4-FFF2-40B4-BE49-F238E27FC236}">
                  <a16:creationId xmlns:a16="http://schemas.microsoft.com/office/drawing/2014/main" id="{3C545D10-4C20-40D7-9D98-B49F195B5CA0}"/>
                </a:ext>
              </a:extLst>
            </p:cNvPr>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0;p38">
              <a:extLst>
                <a:ext uri="{FF2B5EF4-FFF2-40B4-BE49-F238E27FC236}">
                  <a16:creationId xmlns:a16="http://schemas.microsoft.com/office/drawing/2014/main" id="{F869198F-CD55-4ADB-A7B5-1280799877FE}"/>
                </a:ext>
              </a:extLst>
            </p:cNvPr>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1;p38">
              <a:extLst>
                <a:ext uri="{FF2B5EF4-FFF2-40B4-BE49-F238E27FC236}">
                  <a16:creationId xmlns:a16="http://schemas.microsoft.com/office/drawing/2014/main" id="{C6A51212-D13D-4CD8-848D-E87E70C1D858}"/>
                </a:ext>
              </a:extLst>
            </p:cNvPr>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2;p38">
              <a:extLst>
                <a:ext uri="{FF2B5EF4-FFF2-40B4-BE49-F238E27FC236}">
                  <a16:creationId xmlns:a16="http://schemas.microsoft.com/office/drawing/2014/main" id="{6C4BBA8F-4ED0-4160-B353-704EE65629CD}"/>
                </a:ext>
              </a:extLst>
            </p:cNvPr>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3;p38">
              <a:extLst>
                <a:ext uri="{FF2B5EF4-FFF2-40B4-BE49-F238E27FC236}">
                  <a16:creationId xmlns:a16="http://schemas.microsoft.com/office/drawing/2014/main" id="{26510990-C1F9-4F9A-9574-7251633D46D4}"/>
                </a:ext>
              </a:extLst>
            </p:cNvPr>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4;p38">
              <a:extLst>
                <a:ext uri="{FF2B5EF4-FFF2-40B4-BE49-F238E27FC236}">
                  <a16:creationId xmlns:a16="http://schemas.microsoft.com/office/drawing/2014/main" id="{D3854760-D83F-485F-B1A2-77A46FBA2B65}"/>
                </a:ext>
              </a:extLst>
            </p:cNvPr>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5;p38">
              <a:extLst>
                <a:ext uri="{FF2B5EF4-FFF2-40B4-BE49-F238E27FC236}">
                  <a16:creationId xmlns:a16="http://schemas.microsoft.com/office/drawing/2014/main" id="{20E7B86A-BB9C-483A-AA93-00C28DC167C4}"/>
                </a:ext>
              </a:extLst>
            </p:cNvPr>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36;p38">
              <a:extLst>
                <a:ext uri="{FF2B5EF4-FFF2-40B4-BE49-F238E27FC236}">
                  <a16:creationId xmlns:a16="http://schemas.microsoft.com/office/drawing/2014/main" id="{77A07750-062B-4AE8-9686-3398554EFB4D}"/>
                </a:ext>
              </a:extLst>
            </p:cNvPr>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7;p38">
              <a:extLst>
                <a:ext uri="{FF2B5EF4-FFF2-40B4-BE49-F238E27FC236}">
                  <a16:creationId xmlns:a16="http://schemas.microsoft.com/office/drawing/2014/main" id="{E4862D7E-46AF-42FD-A3EF-93228A9B87F6}"/>
                </a:ext>
              </a:extLst>
            </p:cNvPr>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8;p38">
              <a:extLst>
                <a:ext uri="{FF2B5EF4-FFF2-40B4-BE49-F238E27FC236}">
                  <a16:creationId xmlns:a16="http://schemas.microsoft.com/office/drawing/2014/main" id="{4530706B-72B2-4E5C-AE17-0DB55CB88E8F}"/>
                </a:ext>
              </a:extLst>
            </p:cNvPr>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189;p38">
            <a:extLst>
              <a:ext uri="{FF2B5EF4-FFF2-40B4-BE49-F238E27FC236}">
                <a16:creationId xmlns:a16="http://schemas.microsoft.com/office/drawing/2014/main" id="{6CE36F49-F3F4-49EC-B374-66205269B16D}"/>
              </a:ext>
            </a:extLst>
          </p:cNvPr>
          <p:cNvGrpSpPr/>
          <p:nvPr/>
        </p:nvGrpSpPr>
        <p:grpSpPr>
          <a:xfrm>
            <a:off x="4369321" y="4400096"/>
            <a:ext cx="540117" cy="485065"/>
            <a:chOff x="2220800" y="1544675"/>
            <a:chExt cx="2904850" cy="2904825"/>
          </a:xfrm>
        </p:grpSpPr>
        <p:sp>
          <p:nvSpPr>
            <p:cNvPr id="64" name="Google Shape;1190;p38">
              <a:extLst>
                <a:ext uri="{FF2B5EF4-FFF2-40B4-BE49-F238E27FC236}">
                  <a16:creationId xmlns:a16="http://schemas.microsoft.com/office/drawing/2014/main" id="{6F880947-9276-485B-9690-224D9B6EA25A}"/>
                </a:ext>
              </a:extLst>
            </p:cNvPr>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1;p38">
              <a:extLst>
                <a:ext uri="{FF2B5EF4-FFF2-40B4-BE49-F238E27FC236}">
                  <a16:creationId xmlns:a16="http://schemas.microsoft.com/office/drawing/2014/main" id="{C276AD24-A2DD-484E-B9E7-815E72B36BE5}"/>
                </a:ext>
              </a:extLst>
            </p:cNvPr>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2;p38">
              <a:extLst>
                <a:ext uri="{FF2B5EF4-FFF2-40B4-BE49-F238E27FC236}">
                  <a16:creationId xmlns:a16="http://schemas.microsoft.com/office/drawing/2014/main" id="{207939BB-3BF9-4B1E-94B4-73609103F165}"/>
                </a:ext>
              </a:extLst>
            </p:cNvPr>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3;p38">
              <a:extLst>
                <a:ext uri="{FF2B5EF4-FFF2-40B4-BE49-F238E27FC236}">
                  <a16:creationId xmlns:a16="http://schemas.microsoft.com/office/drawing/2014/main" id="{B1529C56-867B-4681-B844-BB6FF03555FB}"/>
                </a:ext>
              </a:extLst>
            </p:cNvPr>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4;p38">
              <a:extLst>
                <a:ext uri="{FF2B5EF4-FFF2-40B4-BE49-F238E27FC236}">
                  <a16:creationId xmlns:a16="http://schemas.microsoft.com/office/drawing/2014/main" id="{EEBD0417-FDEA-4BC8-BF46-0A947694AFAF}"/>
                </a:ext>
              </a:extLst>
            </p:cNvPr>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5;p38">
              <a:extLst>
                <a:ext uri="{FF2B5EF4-FFF2-40B4-BE49-F238E27FC236}">
                  <a16:creationId xmlns:a16="http://schemas.microsoft.com/office/drawing/2014/main" id="{77FBDE14-098C-476D-8327-EAFC9C0AE876}"/>
                </a:ext>
              </a:extLst>
            </p:cNvPr>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6;p38">
              <a:extLst>
                <a:ext uri="{FF2B5EF4-FFF2-40B4-BE49-F238E27FC236}">
                  <a16:creationId xmlns:a16="http://schemas.microsoft.com/office/drawing/2014/main" id="{52C2F15A-9590-4740-BD2C-0E5C27572A5E}"/>
                </a:ext>
              </a:extLst>
            </p:cNvPr>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7;p38">
              <a:extLst>
                <a:ext uri="{FF2B5EF4-FFF2-40B4-BE49-F238E27FC236}">
                  <a16:creationId xmlns:a16="http://schemas.microsoft.com/office/drawing/2014/main" id="{19053CCC-177F-4EBD-968A-BB09487FDF29}"/>
                </a:ext>
              </a:extLst>
            </p:cNvPr>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8;p38">
              <a:extLst>
                <a:ext uri="{FF2B5EF4-FFF2-40B4-BE49-F238E27FC236}">
                  <a16:creationId xmlns:a16="http://schemas.microsoft.com/office/drawing/2014/main" id="{2E49B317-2B07-4D0B-8AA1-3807541EBD59}"/>
                </a:ext>
              </a:extLst>
            </p:cNvPr>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9;p38">
              <a:extLst>
                <a:ext uri="{FF2B5EF4-FFF2-40B4-BE49-F238E27FC236}">
                  <a16:creationId xmlns:a16="http://schemas.microsoft.com/office/drawing/2014/main" id="{D31A4FBA-9B07-416D-97BE-9D24A8A3CE08}"/>
                </a:ext>
              </a:extLst>
            </p:cNvPr>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0;p38">
              <a:extLst>
                <a:ext uri="{FF2B5EF4-FFF2-40B4-BE49-F238E27FC236}">
                  <a16:creationId xmlns:a16="http://schemas.microsoft.com/office/drawing/2014/main" id="{FA4CB0E2-7FE8-4577-AABE-84D744876536}"/>
                </a:ext>
              </a:extLst>
            </p:cNvPr>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1;p38">
              <a:extLst>
                <a:ext uri="{FF2B5EF4-FFF2-40B4-BE49-F238E27FC236}">
                  <a16:creationId xmlns:a16="http://schemas.microsoft.com/office/drawing/2014/main" id="{418015D0-435C-46AE-94C2-37B94C5B41F5}"/>
                </a:ext>
              </a:extLst>
            </p:cNvPr>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2;p38">
              <a:extLst>
                <a:ext uri="{FF2B5EF4-FFF2-40B4-BE49-F238E27FC236}">
                  <a16:creationId xmlns:a16="http://schemas.microsoft.com/office/drawing/2014/main" id="{D6A4095D-2B7F-4C43-867E-CA4AE454F469}"/>
                </a:ext>
              </a:extLst>
            </p:cNvPr>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3;p38">
              <a:extLst>
                <a:ext uri="{FF2B5EF4-FFF2-40B4-BE49-F238E27FC236}">
                  <a16:creationId xmlns:a16="http://schemas.microsoft.com/office/drawing/2014/main" id="{653D868A-6DAB-4317-876A-3017CC8B1669}"/>
                </a:ext>
              </a:extLst>
            </p:cNvPr>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4;p38">
              <a:extLst>
                <a:ext uri="{FF2B5EF4-FFF2-40B4-BE49-F238E27FC236}">
                  <a16:creationId xmlns:a16="http://schemas.microsoft.com/office/drawing/2014/main" id="{84F762CD-0A77-44F6-8134-03A17905274B}"/>
                </a:ext>
              </a:extLst>
            </p:cNvPr>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5;p38">
              <a:extLst>
                <a:ext uri="{FF2B5EF4-FFF2-40B4-BE49-F238E27FC236}">
                  <a16:creationId xmlns:a16="http://schemas.microsoft.com/office/drawing/2014/main" id="{085F897E-A802-4FE2-93A0-804A2A75EF90}"/>
                </a:ext>
              </a:extLst>
            </p:cNvPr>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6;p38">
              <a:extLst>
                <a:ext uri="{FF2B5EF4-FFF2-40B4-BE49-F238E27FC236}">
                  <a16:creationId xmlns:a16="http://schemas.microsoft.com/office/drawing/2014/main" id="{E006006A-A10E-49AC-AF16-2109B1F366E2}"/>
                </a:ext>
              </a:extLst>
            </p:cNvPr>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7;p38">
              <a:extLst>
                <a:ext uri="{FF2B5EF4-FFF2-40B4-BE49-F238E27FC236}">
                  <a16:creationId xmlns:a16="http://schemas.microsoft.com/office/drawing/2014/main" id="{D3DC3A84-863E-4A34-853C-9B2EF714277C}"/>
                </a:ext>
              </a:extLst>
            </p:cNvPr>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8;p38">
              <a:extLst>
                <a:ext uri="{FF2B5EF4-FFF2-40B4-BE49-F238E27FC236}">
                  <a16:creationId xmlns:a16="http://schemas.microsoft.com/office/drawing/2014/main" id="{B6F48663-3352-4AD4-B07D-11A16532995A}"/>
                </a:ext>
              </a:extLst>
            </p:cNvPr>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9;p38">
              <a:extLst>
                <a:ext uri="{FF2B5EF4-FFF2-40B4-BE49-F238E27FC236}">
                  <a16:creationId xmlns:a16="http://schemas.microsoft.com/office/drawing/2014/main" id="{114E81F5-E17C-4C4C-A213-ED0FD86FB12B}"/>
                </a:ext>
              </a:extLst>
            </p:cNvPr>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0;p38">
              <a:extLst>
                <a:ext uri="{FF2B5EF4-FFF2-40B4-BE49-F238E27FC236}">
                  <a16:creationId xmlns:a16="http://schemas.microsoft.com/office/drawing/2014/main" id="{1F58321F-5D70-4C21-91D6-BD651BD9A6F4}"/>
                </a:ext>
              </a:extLst>
            </p:cNvPr>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1;p38">
              <a:extLst>
                <a:ext uri="{FF2B5EF4-FFF2-40B4-BE49-F238E27FC236}">
                  <a16:creationId xmlns:a16="http://schemas.microsoft.com/office/drawing/2014/main" id="{C891DFB6-D73C-4E4E-AD93-B066DE5FC6B4}"/>
                </a:ext>
              </a:extLst>
            </p:cNvPr>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2;p38">
              <a:extLst>
                <a:ext uri="{FF2B5EF4-FFF2-40B4-BE49-F238E27FC236}">
                  <a16:creationId xmlns:a16="http://schemas.microsoft.com/office/drawing/2014/main" id="{6A60C5EB-5285-4826-8820-AC8002780638}"/>
                </a:ext>
              </a:extLst>
            </p:cNvPr>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3;p38">
              <a:extLst>
                <a:ext uri="{FF2B5EF4-FFF2-40B4-BE49-F238E27FC236}">
                  <a16:creationId xmlns:a16="http://schemas.microsoft.com/office/drawing/2014/main" id="{43B0B191-90BA-4BB7-BA3B-5CDCB095F317}"/>
                </a:ext>
              </a:extLst>
            </p:cNvPr>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4;p38">
              <a:extLst>
                <a:ext uri="{FF2B5EF4-FFF2-40B4-BE49-F238E27FC236}">
                  <a16:creationId xmlns:a16="http://schemas.microsoft.com/office/drawing/2014/main" id="{7AB5BC66-75B2-493F-8FAC-2C78291DBB83}"/>
                </a:ext>
              </a:extLst>
            </p:cNvPr>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5;p38">
              <a:extLst>
                <a:ext uri="{FF2B5EF4-FFF2-40B4-BE49-F238E27FC236}">
                  <a16:creationId xmlns:a16="http://schemas.microsoft.com/office/drawing/2014/main" id="{7475AA16-5A45-4362-A0A3-4EE66C9CACB3}"/>
                </a:ext>
              </a:extLst>
            </p:cNvPr>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6;p38">
              <a:extLst>
                <a:ext uri="{FF2B5EF4-FFF2-40B4-BE49-F238E27FC236}">
                  <a16:creationId xmlns:a16="http://schemas.microsoft.com/office/drawing/2014/main" id="{D05C1384-30D7-4AD9-8F35-178EB3C4CFB5}"/>
                </a:ext>
              </a:extLst>
            </p:cNvPr>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17;p38">
              <a:extLst>
                <a:ext uri="{FF2B5EF4-FFF2-40B4-BE49-F238E27FC236}">
                  <a16:creationId xmlns:a16="http://schemas.microsoft.com/office/drawing/2014/main" id="{5E9E4DAC-165E-49A7-983F-6096DF0CC8A3}"/>
                </a:ext>
              </a:extLst>
            </p:cNvPr>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18;p38">
              <a:extLst>
                <a:ext uri="{FF2B5EF4-FFF2-40B4-BE49-F238E27FC236}">
                  <a16:creationId xmlns:a16="http://schemas.microsoft.com/office/drawing/2014/main" id="{3258BEA8-8F91-499D-BC3E-AF30CCCABE27}"/>
                </a:ext>
              </a:extLst>
            </p:cNvPr>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9;p38">
              <a:extLst>
                <a:ext uri="{FF2B5EF4-FFF2-40B4-BE49-F238E27FC236}">
                  <a16:creationId xmlns:a16="http://schemas.microsoft.com/office/drawing/2014/main" id="{FD6700D8-25F6-4D04-979F-662FD582D860}"/>
                </a:ext>
              </a:extLst>
            </p:cNvPr>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0;p38">
              <a:extLst>
                <a:ext uri="{FF2B5EF4-FFF2-40B4-BE49-F238E27FC236}">
                  <a16:creationId xmlns:a16="http://schemas.microsoft.com/office/drawing/2014/main" id="{4C8CCBBF-D57C-4462-8660-A358F553CE47}"/>
                </a:ext>
              </a:extLst>
            </p:cNvPr>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1;p38">
              <a:extLst>
                <a:ext uri="{FF2B5EF4-FFF2-40B4-BE49-F238E27FC236}">
                  <a16:creationId xmlns:a16="http://schemas.microsoft.com/office/drawing/2014/main" id="{98A99828-BB56-4550-BF3D-D5AA8A3664B6}"/>
                </a:ext>
              </a:extLst>
            </p:cNvPr>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2;p38">
              <a:extLst>
                <a:ext uri="{FF2B5EF4-FFF2-40B4-BE49-F238E27FC236}">
                  <a16:creationId xmlns:a16="http://schemas.microsoft.com/office/drawing/2014/main" id="{476E0850-8A73-4B7D-959A-04F762511CD3}"/>
                </a:ext>
              </a:extLst>
            </p:cNvPr>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3;p38">
              <a:extLst>
                <a:ext uri="{FF2B5EF4-FFF2-40B4-BE49-F238E27FC236}">
                  <a16:creationId xmlns:a16="http://schemas.microsoft.com/office/drawing/2014/main" id="{A12106CF-522D-439B-87DE-7F94A83DD104}"/>
                </a:ext>
              </a:extLst>
            </p:cNvPr>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4;p38">
              <a:extLst>
                <a:ext uri="{FF2B5EF4-FFF2-40B4-BE49-F238E27FC236}">
                  <a16:creationId xmlns:a16="http://schemas.microsoft.com/office/drawing/2014/main" id="{E4DCCE4D-232A-4EE4-8F2E-4F3FF93798ED}"/>
                </a:ext>
              </a:extLst>
            </p:cNvPr>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5;p38">
              <a:extLst>
                <a:ext uri="{FF2B5EF4-FFF2-40B4-BE49-F238E27FC236}">
                  <a16:creationId xmlns:a16="http://schemas.microsoft.com/office/drawing/2014/main" id="{5DA0D6FF-C1D6-4EF2-9470-79AEB8239734}"/>
                </a:ext>
              </a:extLst>
            </p:cNvPr>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6;p38">
              <a:extLst>
                <a:ext uri="{FF2B5EF4-FFF2-40B4-BE49-F238E27FC236}">
                  <a16:creationId xmlns:a16="http://schemas.microsoft.com/office/drawing/2014/main" id="{D812CA30-99DB-4E47-8EFF-47D704F72039}"/>
                </a:ext>
              </a:extLst>
            </p:cNvPr>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27;p38">
              <a:extLst>
                <a:ext uri="{FF2B5EF4-FFF2-40B4-BE49-F238E27FC236}">
                  <a16:creationId xmlns:a16="http://schemas.microsoft.com/office/drawing/2014/main" id="{B0FDF6E4-BB96-4CA1-9CE6-F16CD3949506}"/>
                </a:ext>
              </a:extLst>
            </p:cNvPr>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28;p38">
              <a:extLst>
                <a:ext uri="{FF2B5EF4-FFF2-40B4-BE49-F238E27FC236}">
                  <a16:creationId xmlns:a16="http://schemas.microsoft.com/office/drawing/2014/main" id="{1C1CB7AD-6070-4580-852C-9647F0996932}"/>
                </a:ext>
              </a:extLst>
            </p:cNvPr>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9;p38">
              <a:extLst>
                <a:ext uri="{FF2B5EF4-FFF2-40B4-BE49-F238E27FC236}">
                  <a16:creationId xmlns:a16="http://schemas.microsoft.com/office/drawing/2014/main" id="{BCC89F74-FC69-4C2F-B388-3A6EF7F4AC1F}"/>
                </a:ext>
              </a:extLst>
            </p:cNvPr>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0;p38">
              <a:extLst>
                <a:ext uri="{FF2B5EF4-FFF2-40B4-BE49-F238E27FC236}">
                  <a16:creationId xmlns:a16="http://schemas.microsoft.com/office/drawing/2014/main" id="{EFD85EC3-5134-49B2-88BC-3E86338D32A8}"/>
                </a:ext>
              </a:extLst>
            </p:cNvPr>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1;p38">
              <a:extLst>
                <a:ext uri="{FF2B5EF4-FFF2-40B4-BE49-F238E27FC236}">
                  <a16:creationId xmlns:a16="http://schemas.microsoft.com/office/drawing/2014/main" id="{BFEDA885-2C0C-4616-AD52-D1EB9DCF81C3}"/>
                </a:ext>
              </a:extLst>
            </p:cNvPr>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2;p38">
              <a:extLst>
                <a:ext uri="{FF2B5EF4-FFF2-40B4-BE49-F238E27FC236}">
                  <a16:creationId xmlns:a16="http://schemas.microsoft.com/office/drawing/2014/main" id="{B318EF5F-9BC8-4C9B-939F-E15B92D36386}"/>
                </a:ext>
              </a:extLst>
            </p:cNvPr>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3;p38">
              <a:extLst>
                <a:ext uri="{FF2B5EF4-FFF2-40B4-BE49-F238E27FC236}">
                  <a16:creationId xmlns:a16="http://schemas.microsoft.com/office/drawing/2014/main" id="{30E54614-6381-4D17-81F3-F5FC9D069CBC}"/>
                </a:ext>
              </a:extLst>
            </p:cNvPr>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4;p38">
              <a:extLst>
                <a:ext uri="{FF2B5EF4-FFF2-40B4-BE49-F238E27FC236}">
                  <a16:creationId xmlns:a16="http://schemas.microsoft.com/office/drawing/2014/main" id="{19446485-E150-4B84-8D52-6E0B49413C92}"/>
                </a:ext>
              </a:extLst>
            </p:cNvPr>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5;p38">
              <a:extLst>
                <a:ext uri="{FF2B5EF4-FFF2-40B4-BE49-F238E27FC236}">
                  <a16:creationId xmlns:a16="http://schemas.microsoft.com/office/drawing/2014/main" id="{3EE71B1A-85E1-43F4-92D5-A584EE07F670}"/>
                </a:ext>
              </a:extLst>
            </p:cNvPr>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6;p38">
              <a:extLst>
                <a:ext uri="{FF2B5EF4-FFF2-40B4-BE49-F238E27FC236}">
                  <a16:creationId xmlns:a16="http://schemas.microsoft.com/office/drawing/2014/main" id="{14F9A475-FA7C-4AEA-9493-EA9A00A3C8FD}"/>
                </a:ext>
              </a:extLst>
            </p:cNvPr>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37;p38">
              <a:extLst>
                <a:ext uri="{FF2B5EF4-FFF2-40B4-BE49-F238E27FC236}">
                  <a16:creationId xmlns:a16="http://schemas.microsoft.com/office/drawing/2014/main" id="{EF34152C-7E1A-4F15-BD2C-F18E2A462A66}"/>
                </a:ext>
              </a:extLst>
            </p:cNvPr>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38;p38">
              <a:extLst>
                <a:ext uri="{FF2B5EF4-FFF2-40B4-BE49-F238E27FC236}">
                  <a16:creationId xmlns:a16="http://schemas.microsoft.com/office/drawing/2014/main" id="{833C2A75-5445-4BFA-BA50-5F1DEA15B129}"/>
                </a:ext>
              </a:extLst>
            </p:cNvPr>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89;p38">
            <a:extLst>
              <a:ext uri="{FF2B5EF4-FFF2-40B4-BE49-F238E27FC236}">
                <a16:creationId xmlns:a16="http://schemas.microsoft.com/office/drawing/2014/main" id="{2C18AA18-ED6E-4060-A736-82EECFEDAEB9}"/>
              </a:ext>
            </a:extLst>
          </p:cNvPr>
          <p:cNvGrpSpPr/>
          <p:nvPr/>
        </p:nvGrpSpPr>
        <p:grpSpPr>
          <a:xfrm>
            <a:off x="5192459" y="4401887"/>
            <a:ext cx="540117" cy="485065"/>
            <a:chOff x="2220800" y="1544675"/>
            <a:chExt cx="2904850" cy="2904825"/>
          </a:xfrm>
        </p:grpSpPr>
        <p:sp>
          <p:nvSpPr>
            <p:cNvPr id="114" name="Google Shape;1190;p38">
              <a:extLst>
                <a:ext uri="{FF2B5EF4-FFF2-40B4-BE49-F238E27FC236}">
                  <a16:creationId xmlns:a16="http://schemas.microsoft.com/office/drawing/2014/main" id="{C986491C-CA89-4A71-8A82-07C5FE3F9BF7}"/>
                </a:ext>
              </a:extLst>
            </p:cNvPr>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91;p38">
              <a:extLst>
                <a:ext uri="{FF2B5EF4-FFF2-40B4-BE49-F238E27FC236}">
                  <a16:creationId xmlns:a16="http://schemas.microsoft.com/office/drawing/2014/main" id="{4DF484ED-3EE3-4144-B7F6-7CF27A5C8C78}"/>
                </a:ext>
              </a:extLst>
            </p:cNvPr>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92;p38">
              <a:extLst>
                <a:ext uri="{FF2B5EF4-FFF2-40B4-BE49-F238E27FC236}">
                  <a16:creationId xmlns:a16="http://schemas.microsoft.com/office/drawing/2014/main" id="{8008E0D3-F6BD-4B2F-959C-63CD483EF670}"/>
                </a:ext>
              </a:extLst>
            </p:cNvPr>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93;p38">
              <a:extLst>
                <a:ext uri="{FF2B5EF4-FFF2-40B4-BE49-F238E27FC236}">
                  <a16:creationId xmlns:a16="http://schemas.microsoft.com/office/drawing/2014/main" id="{C2570C04-C496-4B49-B327-4A488DB8E1BD}"/>
                </a:ext>
              </a:extLst>
            </p:cNvPr>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94;p38">
              <a:extLst>
                <a:ext uri="{FF2B5EF4-FFF2-40B4-BE49-F238E27FC236}">
                  <a16:creationId xmlns:a16="http://schemas.microsoft.com/office/drawing/2014/main" id="{951B0654-7AD5-4DCC-8F47-8EDE6FC9D15C}"/>
                </a:ext>
              </a:extLst>
            </p:cNvPr>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5;p38">
              <a:extLst>
                <a:ext uri="{FF2B5EF4-FFF2-40B4-BE49-F238E27FC236}">
                  <a16:creationId xmlns:a16="http://schemas.microsoft.com/office/drawing/2014/main" id="{752C62E3-0E19-483E-A8BC-7FBEB45F55D0}"/>
                </a:ext>
              </a:extLst>
            </p:cNvPr>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96;p38">
              <a:extLst>
                <a:ext uri="{FF2B5EF4-FFF2-40B4-BE49-F238E27FC236}">
                  <a16:creationId xmlns:a16="http://schemas.microsoft.com/office/drawing/2014/main" id="{75D3D886-C44F-41A4-AA86-34C488C08F2B}"/>
                </a:ext>
              </a:extLst>
            </p:cNvPr>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97;p38">
              <a:extLst>
                <a:ext uri="{FF2B5EF4-FFF2-40B4-BE49-F238E27FC236}">
                  <a16:creationId xmlns:a16="http://schemas.microsoft.com/office/drawing/2014/main" id="{0F7C2EDA-687F-496E-BF8D-7CDD0C89C2E0}"/>
                </a:ext>
              </a:extLst>
            </p:cNvPr>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98;p38">
              <a:extLst>
                <a:ext uri="{FF2B5EF4-FFF2-40B4-BE49-F238E27FC236}">
                  <a16:creationId xmlns:a16="http://schemas.microsoft.com/office/drawing/2014/main" id="{981583A0-CB16-464E-A293-9479E5609472}"/>
                </a:ext>
              </a:extLst>
            </p:cNvPr>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99;p38">
              <a:extLst>
                <a:ext uri="{FF2B5EF4-FFF2-40B4-BE49-F238E27FC236}">
                  <a16:creationId xmlns:a16="http://schemas.microsoft.com/office/drawing/2014/main" id="{179F6C87-E0A9-4336-B32C-D3F949AF3A50}"/>
                </a:ext>
              </a:extLst>
            </p:cNvPr>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00;p38">
              <a:extLst>
                <a:ext uri="{FF2B5EF4-FFF2-40B4-BE49-F238E27FC236}">
                  <a16:creationId xmlns:a16="http://schemas.microsoft.com/office/drawing/2014/main" id="{D9ED14D1-2EFE-46FB-83AD-441BC25BFAE9}"/>
                </a:ext>
              </a:extLst>
            </p:cNvPr>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01;p38">
              <a:extLst>
                <a:ext uri="{FF2B5EF4-FFF2-40B4-BE49-F238E27FC236}">
                  <a16:creationId xmlns:a16="http://schemas.microsoft.com/office/drawing/2014/main" id="{44E7A920-605F-4F56-AF71-A5AFF4DE703A}"/>
                </a:ext>
              </a:extLst>
            </p:cNvPr>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02;p38">
              <a:extLst>
                <a:ext uri="{FF2B5EF4-FFF2-40B4-BE49-F238E27FC236}">
                  <a16:creationId xmlns:a16="http://schemas.microsoft.com/office/drawing/2014/main" id="{8BBA4F11-6C79-4A5C-95F6-1C2E239E7FF1}"/>
                </a:ext>
              </a:extLst>
            </p:cNvPr>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03;p38">
              <a:extLst>
                <a:ext uri="{FF2B5EF4-FFF2-40B4-BE49-F238E27FC236}">
                  <a16:creationId xmlns:a16="http://schemas.microsoft.com/office/drawing/2014/main" id="{61DBC4AC-2E05-4624-AE92-428B0CF39890}"/>
                </a:ext>
              </a:extLst>
            </p:cNvPr>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04;p38">
              <a:extLst>
                <a:ext uri="{FF2B5EF4-FFF2-40B4-BE49-F238E27FC236}">
                  <a16:creationId xmlns:a16="http://schemas.microsoft.com/office/drawing/2014/main" id="{BD451DBF-BB5C-4EC2-BB91-A6A45A7FEA13}"/>
                </a:ext>
              </a:extLst>
            </p:cNvPr>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05;p38">
              <a:extLst>
                <a:ext uri="{FF2B5EF4-FFF2-40B4-BE49-F238E27FC236}">
                  <a16:creationId xmlns:a16="http://schemas.microsoft.com/office/drawing/2014/main" id="{041686CF-06BF-4519-AD73-53BE698EAFB8}"/>
                </a:ext>
              </a:extLst>
            </p:cNvPr>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06;p38">
              <a:extLst>
                <a:ext uri="{FF2B5EF4-FFF2-40B4-BE49-F238E27FC236}">
                  <a16:creationId xmlns:a16="http://schemas.microsoft.com/office/drawing/2014/main" id="{B111813C-23EA-4C90-90E0-877BA98FC44E}"/>
                </a:ext>
              </a:extLst>
            </p:cNvPr>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07;p38">
              <a:extLst>
                <a:ext uri="{FF2B5EF4-FFF2-40B4-BE49-F238E27FC236}">
                  <a16:creationId xmlns:a16="http://schemas.microsoft.com/office/drawing/2014/main" id="{A4B2901A-F7E8-464A-8817-C099484519E0}"/>
                </a:ext>
              </a:extLst>
            </p:cNvPr>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08;p38">
              <a:extLst>
                <a:ext uri="{FF2B5EF4-FFF2-40B4-BE49-F238E27FC236}">
                  <a16:creationId xmlns:a16="http://schemas.microsoft.com/office/drawing/2014/main" id="{D1EF518B-B4FC-4EB3-89E4-AFB422F3624E}"/>
                </a:ext>
              </a:extLst>
            </p:cNvPr>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09;p38">
              <a:extLst>
                <a:ext uri="{FF2B5EF4-FFF2-40B4-BE49-F238E27FC236}">
                  <a16:creationId xmlns:a16="http://schemas.microsoft.com/office/drawing/2014/main" id="{07B0B854-11A8-4ED9-B090-689B50AE36A9}"/>
                </a:ext>
              </a:extLst>
            </p:cNvPr>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10;p38">
              <a:extLst>
                <a:ext uri="{FF2B5EF4-FFF2-40B4-BE49-F238E27FC236}">
                  <a16:creationId xmlns:a16="http://schemas.microsoft.com/office/drawing/2014/main" id="{83C2F972-71DA-42EB-AB11-C68CA7AAA4E2}"/>
                </a:ext>
              </a:extLst>
            </p:cNvPr>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11;p38">
              <a:extLst>
                <a:ext uri="{FF2B5EF4-FFF2-40B4-BE49-F238E27FC236}">
                  <a16:creationId xmlns:a16="http://schemas.microsoft.com/office/drawing/2014/main" id="{A937F203-9B5F-4E9B-BF24-C919F362EB7B}"/>
                </a:ext>
              </a:extLst>
            </p:cNvPr>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12;p38">
              <a:extLst>
                <a:ext uri="{FF2B5EF4-FFF2-40B4-BE49-F238E27FC236}">
                  <a16:creationId xmlns:a16="http://schemas.microsoft.com/office/drawing/2014/main" id="{85F84505-2FEE-4AE6-ADF0-BC24A3E3E001}"/>
                </a:ext>
              </a:extLst>
            </p:cNvPr>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13;p38">
              <a:extLst>
                <a:ext uri="{FF2B5EF4-FFF2-40B4-BE49-F238E27FC236}">
                  <a16:creationId xmlns:a16="http://schemas.microsoft.com/office/drawing/2014/main" id="{DED96F4B-E1D5-48D9-80A7-9E755928C2B4}"/>
                </a:ext>
              </a:extLst>
            </p:cNvPr>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14;p38">
              <a:extLst>
                <a:ext uri="{FF2B5EF4-FFF2-40B4-BE49-F238E27FC236}">
                  <a16:creationId xmlns:a16="http://schemas.microsoft.com/office/drawing/2014/main" id="{99CFF89E-5D4F-4686-B04D-4EB427021397}"/>
                </a:ext>
              </a:extLst>
            </p:cNvPr>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15;p38">
              <a:extLst>
                <a:ext uri="{FF2B5EF4-FFF2-40B4-BE49-F238E27FC236}">
                  <a16:creationId xmlns:a16="http://schemas.microsoft.com/office/drawing/2014/main" id="{9D00D19D-2183-4C01-AE66-14E3EB768287}"/>
                </a:ext>
              </a:extLst>
            </p:cNvPr>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16;p38">
              <a:extLst>
                <a:ext uri="{FF2B5EF4-FFF2-40B4-BE49-F238E27FC236}">
                  <a16:creationId xmlns:a16="http://schemas.microsoft.com/office/drawing/2014/main" id="{3F80A12F-1F04-4B6B-BFFC-742ACBD2E9B0}"/>
                </a:ext>
              </a:extLst>
            </p:cNvPr>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17;p38">
              <a:extLst>
                <a:ext uri="{FF2B5EF4-FFF2-40B4-BE49-F238E27FC236}">
                  <a16:creationId xmlns:a16="http://schemas.microsoft.com/office/drawing/2014/main" id="{BF134FEF-A523-494F-BDFD-0D6793688825}"/>
                </a:ext>
              </a:extLst>
            </p:cNvPr>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8;p38">
              <a:extLst>
                <a:ext uri="{FF2B5EF4-FFF2-40B4-BE49-F238E27FC236}">
                  <a16:creationId xmlns:a16="http://schemas.microsoft.com/office/drawing/2014/main" id="{B79801C5-7305-47C5-931D-54830D006B69}"/>
                </a:ext>
              </a:extLst>
            </p:cNvPr>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9;p38">
              <a:extLst>
                <a:ext uri="{FF2B5EF4-FFF2-40B4-BE49-F238E27FC236}">
                  <a16:creationId xmlns:a16="http://schemas.microsoft.com/office/drawing/2014/main" id="{8F99D4FA-EF7C-4774-B1F6-9579CA7DAFEF}"/>
                </a:ext>
              </a:extLst>
            </p:cNvPr>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20;p38">
              <a:extLst>
                <a:ext uri="{FF2B5EF4-FFF2-40B4-BE49-F238E27FC236}">
                  <a16:creationId xmlns:a16="http://schemas.microsoft.com/office/drawing/2014/main" id="{B7A2DB31-CCF8-4AB3-B47B-24021DDE5C2A}"/>
                </a:ext>
              </a:extLst>
            </p:cNvPr>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21;p38">
              <a:extLst>
                <a:ext uri="{FF2B5EF4-FFF2-40B4-BE49-F238E27FC236}">
                  <a16:creationId xmlns:a16="http://schemas.microsoft.com/office/drawing/2014/main" id="{10AA10DC-A53C-48FD-AEA4-D9E7BAF4CE02}"/>
                </a:ext>
              </a:extLst>
            </p:cNvPr>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22;p38">
              <a:extLst>
                <a:ext uri="{FF2B5EF4-FFF2-40B4-BE49-F238E27FC236}">
                  <a16:creationId xmlns:a16="http://schemas.microsoft.com/office/drawing/2014/main" id="{2B1ECCC2-92D6-4F98-8FC6-56868CE5AEA5}"/>
                </a:ext>
              </a:extLst>
            </p:cNvPr>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3;p38">
              <a:extLst>
                <a:ext uri="{FF2B5EF4-FFF2-40B4-BE49-F238E27FC236}">
                  <a16:creationId xmlns:a16="http://schemas.microsoft.com/office/drawing/2014/main" id="{23E69D72-6507-4F2B-A835-022591D2A5B0}"/>
                </a:ext>
              </a:extLst>
            </p:cNvPr>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24;p38">
              <a:extLst>
                <a:ext uri="{FF2B5EF4-FFF2-40B4-BE49-F238E27FC236}">
                  <a16:creationId xmlns:a16="http://schemas.microsoft.com/office/drawing/2014/main" id="{78810787-B2C9-47CF-81C8-0ABA33F6D0E7}"/>
                </a:ext>
              </a:extLst>
            </p:cNvPr>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25;p38">
              <a:extLst>
                <a:ext uri="{FF2B5EF4-FFF2-40B4-BE49-F238E27FC236}">
                  <a16:creationId xmlns:a16="http://schemas.microsoft.com/office/drawing/2014/main" id="{782B7A76-BBEA-4066-B2B3-6BD7F0ED1A10}"/>
                </a:ext>
              </a:extLst>
            </p:cNvPr>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6;p38">
              <a:extLst>
                <a:ext uri="{FF2B5EF4-FFF2-40B4-BE49-F238E27FC236}">
                  <a16:creationId xmlns:a16="http://schemas.microsoft.com/office/drawing/2014/main" id="{70614108-953D-4F74-935E-1C19FF4C5B11}"/>
                </a:ext>
              </a:extLst>
            </p:cNvPr>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7;p38">
              <a:extLst>
                <a:ext uri="{FF2B5EF4-FFF2-40B4-BE49-F238E27FC236}">
                  <a16:creationId xmlns:a16="http://schemas.microsoft.com/office/drawing/2014/main" id="{7241F24A-077E-4A94-8D04-278B3008AA88}"/>
                </a:ext>
              </a:extLst>
            </p:cNvPr>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8;p38">
              <a:extLst>
                <a:ext uri="{FF2B5EF4-FFF2-40B4-BE49-F238E27FC236}">
                  <a16:creationId xmlns:a16="http://schemas.microsoft.com/office/drawing/2014/main" id="{9E4D3AD0-1093-4363-8D3D-14A2121528FC}"/>
                </a:ext>
              </a:extLst>
            </p:cNvPr>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9;p38">
              <a:extLst>
                <a:ext uri="{FF2B5EF4-FFF2-40B4-BE49-F238E27FC236}">
                  <a16:creationId xmlns:a16="http://schemas.microsoft.com/office/drawing/2014/main" id="{1BEE226E-D335-4DCF-B001-D3F5288B0B65}"/>
                </a:ext>
              </a:extLst>
            </p:cNvPr>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30;p38">
              <a:extLst>
                <a:ext uri="{FF2B5EF4-FFF2-40B4-BE49-F238E27FC236}">
                  <a16:creationId xmlns:a16="http://schemas.microsoft.com/office/drawing/2014/main" id="{4B44EA7F-F8EF-405D-A641-9A7D27C653E9}"/>
                </a:ext>
              </a:extLst>
            </p:cNvPr>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31;p38">
              <a:extLst>
                <a:ext uri="{FF2B5EF4-FFF2-40B4-BE49-F238E27FC236}">
                  <a16:creationId xmlns:a16="http://schemas.microsoft.com/office/drawing/2014/main" id="{6B7987AA-C3E6-4B68-972A-F96FE5DC838E}"/>
                </a:ext>
              </a:extLst>
            </p:cNvPr>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32;p38">
              <a:extLst>
                <a:ext uri="{FF2B5EF4-FFF2-40B4-BE49-F238E27FC236}">
                  <a16:creationId xmlns:a16="http://schemas.microsoft.com/office/drawing/2014/main" id="{E24FC10D-7FE0-4312-B84A-0812E49AE962}"/>
                </a:ext>
              </a:extLst>
            </p:cNvPr>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33;p38">
              <a:extLst>
                <a:ext uri="{FF2B5EF4-FFF2-40B4-BE49-F238E27FC236}">
                  <a16:creationId xmlns:a16="http://schemas.microsoft.com/office/drawing/2014/main" id="{EEDE9845-325F-4469-9374-3389CA78D459}"/>
                </a:ext>
              </a:extLst>
            </p:cNvPr>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34;p38">
              <a:extLst>
                <a:ext uri="{FF2B5EF4-FFF2-40B4-BE49-F238E27FC236}">
                  <a16:creationId xmlns:a16="http://schemas.microsoft.com/office/drawing/2014/main" id="{C5D53640-4CA1-4D22-8CA6-9D6ECED8E960}"/>
                </a:ext>
              </a:extLst>
            </p:cNvPr>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35;p38">
              <a:extLst>
                <a:ext uri="{FF2B5EF4-FFF2-40B4-BE49-F238E27FC236}">
                  <a16:creationId xmlns:a16="http://schemas.microsoft.com/office/drawing/2014/main" id="{F73E43B8-9E95-4105-BBA6-5CDBA097EC96}"/>
                </a:ext>
              </a:extLst>
            </p:cNvPr>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36;p38">
              <a:extLst>
                <a:ext uri="{FF2B5EF4-FFF2-40B4-BE49-F238E27FC236}">
                  <a16:creationId xmlns:a16="http://schemas.microsoft.com/office/drawing/2014/main" id="{81BCFA71-8C12-4A59-849E-B076B0C267B9}"/>
                </a:ext>
              </a:extLst>
            </p:cNvPr>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37;p38">
              <a:extLst>
                <a:ext uri="{FF2B5EF4-FFF2-40B4-BE49-F238E27FC236}">
                  <a16:creationId xmlns:a16="http://schemas.microsoft.com/office/drawing/2014/main" id="{40FBBC0E-ADC0-4FC6-AFEC-C73177E3C5BE}"/>
                </a:ext>
              </a:extLst>
            </p:cNvPr>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8;p38">
              <a:extLst>
                <a:ext uri="{FF2B5EF4-FFF2-40B4-BE49-F238E27FC236}">
                  <a16:creationId xmlns:a16="http://schemas.microsoft.com/office/drawing/2014/main" id="{DA97022B-01C5-4399-9E22-B0B32CEB6B99}"/>
                </a:ext>
              </a:extLst>
            </p:cNvPr>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189;p38">
            <a:extLst>
              <a:ext uri="{FF2B5EF4-FFF2-40B4-BE49-F238E27FC236}">
                <a16:creationId xmlns:a16="http://schemas.microsoft.com/office/drawing/2014/main" id="{0BA6769A-F1EF-4644-A4EC-F34FFD7F5E57}"/>
              </a:ext>
            </a:extLst>
          </p:cNvPr>
          <p:cNvGrpSpPr/>
          <p:nvPr/>
        </p:nvGrpSpPr>
        <p:grpSpPr>
          <a:xfrm>
            <a:off x="6076620" y="4401887"/>
            <a:ext cx="540117" cy="485065"/>
            <a:chOff x="2220800" y="1544675"/>
            <a:chExt cx="2904850" cy="2904825"/>
          </a:xfrm>
        </p:grpSpPr>
        <p:sp>
          <p:nvSpPr>
            <p:cNvPr id="164" name="Google Shape;1190;p38">
              <a:extLst>
                <a:ext uri="{FF2B5EF4-FFF2-40B4-BE49-F238E27FC236}">
                  <a16:creationId xmlns:a16="http://schemas.microsoft.com/office/drawing/2014/main" id="{747DE8E4-4B25-457D-B64A-D508179A2A42}"/>
                </a:ext>
              </a:extLst>
            </p:cNvPr>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91;p38">
              <a:extLst>
                <a:ext uri="{FF2B5EF4-FFF2-40B4-BE49-F238E27FC236}">
                  <a16:creationId xmlns:a16="http://schemas.microsoft.com/office/drawing/2014/main" id="{A9A43832-D70D-4BF0-B853-D48C83299D8C}"/>
                </a:ext>
              </a:extLst>
            </p:cNvPr>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92;p38">
              <a:extLst>
                <a:ext uri="{FF2B5EF4-FFF2-40B4-BE49-F238E27FC236}">
                  <a16:creationId xmlns:a16="http://schemas.microsoft.com/office/drawing/2014/main" id="{C0956D74-3950-467F-BFB6-CE584B2385B1}"/>
                </a:ext>
              </a:extLst>
            </p:cNvPr>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93;p38">
              <a:extLst>
                <a:ext uri="{FF2B5EF4-FFF2-40B4-BE49-F238E27FC236}">
                  <a16:creationId xmlns:a16="http://schemas.microsoft.com/office/drawing/2014/main" id="{11133432-533D-4FC7-B8A5-B440B0BF8C51}"/>
                </a:ext>
              </a:extLst>
            </p:cNvPr>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94;p38">
              <a:extLst>
                <a:ext uri="{FF2B5EF4-FFF2-40B4-BE49-F238E27FC236}">
                  <a16:creationId xmlns:a16="http://schemas.microsoft.com/office/drawing/2014/main" id="{5F026C5C-46FA-4A6F-83BD-74DAD9C68E22}"/>
                </a:ext>
              </a:extLst>
            </p:cNvPr>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95;p38">
              <a:extLst>
                <a:ext uri="{FF2B5EF4-FFF2-40B4-BE49-F238E27FC236}">
                  <a16:creationId xmlns:a16="http://schemas.microsoft.com/office/drawing/2014/main" id="{4E75F401-45DB-429D-B4FB-461688EC97D9}"/>
                </a:ext>
              </a:extLst>
            </p:cNvPr>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96;p38">
              <a:extLst>
                <a:ext uri="{FF2B5EF4-FFF2-40B4-BE49-F238E27FC236}">
                  <a16:creationId xmlns:a16="http://schemas.microsoft.com/office/drawing/2014/main" id="{E729284C-6291-44EB-864A-785EEC1AFD2A}"/>
                </a:ext>
              </a:extLst>
            </p:cNvPr>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97;p38">
              <a:extLst>
                <a:ext uri="{FF2B5EF4-FFF2-40B4-BE49-F238E27FC236}">
                  <a16:creationId xmlns:a16="http://schemas.microsoft.com/office/drawing/2014/main" id="{BC25FFE5-6158-497B-BC9C-AEAFCA06ED1A}"/>
                </a:ext>
              </a:extLst>
            </p:cNvPr>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98;p38">
              <a:extLst>
                <a:ext uri="{FF2B5EF4-FFF2-40B4-BE49-F238E27FC236}">
                  <a16:creationId xmlns:a16="http://schemas.microsoft.com/office/drawing/2014/main" id="{B14CDD60-A48D-4D32-AC3D-A2B04498A20A}"/>
                </a:ext>
              </a:extLst>
            </p:cNvPr>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99;p38">
              <a:extLst>
                <a:ext uri="{FF2B5EF4-FFF2-40B4-BE49-F238E27FC236}">
                  <a16:creationId xmlns:a16="http://schemas.microsoft.com/office/drawing/2014/main" id="{067CC42C-9E1A-4D4E-A5C5-F2720A5AFD02}"/>
                </a:ext>
              </a:extLst>
            </p:cNvPr>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00;p38">
              <a:extLst>
                <a:ext uri="{FF2B5EF4-FFF2-40B4-BE49-F238E27FC236}">
                  <a16:creationId xmlns:a16="http://schemas.microsoft.com/office/drawing/2014/main" id="{913DBB60-A8B0-4090-AB9D-8E0251D17060}"/>
                </a:ext>
              </a:extLst>
            </p:cNvPr>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01;p38">
              <a:extLst>
                <a:ext uri="{FF2B5EF4-FFF2-40B4-BE49-F238E27FC236}">
                  <a16:creationId xmlns:a16="http://schemas.microsoft.com/office/drawing/2014/main" id="{2B356318-50C4-49C6-820B-10FE8BD7F9D7}"/>
                </a:ext>
              </a:extLst>
            </p:cNvPr>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02;p38">
              <a:extLst>
                <a:ext uri="{FF2B5EF4-FFF2-40B4-BE49-F238E27FC236}">
                  <a16:creationId xmlns:a16="http://schemas.microsoft.com/office/drawing/2014/main" id="{324EE74E-561E-4E03-BC57-928082ABF420}"/>
                </a:ext>
              </a:extLst>
            </p:cNvPr>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03;p38">
              <a:extLst>
                <a:ext uri="{FF2B5EF4-FFF2-40B4-BE49-F238E27FC236}">
                  <a16:creationId xmlns:a16="http://schemas.microsoft.com/office/drawing/2014/main" id="{5BDD6DE8-9886-477B-92A5-A55789436CDF}"/>
                </a:ext>
              </a:extLst>
            </p:cNvPr>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04;p38">
              <a:extLst>
                <a:ext uri="{FF2B5EF4-FFF2-40B4-BE49-F238E27FC236}">
                  <a16:creationId xmlns:a16="http://schemas.microsoft.com/office/drawing/2014/main" id="{8A78BC7F-24E2-4826-82D0-76B72CE96AA5}"/>
                </a:ext>
              </a:extLst>
            </p:cNvPr>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05;p38">
              <a:extLst>
                <a:ext uri="{FF2B5EF4-FFF2-40B4-BE49-F238E27FC236}">
                  <a16:creationId xmlns:a16="http://schemas.microsoft.com/office/drawing/2014/main" id="{FF162BF3-870A-4512-AA52-94156363E19D}"/>
                </a:ext>
              </a:extLst>
            </p:cNvPr>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06;p38">
              <a:extLst>
                <a:ext uri="{FF2B5EF4-FFF2-40B4-BE49-F238E27FC236}">
                  <a16:creationId xmlns:a16="http://schemas.microsoft.com/office/drawing/2014/main" id="{4BF639B0-FA99-418C-9647-53DA94BAD1EA}"/>
                </a:ext>
              </a:extLst>
            </p:cNvPr>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07;p38">
              <a:extLst>
                <a:ext uri="{FF2B5EF4-FFF2-40B4-BE49-F238E27FC236}">
                  <a16:creationId xmlns:a16="http://schemas.microsoft.com/office/drawing/2014/main" id="{1CCC6C34-597F-40AC-A653-8698F41F65ED}"/>
                </a:ext>
              </a:extLst>
            </p:cNvPr>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08;p38">
              <a:extLst>
                <a:ext uri="{FF2B5EF4-FFF2-40B4-BE49-F238E27FC236}">
                  <a16:creationId xmlns:a16="http://schemas.microsoft.com/office/drawing/2014/main" id="{B9F2C690-61F6-44A1-8CC6-9C280C4F01A4}"/>
                </a:ext>
              </a:extLst>
            </p:cNvPr>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09;p38">
              <a:extLst>
                <a:ext uri="{FF2B5EF4-FFF2-40B4-BE49-F238E27FC236}">
                  <a16:creationId xmlns:a16="http://schemas.microsoft.com/office/drawing/2014/main" id="{BBACD33F-9DCD-49F0-B23D-95912E0948E7}"/>
                </a:ext>
              </a:extLst>
            </p:cNvPr>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10;p38">
              <a:extLst>
                <a:ext uri="{FF2B5EF4-FFF2-40B4-BE49-F238E27FC236}">
                  <a16:creationId xmlns:a16="http://schemas.microsoft.com/office/drawing/2014/main" id="{6E7206FA-2EEE-45B8-939F-C45F67A9C2D2}"/>
                </a:ext>
              </a:extLst>
            </p:cNvPr>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11;p38">
              <a:extLst>
                <a:ext uri="{FF2B5EF4-FFF2-40B4-BE49-F238E27FC236}">
                  <a16:creationId xmlns:a16="http://schemas.microsoft.com/office/drawing/2014/main" id="{07C1E7F6-F926-444D-8324-C9E15EBC88F8}"/>
                </a:ext>
              </a:extLst>
            </p:cNvPr>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12;p38">
              <a:extLst>
                <a:ext uri="{FF2B5EF4-FFF2-40B4-BE49-F238E27FC236}">
                  <a16:creationId xmlns:a16="http://schemas.microsoft.com/office/drawing/2014/main" id="{0E597377-2A2F-42A3-81E6-48B5A702BB15}"/>
                </a:ext>
              </a:extLst>
            </p:cNvPr>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13;p38">
              <a:extLst>
                <a:ext uri="{FF2B5EF4-FFF2-40B4-BE49-F238E27FC236}">
                  <a16:creationId xmlns:a16="http://schemas.microsoft.com/office/drawing/2014/main" id="{6EC28C6B-0E58-428A-933F-98EAEF7407BC}"/>
                </a:ext>
              </a:extLst>
            </p:cNvPr>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14;p38">
              <a:extLst>
                <a:ext uri="{FF2B5EF4-FFF2-40B4-BE49-F238E27FC236}">
                  <a16:creationId xmlns:a16="http://schemas.microsoft.com/office/drawing/2014/main" id="{0DDAA681-33F6-4443-BD24-7F4332C91DF6}"/>
                </a:ext>
              </a:extLst>
            </p:cNvPr>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15;p38">
              <a:extLst>
                <a:ext uri="{FF2B5EF4-FFF2-40B4-BE49-F238E27FC236}">
                  <a16:creationId xmlns:a16="http://schemas.microsoft.com/office/drawing/2014/main" id="{4EBEAB9A-FD63-4B41-A245-1E876F3052E1}"/>
                </a:ext>
              </a:extLst>
            </p:cNvPr>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16;p38">
              <a:extLst>
                <a:ext uri="{FF2B5EF4-FFF2-40B4-BE49-F238E27FC236}">
                  <a16:creationId xmlns:a16="http://schemas.microsoft.com/office/drawing/2014/main" id="{A02C9B0C-0363-4215-9A5C-7FAE0E95EA6F}"/>
                </a:ext>
              </a:extLst>
            </p:cNvPr>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17;p38">
              <a:extLst>
                <a:ext uri="{FF2B5EF4-FFF2-40B4-BE49-F238E27FC236}">
                  <a16:creationId xmlns:a16="http://schemas.microsoft.com/office/drawing/2014/main" id="{A15885BF-5A3C-4842-B5DA-7DE2A4427545}"/>
                </a:ext>
              </a:extLst>
            </p:cNvPr>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18;p38">
              <a:extLst>
                <a:ext uri="{FF2B5EF4-FFF2-40B4-BE49-F238E27FC236}">
                  <a16:creationId xmlns:a16="http://schemas.microsoft.com/office/drawing/2014/main" id="{FAFF9AE4-E920-483C-A04E-53C1BE4C562E}"/>
                </a:ext>
              </a:extLst>
            </p:cNvPr>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19;p38">
              <a:extLst>
                <a:ext uri="{FF2B5EF4-FFF2-40B4-BE49-F238E27FC236}">
                  <a16:creationId xmlns:a16="http://schemas.microsoft.com/office/drawing/2014/main" id="{A4A6A411-6EA7-42A1-8E59-BEF769232BED}"/>
                </a:ext>
              </a:extLst>
            </p:cNvPr>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20;p38">
              <a:extLst>
                <a:ext uri="{FF2B5EF4-FFF2-40B4-BE49-F238E27FC236}">
                  <a16:creationId xmlns:a16="http://schemas.microsoft.com/office/drawing/2014/main" id="{716360F7-75DD-4832-830E-86F200B94D86}"/>
                </a:ext>
              </a:extLst>
            </p:cNvPr>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21;p38">
              <a:extLst>
                <a:ext uri="{FF2B5EF4-FFF2-40B4-BE49-F238E27FC236}">
                  <a16:creationId xmlns:a16="http://schemas.microsoft.com/office/drawing/2014/main" id="{33C1AB0B-922D-4929-9B25-E5D9BC7EDF90}"/>
                </a:ext>
              </a:extLst>
            </p:cNvPr>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22;p38">
              <a:extLst>
                <a:ext uri="{FF2B5EF4-FFF2-40B4-BE49-F238E27FC236}">
                  <a16:creationId xmlns:a16="http://schemas.microsoft.com/office/drawing/2014/main" id="{9AC17BB9-E633-4618-9142-F40E93935B28}"/>
                </a:ext>
              </a:extLst>
            </p:cNvPr>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23;p38">
              <a:extLst>
                <a:ext uri="{FF2B5EF4-FFF2-40B4-BE49-F238E27FC236}">
                  <a16:creationId xmlns:a16="http://schemas.microsoft.com/office/drawing/2014/main" id="{E7B85DE1-4BFA-4251-99CE-4015A794340D}"/>
                </a:ext>
              </a:extLst>
            </p:cNvPr>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24;p38">
              <a:extLst>
                <a:ext uri="{FF2B5EF4-FFF2-40B4-BE49-F238E27FC236}">
                  <a16:creationId xmlns:a16="http://schemas.microsoft.com/office/drawing/2014/main" id="{BFA30C86-F548-4F6E-A6DF-81BCDC20CD2D}"/>
                </a:ext>
              </a:extLst>
            </p:cNvPr>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25;p38">
              <a:extLst>
                <a:ext uri="{FF2B5EF4-FFF2-40B4-BE49-F238E27FC236}">
                  <a16:creationId xmlns:a16="http://schemas.microsoft.com/office/drawing/2014/main" id="{FBAC0A3A-637C-4FC4-987D-E387AC9FA485}"/>
                </a:ext>
              </a:extLst>
            </p:cNvPr>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26;p38">
              <a:extLst>
                <a:ext uri="{FF2B5EF4-FFF2-40B4-BE49-F238E27FC236}">
                  <a16:creationId xmlns:a16="http://schemas.microsoft.com/office/drawing/2014/main" id="{DCAE005F-D2F2-442F-AC2E-54380FAFC427}"/>
                </a:ext>
              </a:extLst>
            </p:cNvPr>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27;p38">
              <a:extLst>
                <a:ext uri="{FF2B5EF4-FFF2-40B4-BE49-F238E27FC236}">
                  <a16:creationId xmlns:a16="http://schemas.microsoft.com/office/drawing/2014/main" id="{D6E922FE-A62E-4480-97C1-AE65DCD7BF2A}"/>
                </a:ext>
              </a:extLst>
            </p:cNvPr>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28;p38">
              <a:extLst>
                <a:ext uri="{FF2B5EF4-FFF2-40B4-BE49-F238E27FC236}">
                  <a16:creationId xmlns:a16="http://schemas.microsoft.com/office/drawing/2014/main" id="{FC1F62B5-1536-4D81-BFD3-0F3FF076875C}"/>
                </a:ext>
              </a:extLst>
            </p:cNvPr>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29;p38">
              <a:extLst>
                <a:ext uri="{FF2B5EF4-FFF2-40B4-BE49-F238E27FC236}">
                  <a16:creationId xmlns:a16="http://schemas.microsoft.com/office/drawing/2014/main" id="{48B791ED-8752-4437-966A-1810C9442BC6}"/>
                </a:ext>
              </a:extLst>
            </p:cNvPr>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30;p38">
              <a:extLst>
                <a:ext uri="{FF2B5EF4-FFF2-40B4-BE49-F238E27FC236}">
                  <a16:creationId xmlns:a16="http://schemas.microsoft.com/office/drawing/2014/main" id="{C25893F4-7841-452C-A203-AA8EF44CD2E5}"/>
                </a:ext>
              </a:extLst>
            </p:cNvPr>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31;p38">
              <a:extLst>
                <a:ext uri="{FF2B5EF4-FFF2-40B4-BE49-F238E27FC236}">
                  <a16:creationId xmlns:a16="http://schemas.microsoft.com/office/drawing/2014/main" id="{B03EF48B-4DE6-457A-8387-1BABD1544845}"/>
                </a:ext>
              </a:extLst>
            </p:cNvPr>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32;p38">
              <a:extLst>
                <a:ext uri="{FF2B5EF4-FFF2-40B4-BE49-F238E27FC236}">
                  <a16:creationId xmlns:a16="http://schemas.microsoft.com/office/drawing/2014/main" id="{B51AD86F-E410-4E99-B410-57B3CEE774D7}"/>
                </a:ext>
              </a:extLst>
            </p:cNvPr>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33;p38">
              <a:extLst>
                <a:ext uri="{FF2B5EF4-FFF2-40B4-BE49-F238E27FC236}">
                  <a16:creationId xmlns:a16="http://schemas.microsoft.com/office/drawing/2014/main" id="{EFAB5068-F9DA-47CE-A057-ACC0A5F6B270}"/>
                </a:ext>
              </a:extLst>
            </p:cNvPr>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34;p38">
              <a:extLst>
                <a:ext uri="{FF2B5EF4-FFF2-40B4-BE49-F238E27FC236}">
                  <a16:creationId xmlns:a16="http://schemas.microsoft.com/office/drawing/2014/main" id="{03A75961-C16A-4622-BA73-6CC42D84BB0C}"/>
                </a:ext>
              </a:extLst>
            </p:cNvPr>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35;p38">
              <a:extLst>
                <a:ext uri="{FF2B5EF4-FFF2-40B4-BE49-F238E27FC236}">
                  <a16:creationId xmlns:a16="http://schemas.microsoft.com/office/drawing/2014/main" id="{64379AD4-FDB8-4CB3-8A6F-4815009149F6}"/>
                </a:ext>
              </a:extLst>
            </p:cNvPr>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36;p38">
              <a:extLst>
                <a:ext uri="{FF2B5EF4-FFF2-40B4-BE49-F238E27FC236}">
                  <a16:creationId xmlns:a16="http://schemas.microsoft.com/office/drawing/2014/main" id="{A855FFC5-AC65-4B59-A9BF-FC46A46DCE7C}"/>
                </a:ext>
              </a:extLst>
            </p:cNvPr>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37;p38">
              <a:extLst>
                <a:ext uri="{FF2B5EF4-FFF2-40B4-BE49-F238E27FC236}">
                  <a16:creationId xmlns:a16="http://schemas.microsoft.com/office/drawing/2014/main" id="{8A27B885-F553-4BFF-970D-68AB65CE0E9A}"/>
                </a:ext>
              </a:extLst>
            </p:cNvPr>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38;p38">
              <a:extLst>
                <a:ext uri="{FF2B5EF4-FFF2-40B4-BE49-F238E27FC236}">
                  <a16:creationId xmlns:a16="http://schemas.microsoft.com/office/drawing/2014/main" id="{AEAB143D-B9E9-4919-98CB-B1C5AF055897}"/>
                </a:ext>
              </a:extLst>
            </p:cNvPr>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
                                        <p:tgtEl>
                                          <p:spTgt spid="13"/>
                                        </p:tgtEl>
                                      </p:cBhvr>
                                    </p:animEffect>
                                    <p:anim calcmode="lin" valueType="num">
                                      <p:cBhvr>
                                        <p:cTn id="8" dur="100" fill="hold"/>
                                        <p:tgtEl>
                                          <p:spTgt spid="13"/>
                                        </p:tgtEl>
                                        <p:attrNameLst>
                                          <p:attrName>ppt_w</p:attrName>
                                        </p:attrNameLst>
                                      </p:cBhvr>
                                      <p:tavLst>
                                        <p:tav tm="0" fmla="#ppt_w*sin(2.5*pi*$)">
                                          <p:val>
                                            <p:fltVal val="0"/>
                                          </p:val>
                                        </p:tav>
                                        <p:tav tm="100000">
                                          <p:val>
                                            <p:fltVal val="1"/>
                                          </p:val>
                                        </p:tav>
                                      </p:tavLst>
                                    </p:anim>
                                    <p:anim calcmode="lin" valueType="num">
                                      <p:cBhvr>
                                        <p:cTn id="9" dur="10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00"/>
                            </p:stCondLst>
                            <p:childTnLst>
                              <p:par>
                                <p:cTn id="11" presetID="45"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100"/>
                                        <p:tgtEl>
                                          <p:spTgt spid="63"/>
                                        </p:tgtEl>
                                      </p:cBhvr>
                                    </p:animEffect>
                                    <p:anim calcmode="lin" valueType="num">
                                      <p:cBhvr>
                                        <p:cTn id="14" dur="100" fill="hold"/>
                                        <p:tgtEl>
                                          <p:spTgt spid="63"/>
                                        </p:tgtEl>
                                        <p:attrNameLst>
                                          <p:attrName>ppt_w</p:attrName>
                                        </p:attrNameLst>
                                      </p:cBhvr>
                                      <p:tavLst>
                                        <p:tav tm="0" fmla="#ppt_w*sin(2.5*pi*$)">
                                          <p:val>
                                            <p:fltVal val="0"/>
                                          </p:val>
                                        </p:tav>
                                        <p:tav tm="100000">
                                          <p:val>
                                            <p:fltVal val="1"/>
                                          </p:val>
                                        </p:tav>
                                      </p:tavLst>
                                    </p:anim>
                                    <p:anim calcmode="lin" valueType="num">
                                      <p:cBhvr>
                                        <p:cTn id="15" dur="100" fill="hold"/>
                                        <p:tgtEl>
                                          <p:spTgt spid="63"/>
                                        </p:tgtEl>
                                        <p:attrNameLst>
                                          <p:attrName>ppt_h</p:attrName>
                                        </p:attrNameLst>
                                      </p:cBhvr>
                                      <p:tavLst>
                                        <p:tav tm="0">
                                          <p:val>
                                            <p:strVal val="#ppt_h"/>
                                          </p:val>
                                        </p:tav>
                                        <p:tav tm="100000">
                                          <p:val>
                                            <p:strVal val="#ppt_h"/>
                                          </p:val>
                                        </p:tav>
                                      </p:tavLst>
                                    </p:anim>
                                  </p:childTnLst>
                                </p:cTn>
                              </p:par>
                            </p:childTnLst>
                          </p:cTn>
                        </p:par>
                        <p:par>
                          <p:cTn id="16" fill="hold">
                            <p:stCondLst>
                              <p:cond delay="200"/>
                            </p:stCondLst>
                            <p:childTnLst>
                              <p:par>
                                <p:cTn id="17" presetID="45" presetClass="entr" presetSubtype="0"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100"/>
                                        <p:tgtEl>
                                          <p:spTgt spid="113"/>
                                        </p:tgtEl>
                                      </p:cBhvr>
                                    </p:animEffect>
                                    <p:anim calcmode="lin" valueType="num">
                                      <p:cBhvr>
                                        <p:cTn id="20" dur="100" fill="hold"/>
                                        <p:tgtEl>
                                          <p:spTgt spid="113"/>
                                        </p:tgtEl>
                                        <p:attrNameLst>
                                          <p:attrName>ppt_w</p:attrName>
                                        </p:attrNameLst>
                                      </p:cBhvr>
                                      <p:tavLst>
                                        <p:tav tm="0" fmla="#ppt_w*sin(2.5*pi*$)">
                                          <p:val>
                                            <p:fltVal val="0"/>
                                          </p:val>
                                        </p:tav>
                                        <p:tav tm="100000">
                                          <p:val>
                                            <p:fltVal val="1"/>
                                          </p:val>
                                        </p:tav>
                                      </p:tavLst>
                                    </p:anim>
                                    <p:anim calcmode="lin" valueType="num">
                                      <p:cBhvr>
                                        <p:cTn id="21" dur="100" fill="hold"/>
                                        <p:tgtEl>
                                          <p:spTgt spid="113"/>
                                        </p:tgtEl>
                                        <p:attrNameLst>
                                          <p:attrName>ppt_h</p:attrName>
                                        </p:attrNameLst>
                                      </p:cBhvr>
                                      <p:tavLst>
                                        <p:tav tm="0">
                                          <p:val>
                                            <p:strVal val="#ppt_h"/>
                                          </p:val>
                                        </p:tav>
                                        <p:tav tm="100000">
                                          <p:val>
                                            <p:strVal val="#ppt_h"/>
                                          </p:val>
                                        </p:tav>
                                      </p:tavLst>
                                    </p:anim>
                                  </p:childTnLst>
                                </p:cTn>
                              </p:par>
                            </p:childTnLst>
                          </p:cTn>
                        </p:par>
                        <p:par>
                          <p:cTn id="22" fill="hold">
                            <p:stCondLst>
                              <p:cond delay="300"/>
                            </p:stCondLst>
                            <p:childTnLst>
                              <p:par>
                                <p:cTn id="23" presetID="45" presetClass="entr" presetSubtype="0" fill="hold" nodeType="after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fade">
                                      <p:cBhvr>
                                        <p:cTn id="25" dur="100"/>
                                        <p:tgtEl>
                                          <p:spTgt spid="163"/>
                                        </p:tgtEl>
                                      </p:cBhvr>
                                    </p:animEffect>
                                    <p:anim calcmode="lin" valueType="num">
                                      <p:cBhvr>
                                        <p:cTn id="26" dur="100" fill="hold"/>
                                        <p:tgtEl>
                                          <p:spTgt spid="163"/>
                                        </p:tgtEl>
                                        <p:attrNameLst>
                                          <p:attrName>ppt_w</p:attrName>
                                        </p:attrNameLst>
                                      </p:cBhvr>
                                      <p:tavLst>
                                        <p:tav tm="0" fmla="#ppt_w*sin(2.5*pi*$)">
                                          <p:val>
                                            <p:fltVal val="0"/>
                                          </p:val>
                                        </p:tav>
                                        <p:tav tm="100000">
                                          <p:val>
                                            <p:fltVal val="1"/>
                                          </p:val>
                                        </p:tav>
                                      </p:tavLst>
                                    </p:anim>
                                    <p:anim calcmode="lin" valueType="num">
                                      <p:cBhvr>
                                        <p:cTn id="27" dur="100" fill="hold"/>
                                        <p:tgtEl>
                                          <p:spTgt spid="1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42"/>
          <p:cNvSpPr txBox="1">
            <a:spLocks noGrp="1"/>
          </p:cNvSpPr>
          <p:nvPr>
            <p:ph type="subTitle" idx="1"/>
          </p:nvPr>
        </p:nvSpPr>
        <p:spPr>
          <a:xfrm>
            <a:off x="144511" y="474223"/>
            <a:ext cx="8336604" cy="4195053"/>
          </a:xfrm>
          <a:prstGeom prst="rect">
            <a:avLst/>
          </a:prstGeom>
        </p:spPr>
        <p:txBody>
          <a:bodyPr spcFirstLastPara="1" wrap="square" lIns="91425" tIns="91425" rIns="91425" bIns="91425" anchor="ctr" anchorCtr="0">
            <a:noAutofit/>
          </a:bodyPr>
          <a:lstStyle/>
          <a:p>
            <a:r>
              <a:rPr lang="es-ES" dirty="0"/>
              <a:t>Slug de las páginas</a:t>
            </a:r>
          </a:p>
          <a:p>
            <a:r>
              <a:rPr lang="es-ES" dirty="0"/>
              <a:t>Densidad de las palabras claves trabajadas</a:t>
            </a:r>
          </a:p>
          <a:p>
            <a:r>
              <a:rPr lang="es-ES" dirty="0"/>
              <a:t>Evitar el contenido duplicado.</a:t>
            </a:r>
          </a:p>
          <a:p>
            <a:r>
              <a:rPr lang="es-ES" dirty="0"/>
              <a:t>Que la página web tenga instalado HTTPS</a:t>
            </a:r>
          </a:p>
          <a:p>
            <a:r>
              <a:rPr lang="es-ES" dirty="0"/>
              <a:t>Enlazado interno y externo.</a:t>
            </a:r>
          </a:p>
          <a:p>
            <a:r>
              <a:rPr lang="es-ES" dirty="0"/>
              <a:t>No enlaces rotos</a:t>
            </a:r>
          </a:p>
          <a:p>
            <a:r>
              <a:rPr lang="es-ES" dirty="0"/>
              <a:t>Atributos en las imágenes.</a:t>
            </a:r>
          </a:p>
          <a:p>
            <a:pPr marL="139700" indent="0">
              <a:buNone/>
            </a:pPr>
            <a:r>
              <a:rPr lang="es-ES" dirty="0"/>
              <a:t>En este caso para estar 100% seguro de que hemos realizado un buen trabajo realizaremos una auditoria con </a:t>
            </a:r>
            <a:r>
              <a:rPr lang="es-ES" dirty="0" err="1"/>
              <a:t>Semrush</a:t>
            </a:r>
            <a:r>
              <a:rPr lang="es-ES" dirty="0"/>
              <a:t> del proyecto web para detectar los errores, advertencias y sugerencias.</a:t>
            </a:r>
          </a:p>
          <a:p>
            <a:pPr marL="139700" indent="0">
              <a:buNone/>
            </a:pPr>
            <a:r>
              <a:rPr lang="es-ES" b="1" u="sng" dirty="0"/>
              <a:t>Analitica web</a:t>
            </a:r>
            <a:endParaRPr lang="es-ES" b="1" dirty="0"/>
          </a:p>
          <a:p>
            <a:pPr marL="139700" indent="0">
              <a:buNone/>
            </a:pPr>
            <a:r>
              <a:rPr lang="es-ES" dirty="0"/>
              <a:t>Con la web lista para publicarse, ya sea nueva o </a:t>
            </a:r>
            <a:r>
              <a:rPr lang="es-ES" dirty="0" err="1"/>
              <a:t>restyling</a:t>
            </a:r>
            <a:r>
              <a:rPr lang="es-ES" dirty="0"/>
              <a:t>, es el momento de dejar configurada toda la parte de analítica web.</a:t>
            </a:r>
          </a:p>
          <a:p>
            <a:pPr marL="139700" indent="0">
              <a:buNone/>
            </a:pPr>
            <a:r>
              <a:rPr lang="es-ES" dirty="0"/>
              <a:t>Lo primero instalar Google </a:t>
            </a:r>
            <a:r>
              <a:rPr lang="es-ES" dirty="0" err="1"/>
              <a:t>Analytics</a:t>
            </a:r>
            <a:r>
              <a:rPr lang="es-ES" dirty="0"/>
              <a:t> y </a:t>
            </a:r>
            <a:r>
              <a:rPr lang="es-ES" dirty="0" err="1"/>
              <a:t>Goolge</a:t>
            </a:r>
            <a:r>
              <a:rPr lang="es-ES" dirty="0"/>
              <a:t> Tag Manager como mínimo.</a:t>
            </a:r>
          </a:p>
          <a:p>
            <a:r>
              <a:rPr lang="es-ES" dirty="0"/>
              <a:t>A partir de aquí configurar:</a:t>
            </a:r>
          </a:p>
          <a:p>
            <a:r>
              <a:rPr lang="es-ES" dirty="0"/>
              <a:t>Objetivos de la web.</a:t>
            </a:r>
          </a:p>
          <a:p>
            <a:r>
              <a:rPr lang="es-ES" dirty="0"/>
              <a:t>Eventos</a:t>
            </a:r>
          </a:p>
          <a:p>
            <a:r>
              <a:rPr lang="es-ES" dirty="0"/>
              <a:t>Embudo de conversión.</a:t>
            </a:r>
          </a:p>
          <a:p>
            <a:r>
              <a:rPr lang="es-ES" dirty="0"/>
              <a:t>Informes en tiempo real.</a:t>
            </a:r>
          </a:p>
          <a:p>
            <a:pPr marL="139700" indent="0">
              <a:buNone/>
            </a:pPr>
            <a:r>
              <a:rPr lang="es-ES" dirty="0"/>
              <a:t>Debemos monitorizar todo lo que pasa dentro de la web, así como todo el tráfico que llega, de donde llega y como se comporta.</a:t>
            </a:r>
          </a:p>
          <a:p>
            <a:pPr marL="0" lvl="0" indent="0" algn="l" rtl="0">
              <a:spcBef>
                <a:spcPts val="0"/>
              </a:spcBef>
              <a:spcAft>
                <a:spcPts val="0"/>
              </a:spcAft>
              <a:buNone/>
            </a:pPr>
            <a:endParaRPr dirty="0"/>
          </a:p>
        </p:txBody>
      </p:sp>
      <p:cxnSp>
        <p:nvCxnSpPr>
          <p:cNvPr id="387" name="Google Shape;387;p42"/>
          <p:cNvCxnSpPr/>
          <p:nvPr/>
        </p:nvCxnSpPr>
        <p:spPr>
          <a:xfrm>
            <a:off x="321013" y="261778"/>
            <a:ext cx="3991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67310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idx="6"/>
          </p:nvPr>
        </p:nvSpPr>
        <p:spPr>
          <a:xfrm>
            <a:off x="405960" y="512410"/>
            <a:ext cx="7704000" cy="572700"/>
          </a:xfrm>
          <a:prstGeom prst="rect">
            <a:avLst/>
          </a:prstGeom>
        </p:spPr>
        <p:txBody>
          <a:bodyPr spcFirstLastPara="1" wrap="square" lIns="91425" tIns="91425" rIns="91425" bIns="91425" anchor="ctr" anchorCtr="0">
            <a:noAutofit/>
          </a:bodyPr>
          <a:lstStyle/>
          <a:p>
            <a:r>
              <a:rPr lang="es-ES" b="1" dirty="0"/>
              <a:t>Planificación web</a:t>
            </a:r>
            <a:br>
              <a:rPr lang="es-ES" b="1" dirty="0"/>
            </a:br>
            <a:endParaRPr dirty="0"/>
          </a:p>
        </p:txBody>
      </p:sp>
      <p:grpSp>
        <p:nvGrpSpPr>
          <p:cNvPr id="402" name="Google Shape;402;p43"/>
          <p:cNvGrpSpPr/>
          <p:nvPr/>
        </p:nvGrpSpPr>
        <p:grpSpPr>
          <a:xfrm>
            <a:off x="192427" y="3003186"/>
            <a:ext cx="377070" cy="462894"/>
            <a:chOff x="4786375" y="3203325"/>
            <a:chExt cx="275475" cy="338175"/>
          </a:xfrm>
        </p:grpSpPr>
        <p:sp>
          <p:nvSpPr>
            <p:cNvPr id="403" name="Google Shape;403;p43"/>
            <p:cNvSpPr/>
            <p:nvPr/>
          </p:nvSpPr>
          <p:spPr>
            <a:xfrm>
              <a:off x="4786375" y="3203325"/>
              <a:ext cx="275475" cy="338175"/>
            </a:xfrm>
            <a:custGeom>
              <a:avLst/>
              <a:gdLst/>
              <a:ahLst/>
              <a:cxnLst/>
              <a:rect l="l" t="t" r="r" b="b"/>
              <a:pathLst>
                <a:path w="11019" h="13527" extrusionOk="0">
                  <a:moveTo>
                    <a:pt x="5525" y="533"/>
                  </a:moveTo>
                  <a:cubicBezTo>
                    <a:pt x="7778" y="533"/>
                    <a:pt x="9352" y="1304"/>
                    <a:pt x="9352" y="2014"/>
                  </a:cubicBezTo>
                  <a:cubicBezTo>
                    <a:pt x="9352" y="2415"/>
                    <a:pt x="8858" y="2785"/>
                    <a:pt x="8087" y="3094"/>
                  </a:cubicBezTo>
                  <a:lnTo>
                    <a:pt x="8087" y="2477"/>
                  </a:lnTo>
                  <a:cubicBezTo>
                    <a:pt x="8087" y="2076"/>
                    <a:pt x="7747" y="1736"/>
                    <a:pt x="7346" y="1736"/>
                  </a:cubicBezTo>
                  <a:lnTo>
                    <a:pt x="3673" y="1736"/>
                  </a:lnTo>
                  <a:cubicBezTo>
                    <a:pt x="3272" y="1736"/>
                    <a:pt x="2933" y="2076"/>
                    <a:pt x="2933" y="2477"/>
                  </a:cubicBezTo>
                  <a:lnTo>
                    <a:pt x="2933" y="3094"/>
                  </a:lnTo>
                  <a:cubicBezTo>
                    <a:pt x="2161" y="2816"/>
                    <a:pt x="1698" y="2415"/>
                    <a:pt x="1698" y="2014"/>
                  </a:cubicBezTo>
                  <a:cubicBezTo>
                    <a:pt x="1698" y="1304"/>
                    <a:pt x="3272" y="533"/>
                    <a:pt x="5525" y="533"/>
                  </a:cubicBezTo>
                  <a:close/>
                  <a:moveTo>
                    <a:pt x="7346" y="2261"/>
                  </a:moveTo>
                  <a:cubicBezTo>
                    <a:pt x="7469" y="2261"/>
                    <a:pt x="7562" y="2353"/>
                    <a:pt x="7562" y="2477"/>
                  </a:cubicBezTo>
                  <a:lnTo>
                    <a:pt x="7562" y="2816"/>
                  </a:lnTo>
                  <a:lnTo>
                    <a:pt x="7562" y="3063"/>
                  </a:lnTo>
                  <a:cubicBezTo>
                    <a:pt x="7562" y="3156"/>
                    <a:pt x="7469" y="3248"/>
                    <a:pt x="7346" y="3248"/>
                  </a:cubicBezTo>
                  <a:lnTo>
                    <a:pt x="3673" y="3248"/>
                  </a:lnTo>
                  <a:cubicBezTo>
                    <a:pt x="3550" y="3248"/>
                    <a:pt x="3457" y="3156"/>
                    <a:pt x="3457" y="3063"/>
                  </a:cubicBezTo>
                  <a:lnTo>
                    <a:pt x="3457" y="2477"/>
                  </a:lnTo>
                  <a:cubicBezTo>
                    <a:pt x="3457" y="2353"/>
                    <a:pt x="3550" y="2261"/>
                    <a:pt x="3673" y="2261"/>
                  </a:cubicBezTo>
                  <a:close/>
                  <a:moveTo>
                    <a:pt x="7222" y="3773"/>
                  </a:moveTo>
                  <a:cubicBezTo>
                    <a:pt x="6682" y="4020"/>
                    <a:pt x="6096" y="4143"/>
                    <a:pt x="5506" y="4143"/>
                  </a:cubicBezTo>
                  <a:cubicBezTo>
                    <a:pt x="4915" y="4143"/>
                    <a:pt x="4321" y="4020"/>
                    <a:pt x="3766" y="3773"/>
                  </a:cubicBezTo>
                  <a:close/>
                  <a:moveTo>
                    <a:pt x="7562" y="4205"/>
                  </a:moveTo>
                  <a:lnTo>
                    <a:pt x="7562" y="4977"/>
                  </a:lnTo>
                  <a:cubicBezTo>
                    <a:pt x="7562" y="6088"/>
                    <a:pt x="6636" y="7014"/>
                    <a:pt x="5525" y="7014"/>
                  </a:cubicBezTo>
                  <a:cubicBezTo>
                    <a:pt x="4383" y="7014"/>
                    <a:pt x="3488" y="6088"/>
                    <a:pt x="3488" y="4977"/>
                  </a:cubicBezTo>
                  <a:lnTo>
                    <a:pt x="3457" y="4977"/>
                  </a:lnTo>
                  <a:lnTo>
                    <a:pt x="3457" y="4205"/>
                  </a:lnTo>
                  <a:cubicBezTo>
                    <a:pt x="3581" y="4267"/>
                    <a:pt x="3673" y="4298"/>
                    <a:pt x="3797" y="4359"/>
                  </a:cubicBezTo>
                  <a:cubicBezTo>
                    <a:pt x="4352" y="4560"/>
                    <a:pt x="4939" y="4660"/>
                    <a:pt x="5525" y="4660"/>
                  </a:cubicBezTo>
                  <a:cubicBezTo>
                    <a:pt x="6111" y="4660"/>
                    <a:pt x="6698" y="4560"/>
                    <a:pt x="7253" y="4359"/>
                  </a:cubicBezTo>
                  <a:cubicBezTo>
                    <a:pt x="7377" y="4298"/>
                    <a:pt x="7469" y="4267"/>
                    <a:pt x="7562" y="4205"/>
                  </a:cubicBezTo>
                  <a:close/>
                  <a:moveTo>
                    <a:pt x="6451" y="7353"/>
                  </a:moveTo>
                  <a:lnTo>
                    <a:pt x="6451" y="7538"/>
                  </a:lnTo>
                  <a:lnTo>
                    <a:pt x="6451" y="7662"/>
                  </a:lnTo>
                  <a:lnTo>
                    <a:pt x="5494" y="8186"/>
                  </a:lnTo>
                  <a:lnTo>
                    <a:pt x="4599" y="7692"/>
                  </a:lnTo>
                  <a:lnTo>
                    <a:pt x="4568" y="7538"/>
                  </a:lnTo>
                  <a:lnTo>
                    <a:pt x="4568" y="7353"/>
                  </a:lnTo>
                  <a:cubicBezTo>
                    <a:pt x="4877" y="7476"/>
                    <a:pt x="5185" y="7538"/>
                    <a:pt x="5525" y="7538"/>
                  </a:cubicBezTo>
                  <a:cubicBezTo>
                    <a:pt x="5834" y="7538"/>
                    <a:pt x="6173" y="7476"/>
                    <a:pt x="6451" y="7353"/>
                  </a:cubicBezTo>
                  <a:close/>
                  <a:moveTo>
                    <a:pt x="6297" y="8310"/>
                  </a:moveTo>
                  <a:lnTo>
                    <a:pt x="5494" y="11982"/>
                  </a:lnTo>
                  <a:lnTo>
                    <a:pt x="4723" y="8371"/>
                  </a:lnTo>
                  <a:lnTo>
                    <a:pt x="5371" y="8711"/>
                  </a:lnTo>
                  <a:cubicBezTo>
                    <a:pt x="5402" y="8742"/>
                    <a:pt x="5432" y="8742"/>
                    <a:pt x="5494" y="8742"/>
                  </a:cubicBezTo>
                  <a:cubicBezTo>
                    <a:pt x="5525" y="8742"/>
                    <a:pt x="5587" y="8742"/>
                    <a:pt x="5618" y="8711"/>
                  </a:cubicBezTo>
                  <a:lnTo>
                    <a:pt x="6297" y="8310"/>
                  </a:lnTo>
                  <a:close/>
                  <a:moveTo>
                    <a:pt x="4105" y="7878"/>
                  </a:moveTo>
                  <a:lnTo>
                    <a:pt x="5093" y="12569"/>
                  </a:lnTo>
                  <a:lnTo>
                    <a:pt x="5093" y="12569"/>
                  </a:lnTo>
                  <a:lnTo>
                    <a:pt x="3149" y="10964"/>
                  </a:lnTo>
                  <a:lnTo>
                    <a:pt x="3642" y="10593"/>
                  </a:lnTo>
                  <a:cubicBezTo>
                    <a:pt x="3735" y="10532"/>
                    <a:pt x="3766" y="10408"/>
                    <a:pt x="3704" y="10285"/>
                  </a:cubicBezTo>
                  <a:lnTo>
                    <a:pt x="2902" y="8155"/>
                  </a:lnTo>
                  <a:lnTo>
                    <a:pt x="4105" y="7878"/>
                  </a:lnTo>
                  <a:close/>
                  <a:moveTo>
                    <a:pt x="6945" y="7878"/>
                  </a:moveTo>
                  <a:lnTo>
                    <a:pt x="8117" y="8155"/>
                  </a:lnTo>
                  <a:lnTo>
                    <a:pt x="7315" y="10285"/>
                  </a:lnTo>
                  <a:cubicBezTo>
                    <a:pt x="7284" y="10408"/>
                    <a:pt x="7315" y="10532"/>
                    <a:pt x="7408" y="10593"/>
                  </a:cubicBezTo>
                  <a:lnTo>
                    <a:pt x="7870" y="10964"/>
                  </a:lnTo>
                  <a:lnTo>
                    <a:pt x="5926" y="12569"/>
                  </a:lnTo>
                  <a:lnTo>
                    <a:pt x="5926" y="12569"/>
                  </a:lnTo>
                  <a:lnTo>
                    <a:pt x="6945" y="7878"/>
                  </a:lnTo>
                  <a:close/>
                  <a:moveTo>
                    <a:pt x="8642" y="8279"/>
                  </a:moveTo>
                  <a:lnTo>
                    <a:pt x="9321" y="8402"/>
                  </a:lnTo>
                  <a:cubicBezTo>
                    <a:pt x="10000" y="8557"/>
                    <a:pt x="10494" y="9174"/>
                    <a:pt x="10494" y="9884"/>
                  </a:cubicBezTo>
                  <a:lnTo>
                    <a:pt x="10494" y="10871"/>
                  </a:lnTo>
                  <a:lnTo>
                    <a:pt x="9660" y="10871"/>
                  </a:lnTo>
                  <a:cubicBezTo>
                    <a:pt x="9321" y="10871"/>
                    <a:pt x="9321" y="11396"/>
                    <a:pt x="9660" y="11396"/>
                  </a:cubicBezTo>
                  <a:lnTo>
                    <a:pt x="10494" y="11396"/>
                  </a:lnTo>
                  <a:lnTo>
                    <a:pt x="10494" y="11921"/>
                  </a:lnTo>
                  <a:lnTo>
                    <a:pt x="9660" y="11921"/>
                  </a:lnTo>
                  <a:cubicBezTo>
                    <a:pt x="9506" y="11921"/>
                    <a:pt x="9414" y="12044"/>
                    <a:pt x="9414" y="12198"/>
                  </a:cubicBezTo>
                  <a:cubicBezTo>
                    <a:pt x="9414" y="12322"/>
                    <a:pt x="9506" y="12445"/>
                    <a:pt x="9660" y="12445"/>
                  </a:cubicBezTo>
                  <a:lnTo>
                    <a:pt x="10494" y="12445"/>
                  </a:lnTo>
                  <a:lnTo>
                    <a:pt x="10494" y="12970"/>
                  </a:lnTo>
                  <a:lnTo>
                    <a:pt x="6235" y="13001"/>
                  </a:lnTo>
                  <a:lnTo>
                    <a:pt x="6235" y="13001"/>
                  </a:lnTo>
                  <a:lnTo>
                    <a:pt x="8457" y="11149"/>
                  </a:lnTo>
                  <a:cubicBezTo>
                    <a:pt x="8580" y="11056"/>
                    <a:pt x="8580" y="10840"/>
                    <a:pt x="8457" y="10748"/>
                  </a:cubicBezTo>
                  <a:lnTo>
                    <a:pt x="7870" y="10285"/>
                  </a:lnTo>
                  <a:lnTo>
                    <a:pt x="8642" y="8279"/>
                  </a:lnTo>
                  <a:close/>
                  <a:moveTo>
                    <a:pt x="5510" y="0"/>
                  </a:moveTo>
                  <a:cubicBezTo>
                    <a:pt x="4499" y="0"/>
                    <a:pt x="3488" y="178"/>
                    <a:pt x="2531" y="533"/>
                  </a:cubicBezTo>
                  <a:cubicBezTo>
                    <a:pt x="1636" y="934"/>
                    <a:pt x="1173" y="1428"/>
                    <a:pt x="1173" y="2014"/>
                  </a:cubicBezTo>
                  <a:cubicBezTo>
                    <a:pt x="1173" y="2693"/>
                    <a:pt x="1791" y="3279"/>
                    <a:pt x="2933" y="3650"/>
                  </a:cubicBezTo>
                  <a:lnTo>
                    <a:pt x="2933" y="4977"/>
                  </a:lnTo>
                  <a:cubicBezTo>
                    <a:pt x="2933" y="5810"/>
                    <a:pt x="3334" y="6581"/>
                    <a:pt x="4013" y="7075"/>
                  </a:cubicBezTo>
                  <a:lnTo>
                    <a:pt x="4013" y="7353"/>
                  </a:lnTo>
                  <a:lnTo>
                    <a:pt x="2531" y="7692"/>
                  </a:lnTo>
                  <a:lnTo>
                    <a:pt x="2439" y="7692"/>
                  </a:lnTo>
                  <a:lnTo>
                    <a:pt x="1606" y="7878"/>
                  </a:lnTo>
                  <a:cubicBezTo>
                    <a:pt x="649" y="8094"/>
                    <a:pt x="1" y="8896"/>
                    <a:pt x="1" y="9853"/>
                  </a:cubicBezTo>
                  <a:lnTo>
                    <a:pt x="1" y="13217"/>
                  </a:lnTo>
                  <a:cubicBezTo>
                    <a:pt x="1" y="13371"/>
                    <a:pt x="124" y="13494"/>
                    <a:pt x="248" y="13494"/>
                  </a:cubicBezTo>
                  <a:lnTo>
                    <a:pt x="1420" y="13494"/>
                  </a:lnTo>
                  <a:cubicBezTo>
                    <a:pt x="1729" y="13464"/>
                    <a:pt x="1729" y="13001"/>
                    <a:pt x="1420" y="12970"/>
                  </a:cubicBezTo>
                  <a:lnTo>
                    <a:pt x="556" y="12970"/>
                  </a:lnTo>
                  <a:lnTo>
                    <a:pt x="556" y="12445"/>
                  </a:lnTo>
                  <a:lnTo>
                    <a:pt x="1389" y="12445"/>
                  </a:lnTo>
                  <a:cubicBezTo>
                    <a:pt x="1513" y="12445"/>
                    <a:pt x="1636" y="12322"/>
                    <a:pt x="1636" y="12167"/>
                  </a:cubicBezTo>
                  <a:cubicBezTo>
                    <a:pt x="1636" y="12013"/>
                    <a:pt x="1513" y="11921"/>
                    <a:pt x="1389" y="11890"/>
                  </a:cubicBezTo>
                  <a:lnTo>
                    <a:pt x="556" y="11890"/>
                  </a:lnTo>
                  <a:lnTo>
                    <a:pt x="556" y="11365"/>
                  </a:lnTo>
                  <a:lnTo>
                    <a:pt x="1389" y="11365"/>
                  </a:lnTo>
                  <a:cubicBezTo>
                    <a:pt x="1729" y="11365"/>
                    <a:pt x="1729" y="10840"/>
                    <a:pt x="1389" y="10840"/>
                  </a:cubicBezTo>
                  <a:lnTo>
                    <a:pt x="556" y="10840"/>
                  </a:lnTo>
                  <a:lnTo>
                    <a:pt x="556" y="9884"/>
                  </a:lnTo>
                  <a:cubicBezTo>
                    <a:pt x="556" y="9174"/>
                    <a:pt x="1050" y="8557"/>
                    <a:pt x="1729" y="8402"/>
                  </a:cubicBezTo>
                  <a:lnTo>
                    <a:pt x="2408" y="8279"/>
                  </a:lnTo>
                  <a:lnTo>
                    <a:pt x="3179" y="10285"/>
                  </a:lnTo>
                  <a:lnTo>
                    <a:pt x="2593" y="10748"/>
                  </a:lnTo>
                  <a:cubicBezTo>
                    <a:pt x="2470" y="10840"/>
                    <a:pt x="2470" y="11026"/>
                    <a:pt x="2593" y="11149"/>
                  </a:cubicBezTo>
                  <a:lnTo>
                    <a:pt x="4784" y="12970"/>
                  </a:lnTo>
                  <a:lnTo>
                    <a:pt x="3550" y="12970"/>
                  </a:lnTo>
                  <a:cubicBezTo>
                    <a:pt x="3542" y="12969"/>
                    <a:pt x="3535" y="12969"/>
                    <a:pt x="3528" y="12969"/>
                  </a:cubicBezTo>
                  <a:cubicBezTo>
                    <a:pt x="3249" y="12969"/>
                    <a:pt x="3249" y="13526"/>
                    <a:pt x="3528" y="13526"/>
                  </a:cubicBezTo>
                  <a:cubicBezTo>
                    <a:pt x="3535" y="13526"/>
                    <a:pt x="3542" y="13526"/>
                    <a:pt x="3550" y="13525"/>
                  </a:cubicBezTo>
                  <a:lnTo>
                    <a:pt x="10771" y="13525"/>
                  </a:lnTo>
                  <a:cubicBezTo>
                    <a:pt x="10895" y="13525"/>
                    <a:pt x="11018" y="13402"/>
                    <a:pt x="11018" y="13248"/>
                  </a:cubicBezTo>
                  <a:lnTo>
                    <a:pt x="11018" y="9884"/>
                  </a:lnTo>
                  <a:cubicBezTo>
                    <a:pt x="11018" y="9421"/>
                    <a:pt x="10864" y="8958"/>
                    <a:pt x="10586" y="8618"/>
                  </a:cubicBezTo>
                  <a:cubicBezTo>
                    <a:pt x="10278" y="8248"/>
                    <a:pt x="9876" y="8001"/>
                    <a:pt x="9414" y="7909"/>
                  </a:cubicBezTo>
                  <a:lnTo>
                    <a:pt x="6975" y="7353"/>
                  </a:lnTo>
                  <a:lnTo>
                    <a:pt x="6975" y="7075"/>
                  </a:lnTo>
                  <a:cubicBezTo>
                    <a:pt x="7654" y="6581"/>
                    <a:pt x="8087" y="5810"/>
                    <a:pt x="8087" y="4977"/>
                  </a:cubicBezTo>
                  <a:lnTo>
                    <a:pt x="8087" y="3650"/>
                  </a:lnTo>
                  <a:cubicBezTo>
                    <a:pt x="9198" y="3248"/>
                    <a:pt x="9846" y="2693"/>
                    <a:pt x="9846" y="2014"/>
                  </a:cubicBezTo>
                  <a:cubicBezTo>
                    <a:pt x="9846" y="1428"/>
                    <a:pt x="9383" y="903"/>
                    <a:pt x="8488" y="533"/>
                  </a:cubicBezTo>
                  <a:cubicBezTo>
                    <a:pt x="7531" y="178"/>
                    <a:pt x="6520" y="0"/>
                    <a:pt x="5510"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4909050" y="3266000"/>
              <a:ext cx="30125" cy="13150"/>
            </a:xfrm>
            <a:custGeom>
              <a:avLst/>
              <a:gdLst/>
              <a:ahLst/>
              <a:cxnLst/>
              <a:rect l="l" t="t" r="r" b="b"/>
              <a:pathLst>
                <a:path w="1205" h="526" extrusionOk="0">
                  <a:moveTo>
                    <a:pt x="309" y="1"/>
                  </a:moveTo>
                  <a:cubicBezTo>
                    <a:pt x="1" y="32"/>
                    <a:pt x="1" y="495"/>
                    <a:pt x="309" y="525"/>
                  </a:cubicBezTo>
                  <a:lnTo>
                    <a:pt x="896" y="525"/>
                  </a:lnTo>
                  <a:cubicBezTo>
                    <a:pt x="1204" y="495"/>
                    <a:pt x="1204" y="32"/>
                    <a:pt x="896"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4994700" y="3501325"/>
              <a:ext cx="13150" cy="13150"/>
            </a:xfrm>
            <a:custGeom>
              <a:avLst/>
              <a:gdLst/>
              <a:ahLst/>
              <a:cxnLst/>
              <a:rect l="l" t="t" r="r" b="b"/>
              <a:pathLst>
                <a:path w="526" h="526" extrusionOk="0">
                  <a:moveTo>
                    <a:pt x="278" y="1"/>
                  </a:moveTo>
                  <a:cubicBezTo>
                    <a:pt x="124" y="1"/>
                    <a:pt x="0" y="124"/>
                    <a:pt x="0" y="278"/>
                  </a:cubicBezTo>
                  <a:cubicBezTo>
                    <a:pt x="0" y="340"/>
                    <a:pt x="31" y="402"/>
                    <a:pt x="93" y="463"/>
                  </a:cubicBezTo>
                  <a:cubicBezTo>
                    <a:pt x="124" y="494"/>
                    <a:pt x="216" y="525"/>
                    <a:pt x="278" y="525"/>
                  </a:cubicBezTo>
                  <a:cubicBezTo>
                    <a:pt x="432" y="525"/>
                    <a:pt x="525" y="402"/>
                    <a:pt x="525" y="278"/>
                  </a:cubicBezTo>
                  <a:cubicBezTo>
                    <a:pt x="525" y="186"/>
                    <a:pt x="494" y="124"/>
                    <a:pt x="463" y="93"/>
                  </a:cubicBezTo>
                  <a:cubicBezTo>
                    <a:pt x="402" y="31"/>
                    <a:pt x="340" y="1"/>
                    <a:pt x="278"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4905250" y="3344225"/>
              <a:ext cx="37125" cy="17475"/>
            </a:xfrm>
            <a:custGeom>
              <a:avLst/>
              <a:gdLst/>
              <a:ahLst/>
              <a:cxnLst/>
              <a:rect l="l" t="t" r="r" b="b"/>
              <a:pathLst>
                <a:path w="1485" h="699" extrusionOk="0">
                  <a:moveTo>
                    <a:pt x="400" y="0"/>
                  </a:moveTo>
                  <a:cubicBezTo>
                    <a:pt x="189" y="0"/>
                    <a:pt x="1" y="269"/>
                    <a:pt x="214" y="483"/>
                  </a:cubicBezTo>
                  <a:cubicBezTo>
                    <a:pt x="338" y="606"/>
                    <a:pt x="554" y="699"/>
                    <a:pt x="739" y="699"/>
                  </a:cubicBezTo>
                  <a:lnTo>
                    <a:pt x="770" y="699"/>
                  </a:lnTo>
                  <a:cubicBezTo>
                    <a:pt x="955" y="699"/>
                    <a:pt x="1140" y="606"/>
                    <a:pt x="1295" y="483"/>
                  </a:cubicBezTo>
                  <a:cubicBezTo>
                    <a:pt x="1485" y="269"/>
                    <a:pt x="1309" y="0"/>
                    <a:pt x="1106" y="0"/>
                  </a:cubicBezTo>
                  <a:cubicBezTo>
                    <a:pt x="1045" y="0"/>
                    <a:pt x="981" y="24"/>
                    <a:pt x="924" y="81"/>
                  </a:cubicBezTo>
                  <a:cubicBezTo>
                    <a:pt x="878" y="128"/>
                    <a:pt x="816" y="151"/>
                    <a:pt x="755" y="151"/>
                  </a:cubicBezTo>
                  <a:cubicBezTo>
                    <a:pt x="693" y="151"/>
                    <a:pt x="631" y="128"/>
                    <a:pt x="585" y="81"/>
                  </a:cubicBezTo>
                  <a:cubicBezTo>
                    <a:pt x="528" y="24"/>
                    <a:pt x="463" y="0"/>
                    <a:pt x="400"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4841150" y="3527550"/>
              <a:ext cx="13925" cy="13925"/>
            </a:xfrm>
            <a:custGeom>
              <a:avLst/>
              <a:gdLst/>
              <a:ahLst/>
              <a:cxnLst/>
              <a:rect l="l" t="t" r="r" b="b"/>
              <a:pathLst>
                <a:path w="557" h="557" extrusionOk="0">
                  <a:moveTo>
                    <a:pt x="279" y="1"/>
                  </a:moveTo>
                  <a:cubicBezTo>
                    <a:pt x="217" y="1"/>
                    <a:pt x="155" y="32"/>
                    <a:pt x="93" y="93"/>
                  </a:cubicBezTo>
                  <a:cubicBezTo>
                    <a:pt x="32" y="155"/>
                    <a:pt x="1" y="217"/>
                    <a:pt x="1" y="279"/>
                  </a:cubicBezTo>
                  <a:cubicBezTo>
                    <a:pt x="1" y="433"/>
                    <a:pt x="124" y="525"/>
                    <a:pt x="279" y="556"/>
                  </a:cubicBezTo>
                  <a:cubicBezTo>
                    <a:pt x="340" y="556"/>
                    <a:pt x="402" y="525"/>
                    <a:pt x="464" y="464"/>
                  </a:cubicBezTo>
                  <a:cubicBezTo>
                    <a:pt x="526" y="402"/>
                    <a:pt x="556" y="340"/>
                    <a:pt x="556" y="279"/>
                  </a:cubicBezTo>
                  <a:cubicBezTo>
                    <a:pt x="556" y="124"/>
                    <a:pt x="433" y="1"/>
                    <a:pt x="279"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43"/>
          <p:cNvGrpSpPr/>
          <p:nvPr/>
        </p:nvGrpSpPr>
        <p:grpSpPr>
          <a:xfrm>
            <a:off x="174469" y="2133712"/>
            <a:ext cx="377036" cy="462860"/>
            <a:chOff x="7034675" y="2120850"/>
            <a:chExt cx="275450" cy="338150"/>
          </a:xfrm>
        </p:grpSpPr>
        <p:sp>
          <p:nvSpPr>
            <p:cNvPr id="409" name="Google Shape;409;p43"/>
            <p:cNvSpPr/>
            <p:nvPr/>
          </p:nvSpPr>
          <p:spPr>
            <a:xfrm>
              <a:off x="7034675" y="2120850"/>
              <a:ext cx="275450" cy="338150"/>
            </a:xfrm>
            <a:custGeom>
              <a:avLst/>
              <a:gdLst/>
              <a:ahLst/>
              <a:cxnLst/>
              <a:rect l="l" t="t" r="r" b="b"/>
              <a:pathLst>
                <a:path w="11018" h="13526" extrusionOk="0">
                  <a:moveTo>
                    <a:pt x="5879" y="533"/>
                  </a:moveTo>
                  <a:cubicBezTo>
                    <a:pt x="6764" y="537"/>
                    <a:pt x="7253" y="873"/>
                    <a:pt x="7253" y="1027"/>
                  </a:cubicBezTo>
                  <a:cubicBezTo>
                    <a:pt x="7253" y="1212"/>
                    <a:pt x="7006" y="1366"/>
                    <a:pt x="6481" y="1489"/>
                  </a:cubicBezTo>
                  <a:lnTo>
                    <a:pt x="6450" y="1489"/>
                  </a:lnTo>
                  <a:cubicBezTo>
                    <a:pt x="6265" y="1520"/>
                    <a:pt x="6080" y="1520"/>
                    <a:pt x="5895" y="1520"/>
                  </a:cubicBezTo>
                  <a:cubicBezTo>
                    <a:pt x="5000" y="1520"/>
                    <a:pt x="4506" y="1181"/>
                    <a:pt x="4506" y="1027"/>
                  </a:cubicBezTo>
                  <a:cubicBezTo>
                    <a:pt x="4506" y="842"/>
                    <a:pt x="4994" y="536"/>
                    <a:pt x="5879" y="533"/>
                  </a:cubicBezTo>
                  <a:close/>
                  <a:moveTo>
                    <a:pt x="7438" y="1644"/>
                  </a:moveTo>
                  <a:lnTo>
                    <a:pt x="7530" y="2014"/>
                  </a:lnTo>
                  <a:cubicBezTo>
                    <a:pt x="7561" y="2168"/>
                    <a:pt x="7500" y="2354"/>
                    <a:pt x="7345" y="2446"/>
                  </a:cubicBezTo>
                  <a:cubicBezTo>
                    <a:pt x="7253" y="2508"/>
                    <a:pt x="7129" y="2570"/>
                    <a:pt x="7037" y="2600"/>
                  </a:cubicBezTo>
                  <a:lnTo>
                    <a:pt x="6913" y="2693"/>
                  </a:lnTo>
                  <a:lnTo>
                    <a:pt x="6790" y="1952"/>
                  </a:lnTo>
                  <a:cubicBezTo>
                    <a:pt x="6913" y="1922"/>
                    <a:pt x="7037" y="1860"/>
                    <a:pt x="7160" y="1829"/>
                  </a:cubicBezTo>
                  <a:cubicBezTo>
                    <a:pt x="7253" y="1767"/>
                    <a:pt x="7345" y="1705"/>
                    <a:pt x="7438" y="1644"/>
                  </a:cubicBezTo>
                  <a:close/>
                  <a:moveTo>
                    <a:pt x="4259" y="1613"/>
                  </a:moveTo>
                  <a:cubicBezTo>
                    <a:pt x="4352" y="1705"/>
                    <a:pt x="4444" y="1767"/>
                    <a:pt x="4568" y="1798"/>
                  </a:cubicBezTo>
                  <a:cubicBezTo>
                    <a:pt x="4918" y="1960"/>
                    <a:pt x="5315" y="2051"/>
                    <a:pt x="5698" y="2051"/>
                  </a:cubicBezTo>
                  <a:cubicBezTo>
                    <a:pt x="5754" y="2051"/>
                    <a:pt x="5809" y="2049"/>
                    <a:pt x="5864" y="2045"/>
                  </a:cubicBezTo>
                  <a:lnTo>
                    <a:pt x="6265" y="2045"/>
                  </a:lnTo>
                  <a:lnTo>
                    <a:pt x="6389" y="2786"/>
                  </a:lnTo>
                  <a:lnTo>
                    <a:pt x="6203" y="2786"/>
                  </a:lnTo>
                  <a:cubicBezTo>
                    <a:pt x="5555" y="2755"/>
                    <a:pt x="4938" y="2600"/>
                    <a:pt x="4352" y="2384"/>
                  </a:cubicBezTo>
                  <a:cubicBezTo>
                    <a:pt x="4259" y="2354"/>
                    <a:pt x="4167" y="2261"/>
                    <a:pt x="4136" y="2168"/>
                  </a:cubicBezTo>
                  <a:cubicBezTo>
                    <a:pt x="4105" y="2076"/>
                    <a:pt x="4105" y="1983"/>
                    <a:pt x="4136" y="1891"/>
                  </a:cubicBezTo>
                  <a:lnTo>
                    <a:pt x="4259" y="1613"/>
                  </a:lnTo>
                  <a:close/>
                  <a:moveTo>
                    <a:pt x="5740" y="3588"/>
                  </a:moveTo>
                  <a:lnTo>
                    <a:pt x="5740" y="3619"/>
                  </a:lnTo>
                  <a:cubicBezTo>
                    <a:pt x="6203" y="4020"/>
                    <a:pt x="6759" y="4267"/>
                    <a:pt x="7376" y="4329"/>
                  </a:cubicBezTo>
                  <a:lnTo>
                    <a:pt x="7376" y="5131"/>
                  </a:lnTo>
                  <a:cubicBezTo>
                    <a:pt x="7407" y="6211"/>
                    <a:pt x="6574" y="7075"/>
                    <a:pt x="5524" y="7075"/>
                  </a:cubicBezTo>
                  <a:cubicBezTo>
                    <a:pt x="4475" y="7075"/>
                    <a:pt x="3611" y="6211"/>
                    <a:pt x="3673" y="5131"/>
                  </a:cubicBezTo>
                  <a:lnTo>
                    <a:pt x="3673" y="4051"/>
                  </a:lnTo>
                  <a:lnTo>
                    <a:pt x="3858" y="4051"/>
                  </a:lnTo>
                  <a:cubicBezTo>
                    <a:pt x="4506" y="4051"/>
                    <a:pt x="5154" y="3897"/>
                    <a:pt x="5740" y="3588"/>
                  </a:cubicBezTo>
                  <a:close/>
                  <a:moveTo>
                    <a:pt x="3704" y="1551"/>
                  </a:moveTo>
                  <a:lnTo>
                    <a:pt x="3642" y="1675"/>
                  </a:lnTo>
                  <a:cubicBezTo>
                    <a:pt x="3457" y="2138"/>
                    <a:pt x="3673" y="2662"/>
                    <a:pt x="4167" y="2847"/>
                  </a:cubicBezTo>
                  <a:cubicBezTo>
                    <a:pt x="4537" y="3002"/>
                    <a:pt x="4938" y="3125"/>
                    <a:pt x="5339" y="3187"/>
                  </a:cubicBezTo>
                  <a:cubicBezTo>
                    <a:pt x="4876" y="3403"/>
                    <a:pt x="4383" y="3526"/>
                    <a:pt x="3858" y="3526"/>
                  </a:cubicBezTo>
                  <a:lnTo>
                    <a:pt x="3395" y="3526"/>
                  </a:lnTo>
                  <a:cubicBezTo>
                    <a:pt x="3272" y="3526"/>
                    <a:pt x="3148" y="3650"/>
                    <a:pt x="3148" y="3773"/>
                  </a:cubicBezTo>
                  <a:lnTo>
                    <a:pt x="3148" y="5131"/>
                  </a:lnTo>
                  <a:cubicBezTo>
                    <a:pt x="3148" y="5841"/>
                    <a:pt x="3457" y="6520"/>
                    <a:pt x="4043" y="6983"/>
                  </a:cubicBezTo>
                  <a:lnTo>
                    <a:pt x="4043" y="7261"/>
                  </a:lnTo>
                  <a:cubicBezTo>
                    <a:pt x="3117" y="6952"/>
                    <a:pt x="2500" y="6119"/>
                    <a:pt x="2500" y="5162"/>
                  </a:cubicBezTo>
                  <a:lnTo>
                    <a:pt x="2500" y="3526"/>
                  </a:lnTo>
                  <a:cubicBezTo>
                    <a:pt x="2500" y="2693"/>
                    <a:pt x="2963" y="1922"/>
                    <a:pt x="3704" y="1551"/>
                  </a:cubicBezTo>
                  <a:close/>
                  <a:moveTo>
                    <a:pt x="8055" y="2199"/>
                  </a:moveTo>
                  <a:cubicBezTo>
                    <a:pt x="8333" y="2600"/>
                    <a:pt x="8487" y="3063"/>
                    <a:pt x="8487" y="3557"/>
                  </a:cubicBezTo>
                  <a:lnTo>
                    <a:pt x="8518" y="3526"/>
                  </a:lnTo>
                  <a:lnTo>
                    <a:pt x="8518" y="5162"/>
                  </a:lnTo>
                  <a:cubicBezTo>
                    <a:pt x="8518" y="6119"/>
                    <a:pt x="7870" y="6983"/>
                    <a:pt x="6975" y="7291"/>
                  </a:cubicBezTo>
                  <a:lnTo>
                    <a:pt x="6975" y="7045"/>
                  </a:lnTo>
                  <a:cubicBezTo>
                    <a:pt x="7530" y="6582"/>
                    <a:pt x="7870" y="5903"/>
                    <a:pt x="7870" y="5193"/>
                  </a:cubicBezTo>
                  <a:lnTo>
                    <a:pt x="7870" y="4113"/>
                  </a:lnTo>
                  <a:cubicBezTo>
                    <a:pt x="7870" y="3989"/>
                    <a:pt x="7747" y="3866"/>
                    <a:pt x="7623" y="3866"/>
                  </a:cubicBezTo>
                  <a:cubicBezTo>
                    <a:pt x="7098" y="3866"/>
                    <a:pt x="6605" y="3681"/>
                    <a:pt x="6203" y="3341"/>
                  </a:cubicBezTo>
                  <a:lnTo>
                    <a:pt x="6296" y="3341"/>
                  </a:lnTo>
                  <a:cubicBezTo>
                    <a:pt x="6635" y="3341"/>
                    <a:pt x="6944" y="3279"/>
                    <a:pt x="7253" y="3125"/>
                  </a:cubicBezTo>
                  <a:cubicBezTo>
                    <a:pt x="7376" y="3063"/>
                    <a:pt x="7500" y="2971"/>
                    <a:pt x="7623" y="2909"/>
                  </a:cubicBezTo>
                  <a:cubicBezTo>
                    <a:pt x="7870" y="2755"/>
                    <a:pt x="8024" y="2508"/>
                    <a:pt x="8055" y="2199"/>
                  </a:cubicBezTo>
                  <a:close/>
                  <a:moveTo>
                    <a:pt x="6450" y="7322"/>
                  </a:moveTo>
                  <a:lnTo>
                    <a:pt x="6450" y="7569"/>
                  </a:lnTo>
                  <a:cubicBezTo>
                    <a:pt x="6450" y="7600"/>
                    <a:pt x="6450" y="7600"/>
                    <a:pt x="6450" y="7631"/>
                  </a:cubicBezTo>
                  <a:lnTo>
                    <a:pt x="6419" y="7631"/>
                  </a:lnTo>
                  <a:lnTo>
                    <a:pt x="5494" y="8156"/>
                  </a:lnTo>
                  <a:lnTo>
                    <a:pt x="4537" y="7631"/>
                  </a:lnTo>
                  <a:cubicBezTo>
                    <a:pt x="4537" y="7631"/>
                    <a:pt x="4537" y="7600"/>
                    <a:pt x="4537" y="7569"/>
                  </a:cubicBezTo>
                  <a:lnTo>
                    <a:pt x="4537" y="7322"/>
                  </a:lnTo>
                  <a:cubicBezTo>
                    <a:pt x="4845" y="7446"/>
                    <a:pt x="5185" y="7507"/>
                    <a:pt x="5494" y="7507"/>
                  </a:cubicBezTo>
                  <a:cubicBezTo>
                    <a:pt x="5833" y="7507"/>
                    <a:pt x="6142" y="7446"/>
                    <a:pt x="6450" y="7322"/>
                  </a:cubicBezTo>
                  <a:close/>
                  <a:moveTo>
                    <a:pt x="5216" y="8742"/>
                  </a:moveTo>
                  <a:lnTo>
                    <a:pt x="5216" y="9020"/>
                  </a:lnTo>
                  <a:cubicBezTo>
                    <a:pt x="5185" y="9267"/>
                    <a:pt x="5092" y="9483"/>
                    <a:pt x="4938" y="9668"/>
                  </a:cubicBezTo>
                  <a:cubicBezTo>
                    <a:pt x="4689" y="9862"/>
                    <a:pt x="4414" y="9981"/>
                    <a:pt x="4115" y="9981"/>
                  </a:cubicBezTo>
                  <a:cubicBezTo>
                    <a:pt x="4081" y="9981"/>
                    <a:pt x="4047" y="9980"/>
                    <a:pt x="4012" y="9976"/>
                  </a:cubicBezTo>
                  <a:cubicBezTo>
                    <a:pt x="3981" y="9637"/>
                    <a:pt x="4105" y="9297"/>
                    <a:pt x="4321" y="9051"/>
                  </a:cubicBezTo>
                  <a:cubicBezTo>
                    <a:pt x="4568" y="8835"/>
                    <a:pt x="4876" y="8742"/>
                    <a:pt x="5216" y="8742"/>
                  </a:cubicBezTo>
                  <a:close/>
                  <a:moveTo>
                    <a:pt x="5740" y="8773"/>
                  </a:moveTo>
                  <a:cubicBezTo>
                    <a:pt x="6080" y="8773"/>
                    <a:pt x="6389" y="8865"/>
                    <a:pt x="6666" y="9081"/>
                  </a:cubicBezTo>
                  <a:cubicBezTo>
                    <a:pt x="6852" y="9328"/>
                    <a:pt x="6975" y="9668"/>
                    <a:pt x="6944" y="10007"/>
                  </a:cubicBezTo>
                  <a:cubicBezTo>
                    <a:pt x="6605" y="10007"/>
                    <a:pt x="6296" y="9915"/>
                    <a:pt x="6018" y="9699"/>
                  </a:cubicBezTo>
                  <a:cubicBezTo>
                    <a:pt x="5864" y="9513"/>
                    <a:pt x="5771" y="9297"/>
                    <a:pt x="5740" y="9051"/>
                  </a:cubicBezTo>
                  <a:cubicBezTo>
                    <a:pt x="5771" y="8958"/>
                    <a:pt x="5771" y="8865"/>
                    <a:pt x="5740" y="8773"/>
                  </a:cubicBezTo>
                  <a:close/>
                  <a:moveTo>
                    <a:pt x="5494" y="9853"/>
                  </a:moveTo>
                  <a:cubicBezTo>
                    <a:pt x="5524" y="9915"/>
                    <a:pt x="5586" y="9976"/>
                    <a:pt x="5648" y="10069"/>
                  </a:cubicBezTo>
                  <a:cubicBezTo>
                    <a:pt x="5740" y="10131"/>
                    <a:pt x="5802" y="10162"/>
                    <a:pt x="5864" y="10223"/>
                  </a:cubicBezTo>
                  <a:lnTo>
                    <a:pt x="5494" y="11952"/>
                  </a:lnTo>
                  <a:lnTo>
                    <a:pt x="5092" y="10192"/>
                  </a:lnTo>
                  <a:cubicBezTo>
                    <a:pt x="5185" y="10162"/>
                    <a:pt x="5247" y="10100"/>
                    <a:pt x="5308" y="10069"/>
                  </a:cubicBezTo>
                  <a:cubicBezTo>
                    <a:pt x="5370" y="9976"/>
                    <a:pt x="5432" y="9915"/>
                    <a:pt x="5494" y="9853"/>
                  </a:cubicBezTo>
                  <a:close/>
                  <a:moveTo>
                    <a:pt x="6852" y="7847"/>
                  </a:moveTo>
                  <a:lnTo>
                    <a:pt x="9320" y="8402"/>
                  </a:lnTo>
                  <a:cubicBezTo>
                    <a:pt x="10030" y="8557"/>
                    <a:pt x="10524" y="9174"/>
                    <a:pt x="10524" y="9884"/>
                  </a:cubicBezTo>
                  <a:lnTo>
                    <a:pt x="10524" y="10841"/>
                  </a:lnTo>
                  <a:lnTo>
                    <a:pt x="9660" y="10841"/>
                  </a:lnTo>
                  <a:cubicBezTo>
                    <a:pt x="9351" y="10902"/>
                    <a:pt x="9351" y="11334"/>
                    <a:pt x="9660" y="11396"/>
                  </a:cubicBezTo>
                  <a:lnTo>
                    <a:pt x="10524" y="11396"/>
                  </a:lnTo>
                  <a:lnTo>
                    <a:pt x="10524" y="11921"/>
                  </a:lnTo>
                  <a:lnTo>
                    <a:pt x="9660" y="11921"/>
                  </a:lnTo>
                  <a:cubicBezTo>
                    <a:pt x="9351" y="11952"/>
                    <a:pt x="9351" y="12414"/>
                    <a:pt x="9660" y="12445"/>
                  </a:cubicBezTo>
                  <a:lnTo>
                    <a:pt x="10524" y="12445"/>
                  </a:lnTo>
                  <a:lnTo>
                    <a:pt x="10524" y="12970"/>
                  </a:lnTo>
                  <a:lnTo>
                    <a:pt x="5833" y="12970"/>
                  </a:lnTo>
                  <a:lnTo>
                    <a:pt x="6389" y="10439"/>
                  </a:lnTo>
                  <a:cubicBezTo>
                    <a:pt x="6574" y="10470"/>
                    <a:pt x="6759" y="10501"/>
                    <a:pt x="6975" y="10501"/>
                  </a:cubicBezTo>
                  <a:lnTo>
                    <a:pt x="7253" y="10501"/>
                  </a:lnTo>
                  <a:cubicBezTo>
                    <a:pt x="7376" y="10470"/>
                    <a:pt x="7469" y="10378"/>
                    <a:pt x="7469" y="10285"/>
                  </a:cubicBezTo>
                  <a:cubicBezTo>
                    <a:pt x="7469" y="10223"/>
                    <a:pt x="7623" y="9236"/>
                    <a:pt x="7037" y="8680"/>
                  </a:cubicBezTo>
                  <a:cubicBezTo>
                    <a:pt x="6852" y="8495"/>
                    <a:pt x="6605" y="8341"/>
                    <a:pt x="6327" y="8310"/>
                  </a:cubicBezTo>
                  <a:lnTo>
                    <a:pt x="6728" y="8094"/>
                  </a:lnTo>
                  <a:cubicBezTo>
                    <a:pt x="6821" y="8032"/>
                    <a:pt x="6852" y="7940"/>
                    <a:pt x="6852" y="7847"/>
                  </a:cubicBezTo>
                  <a:close/>
                  <a:moveTo>
                    <a:pt x="5868" y="0"/>
                  </a:moveTo>
                  <a:cubicBezTo>
                    <a:pt x="5432" y="0"/>
                    <a:pt x="5000" y="85"/>
                    <a:pt x="4599" y="255"/>
                  </a:cubicBezTo>
                  <a:cubicBezTo>
                    <a:pt x="4290" y="348"/>
                    <a:pt x="4074" y="594"/>
                    <a:pt x="3950" y="903"/>
                  </a:cubicBezTo>
                  <a:cubicBezTo>
                    <a:pt x="2809" y="1243"/>
                    <a:pt x="2006" y="2323"/>
                    <a:pt x="1975" y="3526"/>
                  </a:cubicBezTo>
                  <a:lnTo>
                    <a:pt x="1975" y="5162"/>
                  </a:lnTo>
                  <a:cubicBezTo>
                    <a:pt x="1975" y="6119"/>
                    <a:pt x="2500" y="7014"/>
                    <a:pt x="3302" y="7507"/>
                  </a:cubicBezTo>
                  <a:lnTo>
                    <a:pt x="1605" y="7909"/>
                  </a:lnTo>
                  <a:cubicBezTo>
                    <a:pt x="1142" y="8001"/>
                    <a:pt x="741" y="8248"/>
                    <a:pt x="463" y="8618"/>
                  </a:cubicBezTo>
                  <a:cubicBezTo>
                    <a:pt x="154" y="8989"/>
                    <a:pt x="0" y="9421"/>
                    <a:pt x="0" y="9884"/>
                  </a:cubicBezTo>
                  <a:lnTo>
                    <a:pt x="0" y="13248"/>
                  </a:lnTo>
                  <a:cubicBezTo>
                    <a:pt x="0" y="13402"/>
                    <a:pt x="124" y="13525"/>
                    <a:pt x="278" y="13525"/>
                  </a:cubicBezTo>
                  <a:lnTo>
                    <a:pt x="2284" y="13525"/>
                  </a:lnTo>
                  <a:cubicBezTo>
                    <a:pt x="2593" y="13495"/>
                    <a:pt x="2593" y="13032"/>
                    <a:pt x="2284" y="13001"/>
                  </a:cubicBezTo>
                  <a:lnTo>
                    <a:pt x="525" y="13001"/>
                  </a:lnTo>
                  <a:lnTo>
                    <a:pt x="525" y="12445"/>
                  </a:lnTo>
                  <a:lnTo>
                    <a:pt x="1358" y="12445"/>
                  </a:lnTo>
                  <a:cubicBezTo>
                    <a:pt x="1667" y="12414"/>
                    <a:pt x="1667" y="11952"/>
                    <a:pt x="1358" y="11921"/>
                  </a:cubicBezTo>
                  <a:lnTo>
                    <a:pt x="525" y="11921"/>
                  </a:lnTo>
                  <a:lnTo>
                    <a:pt x="525" y="11396"/>
                  </a:lnTo>
                  <a:lnTo>
                    <a:pt x="1358" y="11396"/>
                  </a:lnTo>
                  <a:cubicBezTo>
                    <a:pt x="1667" y="11365"/>
                    <a:pt x="1667" y="10902"/>
                    <a:pt x="1358" y="10871"/>
                  </a:cubicBezTo>
                  <a:lnTo>
                    <a:pt x="525" y="10871"/>
                  </a:lnTo>
                  <a:lnTo>
                    <a:pt x="525" y="9884"/>
                  </a:lnTo>
                  <a:cubicBezTo>
                    <a:pt x="525" y="9174"/>
                    <a:pt x="1019" y="8588"/>
                    <a:pt x="1728" y="8433"/>
                  </a:cubicBezTo>
                  <a:lnTo>
                    <a:pt x="4136" y="7878"/>
                  </a:lnTo>
                  <a:cubicBezTo>
                    <a:pt x="4136" y="7970"/>
                    <a:pt x="4197" y="8063"/>
                    <a:pt x="4290" y="8125"/>
                  </a:cubicBezTo>
                  <a:lnTo>
                    <a:pt x="4660" y="8310"/>
                  </a:lnTo>
                  <a:cubicBezTo>
                    <a:pt x="4383" y="8372"/>
                    <a:pt x="4136" y="8526"/>
                    <a:pt x="3950" y="8711"/>
                  </a:cubicBezTo>
                  <a:cubicBezTo>
                    <a:pt x="3395" y="9267"/>
                    <a:pt x="3518" y="10254"/>
                    <a:pt x="3518" y="10285"/>
                  </a:cubicBezTo>
                  <a:cubicBezTo>
                    <a:pt x="3549" y="10408"/>
                    <a:pt x="3642" y="10501"/>
                    <a:pt x="3765" y="10532"/>
                  </a:cubicBezTo>
                  <a:lnTo>
                    <a:pt x="4043" y="10532"/>
                  </a:lnTo>
                  <a:cubicBezTo>
                    <a:pt x="4259" y="10532"/>
                    <a:pt x="4444" y="10501"/>
                    <a:pt x="4660" y="10439"/>
                  </a:cubicBezTo>
                  <a:lnTo>
                    <a:pt x="5185" y="12970"/>
                  </a:lnTo>
                  <a:lnTo>
                    <a:pt x="4413" y="12970"/>
                  </a:lnTo>
                  <a:cubicBezTo>
                    <a:pt x="4105" y="13032"/>
                    <a:pt x="4105" y="13464"/>
                    <a:pt x="4413" y="13495"/>
                  </a:cubicBezTo>
                  <a:lnTo>
                    <a:pt x="10771" y="13495"/>
                  </a:lnTo>
                  <a:cubicBezTo>
                    <a:pt x="10894" y="13495"/>
                    <a:pt x="11018" y="13402"/>
                    <a:pt x="11018" y="13248"/>
                  </a:cubicBezTo>
                  <a:lnTo>
                    <a:pt x="11018" y="9884"/>
                  </a:lnTo>
                  <a:cubicBezTo>
                    <a:pt x="11018" y="9421"/>
                    <a:pt x="10864" y="8958"/>
                    <a:pt x="10586" y="8618"/>
                  </a:cubicBezTo>
                  <a:cubicBezTo>
                    <a:pt x="10277" y="8248"/>
                    <a:pt x="9876" y="8001"/>
                    <a:pt x="9413" y="7909"/>
                  </a:cubicBezTo>
                  <a:lnTo>
                    <a:pt x="7716" y="7507"/>
                  </a:lnTo>
                  <a:cubicBezTo>
                    <a:pt x="8518" y="7014"/>
                    <a:pt x="9043" y="6119"/>
                    <a:pt x="9043" y="5162"/>
                  </a:cubicBezTo>
                  <a:lnTo>
                    <a:pt x="9043" y="3526"/>
                  </a:lnTo>
                  <a:cubicBezTo>
                    <a:pt x="9043" y="2631"/>
                    <a:pt x="8611" y="1798"/>
                    <a:pt x="7870" y="1273"/>
                  </a:cubicBezTo>
                  <a:lnTo>
                    <a:pt x="7808" y="996"/>
                  </a:lnTo>
                  <a:cubicBezTo>
                    <a:pt x="7747" y="656"/>
                    <a:pt x="7500" y="348"/>
                    <a:pt x="7160" y="255"/>
                  </a:cubicBezTo>
                  <a:cubicBezTo>
                    <a:pt x="6743" y="85"/>
                    <a:pt x="6304" y="0"/>
                    <a:pt x="5868"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7242975" y="2418850"/>
              <a:ext cx="13150" cy="13925"/>
            </a:xfrm>
            <a:custGeom>
              <a:avLst/>
              <a:gdLst/>
              <a:ahLst/>
              <a:cxnLst/>
              <a:rect l="l" t="t" r="r" b="b"/>
              <a:pathLst>
                <a:path w="526" h="557" extrusionOk="0">
                  <a:moveTo>
                    <a:pt x="279" y="1"/>
                  </a:moveTo>
                  <a:cubicBezTo>
                    <a:pt x="186" y="1"/>
                    <a:pt x="124" y="32"/>
                    <a:pt x="63" y="93"/>
                  </a:cubicBezTo>
                  <a:cubicBezTo>
                    <a:pt x="32" y="155"/>
                    <a:pt x="1" y="217"/>
                    <a:pt x="1" y="278"/>
                  </a:cubicBezTo>
                  <a:cubicBezTo>
                    <a:pt x="1" y="340"/>
                    <a:pt x="32" y="402"/>
                    <a:pt x="63" y="464"/>
                  </a:cubicBezTo>
                  <a:cubicBezTo>
                    <a:pt x="124" y="525"/>
                    <a:pt x="186" y="556"/>
                    <a:pt x="279" y="556"/>
                  </a:cubicBezTo>
                  <a:cubicBezTo>
                    <a:pt x="402" y="525"/>
                    <a:pt x="526" y="433"/>
                    <a:pt x="526" y="278"/>
                  </a:cubicBezTo>
                  <a:cubicBezTo>
                    <a:pt x="526" y="217"/>
                    <a:pt x="495" y="155"/>
                    <a:pt x="433" y="93"/>
                  </a:cubicBezTo>
                  <a:cubicBezTo>
                    <a:pt x="402" y="32"/>
                    <a:pt x="340" y="1"/>
                    <a:pt x="279"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7111050" y="2445850"/>
              <a:ext cx="13900" cy="12575"/>
            </a:xfrm>
            <a:custGeom>
              <a:avLst/>
              <a:gdLst/>
              <a:ahLst/>
              <a:cxnLst/>
              <a:rect l="l" t="t" r="r" b="b"/>
              <a:pathLst>
                <a:path w="556" h="503" extrusionOk="0">
                  <a:moveTo>
                    <a:pt x="278" y="1"/>
                  </a:moveTo>
                  <a:cubicBezTo>
                    <a:pt x="217" y="1"/>
                    <a:pt x="155" y="32"/>
                    <a:pt x="93" y="63"/>
                  </a:cubicBezTo>
                  <a:cubicBezTo>
                    <a:pt x="31" y="124"/>
                    <a:pt x="1" y="186"/>
                    <a:pt x="31" y="248"/>
                  </a:cubicBezTo>
                  <a:cubicBezTo>
                    <a:pt x="16" y="417"/>
                    <a:pt x="139" y="502"/>
                    <a:pt x="271" y="502"/>
                  </a:cubicBezTo>
                  <a:cubicBezTo>
                    <a:pt x="402" y="502"/>
                    <a:pt x="541" y="417"/>
                    <a:pt x="556" y="248"/>
                  </a:cubicBezTo>
                  <a:cubicBezTo>
                    <a:pt x="556" y="186"/>
                    <a:pt x="525" y="124"/>
                    <a:pt x="463" y="63"/>
                  </a:cubicBezTo>
                  <a:cubicBezTo>
                    <a:pt x="402" y="32"/>
                    <a:pt x="340" y="1"/>
                    <a:pt x="278"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7155800" y="2262050"/>
              <a:ext cx="33200" cy="17175"/>
            </a:xfrm>
            <a:custGeom>
              <a:avLst/>
              <a:gdLst/>
              <a:ahLst/>
              <a:cxnLst/>
              <a:rect l="l" t="t" r="r" b="b"/>
              <a:pathLst>
                <a:path w="1328" h="687" extrusionOk="0">
                  <a:moveTo>
                    <a:pt x="305" y="0"/>
                  </a:moveTo>
                  <a:cubicBezTo>
                    <a:pt x="232" y="0"/>
                    <a:pt x="155" y="23"/>
                    <a:pt x="93" y="69"/>
                  </a:cubicBezTo>
                  <a:cubicBezTo>
                    <a:pt x="0" y="193"/>
                    <a:pt x="0" y="347"/>
                    <a:pt x="93" y="471"/>
                  </a:cubicBezTo>
                  <a:cubicBezTo>
                    <a:pt x="247" y="594"/>
                    <a:pt x="433" y="687"/>
                    <a:pt x="649" y="687"/>
                  </a:cubicBezTo>
                  <a:lnTo>
                    <a:pt x="679" y="687"/>
                  </a:lnTo>
                  <a:cubicBezTo>
                    <a:pt x="865" y="687"/>
                    <a:pt x="1050" y="594"/>
                    <a:pt x="1204" y="471"/>
                  </a:cubicBezTo>
                  <a:cubicBezTo>
                    <a:pt x="1328" y="347"/>
                    <a:pt x="1328" y="193"/>
                    <a:pt x="1204" y="69"/>
                  </a:cubicBezTo>
                  <a:cubicBezTo>
                    <a:pt x="1158" y="23"/>
                    <a:pt x="1088" y="0"/>
                    <a:pt x="1015" y="0"/>
                  </a:cubicBezTo>
                  <a:cubicBezTo>
                    <a:pt x="942" y="0"/>
                    <a:pt x="865" y="23"/>
                    <a:pt x="803" y="69"/>
                  </a:cubicBezTo>
                  <a:cubicBezTo>
                    <a:pt x="757" y="116"/>
                    <a:pt x="703" y="139"/>
                    <a:pt x="649" y="139"/>
                  </a:cubicBezTo>
                  <a:cubicBezTo>
                    <a:pt x="595" y="139"/>
                    <a:pt x="541" y="116"/>
                    <a:pt x="494" y="69"/>
                  </a:cubicBezTo>
                  <a:cubicBezTo>
                    <a:pt x="448" y="23"/>
                    <a:pt x="379" y="0"/>
                    <a:pt x="305"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3"/>
          <p:cNvGrpSpPr/>
          <p:nvPr/>
        </p:nvGrpSpPr>
        <p:grpSpPr>
          <a:xfrm>
            <a:off x="183813" y="1415997"/>
            <a:ext cx="377054" cy="461302"/>
            <a:chOff x="1027400" y="2122575"/>
            <a:chExt cx="276250" cy="337975"/>
          </a:xfrm>
        </p:grpSpPr>
        <p:sp>
          <p:nvSpPr>
            <p:cNvPr id="414" name="Google Shape;414;p43"/>
            <p:cNvSpPr/>
            <p:nvPr/>
          </p:nvSpPr>
          <p:spPr>
            <a:xfrm>
              <a:off x="1223375" y="2419625"/>
              <a:ext cx="14675" cy="13925"/>
            </a:xfrm>
            <a:custGeom>
              <a:avLst/>
              <a:gdLst/>
              <a:ahLst/>
              <a:cxnLst/>
              <a:rect l="l" t="t" r="r" b="b"/>
              <a:pathLst>
                <a:path w="587" h="557" extrusionOk="0">
                  <a:moveTo>
                    <a:pt x="278" y="1"/>
                  </a:moveTo>
                  <a:cubicBezTo>
                    <a:pt x="217" y="1"/>
                    <a:pt x="155" y="31"/>
                    <a:pt x="93" y="93"/>
                  </a:cubicBezTo>
                  <a:cubicBezTo>
                    <a:pt x="1" y="186"/>
                    <a:pt x="1" y="371"/>
                    <a:pt x="93" y="463"/>
                  </a:cubicBezTo>
                  <a:cubicBezTo>
                    <a:pt x="155" y="525"/>
                    <a:pt x="217" y="556"/>
                    <a:pt x="278" y="556"/>
                  </a:cubicBezTo>
                  <a:cubicBezTo>
                    <a:pt x="371" y="556"/>
                    <a:pt x="433" y="525"/>
                    <a:pt x="464" y="463"/>
                  </a:cubicBezTo>
                  <a:cubicBezTo>
                    <a:pt x="587" y="371"/>
                    <a:pt x="587" y="186"/>
                    <a:pt x="464" y="93"/>
                  </a:cubicBezTo>
                  <a:cubicBezTo>
                    <a:pt x="433" y="31"/>
                    <a:pt x="371" y="1"/>
                    <a:pt x="278"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1027400" y="2122575"/>
              <a:ext cx="276250" cy="337975"/>
            </a:xfrm>
            <a:custGeom>
              <a:avLst/>
              <a:gdLst/>
              <a:ahLst/>
              <a:cxnLst/>
              <a:rect l="l" t="t" r="r" b="b"/>
              <a:pathLst>
                <a:path w="11050" h="13519" extrusionOk="0">
                  <a:moveTo>
                    <a:pt x="5525" y="1575"/>
                  </a:moveTo>
                  <a:cubicBezTo>
                    <a:pt x="6543" y="1575"/>
                    <a:pt x="7562" y="2254"/>
                    <a:pt x="7562" y="3612"/>
                  </a:cubicBezTo>
                  <a:lnTo>
                    <a:pt x="7562" y="3704"/>
                  </a:lnTo>
                  <a:lnTo>
                    <a:pt x="6852" y="3704"/>
                  </a:lnTo>
                  <a:cubicBezTo>
                    <a:pt x="6698" y="3704"/>
                    <a:pt x="6543" y="3642"/>
                    <a:pt x="6420" y="3581"/>
                  </a:cubicBezTo>
                  <a:cubicBezTo>
                    <a:pt x="6574" y="3457"/>
                    <a:pt x="6729" y="3334"/>
                    <a:pt x="6852" y="3180"/>
                  </a:cubicBezTo>
                  <a:cubicBezTo>
                    <a:pt x="6970" y="3091"/>
                    <a:pt x="6975" y="2919"/>
                    <a:pt x="6869" y="2823"/>
                  </a:cubicBezTo>
                  <a:lnTo>
                    <a:pt x="6869" y="2823"/>
                  </a:lnTo>
                  <a:cubicBezTo>
                    <a:pt x="6823" y="2773"/>
                    <a:pt x="6760" y="2747"/>
                    <a:pt x="6694" y="2747"/>
                  </a:cubicBezTo>
                  <a:cubicBezTo>
                    <a:pt x="6621" y="2747"/>
                    <a:pt x="6543" y="2778"/>
                    <a:pt x="6482" y="2840"/>
                  </a:cubicBezTo>
                  <a:cubicBezTo>
                    <a:pt x="5926" y="3396"/>
                    <a:pt x="5185" y="3704"/>
                    <a:pt x="4414" y="3704"/>
                  </a:cubicBezTo>
                  <a:lnTo>
                    <a:pt x="3488" y="3704"/>
                  </a:lnTo>
                  <a:lnTo>
                    <a:pt x="3488" y="3612"/>
                  </a:lnTo>
                  <a:cubicBezTo>
                    <a:pt x="3488" y="2254"/>
                    <a:pt x="4507" y="1575"/>
                    <a:pt x="5525" y="1575"/>
                  </a:cubicBezTo>
                  <a:close/>
                  <a:moveTo>
                    <a:pt x="5556" y="525"/>
                  </a:moveTo>
                  <a:cubicBezTo>
                    <a:pt x="7253" y="525"/>
                    <a:pt x="8642" y="1914"/>
                    <a:pt x="8642" y="3612"/>
                  </a:cubicBezTo>
                  <a:lnTo>
                    <a:pt x="8642" y="3704"/>
                  </a:lnTo>
                  <a:lnTo>
                    <a:pt x="8117" y="3704"/>
                  </a:lnTo>
                  <a:lnTo>
                    <a:pt x="8117" y="3612"/>
                  </a:lnTo>
                  <a:cubicBezTo>
                    <a:pt x="8117" y="2192"/>
                    <a:pt x="6945" y="1050"/>
                    <a:pt x="5525" y="1050"/>
                  </a:cubicBezTo>
                  <a:cubicBezTo>
                    <a:pt x="4105" y="1050"/>
                    <a:pt x="2963" y="2192"/>
                    <a:pt x="2963" y="3612"/>
                  </a:cubicBezTo>
                  <a:lnTo>
                    <a:pt x="2963" y="3704"/>
                  </a:lnTo>
                  <a:lnTo>
                    <a:pt x="2439" y="3704"/>
                  </a:lnTo>
                  <a:lnTo>
                    <a:pt x="2439" y="3612"/>
                  </a:lnTo>
                  <a:cubicBezTo>
                    <a:pt x="2439" y="1914"/>
                    <a:pt x="3828" y="525"/>
                    <a:pt x="5525" y="525"/>
                  </a:cubicBezTo>
                  <a:close/>
                  <a:moveTo>
                    <a:pt x="2994" y="4229"/>
                  </a:moveTo>
                  <a:lnTo>
                    <a:pt x="2994" y="5371"/>
                  </a:lnTo>
                  <a:lnTo>
                    <a:pt x="2562" y="5371"/>
                  </a:lnTo>
                  <a:cubicBezTo>
                    <a:pt x="2500" y="5371"/>
                    <a:pt x="2439" y="5340"/>
                    <a:pt x="2439" y="5278"/>
                  </a:cubicBezTo>
                  <a:lnTo>
                    <a:pt x="2439" y="4352"/>
                  </a:lnTo>
                  <a:cubicBezTo>
                    <a:pt x="2439" y="4260"/>
                    <a:pt x="2500" y="4229"/>
                    <a:pt x="2562" y="4229"/>
                  </a:cubicBezTo>
                  <a:close/>
                  <a:moveTo>
                    <a:pt x="8519" y="4229"/>
                  </a:moveTo>
                  <a:cubicBezTo>
                    <a:pt x="8580" y="4229"/>
                    <a:pt x="8642" y="4291"/>
                    <a:pt x="8642" y="4352"/>
                  </a:cubicBezTo>
                  <a:lnTo>
                    <a:pt x="8642" y="5278"/>
                  </a:lnTo>
                  <a:cubicBezTo>
                    <a:pt x="8642" y="5340"/>
                    <a:pt x="8580" y="5371"/>
                    <a:pt x="8519" y="5371"/>
                  </a:cubicBezTo>
                  <a:lnTo>
                    <a:pt x="8117" y="5371"/>
                  </a:lnTo>
                  <a:lnTo>
                    <a:pt x="8117" y="4229"/>
                  </a:lnTo>
                  <a:close/>
                  <a:moveTo>
                    <a:pt x="5988" y="3859"/>
                  </a:moveTo>
                  <a:cubicBezTo>
                    <a:pt x="6235" y="4105"/>
                    <a:pt x="6543" y="4229"/>
                    <a:pt x="6883" y="4229"/>
                  </a:cubicBezTo>
                  <a:lnTo>
                    <a:pt x="7593" y="4229"/>
                  </a:lnTo>
                  <a:lnTo>
                    <a:pt x="7593" y="4939"/>
                  </a:lnTo>
                  <a:cubicBezTo>
                    <a:pt x="7593" y="6081"/>
                    <a:pt x="6698" y="6976"/>
                    <a:pt x="5556" y="6976"/>
                  </a:cubicBezTo>
                  <a:cubicBezTo>
                    <a:pt x="4445" y="6976"/>
                    <a:pt x="3519" y="6081"/>
                    <a:pt x="3519" y="4939"/>
                  </a:cubicBezTo>
                  <a:lnTo>
                    <a:pt x="3519" y="4229"/>
                  </a:lnTo>
                  <a:lnTo>
                    <a:pt x="4445" y="4229"/>
                  </a:lnTo>
                  <a:cubicBezTo>
                    <a:pt x="4969" y="4229"/>
                    <a:pt x="5494" y="4105"/>
                    <a:pt x="5988" y="3859"/>
                  </a:cubicBezTo>
                  <a:close/>
                  <a:moveTo>
                    <a:pt x="6482" y="7346"/>
                  </a:moveTo>
                  <a:lnTo>
                    <a:pt x="6482" y="7531"/>
                  </a:lnTo>
                  <a:lnTo>
                    <a:pt x="5556" y="10833"/>
                  </a:lnTo>
                  <a:lnTo>
                    <a:pt x="4599" y="7408"/>
                  </a:lnTo>
                  <a:cubicBezTo>
                    <a:pt x="4599" y="7408"/>
                    <a:pt x="4599" y="7408"/>
                    <a:pt x="4599" y="7377"/>
                  </a:cubicBezTo>
                  <a:lnTo>
                    <a:pt x="4599" y="7346"/>
                  </a:lnTo>
                  <a:cubicBezTo>
                    <a:pt x="4892" y="7454"/>
                    <a:pt x="5209" y="7508"/>
                    <a:pt x="5529" y="7508"/>
                  </a:cubicBezTo>
                  <a:cubicBezTo>
                    <a:pt x="5849" y="7508"/>
                    <a:pt x="6173" y="7454"/>
                    <a:pt x="6482" y="7346"/>
                  </a:cubicBezTo>
                  <a:close/>
                  <a:moveTo>
                    <a:pt x="4198" y="7871"/>
                  </a:moveTo>
                  <a:lnTo>
                    <a:pt x="5309" y="11883"/>
                  </a:lnTo>
                  <a:cubicBezTo>
                    <a:pt x="5309" y="11883"/>
                    <a:pt x="5309" y="11913"/>
                    <a:pt x="5309" y="11913"/>
                  </a:cubicBezTo>
                  <a:lnTo>
                    <a:pt x="2161" y="11913"/>
                  </a:lnTo>
                  <a:lnTo>
                    <a:pt x="2161" y="10062"/>
                  </a:lnTo>
                  <a:lnTo>
                    <a:pt x="3179" y="10062"/>
                  </a:lnTo>
                  <a:cubicBezTo>
                    <a:pt x="3334" y="10062"/>
                    <a:pt x="3457" y="9938"/>
                    <a:pt x="3457" y="9815"/>
                  </a:cubicBezTo>
                  <a:cubicBezTo>
                    <a:pt x="3457" y="9661"/>
                    <a:pt x="3334" y="9537"/>
                    <a:pt x="3179" y="9537"/>
                  </a:cubicBezTo>
                  <a:lnTo>
                    <a:pt x="2161" y="9537"/>
                  </a:lnTo>
                  <a:lnTo>
                    <a:pt x="2161" y="8303"/>
                  </a:lnTo>
                  <a:lnTo>
                    <a:pt x="4198" y="7871"/>
                  </a:lnTo>
                  <a:close/>
                  <a:moveTo>
                    <a:pt x="6945" y="7871"/>
                  </a:moveTo>
                  <a:lnTo>
                    <a:pt x="8920" y="8303"/>
                  </a:lnTo>
                  <a:lnTo>
                    <a:pt x="8920" y="9537"/>
                  </a:lnTo>
                  <a:lnTo>
                    <a:pt x="7901" y="9537"/>
                  </a:lnTo>
                  <a:cubicBezTo>
                    <a:pt x="7747" y="9537"/>
                    <a:pt x="7624" y="9661"/>
                    <a:pt x="7624" y="9784"/>
                  </a:cubicBezTo>
                  <a:cubicBezTo>
                    <a:pt x="7624" y="9938"/>
                    <a:pt x="7747" y="10062"/>
                    <a:pt x="7901" y="10062"/>
                  </a:cubicBezTo>
                  <a:lnTo>
                    <a:pt x="8951" y="10062"/>
                  </a:lnTo>
                  <a:lnTo>
                    <a:pt x="8951" y="12963"/>
                  </a:lnTo>
                  <a:lnTo>
                    <a:pt x="2161" y="12963"/>
                  </a:lnTo>
                  <a:lnTo>
                    <a:pt x="2161" y="12438"/>
                  </a:lnTo>
                  <a:lnTo>
                    <a:pt x="7099" y="12438"/>
                  </a:lnTo>
                  <a:cubicBezTo>
                    <a:pt x="7438" y="12438"/>
                    <a:pt x="7438" y="11913"/>
                    <a:pt x="7099" y="11913"/>
                  </a:cubicBezTo>
                  <a:lnTo>
                    <a:pt x="5803" y="11913"/>
                  </a:lnTo>
                  <a:lnTo>
                    <a:pt x="5803" y="11883"/>
                  </a:lnTo>
                  <a:lnTo>
                    <a:pt x="6945" y="7871"/>
                  </a:lnTo>
                  <a:close/>
                  <a:moveTo>
                    <a:pt x="9475" y="8426"/>
                  </a:moveTo>
                  <a:cubicBezTo>
                    <a:pt x="10093" y="8611"/>
                    <a:pt x="10525" y="9198"/>
                    <a:pt x="10525" y="9877"/>
                  </a:cubicBezTo>
                  <a:lnTo>
                    <a:pt x="10525" y="12963"/>
                  </a:lnTo>
                  <a:lnTo>
                    <a:pt x="9475" y="12963"/>
                  </a:lnTo>
                  <a:lnTo>
                    <a:pt x="9475" y="8426"/>
                  </a:lnTo>
                  <a:close/>
                  <a:moveTo>
                    <a:pt x="5525" y="1"/>
                  </a:moveTo>
                  <a:cubicBezTo>
                    <a:pt x="3519" y="1"/>
                    <a:pt x="1914" y="1636"/>
                    <a:pt x="1914" y="3642"/>
                  </a:cubicBezTo>
                  <a:lnTo>
                    <a:pt x="1914" y="5278"/>
                  </a:lnTo>
                  <a:cubicBezTo>
                    <a:pt x="1914" y="5648"/>
                    <a:pt x="2192" y="5926"/>
                    <a:pt x="2531" y="5926"/>
                  </a:cubicBezTo>
                  <a:lnTo>
                    <a:pt x="3149" y="5926"/>
                  </a:lnTo>
                  <a:cubicBezTo>
                    <a:pt x="3334" y="6389"/>
                    <a:pt x="3642" y="6790"/>
                    <a:pt x="4044" y="7068"/>
                  </a:cubicBezTo>
                  <a:lnTo>
                    <a:pt x="4044" y="7377"/>
                  </a:lnTo>
                  <a:lnTo>
                    <a:pt x="1636" y="7901"/>
                  </a:lnTo>
                  <a:cubicBezTo>
                    <a:pt x="680" y="8087"/>
                    <a:pt x="32" y="8920"/>
                    <a:pt x="32" y="9877"/>
                  </a:cubicBezTo>
                  <a:lnTo>
                    <a:pt x="32" y="10123"/>
                  </a:lnTo>
                  <a:cubicBezTo>
                    <a:pt x="47" y="10278"/>
                    <a:pt x="170" y="10355"/>
                    <a:pt x="294" y="10355"/>
                  </a:cubicBezTo>
                  <a:cubicBezTo>
                    <a:pt x="417" y="10355"/>
                    <a:pt x="541" y="10278"/>
                    <a:pt x="556" y="10123"/>
                  </a:cubicBezTo>
                  <a:lnTo>
                    <a:pt x="556" y="9877"/>
                  </a:lnTo>
                  <a:cubicBezTo>
                    <a:pt x="556" y="9228"/>
                    <a:pt x="988" y="8642"/>
                    <a:pt x="1636" y="8426"/>
                  </a:cubicBezTo>
                  <a:lnTo>
                    <a:pt x="1636" y="12994"/>
                  </a:lnTo>
                  <a:lnTo>
                    <a:pt x="556" y="12994"/>
                  </a:lnTo>
                  <a:lnTo>
                    <a:pt x="556" y="12253"/>
                  </a:lnTo>
                  <a:cubicBezTo>
                    <a:pt x="572" y="12099"/>
                    <a:pt x="425" y="12021"/>
                    <a:pt x="282" y="12021"/>
                  </a:cubicBezTo>
                  <a:cubicBezTo>
                    <a:pt x="140" y="12021"/>
                    <a:pt x="1" y="12099"/>
                    <a:pt x="32" y="12253"/>
                  </a:cubicBezTo>
                  <a:lnTo>
                    <a:pt x="32" y="13240"/>
                  </a:lnTo>
                  <a:cubicBezTo>
                    <a:pt x="32" y="13395"/>
                    <a:pt x="155" y="13518"/>
                    <a:pt x="278" y="13518"/>
                  </a:cubicBezTo>
                  <a:lnTo>
                    <a:pt x="10771" y="13518"/>
                  </a:lnTo>
                  <a:cubicBezTo>
                    <a:pt x="10926" y="13518"/>
                    <a:pt x="11049" y="13395"/>
                    <a:pt x="11049" y="13240"/>
                  </a:cubicBezTo>
                  <a:lnTo>
                    <a:pt x="11049" y="9877"/>
                  </a:lnTo>
                  <a:cubicBezTo>
                    <a:pt x="11049" y="9414"/>
                    <a:pt x="10895" y="8982"/>
                    <a:pt x="10586" y="8611"/>
                  </a:cubicBezTo>
                  <a:lnTo>
                    <a:pt x="10586" y="8580"/>
                  </a:lnTo>
                  <a:cubicBezTo>
                    <a:pt x="10309" y="8241"/>
                    <a:pt x="9907" y="7963"/>
                    <a:pt x="9444" y="7871"/>
                  </a:cubicBezTo>
                  <a:lnTo>
                    <a:pt x="7006" y="7377"/>
                  </a:lnTo>
                  <a:lnTo>
                    <a:pt x="7006" y="7068"/>
                  </a:lnTo>
                  <a:cubicBezTo>
                    <a:pt x="7408" y="6790"/>
                    <a:pt x="7716" y="6389"/>
                    <a:pt x="7901" y="5926"/>
                  </a:cubicBezTo>
                  <a:lnTo>
                    <a:pt x="8519" y="5926"/>
                  </a:lnTo>
                  <a:cubicBezTo>
                    <a:pt x="8858" y="5926"/>
                    <a:pt x="9167" y="5648"/>
                    <a:pt x="9167" y="5278"/>
                  </a:cubicBezTo>
                  <a:lnTo>
                    <a:pt x="9167" y="3642"/>
                  </a:lnTo>
                  <a:cubicBezTo>
                    <a:pt x="9167" y="1636"/>
                    <a:pt x="7531" y="1"/>
                    <a:pt x="5525"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1028175" y="2394925"/>
              <a:ext cx="13150" cy="13925"/>
            </a:xfrm>
            <a:custGeom>
              <a:avLst/>
              <a:gdLst/>
              <a:ahLst/>
              <a:cxnLst/>
              <a:rect l="l" t="t" r="r" b="b"/>
              <a:pathLst>
                <a:path w="526" h="557" extrusionOk="0">
                  <a:moveTo>
                    <a:pt x="247" y="1"/>
                  </a:moveTo>
                  <a:cubicBezTo>
                    <a:pt x="186" y="1"/>
                    <a:pt x="124" y="32"/>
                    <a:pt x="62" y="94"/>
                  </a:cubicBezTo>
                  <a:cubicBezTo>
                    <a:pt x="31" y="124"/>
                    <a:pt x="1" y="217"/>
                    <a:pt x="1" y="279"/>
                  </a:cubicBezTo>
                  <a:cubicBezTo>
                    <a:pt x="1" y="433"/>
                    <a:pt x="124" y="556"/>
                    <a:pt x="247" y="556"/>
                  </a:cubicBezTo>
                  <a:cubicBezTo>
                    <a:pt x="340" y="526"/>
                    <a:pt x="402" y="526"/>
                    <a:pt x="433" y="464"/>
                  </a:cubicBezTo>
                  <a:cubicBezTo>
                    <a:pt x="494" y="402"/>
                    <a:pt x="525" y="340"/>
                    <a:pt x="525" y="279"/>
                  </a:cubicBezTo>
                  <a:cubicBezTo>
                    <a:pt x="525" y="124"/>
                    <a:pt x="402" y="1"/>
                    <a:pt x="247"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1146925" y="2262975"/>
              <a:ext cx="37200" cy="17025"/>
            </a:xfrm>
            <a:custGeom>
              <a:avLst/>
              <a:gdLst/>
              <a:ahLst/>
              <a:cxnLst/>
              <a:rect l="l" t="t" r="r" b="b"/>
              <a:pathLst>
                <a:path w="1488" h="681" extrusionOk="0">
                  <a:moveTo>
                    <a:pt x="384" y="0"/>
                  </a:moveTo>
                  <a:cubicBezTo>
                    <a:pt x="170" y="0"/>
                    <a:pt x="1" y="277"/>
                    <a:pt x="188" y="465"/>
                  </a:cubicBezTo>
                  <a:cubicBezTo>
                    <a:pt x="343" y="619"/>
                    <a:pt x="528" y="681"/>
                    <a:pt x="744" y="681"/>
                  </a:cubicBezTo>
                  <a:cubicBezTo>
                    <a:pt x="960" y="681"/>
                    <a:pt x="1145" y="619"/>
                    <a:pt x="1299" y="465"/>
                  </a:cubicBezTo>
                  <a:cubicBezTo>
                    <a:pt x="1487" y="277"/>
                    <a:pt x="1318" y="0"/>
                    <a:pt x="1104" y="0"/>
                  </a:cubicBezTo>
                  <a:cubicBezTo>
                    <a:pt x="1037" y="0"/>
                    <a:pt x="965" y="28"/>
                    <a:pt x="898" y="94"/>
                  </a:cubicBezTo>
                  <a:cubicBezTo>
                    <a:pt x="852" y="141"/>
                    <a:pt x="798" y="164"/>
                    <a:pt x="744" y="164"/>
                  </a:cubicBezTo>
                  <a:cubicBezTo>
                    <a:pt x="690" y="164"/>
                    <a:pt x="636" y="141"/>
                    <a:pt x="590" y="94"/>
                  </a:cubicBezTo>
                  <a:cubicBezTo>
                    <a:pt x="523" y="28"/>
                    <a:pt x="451" y="0"/>
                    <a:pt x="384"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85;p42">
            <a:extLst>
              <a:ext uri="{FF2B5EF4-FFF2-40B4-BE49-F238E27FC236}">
                <a16:creationId xmlns:a16="http://schemas.microsoft.com/office/drawing/2014/main" id="{CFFCF64A-D029-46BA-A751-E0F2EBD5D825}"/>
              </a:ext>
            </a:extLst>
          </p:cNvPr>
          <p:cNvSpPr txBox="1">
            <a:spLocks noGrp="1"/>
          </p:cNvSpPr>
          <p:nvPr>
            <p:ph type="subTitle" idx="1"/>
          </p:nvPr>
        </p:nvSpPr>
        <p:spPr>
          <a:xfrm>
            <a:off x="635843" y="1085110"/>
            <a:ext cx="8336604" cy="4195053"/>
          </a:xfrm>
          <a:prstGeom prst="rect">
            <a:avLst/>
          </a:prstGeom>
        </p:spPr>
        <p:txBody>
          <a:bodyPr spcFirstLastPara="1" wrap="square" lIns="91425" tIns="91425" rIns="91425" bIns="91425" anchor="ctr" anchorCtr="0">
            <a:noAutofit/>
          </a:bodyPr>
          <a:lstStyle/>
          <a:p>
            <a:pPr marL="482600" indent="-342900" fontAlgn="base">
              <a:buAutoNum type="arabicPeriod"/>
            </a:pPr>
            <a:r>
              <a:rPr lang="es-ES" b="1" dirty="0"/>
              <a:t>Planifica la idea de tu sitio web </a:t>
            </a:r>
            <a:r>
              <a:rPr lang="es-ES" dirty="0"/>
              <a:t>Todo proyecto comienza con la fase de planificación. Aquí piensas en que tipo de sitio web quieres crear y qué funciones debe tener. </a:t>
            </a:r>
          </a:p>
          <a:p>
            <a:pPr fontAlgn="base"/>
            <a:r>
              <a:rPr lang="es-ES" dirty="0"/>
              <a:t>Un sitio web puede tener muchas formas o propósitos diferentes, por ejemplo:</a:t>
            </a:r>
          </a:p>
          <a:p>
            <a:pPr fontAlgn="base"/>
            <a:endParaRPr lang="es-ES" dirty="0"/>
          </a:p>
          <a:p>
            <a:pPr fontAlgn="base">
              <a:buFont typeface="Arial" panose="020B0604020202020204" pitchFamily="34" charset="0"/>
              <a:buChar char="•"/>
            </a:pPr>
            <a:r>
              <a:rPr lang="es-ES" dirty="0"/>
              <a:t>Una tienda online</a:t>
            </a:r>
          </a:p>
          <a:p>
            <a:pPr fontAlgn="base">
              <a:buFont typeface="Arial" panose="020B0604020202020204" pitchFamily="34" charset="0"/>
              <a:buChar char="•"/>
            </a:pPr>
            <a:r>
              <a:rPr lang="es-ES" dirty="0"/>
              <a:t>Un blog</a:t>
            </a:r>
          </a:p>
          <a:p>
            <a:pPr fontAlgn="base">
              <a:buFont typeface="Arial" panose="020B0604020202020204" pitchFamily="34" charset="0"/>
              <a:buChar char="•"/>
            </a:pPr>
            <a:r>
              <a:rPr lang="es-ES" dirty="0"/>
              <a:t>Un blog Un portafolio digital</a:t>
            </a:r>
          </a:p>
          <a:p>
            <a:pPr fontAlgn="base"/>
            <a:r>
              <a:rPr lang="es-ES" b="1" dirty="0"/>
              <a:t>2. Elige la plataforma ideal para crear tu sitio web </a:t>
            </a:r>
            <a:r>
              <a:rPr lang="es-ES" dirty="0"/>
              <a:t>Ahora que has elegido el tipo de sitio web ideal para ti, es hora de elegir la herramienta adecuada para lograr tu propósito. Un creador de sitios web (CMS- sistema de administración de contenido) </a:t>
            </a:r>
          </a:p>
          <a:p>
            <a:pPr fontAlgn="base"/>
            <a:r>
              <a:rPr lang="es-ES" b="1" dirty="0"/>
              <a:t>3. Construye la estructura de tu sitio web  </a:t>
            </a:r>
            <a:r>
              <a:rPr lang="es-ES" dirty="0"/>
              <a:t>Ahora que has seleccionado el tipo de sitio web y la plataforma ideal para crear tu sitio, tómate un momento para planificar lo que deseas incluir en tu sitio web.  Algunos sitios web constan de una sola página y, por lo tanto, se denominan sitios web de una sola página. </a:t>
            </a:r>
          </a:p>
          <a:p>
            <a:pPr fontAlgn="base"/>
            <a:r>
              <a:rPr lang="es-ES" b="1" dirty="0"/>
              <a:t>4. Diseña y crea el contenido de tu sitio web </a:t>
            </a:r>
            <a:r>
              <a:rPr lang="es-ES" dirty="0"/>
              <a:t>El 48% de las personas dicen que el diseño de un sitio web es el factor número uno para decidir la credibilidad de una empresa. Por lo tanto, el aspecto de tu sitio web juega un papel crucial para causar una buena primera impresión y para el éxito de tu sitio. </a:t>
            </a:r>
          </a:p>
          <a:p>
            <a:pPr fontAlgn="base"/>
            <a:endParaRPr lang="es-ES" dirty="0"/>
          </a:p>
          <a:p>
            <a:pPr fontAlgn="base"/>
            <a:endParaRPr lang="es-ES" dirty="0"/>
          </a:p>
          <a:p>
            <a:pPr fontAlgn="base"/>
            <a:endParaRPr lang="es-ES" dirty="0"/>
          </a:p>
          <a:p>
            <a:pPr marL="139700" indent="0" fontAlgn="base"/>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34" name="Google Shape;356;p41">
            <a:extLst>
              <a:ext uri="{FF2B5EF4-FFF2-40B4-BE49-F238E27FC236}">
                <a16:creationId xmlns:a16="http://schemas.microsoft.com/office/drawing/2014/main" id="{6F0507BF-6198-46C9-A476-9BE085A04F49}"/>
              </a:ext>
            </a:extLst>
          </p:cNvPr>
          <p:cNvSpPr txBox="1">
            <a:spLocks noGrp="1"/>
          </p:cNvSpPr>
          <p:nvPr>
            <p:ph type="title"/>
          </p:nvPr>
        </p:nvSpPr>
        <p:spPr>
          <a:xfrm>
            <a:off x="280374" y="290610"/>
            <a:ext cx="7704000" cy="523306"/>
          </a:xfrm>
          <a:prstGeom prst="rect">
            <a:avLst/>
          </a:prstGeom>
        </p:spPr>
        <p:txBody>
          <a:bodyPr spcFirstLastPara="1" wrap="square" lIns="91425" tIns="91425" rIns="91425" bIns="91425" anchor="ctr" anchorCtr="0">
            <a:noAutofit/>
          </a:bodyPr>
          <a:lstStyle/>
          <a:p>
            <a:r>
              <a:rPr lang="es-ES" sz="2400" b="1" dirty="0"/>
              <a:t>4.</a:t>
            </a:r>
            <a:r>
              <a:rPr lang="es-ES" b="1" dirty="0"/>
              <a:t> Funcionalidades que toda web debe tener</a:t>
            </a:r>
            <a:r>
              <a:rPr lang="es-ES" sz="2400" b="1" dirty="0"/>
              <a:t> </a:t>
            </a:r>
            <a:endParaRPr sz="3100" dirty="0"/>
          </a:p>
        </p:txBody>
      </p:sp>
      <p:sp>
        <p:nvSpPr>
          <p:cNvPr id="35" name="Google Shape;385;p42">
            <a:extLst>
              <a:ext uri="{FF2B5EF4-FFF2-40B4-BE49-F238E27FC236}">
                <a16:creationId xmlns:a16="http://schemas.microsoft.com/office/drawing/2014/main" id="{34C3374B-B196-411D-BFD2-B5B175AE4264}"/>
              </a:ext>
            </a:extLst>
          </p:cNvPr>
          <p:cNvSpPr txBox="1">
            <a:spLocks noGrp="1"/>
          </p:cNvSpPr>
          <p:nvPr>
            <p:ph type="subTitle" idx="1"/>
          </p:nvPr>
        </p:nvSpPr>
        <p:spPr>
          <a:xfrm>
            <a:off x="403698" y="1215738"/>
            <a:ext cx="8336604" cy="4195053"/>
          </a:xfrm>
          <a:prstGeom prst="rect">
            <a:avLst/>
          </a:prstGeom>
        </p:spPr>
        <p:txBody>
          <a:bodyPr spcFirstLastPara="1" wrap="square" lIns="91425" tIns="91425" rIns="91425" bIns="91425" anchor="ctr" anchorCtr="0">
            <a:noAutofit/>
          </a:bodyPr>
          <a:lstStyle/>
          <a:p>
            <a:r>
              <a:rPr lang="es-ES" dirty="0"/>
              <a:t>Anteriormente no lo hemos comentado pero siempre se suelen trabajar cuales serán las funcionalidades específicas que la página web tendrá.</a:t>
            </a:r>
          </a:p>
          <a:p>
            <a:r>
              <a:rPr lang="es-ES" dirty="0"/>
              <a:t>Si hacemos esto facilitaremos:</a:t>
            </a:r>
          </a:p>
          <a:p>
            <a:pPr>
              <a:buFont typeface="Arial" panose="020B0604020202020204" pitchFamily="34" charset="0"/>
              <a:buChar char="•"/>
            </a:pPr>
            <a:r>
              <a:rPr lang="es-ES" dirty="0"/>
              <a:t>Qué la web haga realmente lo que tiene que hacer, para lo se ha diseñado.</a:t>
            </a:r>
          </a:p>
          <a:p>
            <a:pPr>
              <a:buFont typeface="Arial" panose="020B0604020202020204" pitchFamily="34" charset="0"/>
              <a:buChar char="•"/>
            </a:pPr>
            <a:r>
              <a:rPr lang="es-ES" dirty="0"/>
              <a:t>Buscar una plantilla o theme que contenga las funcionalidades establecidas.</a:t>
            </a:r>
          </a:p>
          <a:p>
            <a:r>
              <a:rPr lang="es-ES" dirty="0"/>
              <a:t>De esta manera además seremos más eficientes en tiempo y costes .</a:t>
            </a:r>
          </a:p>
          <a:p>
            <a:r>
              <a:rPr lang="es-ES" dirty="0"/>
              <a:t>A continuación os queremos dar funcionalidades que consideramos claves para cualquier web, ahora solo tienes que ver cuales necesita tu proyecto web.</a:t>
            </a:r>
          </a:p>
          <a:p>
            <a:r>
              <a:rPr lang="es-ES" dirty="0"/>
              <a:t>– Chat online</a:t>
            </a:r>
          </a:p>
          <a:p>
            <a:r>
              <a:rPr lang="es-ES" dirty="0"/>
              <a:t>– Teléfono, que debe ser </a:t>
            </a:r>
            <a:r>
              <a:rPr lang="es-ES" dirty="0" err="1"/>
              <a:t>clikable</a:t>
            </a:r>
            <a:r>
              <a:rPr lang="es-ES" dirty="0"/>
              <a:t> en </a:t>
            </a:r>
            <a:r>
              <a:rPr lang="es-ES" dirty="0" err="1"/>
              <a:t>mobile</a:t>
            </a:r>
            <a:r>
              <a:rPr lang="es-ES" dirty="0"/>
              <a:t>.</a:t>
            </a:r>
          </a:p>
          <a:p>
            <a:r>
              <a:rPr lang="es-ES" dirty="0"/>
              <a:t>– Barra flotante de contacto permanente</a:t>
            </a:r>
          </a:p>
          <a:p>
            <a:r>
              <a:rPr lang="es-ES" dirty="0"/>
              <a:t>– Videos explicativos de servicios o productos.</a:t>
            </a:r>
          </a:p>
          <a:p>
            <a:r>
              <a:rPr lang="es-ES" dirty="0"/>
              <a:t>– Diseñar una versión </a:t>
            </a:r>
            <a:r>
              <a:rPr lang="es-ES" dirty="0" err="1"/>
              <a:t>mobile</a:t>
            </a:r>
            <a:r>
              <a:rPr lang="es-ES" dirty="0"/>
              <a:t> adaptada</a:t>
            </a:r>
          </a:p>
          <a:p>
            <a:r>
              <a:rPr lang="es-ES" dirty="0"/>
              <a:t>– </a:t>
            </a:r>
            <a:r>
              <a:rPr lang="es-ES" dirty="0" err="1"/>
              <a:t>Multidioma</a:t>
            </a:r>
            <a:endParaRPr lang="es-ES" dirty="0"/>
          </a:p>
          <a:p>
            <a:r>
              <a:rPr lang="es-ES" dirty="0"/>
              <a:t>– Blog</a:t>
            </a:r>
          </a:p>
          <a:p>
            <a:r>
              <a:rPr lang="es-ES" dirty="0"/>
              <a:t>– Tienda online</a:t>
            </a:r>
          </a:p>
          <a:p>
            <a:r>
              <a:rPr lang="es-ES" dirty="0"/>
              <a:t>– Plugin de comunidad social para conectar la web con los perfiles sociales.</a:t>
            </a:r>
          </a:p>
          <a:p>
            <a:r>
              <a:rPr lang="es-ES" dirty="0"/>
              <a:t>– CTA de suscripción y </a:t>
            </a:r>
            <a:r>
              <a:rPr lang="es-ES" dirty="0" err="1"/>
              <a:t>landing</a:t>
            </a:r>
            <a:endParaRPr lang="es-ES" dirty="0"/>
          </a:p>
          <a:p>
            <a:endParaRPr lang="es-ES" dirty="0"/>
          </a:p>
          <a:p>
            <a:pPr fontAlgn="base"/>
            <a:endParaRPr lang="es-ES" dirty="0"/>
          </a:p>
          <a:p>
            <a:pPr fontAlgn="base"/>
            <a:endParaRPr lang="es-ES" dirty="0"/>
          </a:p>
          <a:p>
            <a:pPr fontAlgn="base"/>
            <a:endParaRPr lang="es-ES" dirty="0"/>
          </a:p>
          <a:p>
            <a:pPr marL="139700" indent="0" fontAlgn="base"/>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7"/>
          <p:cNvSpPr txBox="1">
            <a:spLocks noGrp="1"/>
          </p:cNvSpPr>
          <p:nvPr>
            <p:ph type="title"/>
          </p:nvPr>
        </p:nvSpPr>
        <p:spPr>
          <a:xfrm>
            <a:off x="381478" y="575904"/>
            <a:ext cx="7293645" cy="759293"/>
          </a:xfrm>
          <a:prstGeom prst="rect">
            <a:avLst/>
          </a:prstGeom>
        </p:spPr>
        <p:txBody>
          <a:bodyPr spcFirstLastPara="1" wrap="square" lIns="91425" tIns="91425" rIns="91425" bIns="91425" anchor="ctr" anchorCtr="0">
            <a:noAutofit/>
          </a:bodyPr>
          <a:lstStyle/>
          <a:p>
            <a:r>
              <a:rPr lang="en" dirty="0"/>
              <a:t>5. </a:t>
            </a:r>
            <a:r>
              <a:rPr lang="es-ES" b="1" dirty="0"/>
              <a:t>Cómo crear una página web paso a paso </a:t>
            </a:r>
            <a:br>
              <a:rPr lang="es-ES" dirty="0"/>
            </a:br>
            <a:br>
              <a:rPr lang="es-ES" dirty="0"/>
            </a:br>
            <a:endParaRPr dirty="0"/>
          </a:p>
        </p:txBody>
      </p:sp>
      <p:cxnSp>
        <p:nvCxnSpPr>
          <p:cNvPr id="505" name="Google Shape;505;p47"/>
          <p:cNvCxnSpPr/>
          <p:nvPr/>
        </p:nvCxnSpPr>
        <p:spPr>
          <a:xfrm>
            <a:off x="521358" y="351421"/>
            <a:ext cx="4472400" cy="0"/>
          </a:xfrm>
          <a:prstGeom prst="straightConnector1">
            <a:avLst/>
          </a:prstGeom>
          <a:noFill/>
          <a:ln w="19050" cap="flat" cmpd="sng">
            <a:solidFill>
              <a:schemeClr val="dk2"/>
            </a:solidFill>
            <a:prstDash val="solid"/>
            <a:round/>
            <a:headEnd type="none" w="med" len="med"/>
            <a:tailEnd type="none" w="med" len="med"/>
          </a:ln>
        </p:spPr>
      </p:cxnSp>
      <p:sp>
        <p:nvSpPr>
          <p:cNvPr id="5" name="AutoShape 2" descr="😉">
            <a:extLst>
              <a:ext uri="{FF2B5EF4-FFF2-40B4-BE49-F238E27FC236}">
                <a16:creationId xmlns:a16="http://schemas.microsoft.com/office/drawing/2014/main" id="{45F9B040-995E-4F4F-949B-38F648517D7D}"/>
              </a:ext>
            </a:extLst>
          </p:cNvPr>
          <p:cNvSpPr>
            <a:spLocks noChangeAspect="1" noChangeArrowheads="1"/>
          </p:cNvSpPr>
          <p:nvPr/>
        </p:nvSpPr>
        <p:spPr bwMode="auto">
          <a:xfrm>
            <a:off x="3137082" y="830387"/>
            <a:ext cx="218832" cy="4958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9" name="Rectángulo 8">
            <a:extLst>
              <a:ext uri="{FF2B5EF4-FFF2-40B4-BE49-F238E27FC236}">
                <a16:creationId xmlns:a16="http://schemas.microsoft.com/office/drawing/2014/main" id="{6A115AA5-7B8A-4549-B843-265F83505F11}"/>
              </a:ext>
            </a:extLst>
          </p:cNvPr>
          <p:cNvSpPr/>
          <p:nvPr/>
        </p:nvSpPr>
        <p:spPr>
          <a:xfrm>
            <a:off x="298793" y="1147863"/>
            <a:ext cx="8368552" cy="3492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a:solidFill>
                  <a:schemeClr val="tx2">
                    <a:lumMod val="25000"/>
                  </a:schemeClr>
                </a:solidFill>
                <a:latin typeface="Mallanna" panose="020B0604020202020204" charset="0"/>
                <a:cs typeface="Mallanna" panose="020B0604020202020204" charset="0"/>
              </a:rPr>
              <a:t>Elección del dominio</a:t>
            </a:r>
            <a:endParaRPr lang="es-ES" b="1"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Este punto es clave, debemos hacer una exhaustiva búsqueda a nivel SEO, keywords </a:t>
            </a:r>
            <a:r>
              <a:rPr lang="es-ES" dirty="0" err="1">
                <a:solidFill>
                  <a:schemeClr val="tx2">
                    <a:lumMod val="25000"/>
                  </a:schemeClr>
                </a:solidFill>
                <a:latin typeface="Mallanna" panose="020B0604020202020204" charset="0"/>
                <a:cs typeface="Mallanna" panose="020B0604020202020204" charset="0"/>
              </a:rPr>
              <a:t>reseacrh</a:t>
            </a:r>
            <a:r>
              <a:rPr lang="es-ES" dirty="0">
                <a:solidFill>
                  <a:schemeClr val="tx2">
                    <a:lumMod val="25000"/>
                  </a:schemeClr>
                </a:solidFill>
                <a:latin typeface="Mallanna" panose="020B0604020202020204" charset="0"/>
                <a:cs typeface="Mallanna" panose="020B0604020202020204" charset="0"/>
              </a:rPr>
              <a:t>, para ver si encontramos dominios con alta potencialidad.</a:t>
            </a:r>
          </a:p>
          <a:p>
            <a:r>
              <a:rPr lang="es-ES" dirty="0">
                <a:solidFill>
                  <a:schemeClr val="tx2">
                    <a:lumMod val="25000"/>
                  </a:schemeClr>
                </a:solidFill>
                <a:latin typeface="Mallanna" panose="020B0604020202020204" charset="0"/>
                <a:cs typeface="Mallanna" panose="020B0604020202020204" charset="0"/>
              </a:rPr>
              <a:t>Es cierto que Google ahora le da menos importancia a este punto pero si por ejemplo eres una escuela de marketing digital que comercializas un master de marketing digital y trabajas con el dominio masterdemarketngdigital.es vas posicionar más rápido a nivel orgánico.</a:t>
            </a:r>
          </a:p>
          <a:p>
            <a:r>
              <a:rPr lang="es-ES" dirty="0">
                <a:solidFill>
                  <a:schemeClr val="tx2">
                    <a:lumMod val="25000"/>
                  </a:schemeClr>
                </a:solidFill>
                <a:latin typeface="Mallanna" panose="020B0604020202020204" charset="0"/>
                <a:cs typeface="Mallanna" panose="020B0604020202020204" charset="0"/>
              </a:rPr>
              <a:t>El siguiente punto importante decidir que terminación compramos al dominio: .es, .com, .</a:t>
            </a:r>
            <a:r>
              <a:rPr lang="es-ES" dirty="0" err="1">
                <a:solidFill>
                  <a:schemeClr val="tx2">
                    <a:lumMod val="25000"/>
                  </a:schemeClr>
                </a:solidFill>
                <a:latin typeface="Mallanna" panose="020B0604020202020204" charset="0"/>
                <a:cs typeface="Mallanna" panose="020B0604020202020204" charset="0"/>
              </a:rPr>
              <a:t>edu</a:t>
            </a:r>
            <a:r>
              <a:rPr lang="es-ES" dirty="0">
                <a:solidFill>
                  <a:schemeClr val="tx2">
                    <a:lumMod val="25000"/>
                  </a:schemeClr>
                </a:solidFill>
                <a:latin typeface="Mallanna" panose="020B0604020202020204" charset="0"/>
                <a:cs typeface="Mallanna" panose="020B0604020202020204" charset="0"/>
              </a:rPr>
              <a:t>, .org, .</a:t>
            </a:r>
            <a:r>
              <a:rPr lang="es-ES" dirty="0" err="1">
                <a:solidFill>
                  <a:schemeClr val="tx2">
                    <a:lumMod val="25000"/>
                  </a:schemeClr>
                </a:solidFill>
                <a:latin typeface="Mallanna" panose="020B0604020202020204" charset="0"/>
                <a:cs typeface="Mallanna" panose="020B0604020202020204" charset="0"/>
              </a:rPr>
              <a:t>mx</a:t>
            </a:r>
            <a:r>
              <a:rPr lang="es-ES" dirty="0">
                <a:solidFill>
                  <a:schemeClr val="tx2">
                    <a:lumMod val="25000"/>
                  </a:schemeClr>
                </a:solidFill>
                <a:latin typeface="Mallanna" panose="020B0604020202020204" charset="0"/>
                <a:cs typeface="Mallanna" panose="020B0604020202020204" charset="0"/>
              </a:rPr>
              <a:t>, .blog</a:t>
            </a:r>
          </a:p>
          <a:p>
            <a:r>
              <a:rPr lang="es-ES" dirty="0">
                <a:solidFill>
                  <a:schemeClr val="tx2">
                    <a:lumMod val="25000"/>
                  </a:schemeClr>
                </a:solidFill>
                <a:latin typeface="Mallanna" panose="020B0604020202020204" charset="0"/>
                <a:cs typeface="Mallanna" panose="020B0604020202020204" charset="0"/>
              </a:rPr>
              <a:t>Para este punto como ya hemos definido y trabajado el modelo de negocio digital y los buyer persona nos va a ser mas sencillo tomar la decisión.</a:t>
            </a:r>
          </a:p>
          <a:p>
            <a:r>
              <a:rPr lang="es-ES" dirty="0">
                <a:solidFill>
                  <a:schemeClr val="tx2">
                    <a:lumMod val="25000"/>
                  </a:schemeClr>
                </a:solidFill>
                <a:latin typeface="Mallanna" panose="020B0604020202020204" charset="0"/>
                <a:cs typeface="Mallanna" panose="020B0604020202020204" charset="0"/>
              </a:rPr>
              <a:t>Si vamos a operar solo en España, por supuesto .es.</a:t>
            </a:r>
          </a:p>
          <a:p>
            <a:r>
              <a:rPr lang="es-ES" dirty="0">
                <a:solidFill>
                  <a:schemeClr val="tx2">
                    <a:lumMod val="25000"/>
                  </a:schemeClr>
                </a:solidFill>
                <a:latin typeface="Mallanna" panose="020B0604020202020204" charset="0"/>
                <a:cs typeface="Mallanna" panose="020B0604020202020204" charset="0"/>
              </a:rPr>
              <a:t>Si tenemos clientes a mayor alcance en inglés .com</a:t>
            </a:r>
          </a:p>
          <a:p>
            <a:r>
              <a:rPr lang="es-ES" dirty="0">
                <a:solidFill>
                  <a:schemeClr val="tx2">
                    <a:lumMod val="25000"/>
                  </a:schemeClr>
                </a:solidFill>
                <a:latin typeface="Mallanna" panose="020B0604020202020204" charset="0"/>
                <a:cs typeface="Mallanna" panose="020B0604020202020204" charset="0"/>
              </a:rPr>
              <a:t>Pero si vamos a países mejor los específicos de país.</a:t>
            </a:r>
          </a:p>
          <a:p>
            <a:r>
              <a:rPr lang="es-ES" b="1" u="sng" dirty="0">
                <a:solidFill>
                  <a:schemeClr val="tx2">
                    <a:lumMod val="25000"/>
                  </a:schemeClr>
                </a:solidFill>
                <a:latin typeface="Mallanna" panose="020B0604020202020204" charset="0"/>
                <a:cs typeface="Mallanna" panose="020B0604020202020204" charset="0"/>
              </a:rPr>
              <a:t>Elección del Hosting o alojamiento web.</a:t>
            </a:r>
            <a:endParaRPr lang="es-ES" b="1"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En este punto podemos comprar el dominio independiente del proveedor de hosting aunque lo normal es comprarlo juntos porque muchas veces te regalan el primer año del coste de dominio.</a:t>
            </a:r>
          </a:p>
          <a:p>
            <a:r>
              <a:rPr lang="es-ES" dirty="0">
                <a:solidFill>
                  <a:schemeClr val="tx2">
                    <a:lumMod val="25000"/>
                  </a:schemeClr>
                </a:solidFill>
                <a:latin typeface="Mallanna" panose="020B0604020202020204" charset="0"/>
                <a:cs typeface="Mallanna" panose="020B0604020202020204" charset="0"/>
              </a:rPr>
              <a:t>En este punto buscar un servicio de hosting que se adapte a la página web creada. Es decir si es una web sencilla, con poco peso y pocas URL no tiene sentido comprar un hosting medio de con un coste superior a los 150 euros al año.</a:t>
            </a:r>
          </a:p>
          <a:p>
            <a:endParaRPr lang="es-ES" dirty="0">
              <a:solidFill>
                <a:schemeClr val="tx2">
                  <a:lumMod val="25000"/>
                </a:schemeClr>
              </a:solidFill>
              <a:latin typeface="Mallanna" panose="020B0604020202020204" charset="0"/>
              <a:cs typeface="Mallanna" panose="020B0604020202020204" charset="0"/>
            </a:endParaRPr>
          </a:p>
          <a:p>
            <a:pPr algn="ctr"/>
            <a:endParaRPr lang="es-EC"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 name="AutoShape 2" descr="😉">
            <a:extLst>
              <a:ext uri="{FF2B5EF4-FFF2-40B4-BE49-F238E27FC236}">
                <a16:creationId xmlns:a16="http://schemas.microsoft.com/office/drawing/2014/main" id="{45F9B040-995E-4F4F-949B-38F648517D7D}"/>
              </a:ext>
            </a:extLst>
          </p:cNvPr>
          <p:cNvSpPr>
            <a:spLocks noChangeAspect="1" noChangeArrowheads="1"/>
          </p:cNvSpPr>
          <p:nvPr/>
        </p:nvSpPr>
        <p:spPr bwMode="auto">
          <a:xfrm>
            <a:off x="3137082" y="830387"/>
            <a:ext cx="218832" cy="4958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9" name="Rectángulo 8">
            <a:extLst>
              <a:ext uri="{FF2B5EF4-FFF2-40B4-BE49-F238E27FC236}">
                <a16:creationId xmlns:a16="http://schemas.microsoft.com/office/drawing/2014/main" id="{6A115AA5-7B8A-4549-B843-265F83505F11}"/>
              </a:ext>
            </a:extLst>
          </p:cNvPr>
          <p:cNvSpPr/>
          <p:nvPr/>
        </p:nvSpPr>
        <p:spPr>
          <a:xfrm>
            <a:off x="293929" y="1326271"/>
            <a:ext cx="8368552" cy="3870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u="sng" dirty="0">
                <a:solidFill>
                  <a:schemeClr val="tx2">
                    <a:lumMod val="25000"/>
                  </a:schemeClr>
                </a:solidFill>
                <a:latin typeface="Mallanna" panose="020B0604020202020204" charset="0"/>
                <a:cs typeface="Mallanna" panose="020B0604020202020204" charset="0"/>
              </a:rPr>
              <a:t>Elegir una plataforma o CMS</a:t>
            </a:r>
            <a:endParaRPr lang="es-ES" b="1"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¿Dónde vamos a montar la web?, en que gestor de contenido.</a:t>
            </a:r>
          </a:p>
          <a:p>
            <a:r>
              <a:rPr lang="es-ES" dirty="0">
                <a:solidFill>
                  <a:schemeClr val="tx2">
                    <a:lumMod val="25000"/>
                  </a:schemeClr>
                </a:solidFill>
                <a:latin typeface="Mallanna" panose="020B0604020202020204" charset="0"/>
                <a:cs typeface="Mallanna" panose="020B0604020202020204" charset="0"/>
              </a:rPr>
              <a:t>Podemos ir desde un WordPress a un Magento, Shopify o Wix.</a:t>
            </a:r>
          </a:p>
          <a:p>
            <a:r>
              <a:rPr lang="es-ES" dirty="0">
                <a:solidFill>
                  <a:schemeClr val="tx2">
                    <a:lumMod val="25000"/>
                  </a:schemeClr>
                </a:solidFill>
                <a:latin typeface="Mallanna" panose="020B0604020202020204" charset="0"/>
                <a:cs typeface="Mallanna" panose="020B0604020202020204" charset="0"/>
              </a:rPr>
              <a:t>Depende del proyecto digital, la complejidad, el nivel de conocimientos, los recursos económicos y humanos….</a:t>
            </a:r>
          </a:p>
          <a:p>
            <a:r>
              <a:rPr lang="es-ES" b="1" u="sng" dirty="0">
                <a:solidFill>
                  <a:schemeClr val="tx2">
                    <a:lumMod val="25000"/>
                  </a:schemeClr>
                </a:solidFill>
                <a:latin typeface="Mallanna" panose="020B0604020202020204" charset="0"/>
                <a:cs typeface="Mallanna" panose="020B0604020202020204" charset="0"/>
              </a:rPr>
              <a:t>Búsqueda de la plantilla o theme profesional.</a:t>
            </a:r>
            <a:endParaRPr lang="es-ES" b="1"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Con la elección del CMS vendría la búsqueda de la plantilla profesional que mejor se adapte a todo lo que ya hemos trabajado a nivel funcionalidades, contenido y conversión.</a:t>
            </a:r>
          </a:p>
          <a:p>
            <a:r>
              <a:rPr lang="es-ES" dirty="0">
                <a:solidFill>
                  <a:schemeClr val="tx2">
                    <a:lumMod val="25000"/>
                  </a:schemeClr>
                </a:solidFill>
                <a:latin typeface="Mallanna" panose="020B0604020202020204" charset="0"/>
                <a:cs typeface="Mallanna" panose="020B0604020202020204" charset="0"/>
              </a:rPr>
              <a:t>1.</a:t>
            </a:r>
            <a:r>
              <a:rPr lang="es-ES" b="1" dirty="0">
                <a:solidFill>
                  <a:schemeClr val="tx2">
                    <a:lumMod val="25000"/>
                  </a:schemeClr>
                </a:solidFill>
                <a:latin typeface="Mallanna" panose="020B0604020202020204" charset="0"/>
                <a:cs typeface="Mallanna" panose="020B0604020202020204" charset="0"/>
              </a:rPr>
              <a:t> Registro de dominio</a:t>
            </a:r>
          </a:p>
          <a:p>
            <a:r>
              <a:rPr lang="es-ES" dirty="0">
                <a:solidFill>
                  <a:schemeClr val="tx2">
                    <a:lumMod val="25000"/>
                  </a:schemeClr>
                </a:solidFill>
                <a:latin typeface="Mallanna" panose="020B0604020202020204" charset="0"/>
                <a:cs typeface="Mallanna" panose="020B0604020202020204" charset="0"/>
              </a:rPr>
              <a:t>El primer paso para tener presencia en Internet es registrar un dominio. El nombre de dominio es como su dirección en Internet (www.mabelgiordano.com.bo), a través de la cual los clientes potenciales visitarán su página web para conocer su oferta de productos y servicios.</a:t>
            </a:r>
          </a:p>
          <a:p>
            <a:r>
              <a:rPr lang="es-ES" b="1" dirty="0">
                <a:solidFill>
                  <a:schemeClr val="tx2">
                    <a:lumMod val="25000"/>
                  </a:schemeClr>
                </a:solidFill>
                <a:latin typeface="Mallanna" panose="020B0604020202020204" charset="0"/>
                <a:cs typeface="Mallanna" panose="020B0604020202020204" charset="0"/>
              </a:rPr>
              <a:t>2. Hospedaje del dominio</a:t>
            </a:r>
          </a:p>
          <a:p>
            <a:r>
              <a:rPr lang="es-ES" dirty="0">
                <a:solidFill>
                  <a:schemeClr val="tx2">
                    <a:lumMod val="25000"/>
                  </a:schemeClr>
                </a:solidFill>
                <a:latin typeface="Mallanna" panose="020B0604020202020204" charset="0"/>
                <a:cs typeface="Mallanna" panose="020B0604020202020204" charset="0"/>
              </a:rPr>
              <a:t>Para que su página web pueda ser visitada por los usuarios de Internet, adicional al nombre de dominio, usted debe contratar un servicio de hospedaje (web hosting) a través del cual su empresa contará con un espacio en disco dentro de un servidor web conectado a Internet</a:t>
            </a:r>
          </a:p>
          <a:p>
            <a:r>
              <a:rPr lang="es-ES" b="1" dirty="0">
                <a:solidFill>
                  <a:schemeClr val="tx2">
                    <a:lumMod val="25000"/>
                  </a:schemeClr>
                </a:solidFill>
                <a:latin typeface="Mallanna" panose="020B0604020202020204" charset="0"/>
                <a:cs typeface="Mallanna" panose="020B0604020202020204" charset="0"/>
              </a:rPr>
              <a:t>3. Diseño del sitio web</a:t>
            </a:r>
          </a:p>
          <a:p>
            <a:r>
              <a:rPr lang="es-ES" dirty="0">
                <a:solidFill>
                  <a:schemeClr val="tx2">
                    <a:lumMod val="25000"/>
                  </a:schemeClr>
                </a:solidFill>
                <a:latin typeface="Mallanna" panose="020B0604020202020204" charset="0"/>
                <a:cs typeface="Mallanna" panose="020B0604020202020204" charset="0"/>
              </a:rPr>
              <a:t>El diseño es la comunicación textual (contenidos) existente en Internet una faceta visual, sino que obliga a pensar una mejor estructuración de los mismos en este soporte. </a:t>
            </a:r>
          </a:p>
          <a:p>
            <a:r>
              <a:rPr lang="es-ES" b="1" dirty="0">
                <a:solidFill>
                  <a:schemeClr val="tx2">
                    <a:lumMod val="25000"/>
                  </a:schemeClr>
                </a:solidFill>
                <a:latin typeface="Mallanna" panose="020B0604020202020204" charset="0"/>
                <a:cs typeface="Mallanna" panose="020B0604020202020204" charset="0"/>
              </a:rPr>
              <a:t>4. Mantenimiento del sitio web</a:t>
            </a:r>
          </a:p>
          <a:p>
            <a:r>
              <a:rPr lang="es-ES" dirty="0">
                <a:solidFill>
                  <a:schemeClr val="tx2">
                    <a:lumMod val="25000"/>
                  </a:schemeClr>
                </a:solidFill>
                <a:latin typeface="Mallanna" panose="020B0604020202020204" charset="0"/>
                <a:cs typeface="Mallanna" panose="020B0604020202020204" charset="0"/>
              </a:rPr>
              <a:t>Todo evoluciona en el tiempo y su empresa no es la excepción. Es muy probable que usted tenga que hacer algunos ajustes a su página web cada determinado tiempo debido a cambios de productos,</a:t>
            </a: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pPr algn="ctr"/>
            <a:endParaRPr lang="es-EC" dirty="0"/>
          </a:p>
        </p:txBody>
      </p:sp>
    </p:spTree>
    <p:extLst>
      <p:ext uri="{BB962C8B-B14F-4D97-AF65-F5344CB8AC3E}">
        <p14:creationId xmlns:p14="http://schemas.microsoft.com/office/powerpoint/2010/main" val="120311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pic>
        <p:nvPicPr>
          <p:cNvPr id="713" name="Google Shape;713;p60"/>
          <p:cNvPicPr preferRelativeResize="0"/>
          <p:nvPr/>
        </p:nvPicPr>
        <p:blipFill>
          <a:blip r:embed="rId3">
            <a:alphaModFix/>
          </a:blip>
          <a:stretch>
            <a:fillRect/>
          </a:stretch>
        </p:blipFill>
        <p:spPr>
          <a:xfrm flipH="1">
            <a:off x="7765324" y="-1076325"/>
            <a:ext cx="2143125" cy="2152650"/>
          </a:xfrm>
          <a:prstGeom prst="rect">
            <a:avLst/>
          </a:prstGeom>
          <a:noFill/>
          <a:ln>
            <a:noFill/>
          </a:ln>
        </p:spPr>
      </p:pic>
      <p:sp>
        <p:nvSpPr>
          <p:cNvPr id="693" name="Google Shape;693;p60"/>
          <p:cNvSpPr txBox="1">
            <a:spLocks noGrp="1"/>
          </p:cNvSpPr>
          <p:nvPr>
            <p:ph type="title"/>
          </p:nvPr>
        </p:nvSpPr>
        <p:spPr>
          <a:xfrm>
            <a:off x="429840" y="708101"/>
            <a:ext cx="7704000" cy="572700"/>
          </a:xfrm>
          <a:prstGeom prst="rect">
            <a:avLst/>
          </a:prstGeom>
        </p:spPr>
        <p:txBody>
          <a:bodyPr spcFirstLastPara="1" wrap="square" lIns="91425" tIns="91425" rIns="91425" bIns="91425" anchor="ctr" anchorCtr="0">
            <a:noAutofit/>
          </a:bodyPr>
          <a:lstStyle/>
          <a:p>
            <a:r>
              <a:rPr lang="es-ES" dirty="0"/>
              <a:t>6. </a:t>
            </a:r>
            <a:r>
              <a:rPr lang="es-ES" b="1" dirty="0"/>
              <a:t>Wix, cómo crear una web paso a paso</a:t>
            </a:r>
            <a:r>
              <a:rPr lang="es-ES" dirty="0"/>
              <a:t>.</a:t>
            </a:r>
            <a:br>
              <a:rPr lang="es-ES" dirty="0"/>
            </a:br>
            <a:endParaRPr dirty="0"/>
          </a:p>
        </p:txBody>
      </p:sp>
      <p:pic>
        <p:nvPicPr>
          <p:cNvPr id="714" name="Google Shape;714;p60"/>
          <p:cNvPicPr preferRelativeResize="0"/>
          <p:nvPr/>
        </p:nvPicPr>
        <p:blipFill>
          <a:blip r:embed="rId4">
            <a:alphaModFix/>
          </a:blip>
          <a:stretch>
            <a:fillRect/>
          </a:stretch>
        </p:blipFill>
        <p:spPr>
          <a:xfrm>
            <a:off x="-677157" y="4252822"/>
            <a:ext cx="2600325" cy="2495550"/>
          </a:xfrm>
          <a:prstGeom prst="rect">
            <a:avLst/>
          </a:prstGeom>
          <a:noFill/>
          <a:ln>
            <a:noFill/>
          </a:ln>
        </p:spPr>
      </p:pic>
      <p:sp>
        <p:nvSpPr>
          <p:cNvPr id="715" name="Google Shape;715;p60"/>
          <p:cNvSpPr/>
          <p:nvPr/>
        </p:nvSpPr>
        <p:spPr>
          <a:xfrm rot="-3097821" flipH="1">
            <a:off x="7745267" y="-570242"/>
            <a:ext cx="777146" cy="161173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0"/>
          <p:cNvSpPr/>
          <p:nvPr/>
        </p:nvSpPr>
        <p:spPr>
          <a:xfrm rot="-3097821" flipH="1">
            <a:off x="7882438" y="-746943"/>
            <a:ext cx="777146" cy="161173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0"/>
          <p:cNvSpPr/>
          <p:nvPr/>
        </p:nvSpPr>
        <p:spPr>
          <a:xfrm rot="8157076" flipH="1">
            <a:off x="-83281" y="3473499"/>
            <a:ext cx="1022193" cy="2121828"/>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0"/>
          <p:cNvSpPr/>
          <p:nvPr/>
        </p:nvSpPr>
        <p:spPr>
          <a:xfrm rot="8157076" flipH="1">
            <a:off x="-473662" y="3835954"/>
            <a:ext cx="1022193" cy="2121828"/>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Rectángulo 27">
            <a:extLst>
              <a:ext uri="{FF2B5EF4-FFF2-40B4-BE49-F238E27FC236}">
                <a16:creationId xmlns:a16="http://schemas.microsoft.com/office/drawing/2014/main" id="{298AD2ED-6475-4D58-AE33-44F76D20BCCE}"/>
              </a:ext>
            </a:extLst>
          </p:cNvPr>
          <p:cNvSpPr/>
          <p:nvPr/>
        </p:nvSpPr>
        <p:spPr>
          <a:xfrm>
            <a:off x="638306" y="1726968"/>
            <a:ext cx="8368552" cy="3870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solidFill>
                <a:schemeClr val="tx2">
                  <a:lumMod val="25000"/>
                </a:schemeClr>
              </a:solidFill>
              <a:latin typeface="Mallanna" panose="020B0604020202020204" charset="0"/>
              <a:cs typeface="Mallanna" panose="020B0604020202020204" charset="0"/>
            </a:endParaRPr>
          </a:p>
          <a:p>
            <a:r>
              <a:rPr lang="es-ES" b="1" dirty="0">
                <a:solidFill>
                  <a:schemeClr val="tx2">
                    <a:lumMod val="25000"/>
                  </a:schemeClr>
                </a:solidFill>
                <a:latin typeface="Mallanna" panose="020B0604020202020204" charset="0"/>
                <a:cs typeface="Mallanna" panose="020B0604020202020204" charset="0"/>
                <a:hlinkClick r:id="rId5">
                  <a:extLst>
                    <a:ext uri="{A12FA001-AC4F-418D-AE19-62706E023703}">
                      <ahyp:hlinkClr xmlns:ahyp="http://schemas.microsoft.com/office/drawing/2018/hyperlinkcolor" val="tx"/>
                    </a:ext>
                  </a:extLst>
                </a:hlinkClick>
              </a:rPr>
              <a:t>Wix</a:t>
            </a:r>
            <a:r>
              <a:rPr lang="es-ES" dirty="0">
                <a:solidFill>
                  <a:schemeClr val="tx2">
                    <a:lumMod val="25000"/>
                  </a:schemeClr>
                </a:solidFill>
                <a:latin typeface="Mallanna" panose="020B0604020202020204" charset="0"/>
                <a:cs typeface="Mallanna" panose="020B0604020202020204" charset="0"/>
              </a:rPr>
              <a:t> es una plataforma de creación de webs profesionales en la nube que facilita e integra todas las funcionalidades que el usuario que quiere lanzar un proyecto web necesita.</a:t>
            </a:r>
          </a:p>
          <a:p>
            <a:r>
              <a:rPr lang="es-ES" dirty="0">
                <a:solidFill>
                  <a:schemeClr val="tx2">
                    <a:lumMod val="25000"/>
                  </a:schemeClr>
                </a:solidFill>
                <a:latin typeface="Mallanna" panose="020B0604020202020204" charset="0"/>
                <a:cs typeface="Mallanna" panose="020B0604020202020204" charset="0"/>
              </a:rPr>
              <a:t>Es una plataforma que se adapta tanto al usuario que lanza su primera web como a profesionales de diseño que deben presentar proyectos profesionales.</a:t>
            </a:r>
          </a:p>
          <a:p>
            <a:r>
              <a:rPr lang="es-ES" dirty="0">
                <a:solidFill>
                  <a:schemeClr val="tx2">
                    <a:lumMod val="25000"/>
                  </a:schemeClr>
                </a:solidFill>
                <a:latin typeface="Mallanna" panose="020B0604020202020204" charset="0"/>
                <a:cs typeface="Mallanna" panose="020B0604020202020204" charset="0"/>
              </a:rPr>
              <a:t>En Wix podrás elegir de manera sencilla entre miles de plantillas y themes que podrás configurar y personalizar a tu medida de manera sencilla gracias a su gestor de contenidos.</a:t>
            </a:r>
          </a:p>
          <a:p>
            <a:r>
              <a:rPr lang="es-ES" dirty="0">
                <a:solidFill>
                  <a:schemeClr val="tx2">
                    <a:lumMod val="25000"/>
                  </a:schemeClr>
                </a:solidFill>
                <a:latin typeface="Mallanna" panose="020B0604020202020204" charset="0"/>
                <a:cs typeface="Mallanna" panose="020B0604020202020204" charset="0"/>
              </a:rPr>
              <a:t>Una plataforma con más de 125 millones de clientes en todo el mundo.</a:t>
            </a:r>
          </a:p>
          <a:p>
            <a:r>
              <a:rPr lang="es-ES" dirty="0">
                <a:solidFill>
                  <a:schemeClr val="tx2">
                    <a:lumMod val="25000"/>
                  </a:schemeClr>
                </a:solidFill>
                <a:latin typeface="Mallanna" panose="020B0604020202020204" charset="0"/>
                <a:cs typeface="Mallanna" panose="020B0604020202020204" charset="0"/>
              </a:rPr>
              <a:t>Wix pone a disposición dos opciones muy interesantes:</a:t>
            </a:r>
          </a:p>
          <a:p>
            <a:r>
              <a:rPr lang="es-ES" b="1" u="sng" dirty="0">
                <a:solidFill>
                  <a:schemeClr val="tx2">
                    <a:lumMod val="25000"/>
                  </a:schemeClr>
                </a:solidFill>
                <a:latin typeface="Mallanna" panose="020B0604020202020204" charset="0"/>
                <a:cs typeface="Mallanna" panose="020B0604020202020204" charset="0"/>
              </a:rPr>
              <a:t>Wix ADI</a:t>
            </a:r>
            <a:endParaRPr lang="es-ES" b="1"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Es una herramienta de inteligencia artificial donde a través de un cuestionario que el usuario debe rellenar, creará la web que tiene en la cabeza, incluyendo textos e imágenes de calidad.</a:t>
            </a:r>
          </a:p>
          <a:p>
            <a:r>
              <a:rPr lang="es-ES" dirty="0">
                <a:solidFill>
                  <a:schemeClr val="tx2">
                    <a:lumMod val="25000"/>
                  </a:schemeClr>
                </a:solidFill>
                <a:latin typeface="Mallanna" panose="020B0604020202020204" charset="0"/>
                <a:cs typeface="Mallanna" panose="020B0604020202020204" charset="0"/>
              </a:rPr>
              <a:t>En tan Incorpora un editor que no necesita de código. Funciona a través de </a:t>
            </a:r>
            <a:r>
              <a:rPr lang="es-ES" dirty="0" err="1">
                <a:solidFill>
                  <a:schemeClr val="tx2">
                    <a:lumMod val="25000"/>
                  </a:schemeClr>
                </a:solidFill>
                <a:latin typeface="Mallanna" panose="020B0604020202020204" charset="0"/>
                <a:cs typeface="Mallanna" panose="020B0604020202020204" charset="0"/>
              </a:rPr>
              <a:t>APIs</a:t>
            </a:r>
            <a:r>
              <a:rPr lang="es-ES" dirty="0">
                <a:solidFill>
                  <a:schemeClr val="tx2">
                    <a:lumMod val="25000"/>
                  </a:schemeClr>
                </a:solidFill>
                <a:latin typeface="Mallanna" panose="020B0604020202020204" charset="0"/>
                <a:cs typeface="Mallanna" panose="020B0604020202020204" charset="0"/>
              </a:rPr>
              <a:t>, sencilla y </a:t>
            </a:r>
            <a:r>
              <a:rPr lang="es-ES" dirty="0" err="1">
                <a:solidFill>
                  <a:schemeClr val="tx2">
                    <a:lumMod val="25000"/>
                  </a:schemeClr>
                </a:solidFill>
                <a:latin typeface="Mallanna" panose="020B0604020202020204" charset="0"/>
                <a:cs typeface="Mallanna" panose="020B0604020202020204" charset="0"/>
              </a:rPr>
              <a:t>arrastables</a:t>
            </a:r>
            <a:r>
              <a:rPr lang="es-ES" dirty="0">
                <a:solidFill>
                  <a:schemeClr val="tx2">
                    <a:lumMod val="25000"/>
                  </a:schemeClr>
                </a:solidFill>
                <a:latin typeface="Mallanna" panose="020B0604020202020204" charset="0"/>
                <a:cs typeface="Mallanna" panose="020B0604020202020204" charset="0"/>
              </a:rPr>
              <a:t> para:</a:t>
            </a:r>
          </a:p>
          <a:p>
            <a:r>
              <a:rPr lang="es-ES" dirty="0">
                <a:solidFill>
                  <a:schemeClr val="tx2">
                    <a:lumMod val="25000"/>
                  </a:schemeClr>
                </a:solidFill>
                <a:latin typeface="Mallanna" panose="020B0604020202020204" charset="0"/>
                <a:cs typeface="Mallanna" panose="020B0604020202020204" charset="0"/>
              </a:rPr>
              <a:t>unos minutos podrás diseñar una web para testar tu proyecto digital.</a:t>
            </a:r>
          </a:p>
          <a:p>
            <a:r>
              <a:rPr lang="es-ES" b="1" u="sng" dirty="0">
                <a:solidFill>
                  <a:schemeClr val="tx2">
                    <a:lumMod val="25000"/>
                  </a:schemeClr>
                </a:solidFill>
                <a:latin typeface="Mallanna" panose="020B0604020202020204" charset="0"/>
                <a:cs typeface="Mallanna" panose="020B0604020202020204" charset="0"/>
              </a:rPr>
              <a:t>Wix Code</a:t>
            </a:r>
            <a:endParaRPr lang="es-ES" dirty="0">
              <a:solidFill>
                <a:schemeClr val="tx2">
                  <a:lumMod val="25000"/>
                </a:schemeClr>
              </a:solidFill>
              <a:latin typeface="Mallanna" panose="020B0604020202020204" charset="0"/>
              <a:cs typeface="Mallanna" panose="020B0604020202020204" charset="0"/>
            </a:endParaRPr>
          </a:p>
          <a:p>
            <a:pPr marL="285750" indent="-285750" algn="ctr">
              <a:buFont typeface="Arial" panose="020B0604020202020204" pitchFamily="34" charset="0"/>
              <a:buChar char="•"/>
            </a:pPr>
            <a:r>
              <a:rPr lang="es-ES" dirty="0">
                <a:solidFill>
                  <a:schemeClr val="tx2">
                    <a:lumMod val="25000"/>
                  </a:schemeClr>
                </a:solidFill>
                <a:latin typeface="Mallanna" panose="020B0604020202020204" charset="0"/>
                <a:cs typeface="Mallanna" panose="020B0604020202020204" charset="0"/>
              </a:rPr>
              <a:t>Configurar tus propias colecciones de bases de datos.</a:t>
            </a:r>
          </a:p>
          <a:p>
            <a:pPr marL="285750" indent="-285750" algn="ctr">
              <a:buFont typeface="Arial" panose="020B0604020202020204" pitchFamily="34" charset="0"/>
              <a:buChar char="•"/>
            </a:pPr>
            <a:r>
              <a:rPr lang="es-ES" dirty="0">
                <a:solidFill>
                  <a:schemeClr val="tx2">
                    <a:lumMod val="25000"/>
                  </a:schemeClr>
                </a:solidFill>
                <a:latin typeface="Mallanna" panose="020B0604020202020204" charset="0"/>
                <a:cs typeface="Mallanna" panose="020B0604020202020204" charset="0"/>
              </a:rPr>
              <a:t>Crear páginas web ricas en contenido.</a:t>
            </a:r>
          </a:p>
          <a:p>
            <a:pPr marL="285750" indent="-285750" algn="ctr">
              <a:buFont typeface="Arial" panose="020B0604020202020204" pitchFamily="34" charset="0"/>
              <a:buChar char="•"/>
            </a:pPr>
            <a:r>
              <a:rPr lang="es-ES" dirty="0">
                <a:solidFill>
                  <a:schemeClr val="tx2">
                    <a:lumMod val="25000"/>
                  </a:schemeClr>
                </a:solidFill>
                <a:latin typeface="Mallanna" panose="020B0604020202020204" charset="0"/>
                <a:cs typeface="Mallanna" panose="020B0604020202020204" charset="0"/>
              </a:rPr>
              <a:t>Agregar formularios personalizados.</a:t>
            </a:r>
          </a:p>
          <a:p>
            <a:pPr marL="285750" indent="-285750" algn="ctr">
              <a:buFont typeface="Arial" panose="020B0604020202020204" pitchFamily="34" charset="0"/>
              <a:buChar char="•"/>
            </a:pPr>
            <a:r>
              <a:rPr lang="es-ES" dirty="0">
                <a:solidFill>
                  <a:schemeClr val="tx2">
                    <a:lumMod val="25000"/>
                  </a:schemeClr>
                </a:solidFill>
                <a:latin typeface="Mallanna" panose="020B0604020202020204" charset="0"/>
                <a:cs typeface="Mallanna" panose="020B0604020202020204" charset="0"/>
              </a:rPr>
              <a:t>Cambiar el comportamiento del sitio.</a:t>
            </a: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pPr algn="ctr"/>
            <a:endParaRPr lang="es-EC"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0" name="Rectángulo 9">
            <a:extLst>
              <a:ext uri="{FF2B5EF4-FFF2-40B4-BE49-F238E27FC236}">
                <a16:creationId xmlns:a16="http://schemas.microsoft.com/office/drawing/2014/main" id="{521A8562-463A-43A5-A012-10EC35F67E08}"/>
              </a:ext>
            </a:extLst>
          </p:cNvPr>
          <p:cNvSpPr/>
          <p:nvPr/>
        </p:nvSpPr>
        <p:spPr>
          <a:xfrm>
            <a:off x="463209" y="1707512"/>
            <a:ext cx="8368552" cy="3870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solidFill>
                <a:schemeClr val="tx2">
                  <a:lumMod val="25000"/>
                </a:schemeClr>
              </a:solidFill>
              <a:latin typeface="Mallanna" panose="020B0604020202020204" charset="0"/>
              <a:cs typeface="Mallanna" panose="020B0604020202020204" charset="0"/>
            </a:endParaRPr>
          </a:p>
          <a:p>
            <a:r>
              <a:rPr lang="es-ES" b="1" dirty="0">
                <a:solidFill>
                  <a:schemeClr val="tx2">
                    <a:lumMod val="25000"/>
                  </a:schemeClr>
                </a:solidFill>
                <a:latin typeface="Mallanna" panose="020B0604020202020204" charset="0"/>
                <a:cs typeface="Mallanna" panose="020B0604020202020204" charset="0"/>
              </a:rPr>
              <a:t>Funcionalidades de Wix</a:t>
            </a:r>
            <a:endParaRPr lang="es-ES"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 Con Wix ADI puedes agregar por ejemplo un Chat, para que la atención al cliente sea en tiempo real e inmediata o sacar todo el partido a los videos de tu marca.</a:t>
            </a:r>
          </a:p>
          <a:p>
            <a:r>
              <a:rPr lang="es-ES" dirty="0">
                <a:solidFill>
                  <a:schemeClr val="tx2">
                    <a:lumMod val="25000"/>
                  </a:schemeClr>
                </a:solidFill>
                <a:latin typeface="Mallanna" panose="020B0604020202020204" charset="0"/>
                <a:cs typeface="Mallanna" panose="020B0604020202020204" charset="0"/>
              </a:rPr>
              <a:t>– Si tienes un e-</a:t>
            </a:r>
            <a:r>
              <a:rPr lang="es-ES" dirty="0" err="1">
                <a:solidFill>
                  <a:schemeClr val="tx2">
                    <a:lumMod val="25000"/>
                  </a:schemeClr>
                </a:solidFill>
                <a:latin typeface="Mallanna" panose="020B0604020202020204" charset="0"/>
                <a:cs typeface="Mallanna" panose="020B0604020202020204" charset="0"/>
              </a:rPr>
              <a:t>commerce</a:t>
            </a:r>
            <a:r>
              <a:rPr lang="es-ES" dirty="0">
                <a:solidFill>
                  <a:schemeClr val="tx2">
                    <a:lumMod val="25000"/>
                  </a:schemeClr>
                </a:solidFill>
                <a:latin typeface="Mallanna" panose="020B0604020202020204" charset="0"/>
                <a:cs typeface="Mallanna" panose="020B0604020202020204" charset="0"/>
              </a:rPr>
              <a:t> crea galerías de producto personalizadas utilizando las API de </a:t>
            </a:r>
            <a:r>
              <a:rPr lang="es-ES" dirty="0" err="1">
                <a:solidFill>
                  <a:schemeClr val="tx2">
                    <a:lumMod val="25000"/>
                  </a:schemeClr>
                </a:solidFill>
                <a:latin typeface="Mallanna" panose="020B0604020202020204" charset="0"/>
                <a:cs typeface="Mallanna" panose="020B0604020202020204" charset="0"/>
              </a:rPr>
              <a:t>addToCart</a:t>
            </a:r>
            <a:r>
              <a:rPr lang="es-ES" dirty="0">
                <a:solidFill>
                  <a:schemeClr val="tx2">
                    <a:lumMod val="25000"/>
                  </a:schemeClr>
                </a:solidFill>
                <a:latin typeface="Mallanna" panose="020B0604020202020204" charset="0"/>
                <a:cs typeface="Mallanna" panose="020B0604020202020204" charset="0"/>
              </a:rPr>
              <a:t> y </a:t>
            </a:r>
            <a:r>
              <a:rPr lang="es-ES" dirty="0" err="1">
                <a:solidFill>
                  <a:schemeClr val="tx2">
                    <a:lumMod val="25000"/>
                  </a:schemeClr>
                </a:solidFill>
                <a:latin typeface="Mallanna" panose="020B0604020202020204" charset="0"/>
                <a:cs typeface="Mallanna" panose="020B0604020202020204" charset="0"/>
              </a:rPr>
              <a:t>getProduct</a:t>
            </a:r>
            <a:r>
              <a:rPr lang="es-ES" dirty="0">
                <a:solidFill>
                  <a:schemeClr val="tx2">
                    <a:lumMod val="25000"/>
                  </a:schemeClr>
                </a:solidFill>
                <a:latin typeface="Mallanna" panose="020B0604020202020204" charset="0"/>
                <a:cs typeface="Mallanna" panose="020B0604020202020204" charset="0"/>
              </a:rPr>
              <a:t> de manera sencilla y rápida.</a:t>
            </a:r>
          </a:p>
          <a:p>
            <a:r>
              <a:rPr lang="es-ES" dirty="0">
                <a:solidFill>
                  <a:schemeClr val="tx2">
                    <a:lumMod val="25000"/>
                  </a:schemeClr>
                </a:solidFill>
                <a:latin typeface="Mallanna" panose="020B0604020202020204" charset="0"/>
                <a:cs typeface="Mallanna" panose="020B0604020202020204" charset="0"/>
              </a:rPr>
              <a:t>– Para </a:t>
            </a:r>
            <a:r>
              <a:rPr lang="es-ES" dirty="0" err="1">
                <a:solidFill>
                  <a:schemeClr val="tx2">
                    <a:lumMod val="25000"/>
                  </a:schemeClr>
                </a:solidFill>
                <a:latin typeface="Mallanna" panose="020B0604020202020204" charset="0"/>
                <a:cs typeface="Mallanna" panose="020B0604020202020204" charset="0"/>
              </a:rPr>
              <a:t>mobile</a:t>
            </a:r>
            <a:r>
              <a:rPr lang="es-ES" dirty="0">
                <a:solidFill>
                  <a:schemeClr val="tx2">
                    <a:lumMod val="25000"/>
                  </a:schemeClr>
                </a:solidFill>
                <a:latin typeface="Mallanna" panose="020B0604020202020204" charset="0"/>
                <a:cs typeface="Mallanna" panose="020B0604020202020204" charset="0"/>
              </a:rPr>
              <a:t> Wix pone a tu disposición miles de imágenes de alta calidad gratuitas, con lo</a:t>
            </a:r>
          </a:p>
          <a:p>
            <a:r>
              <a:rPr lang="es-ES" dirty="0">
                <a:solidFill>
                  <a:schemeClr val="tx2">
                    <a:lumMod val="25000"/>
                  </a:schemeClr>
                </a:solidFill>
                <a:latin typeface="Mallanna" panose="020B0604020202020204" charset="0"/>
                <a:cs typeface="Mallanna" panose="020B0604020202020204" charset="0"/>
              </a:rPr>
              <a:t>que tu versión será totalmente adaptada a ser consumida por dispositivo móvil.</a:t>
            </a:r>
          </a:p>
          <a:p>
            <a:r>
              <a:rPr lang="es-ES" dirty="0">
                <a:solidFill>
                  <a:schemeClr val="tx2">
                    <a:lumMod val="25000"/>
                  </a:schemeClr>
                </a:solidFill>
                <a:latin typeface="Mallanna" panose="020B0604020202020204" charset="0"/>
                <a:cs typeface="Mallanna" panose="020B0604020202020204" charset="0"/>
              </a:rPr>
              <a:t>– Gestiona tu tienda online con la app de Wix de manera sencilla y desde el teléfono móvil. Puedes además ver números de rastreo de pedidos, trabajar el estado de las órdenes de compra…</a:t>
            </a:r>
          </a:p>
          <a:p>
            <a:r>
              <a:rPr lang="es-ES" dirty="0">
                <a:solidFill>
                  <a:schemeClr val="tx2">
                    <a:lumMod val="25000"/>
                  </a:schemeClr>
                </a:solidFill>
                <a:latin typeface="Mallanna" panose="020B0604020202020204" charset="0"/>
                <a:cs typeface="Mallanna" panose="020B0604020202020204" charset="0"/>
              </a:rPr>
              <a:t>– Si tu sector son los eventos o la formación con Wix </a:t>
            </a:r>
            <a:r>
              <a:rPr lang="es-ES" dirty="0" err="1">
                <a:solidFill>
                  <a:schemeClr val="tx2">
                    <a:lumMod val="25000"/>
                  </a:schemeClr>
                </a:solidFill>
                <a:latin typeface="Mallanna" panose="020B0604020202020204" charset="0"/>
                <a:cs typeface="Mallanna" panose="020B0604020202020204" charset="0"/>
              </a:rPr>
              <a:t>Booking</a:t>
            </a:r>
            <a:r>
              <a:rPr lang="es-ES" dirty="0">
                <a:solidFill>
                  <a:schemeClr val="tx2">
                    <a:lumMod val="25000"/>
                  </a:schemeClr>
                </a:solidFill>
                <a:latin typeface="Mallanna" panose="020B0604020202020204" charset="0"/>
                <a:cs typeface="Mallanna" panose="020B0604020202020204" charset="0"/>
              </a:rPr>
              <a:t> establece fechas de inicio y finalización de cursos, permite que los clientes reserven y paguen….</a:t>
            </a:r>
          </a:p>
          <a:p>
            <a:r>
              <a:rPr lang="es-ES" dirty="0">
                <a:solidFill>
                  <a:schemeClr val="tx2">
                    <a:lumMod val="25000"/>
                  </a:schemeClr>
                </a:solidFill>
                <a:latin typeface="Mallanna" panose="020B0604020202020204" charset="0"/>
                <a:cs typeface="Mallanna" panose="020B0604020202020204" charset="0"/>
              </a:rPr>
              <a:t>– Todas las webs son adaptables y </a:t>
            </a:r>
            <a:r>
              <a:rPr lang="es-ES" dirty="0" err="1">
                <a:solidFill>
                  <a:schemeClr val="tx2">
                    <a:lumMod val="25000"/>
                  </a:schemeClr>
                </a:solidFill>
                <a:latin typeface="Mallanna" panose="020B0604020202020204" charset="0"/>
                <a:cs typeface="Mallanna" panose="020B0604020202020204" charset="0"/>
              </a:rPr>
              <a:t>responsive</a:t>
            </a:r>
            <a:r>
              <a:rPr lang="es-ES" dirty="0">
                <a:solidFill>
                  <a:schemeClr val="tx2">
                    <a:lumMod val="25000"/>
                  </a:schemeClr>
                </a:solidFill>
                <a:latin typeface="Mallanna" panose="020B0604020202020204" charset="0"/>
                <a:cs typeface="Mallanna" panose="020B0604020202020204" charset="0"/>
              </a:rPr>
              <a:t> multidispositivo.</a:t>
            </a:r>
          </a:p>
          <a:p>
            <a:r>
              <a:rPr lang="es-ES" dirty="0">
                <a:solidFill>
                  <a:schemeClr val="tx2">
                    <a:lumMod val="25000"/>
                  </a:schemeClr>
                </a:solidFill>
                <a:latin typeface="Mallanna" panose="020B0604020202020204" charset="0"/>
                <a:cs typeface="Mallanna" panose="020B0604020202020204" charset="0"/>
              </a:rPr>
              <a:t>– Dispone de dominios personalizados.</a:t>
            </a:r>
          </a:p>
          <a:p>
            <a:r>
              <a:rPr lang="es-ES" dirty="0">
                <a:solidFill>
                  <a:schemeClr val="tx2">
                    <a:lumMod val="25000"/>
                  </a:schemeClr>
                </a:solidFill>
                <a:latin typeface="Mallanna" panose="020B0604020202020204" charset="0"/>
                <a:cs typeface="Mallanna" panose="020B0604020202020204" charset="0"/>
              </a:rPr>
              <a:t>– Puedes personalizar la web con código HTML insertándola en la ventana de texto editable.</a:t>
            </a:r>
          </a:p>
          <a:p>
            <a:r>
              <a:rPr lang="es-ES" dirty="0">
                <a:solidFill>
                  <a:schemeClr val="tx2">
                    <a:lumMod val="25000"/>
                  </a:schemeClr>
                </a:solidFill>
                <a:latin typeface="Mallanna" panose="020B0604020202020204" charset="0"/>
                <a:cs typeface="Mallanna" panose="020B0604020202020204" charset="0"/>
              </a:rPr>
              <a:t>– Permite el envío de emails automáticos a los leads generados en la estrategia digital de la nueva web.</a:t>
            </a:r>
          </a:p>
          <a:p>
            <a:r>
              <a:rPr lang="es-ES" dirty="0">
                <a:solidFill>
                  <a:schemeClr val="tx2">
                    <a:lumMod val="25000"/>
                  </a:schemeClr>
                </a:solidFill>
                <a:latin typeface="Mallanna" panose="020B0604020202020204" charset="0"/>
                <a:cs typeface="Mallanna" panose="020B0604020202020204" charset="0"/>
              </a:rPr>
              <a:t>Sino te convence ninguna siempre puedes Programa la web desde cero en HTML pero no lo aconsejo a no ser que estés en una fase de madurez avanzada o tu negocio digital necesite de funcionalidades a medidas.</a:t>
            </a: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pPr algn="ctr"/>
            <a:endParaRPr lang="es-EC" dirty="0"/>
          </a:p>
        </p:txBody>
      </p:sp>
      <p:pic>
        <p:nvPicPr>
          <p:cNvPr id="11" name="Google Shape;2869;p72">
            <a:extLst>
              <a:ext uri="{FF2B5EF4-FFF2-40B4-BE49-F238E27FC236}">
                <a16:creationId xmlns:a16="http://schemas.microsoft.com/office/drawing/2014/main" id="{C6C37D4B-7471-48F6-A97F-1B2568C9F287}"/>
              </a:ext>
            </a:extLst>
          </p:cNvPr>
          <p:cNvPicPr preferRelativeResize="0"/>
          <p:nvPr/>
        </p:nvPicPr>
        <p:blipFill>
          <a:blip r:embed="rId3">
            <a:alphaModFix/>
          </a:blip>
          <a:stretch>
            <a:fillRect/>
          </a:stretch>
        </p:blipFill>
        <p:spPr>
          <a:xfrm>
            <a:off x="8136326" y="-164522"/>
            <a:ext cx="1390869" cy="1390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1" name="Google Shape;2869;p72">
            <a:extLst>
              <a:ext uri="{FF2B5EF4-FFF2-40B4-BE49-F238E27FC236}">
                <a16:creationId xmlns:a16="http://schemas.microsoft.com/office/drawing/2014/main" id="{C4B52E88-0E48-458F-BF47-186AD56C5BAA}"/>
              </a:ext>
            </a:extLst>
          </p:cNvPr>
          <p:cNvPicPr preferRelativeResize="0"/>
          <p:nvPr/>
        </p:nvPicPr>
        <p:blipFill>
          <a:blip r:embed="rId3">
            <a:alphaModFix/>
          </a:blip>
          <a:stretch>
            <a:fillRect/>
          </a:stretch>
        </p:blipFill>
        <p:spPr>
          <a:xfrm>
            <a:off x="8283195" y="4116829"/>
            <a:ext cx="1390869" cy="1390874"/>
          </a:xfrm>
          <a:prstGeom prst="rect">
            <a:avLst/>
          </a:prstGeom>
          <a:noFill/>
          <a:ln>
            <a:noFill/>
          </a:ln>
        </p:spPr>
      </p:pic>
      <p:sp>
        <p:nvSpPr>
          <p:cNvPr id="10" name="Rectángulo 9">
            <a:extLst>
              <a:ext uri="{FF2B5EF4-FFF2-40B4-BE49-F238E27FC236}">
                <a16:creationId xmlns:a16="http://schemas.microsoft.com/office/drawing/2014/main" id="{A310CD82-0616-4DF5-8420-246974E649C0}"/>
              </a:ext>
            </a:extLst>
          </p:cNvPr>
          <p:cNvSpPr/>
          <p:nvPr/>
        </p:nvSpPr>
        <p:spPr>
          <a:xfrm>
            <a:off x="387724" y="1068597"/>
            <a:ext cx="8368552" cy="3870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solidFill>
                <a:schemeClr val="tx2">
                  <a:lumMod val="25000"/>
                </a:schemeClr>
              </a:solidFill>
              <a:latin typeface="Mallanna" panose="020B0604020202020204" charset="0"/>
              <a:cs typeface="Mallanna" panose="020B0604020202020204" charset="0"/>
            </a:endParaRPr>
          </a:p>
          <a:p>
            <a:r>
              <a:rPr lang="es-ES" b="1" dirty="0">
                <a:solidFill>
                  <a:schemeClr val="tx2">
                    <a:lumMod val="25000"/>
                  </a:schemeClr>
                </a:solidFill>
                <a:latin typeface="Mallanna" panose="020B0604020202020204" charset="0"/>
                <a:cs typeface="Mallanna" panose="020B0604020202020204" charset="0"/>
              </a:rPr>
              <a:t>Como construir una página web paso a paso con Wix</a:t>
            </a:r>
            <a:endParaRPr lang="es-ES" dirty="0">
              <a:solidFill>
                <a:schemeClr val="tx2">
                  <a:lumMod val="25000"/>
                </a:schemeClr>
              </a:solidFill>
              <a:latin typeface="Mallanna" panose="020B0604020202020204" charset="0"/>
              <a:cs typeface="Mallanna" panose="020B0604020202020204" charset="0"/>
            </a:endParaRPr>
          </a:p>
          <a:p>
            <a:r>
              <a:rPr lang="es-ES" dirty="0">
                <a:solidFill>
                  <a:schemeClr val="tx2">
                    <a:lumMod val="25000"/>
                  </a:schemeClr>
                </a:solidFill>
                <a:latin typeface="Mallanna" panose="020B0604020202020204" charset="0"/>
                <a:cs typeface="Mallanna" panose="020B0604020202020204" charset="0"/>
              </a:rPr>
              <a:t>Para finalizar el post os dejamos de manera resumida como puedes crear una página web paso a paso según los expertos de Wix:</a:t>
            </a:r>
          </a:p>
          <a:p>
            <a:pPr marL="342900" indent="-342900">
              <a:buFont typeface="+mj-lt"/>
              <a:buAutoNum type="arabicPeriod"/>
            </a:pPr>
            <a:r>
              <a:rPr lang="es-ES" b="1" dirty="0">
                <a:solidFill>
                  <a:schemeClr val="tx2">
                    <a:lumMod val="25000"/>
                  </a:schemeClr>
                </a:solidFill>
                <a:latin typeface="Mallanna" panose="020B0604020202020204" charset="0"/>
                <a:cs typeface="Mallanna" panose="020B0604020202020204" charset="0"/>
              </a:rPr>
              <a:t>Elige la plantilla perfecta.</a:t>
            </a:r>
          </a:p>
          <a:p>
            <a:r>
              <a:rPr lang="es-ES" dirty="0">
                <a:solidFill>
                  <a:schemeClr val="tx2">
                    <a:lumMod val="25000"/>
                  </a:schemeClr>
                </a:solidFill>
                <a:latin typeface="Mallanna" panose="020B0604020202020204" charset="0"/>
                <a:cs typeface="Mallanna" panose="020B0604020202020204" charset="0"/>
              </a:rPr>
              <a:t>Que se adapte a lo que estas buscando, a lo que has trabajado en la estrategia web. Debe encajar a la perfección con las funcionalidades, los requerimientos y la línea de diseño marcada.</a:t>
            </a:r>
          </a:p>
          <a:p>
            <a:r>
              <a:rPr lang="es-ES" dirty="0">
                <a:solidFill>
                  <a:schemeClr val="tx2">
                    <a:lumMod val="25000"/>
                  </a:schemeClr>
                </a:solidFill>
                <a:latin typeface="Mallanna" panose="020B0604020202020204" charset="0"/>
                <a:cs typeface="Mallanna" panose="020B0604020202020204" charset="0"/>
              </a:rPr>
              <a:t>2. </a:t>
            </a:r>
            <a:r>
              <a:rPr lang="es-ES" b="1" dirty="0">
                <a:solidFill>
                  <a:schemeClr val="tx2">
                    <a:lumMod val="25000"/>
                  </a:schemeClr>
                </a:solidFill>
                <a:latin typeface="Mallanna" panose="020B0604020202020204" charset="0"/>
                <a:cs typeface="Mallanna" panose="020B0604020202020204" charset="0"/>
              </a:rPr>
              <a:t>Personaliza tu web.</a:t>
            </a:r>
          </a:p>
          <a:p>
            <a:r>
              <a:rPr lang="es-ES" dirty="0">
                <a:solidFill>
                  <a:schemeClr val="tx2">
                    <a:lumMod val="25000"/>
                  </a:schemeClr>
                </a:solidFill>
                <a:latin typeface="Mallanna" panose="020B0604020202020204" charset="0"/>
                <a:cs typeface="Mallanna" panose="020B0604020202020204" charset="0"/>
              </a:rPr>
              <a:t>Una vez elegida la plantilla empieza la transformación!!!</a:t>
            </a:r>
          </a:p>
          <a:p>
            <a:r>
              <a:rPr lang="es-ES" dirty="0">
                <a:solidFill>
                  <a:schemeClr val="tx2">
                    <a:lumMod val="25000"/>
                  </a:schemeClr>
                </a:solidFill>
                <a:latin typeface="Mallanna" panose="020B0604020202020204" charset="0"/>
                <a:cs typeface="Mallanna" panose="020B0604020202020204" charset="0"/>
              </a:rPr>
              <a:t>Nuestra recomendación, realiza un mockup de la home antes de empezar a modificar la plantilla. De esta manera tendremos el prediseño perfecto antes de ponernos a tocar y retocar.</a:t>
            </a:r>
          </a:p>
          <a:p>
            <a:r>
              <a:rPr lang="es-ES" dirty="0">
                <a:solidFill>
                  <a:schemeClr val="tx2">
                    <a:lumMod val="25000"/>
                  </a:schemeClr>
                </a:solidFill>
                <a:latin typeface="Mallanna" panose="020B0604020202020204" charset="0"/>
                <a:cs typeface="Mallanna" panose="020B0604020202020204" charset="0"/>
              </a:rPr>
              <a:t>De esta manera avanzaremos de manera mas eficiente.</a:t>
            </a:r>
          </a:p>
          <a:p>
            <a:r>
              <a:rPr lang="es-ES" dirty="0">
                <a:solidFill>
                  <a:schemeClr val="tx2">
                    <a:lumMod val="25000"/>
                  </a:schemeClr>
                </a:solidFill>
                <a:latin typeface="Mallanna" panose="020B0604020202020204" charset="0"/>
                <a:cs typeface="Mallanna" panose="020B0604020202020204" charset="0"/>
              </a:rPr>
              <a:t>3. </a:t>
            </a:r>
            <a:r>
              <a:rPr lang="es-ES" b="1" dirty="0">
                <a:solidFill>
                  <a:schemeClr val="tx2">
                    <a:lumMod val="25000"/>
                  </a:schemeClr>
                </a:solidFill>
                <a:latin typeface="Mallanna" panose="020B0604020202020204" charset="0"/>
                <a:cs typeface="Mallanna" panose="020B0604020202020204" charset="0"/>
              </a:rPr>
              <a:t>Nuestro sencillo editor intuitivo te permitirá diseñarla a tu gusto.</a:t>
            </a:r>
          </a:p>
          <a:p>
            <a:r>
              <a:rPr lang="es-ES" dirty="0">
                <a:solidFill>
                  <a:schemeClr val="tx2">
                    <a:lumMod val="25000"/>
                  </a:schemeClr>
                </a:solidFill>
                <a:latin typeface="Mallanna" panose="020B0604020202020204" charset="0"/>
                <a:cs typeface="Mallanna" panose="020B0604020202020204" charset="0"/>
              </a:rPr>
              <a:t>Si no eres un usuario muy avanzado lo mejor es trabajar con editores fáciles e intuitivos!!!</a:t>
            </a:r>
          </a:p>
          <a:p>
            <a:r>
              <a:rPr lang="es-ES" dirty="0">
                <a:solidFill>
                  <a:schemeClr val="tx2">
                    <a:lumMod val="25000"/>
                  </a:schemeClr>
                </a:solidFill>
                <a:latin typeface="Mallanna" panose="020B0604020202020204" charset="0"/>
                <a:cs typeface="Mallanna" panose="020B0604020202020204" charset="0"/>
              </a:rPr>
              <a:t>4. </a:t>
            </a:r>
            <a:r>
              <a:rPr lang="es-ES" b="1" dirty="0">
                <a:solidFill>
                  <a:schemeClr val="tx2">
                    <a:lumMod val="25000"/>
                  </a:schemeClr>
                </a:solidFill>
                <a:latin typeface="Mallanna" panose="020B0604020202020204" charset="0"/>
                <a:cs typeface="Mallanna" panose="020B0604020202020204" charset="0"/>
              </a:rPr>
              <a:t>Agrega herramientas profesionales que complementen el diseño</a:t>
            </a:r>
          </a:p>
          <a:p>
            <a:r>
              <a:rPr lang="es-ES" dirty="0">
                <a:solidFill>
                  <a:schemeClr val="tx2">
                    <a:lumMod val="25000"/>
                  </a:schemeClr>
                </a:solidFill>
                <a:latin typeface="Mallanna" panose="020B0604020202020204" charset="0"/>
                <a:cs typeface="Mallanna" panose="020B0604020202020204" charset="0"/>
              </a:rPr>
              <a:t>En Wix encontraras todo lo que necesitas a nivel herramientas o plugin para que tu página web sea 100% profesional, desde blog a </a:t>
            </a:r>
            <a:r>
              <a:rPr lang="es-ES" dirty="0" err="1">
                <a:solidFill>
                  <a:schemeClr val="tx2">
                    <a:lumMod val="25000"/>
                  </a:schemeClr>
                </a:solidFill>
                <a:latin typeface="Mallanna" panose="020B0604020202020204" charset="0"/>
                <a:cs typeface="Mallanna" panose="020B0604020202020204" charset="0"/>
              </a:rPr>
              <a:t>ecommerce</a:t>
            </a:r>
            <a:r>
              <a:rPr lang="es-ES" dirty="0">
                <a:solidFill>
                  <a:schemeClr val="tx2">
                    <a:lumMod val="25000"/>
                  </a:schemeClr>
                </a:solidFill>
                <a:latin typeface="Mallanna" panose="020B0604020202020204" charset="0"/>
                <a:cs typeface="Mallanna" panose="020B0604020202020204" charset="0"/>
              </a:rPr>
              <a:t>, pasando por chat, app o editor de videos.</a:t>
            </a:r>
          </a:p>
          <a:p>
            <a:r>
              <a:rPr lang="es-ES" dirty="0">
                <a:solidFill>
                  <a:schemeClr val="tx2">
                    <a:lumMod val="25000"/>
                  </a:schemeClr>
                </a:solidFill>
                <a:latin typeface="Mallanna" panose="020B0604020202020204" charset="0"/>
                <a:cs typeface="Mallanna" panose="020B0604020202020204" charset="0"/>
              </a:rPr>
              <a:t>5. </a:t>
            </a:r>
            <a:r>
              <a:rPr lang="es-ES" b="1" dirty="0">
                <a:solidFill>
                  <a:schemeClr val="tx2">
                    <a:lumMod val="25000"/>
                  </a:schemeClr>
                </a:solidFill>
                <a:latin typeface="Mallanna" panose="020B0604020202020204" charset="0"/>
                <a:cs typeface="Mallanna" panose="020B0604020202020204" charset="0"/>
              </a:rPr>
              <a:t>Administra y haz crecer tu negocio online.</a:t>
            </a:r>
          </a:p>
          <a:p>
            <a:r>
              <a:rPr lang="es-ES" dirty="0">
                <a:solidFill>
                  <a:schemeClr val="tx2">
                    <a:lumMod val="25000"/>
                  </a:schemeClr>
                </a:solidFill>
                <a:latin typeface="Mallanna" panose="020B0604020202020204" charset="0"/>
                <a:cs typeface="Mallanna" panose="020B0604020202020204" charset="0"/>
              </a:rPr>
              <a:t>Wix permite la </a:t>
            </a:r>
            <a:r>
              <a:rPr lang="es-ES" dirty="0" err="1">
                <a:solidFill>
                  <a:schemeClr val="tx2">
                    <a:lumMod val="25000"/>
                  </a:schemeClr>
                </a:solidFill>
                <a:latin typeface="Mallanna" panose="020B0604020202020204" charset="0"/>
                <a:cs typeface="Mallanna" panose="020B0604020202020204" charset="0"/>
              </a:rPr>
              <a:t>monitoriación</a:t>
            </a:r>
            <a:r>
              <a:rPr lang="es-ES" dirty="0">
                <a:solidFill>
                  <a:schemeClr val="tx2">
                    <a:lumMod val="25000"/>
                  </a:schemeClr>
                </a:solidFill>
                <a:latin typeface="Mallanna" panose="020B0604020202020204" charset="0"/>
                <a:cs typeface="Mallanna" panose="020B0604020202020204" charset="0"/>
              </a:rPr>
              <a:t> con Google </a:t>
            </a:r>
            <a:r>
              <a:rPr lang="es-ES" dirty="0" err="1">
                <a:solidFill>
                  <a:schemeClr val="tx2">
                    <a:lumMod val="25000"/>
                  </a:schemeClr>
                </a:solidFill>
                <a:latin typeface="Mallanna" panose="020B0604020202020204" charset="0"/>
                <a:cs typeface="Mallanna" panose="020B0604020202020204" charset="0"/>
              </a:rPr>
              <a:t>Analytics</a:t>
            </a:r>
            <a:r>
              <a:rPr lang="es-ES" dirty="0">
                <a:solidFill>
                  <a:schemeClr val="tx2">
                    <a:lumMod val="25000"/>
                  </a:schemeClr>
                </a:solidFill>
                <a:latin typeface="Mallanna" panose="020B0604020202020204" charset="0"/>
                <a:cs typeface="Mallanna" panose="020B0604020202020204" charset="0"/>
              </a:rPr>
              <a:t> para parametrizar todo lo que ocurre en tu web. Ahora ya todo depende de la estrategia digital diseñada, de la implementación y del prueba y error</a:t>
            </a:r>
            <a:r>
              <a:rPr lang="es-ES" dirty="0"/>
              <a:t>.</a:t>
            </a: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endParaRPr lang="es-ES" dirty="0">
              <a:solidFill>
                <a:schemeClr val="tx2">
                  <a:lumMod val="25000"/>
                </a:schemeClr>
              </a:solidFill>
              <a:latin typeface="Mallanna" panose="020B0604020202020204" charset="0"/>
              <a:cs typeface="Mallanna" panose="020B0604020202020204" charset="0"/>
            </a:endParaRPr>
          </a:p>
          <a:p>
            <a:pPr algn="ctr"/>
            <a:endParaRPr lang="es-EC" dirty="0"/>
          </a:p>
        </p:txBody>
      </p:sp>
    </p:spTree>
    <p:extLst>
      <p:ext uri="{BB962C8B-B14F-4D97-AF65-F5344CB8AC3E}">
        <p14:creationId xmlns:p14="http://schemas.microsoft.com/office/powerpoint/2010/main" val="115206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5"/>
          <p:cNvPicPr preferRelativeResize="0"/>
          <p:nvPr/>
        </p:nvPicPr>
        <p:blipFill>
          <a:blip r:embed="rId3">
            <a:alphaModFix/>
          </a:blip>
          <a:stretch>
            <a:fillRect/>
          </a:stretch>
        </p:blipFill>
        <p:spPr>
          <a:xfrm>
            <a:off x="7829835" y="3835039"/>
            <a:ext cx="2482225" cy="2482225"/>
          </a:xfrm>
          <a:prstGeom prst="rect">
            <a:avLst/>
          </a:prstGeom>
          <a:noFill/>
          <a:ln>
            <a:noFill/>
          </a:ln>
        </p:spPr>
      </p:pic>
      <p:pic>
        <p:nvPicPr>
          <p:cNvPr id="282" name="Google Shape;282;p35"/>
          <p:cNvPicPr preferRelativeResize="0"/>
          <p:nvPr/>
        </p:nvPicPr>
        <p:blipFill>
          <a:blip r:embed="rId4">
            <a:alphaModFix/>
          </a:blip>
          <a:stretch>
            <a:fillRect/>
          </a:stretch>
        </p:blipFill>
        <p:spPr>
          <a:xfrm>
            <a:off x="5855625" y="-1498297"/>
            <a:ext cx="3999125" cy="3837950"/>
          </a:xfrm>
          <a:prstGeom prst="rect">
            <a:avLst/>
          </a:prstGeom>
          <a:noFill/>
          <a:ln>
            <a:noFill/>
          </a:ln>
        </p:spPr>
      </p:pic>
      <p:sp>
        <p:nvSpPr>
          <p:cNvPr id="283" name="Google Shape;283;p35"/>
          <p:cNvSpPr/>
          <p:nvPr/>
        </p:nvSpPr>
        <p:spPr>
          <a:xfrm rot="-3636149">
            <a:off x="8329999" y="-337263"/>
            <a:ext cx="1012700" cy="210142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rot="-3636149">
            <a:off x="8184399" y="-84563"/>
            <a:ext cx="1012700" cy="210142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txBox="1">
            <a:spLocks noGrp="1"/>
          </p:cNvSpPr>
          <p:nvPr>
            <p:ph type="ctrTitle"/>
          </p:nvPr>
        </p:nvSpPr>
        <p:spPr>
          <a:xfrm>
            <a:off x="546303" y="1201939"/>
            <a:ext cx="6144900" cy="1570353"/>
          </a:xfrm>
          <a:prstGeom prst="rect">
            <a:avLst/>
          </a:prstGeom>
        </p:spPr>
        <p:txBody>
          <a:bodyPr spcFirstLastPara="1" wrap="square" lIns="91425" tIns="91425" rIns="91425" bIns="91425" anchor="ctr" anchorCtr="0">
            <a:noAutofit/>
          </a:bodyPr>
          <a:lstStyle/>
          <a:p>
            <a:r>
              <a:rPr lang="es-ES" dirty="0"/>
              <a:t>GRACIAS POR VER</a:t>
            </a:r>
            <a:endParaRPr dirty="0"/>
          </a:p>
        </p:txBody>
      </p:sp>
      <p:cxnSp>
        <p:nvCxnSpPr>
          <p:cNvPr id="287" name="Google Shape;287;p35"/>
          <p:cNvCxnSpPr/>
          <p:nvPr/>
        </p:nvCxnSpPr>
        <p:spPr>
          <a:xfrm>
            <a:off x="616245" y="966149"/>
            <a:ext cx="6154200" cy="0"/>
          </a:xfrm>
          <a:prstGeom prst="straightConnector1">
            <a:avLst/>
          </a:prstGeom>
          <a:noFill/>
          <a:ln w="19050" cap="flat" cmpd="sng">
            <a:solidFill>
              <a:schemeClr val="dk2"/>
            </a:solidFill>
            <a:prstDash val="solid"/>
            <a:round/>
            <a:headEnd type="none" w="med" len="med"/>
            <a:tailEnd type="none" w="med" len="med"/>
          </a:ln>
        </p:spPr>
      </p:cxnSp>
      <p:cxnSp>
        <p:nvCxnSpPr>
          <p:cNvPr id="288" name="Google Shape;288;p35"/>
          <p:cNvCxnSpPr/>
          <p:nvPr/>
        </p:nvCxnSpPr>
        <p:spPr>
          <a:xfrm>
            <a:off x="620445" y="2772292"/>
            <a:ext cx="6150000" cy="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5"/>
          <p:cNvSpPr/>
          <p:nvPr/>
        </p:nvSpPr>
        <p:spPr>
          <a:xfrm rot="-9036128">
            <a:off x="7655706" y="3552266"/>
            <a:ext cx="817119" cy="169548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rot="-9036128">
            <a:off x="7844996" y="3652302"/>
            <a:ext cx="817119" cy="169548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35"/>
          <p:cNvPicPr preferRelativeResize="0"/>
          <p:nvPr/>
        </p:nvPicPr>
        <p:blipFill>
          <a:blip r:embed="rId5">
            <a:alphaModFix/>
          </a:blip>
          <a:stretch>
            <a:fillRect/>
          </a:stretch>
        </p:blipFill>
        <p:spPr>
          <a:xfrm>
            <a:off x="-1019175" y="-1415093"/>
            <a:ext cx="2038350" cy="2076450"/>
          </a:xfrm>
          <a:prstGeom prst="rect">
            <a:avLst/>
          </a:prstGeom>
          <a:noFill/>
          <a:ln>
            <a:noFill/>
          </a:ln>
        </p:spPr>
      </p:pic>
      <p:pic>
        <p:nvPicPr>
          <p:cNvPr id="5" name="Imagen 4">
            <a:extLst>
              <a:ext uri="{FF2B5EF4-FFF2-40B4-BE49-F238E27FC236}">
                <a16:creationId xmlns:a16="http://schemas.microsoft.com/office/drawing/2014/main" id="{EE65E8FA-D98F-449A-9FDF-9F149AC4AB83}"/>
              </a:ext>
            </a:extLst>
          </p:cNvPr>
          <p:cNvPicPr>
            <a:picLocks noChangeAspect="1"/>
          </p:cNvPicPr>
          <p:nvPr/>
        </p:nvPicPr>
        <p:blipFill>
          <a:blip r:embed="rId6"/>
          <a:stretch>
            <a:fillRect/>
          </a:stretch>
        </p:blipFill>
        <p:spPr>
          <a:xfrm>
            <a:off x="1507880" y="3164603"/>
            <a:ext cx="1978897" cy="1978897"/>
          </a:xfrm>
          <a:prstGeom prst="rect">
            <a:avLst/>
          </a:prstGeom>
        </p:spPr>
      </p:pic>
    </p:spTree>
    <p:extLst>
      <p:ext uri="{BB962C8B-B14F-4D97-AF65-F5344CB8AC3E}">
        <p14:creationId xmlns:p14="http://schemas.microsoft.com/office/powerpoint/2010/main" val="2711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245827" y="464950"/>
            <a:ext cx="123823" cy="35914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err="1"/>
              <a:t>Indice</a:t>
            </a:r>
            <a:endParaRPr dirty="0"/>
          </a:p>
        </p:txBody>
      </p:sp>
      <p:sp>
        <p:nvSpPr>
          <p:cNvPr id="297" name="Google Shape;297;p36"/>
          <p:cNvSpPr txBox="1">
            <a:spLocks noGrp="1"/>
          </p:cNvSpPr>
          <p:nvPr>
            <p:ph type="body" idx="1"/>
          </p:nvPr>
        </p:nvSpPr>
        <p:spPr>
          <a:xfrm>
            <a:off x="1142746" y="160089"/>
            <a:ext cx="7905195" cy="3597779"/>
          </a:xfrm>
          <a:prstGeom prst="rect">
            <a:avLst/>
          </a:prstGeom>
        </p:spPr>
        <p:txBody>
          <a:bodyPr spcFirstLastPara="1" wrap="square" lIns="91425" tIns="91425" rIns="91425" bIns="91425" anchor="t" anchorCtr="0">
            <a:noAutofit/>
          </a:bodyPr>
          <a:lstStyle/>
          <a:p>
            <a:r>
              <a:rPr lang="es-ES" sz="1100" dirty="0">
                <a:latin typeface="+mj-lt"/>
              </a:rPr>
              <a:t>Cómo crear una página web: definiendo la estrategia digital</a:t>
            </a:r>
          </a:p>
          <a:p>
            <a:r>
              <a:rPr lang="es-ES" sz="1100" dirty="0">
                <a:latin typeface="+mj-lt"/>
              </a:rPr>
              <a:t>Aspectos de la estrategia digital que impactan en cómo crear una página web</a:t>
            </a:r>
          </a:p>
          <a:p>
            <a:pPr lvl="1">
              <a:buFont typeface="Wingdings" panose="05000000000000000000" pitchFamily="2" charset="2"/>
              <a:buChar char="§"/>
            </a:pPr>
            <a:r>
              <a:rPr lang="es-ES" sz="1100" dirty="0">
                <a:latin typeface="+mj-lt"/>
              </a:rPr>
              <a:t> Definición del modelo de negocio.</a:t>
            </a:r>
          </a:p>
          <a:p>
            <a:pPr lvl="1">
              <a:buFont typeface="Wingdings" panose="05000000000000000000" pitchFamily="2" charset="2"/>
              <a:buChar char="§"/>
            </a:pPr>
            <a:r>
              <a:rPr lang="es-ES" sz="1100" dirty="0">
                <a:latin typeface="+mj-lt"/>
              </a:rPr>
              <a:t> Quienes son los buyer personas</a:t>
            </a:r>
          </a:p>
          <a:p>
            <a:pPr lvl="1">
              <a:buFont typeface="Wingdings" panose="05000000000000000000" pitchFamily="2" charset="2"/>
              <a:buChar char="§"/>
            </a:pPr>
            <a:r>
              <a:rPr lang="es-ES" sz="1100" dirty="0">
                <a:latin typeface="+mj-lt"/>
              </a:rPr>
              <a:t> Benchmarking de los principales competidores</a:t>
            </a:r>
          </a:p>
          <a:p>
            <a:pPr lvl="1">
              <a:buFont typeface="Wingdings" panose="05000000000000000000" pitchFamily="2" charset="2"/>
              <a:buChar char="§"/>
            </a:pPr>
            <a:r>
              <a:rPr lang="es-ES" sz="1100" dirty="0">
                <a:latin typeface="+mj-lt"/>
              </a:rPr>
              <a:t> De cuantos recursos dispongo</a:t>
            </a:r>
          </a:p>
          <a:p>
            <a:pPr lvl="1">
              <a:buFont typeface="Wingdings" panose="05000000000000000000" pitchFamily="2" charset="2"/>
              <a:buChar char="§"/>
            </a:pPr>
            <a:r>
              <a:rPr lang="es-ES" sz="1100" dirty="0">
                <a:latin typeface="+mj-lt"/>
              </a:rPr>
              <a:t> Establecimiento de potenciales alianzas y colaboraciones</a:t>
            </a:r>
          </a:p>
          <a:p>
            <a:r>
              <a:rPr lang="es-ES" sz="1100" dirty="0">
                <a:latin typeface="+mj-lt"/>
              </a:rPr>
              <a:t>Definiendo una Estrategia web profesional paso clave de cómo crear una página web</a:t>
            </a:r>
          </a:p>
          <a:p>
            <a:pPr lvl="1">
              <a:buFont typeface="Wingdings" panose="05000000000000000000" pitchFamily="2" charset="2"/>
              <a:buChar char="§"/>
            </a:pPr>
            <a:r>
              <a:rPr lang="es-ES" sz="1100" dirty="0">
                <a:latin typeface="+mj-lt"/>
              </a:rPr>
              <a:t> Objetivos de conversión de una web.</a:t>
            </a:r>
          </a:p>
          <a:p>
            <a:pPr lvl="1">
              <a:buFont typeface="Wingdings" panose="05000000000000000000" pitchFamily="2" charset="2"/>
              <a:buChar char="§"/>
            </a:pPr>
            <a:r>
              <a:rPr lang="es-ES" sz="1100" dirty="0">
                <a:latin typeface="+mj-lt"/>
              </a:rPr>
              <a:t> Arquitectura web.</a:t>
            </a:r>
          </a:p>
          <a:p>
            <a:pPr lvl="1">
              <a:buFont typeface="Wingdings" panose="05000000000000000000" pitchFamily="2" charset="2"/>
              <a:buChar char="§"/>
            </a:pPr>
            <a:r>
              <a:rPr lang="es-ES" sz="1100" dirty="0">
                <a:latin typeface="+mj-lt"/>
              </a:rPr>
              <a:t> Estrategia de keywords o palabras claves para una web</a:t>
            </a:r>
          </a:p>
          <a:p>
            <a:pPr lvl="1">
              <a:buFont typeface="Wingdings" panose="05000000000000000000" pitchFamily="2" charset="2"/>
              <a:buChar char="§"/>
            </a:pPr>
            <a:r>
              <a:rPr lang="es-ES" sz="1100" dirty="0">
                <a:latin typeface="+mj-lt"/>
              </a:rPr>
              <a:t> Copys de todos los textos web</a:t>
            </a:r>
          </a:p>
          <a:p>
            <a:pPr lvl="1">
              <a:buFont typeface="Wingdings" panose="05000000000000000000" pitchFamily="2" charset="2"/>
              <a:buChar char="§"/>
            </a:pPr>
            <a:r>
              <a:rPr lang="es-ES" sz="1100" dirty="0">
                <a:latin typeface="+mj-lt"/>
              </a:rPr>
              <a:t> Diseño web digital: fotos, videos, infografías…mas visual</a:t>
            </a:r>
          </a:p>
          <a:p>
            <a:pPr lvl="1">
              <a:buFont typeface="Wingdings" panose="05000000000000000000" pitchFamily="2" charset="2"/>
              <a:buChar char="§"/>
            </a:pPr>
            <a:r>
              <a:rPr lang="es-ES" sz="1100" dirty="0">
                <a:latin typeface="+mj-lt"/>
              </a:rPr>
              <a:t> SEO On page</a:t>
            </a:r>
          </a:p>
          <a:p>
            <a:pPr lvl="1">
              <a:buFont typeface="Wingdings" panose="05000000000000000000" pitchFamily="2" charset="2"/>
              <a:buChar char="§"/>
            </a:pPr>
            <a:r>
              <a:rPr lang="es-ES" sz="1100" dirty="0">
                <a:latin typeface="+mj-lt"/>
              </a:rPr>
              <a:t> Analitica web</a:t>
            </a:r>
          </a:p>
          <a:p>
            <a:r>
              <a:rPr lang="es-ES" sz="1100" dirty="0">
                <a:latin typeface="+mj-lt"/>
              </a:rPr>
              <a:t>Funcionalidades que toda web debe tener</a:t>
            </a:r>
          </a:p>
          <a:p>
            <a:r>
              <a:rPr lang="es-ES" sz="1100" dirty="0">
                <a:latin typeface="+mj-lt"/>
              </a:rPr>
              <a:t>Cómo crear una página web paso a paso </a:t>
            </a:r>
          </a:p>
          <a:p>
            <a:pPr lvl="1">
              <a:buFont typeface="Wingdings" panose="05000000000000000000" pitchFamily="2" charset="2"/>
              <a:buChar char="§"/>
            </a:pPr>
            <a:r>
              <a:rPr lang="es-ES" sz="1100" dirty="0">
                <a:latin typeface="+mj-lt"/>
              </a:rPr>
              <a:t> Elección del dominio</a:t>
            </a:r>
          </a:p>
          <a:p>
            <a:pPr lvl="1">
              <a:buFont typeface="Wingdings" panose="05000000000000000000" pitchFamily="2" charset="2"/>
              <a:buChar char="§"/>
            </a:pPr>
            <a:r>
              <a:rPr lang="es-ES" sz="1100" dirty="0">
                <a:latin typeface="+mj-lt"/>
              </a:rPr>
              <a:t> Elección del Hosting o alojamiento web.</a:t>
            </a:r>
          </a:p>
          <a:p>
            <a:pPr lvl="1">
              <a:buFont typeface="Wingdings" panose="05000000000000000000" pitchFamily="2" charset="2"/>
              <a:buChar char="§"/>
            </a:pPr>
            <a:r>
              <a:rPr lang="es-ES" sz="1100" dirty="0">
                <a:latin typeface="+mj-lt"/>
              </a:rPr>
              <a:t> Elegir una plataforma o CMS</a:t>
            </a:r>
          </a:p>
          <a:p>
            <a:pPr lvl="1">
              <a:buFont typeface="Wingdings" panose="05000000000000000000" pitchFamily="2" charset="2"/>
              <a:buChar char="§"/>
            </a:pPr>
            <a:r>
              <a:rPr lang="es-ES" sz="1100" dirty="0">
                <a:latin typeface="+mj-lt"/>
              </a:rPr>
              <a:t> Búsqueda de la plantilla o theme profesional.</a:t>
            </a:r>
          </a:p>
          <a:p>
            <a:r>
              <a:rPr lang="es-ES" sz="1100" dirty="0">
                <a:latin typeface="+mj-lt"/>
              </a:rPr>
              <a:t>Wix, cómo crear una web paso a paso.</a:t>
            </a:r>
          </a:p>
          <a:p>
            <a:pPr lvl="1">
              <a:buFont typeface="Wingdings" panose="05000000000000000000" pitchFamily="2" charset="2"/>
              <a:buChar char="§"/>
            </a:pPr>
            <a:r>
              <a:rPr lang="es-ES" sz="1100" dirty="0">
                <a:latin typeface="+mj-lt"/>
              </a:rPr>
              <a:t>Wix ADI</a:t>
            </a:r>
          </a:p>
          <a:p>
            <a:pPr lvl="1">
              <a:buFont typeface="Wingdings" panose="05000000000000000000" pitchFamily="2" charset="2"/>
              <a:buChar char="§"/>
            </a:pPr>
            <a:r>
              <a:rPr lang="es-ES" sz="1100" dirty="0">
                <a:latin typeface="+mj-lt"/>
              </a:rPr>
              <a:t>Wix Code</a:t>
            </a:r>
          </a:p>
          <a:p>
            <a:pPr>
              <a:buFont typeface="Wingdings" panose="05000000000000000000" pitchFamily="2" charset="2"/>
              <a:buChar char="§"/>
            </a:pPr>
            <a:r>
              <a:rPr lang="es-ES" sz="1100" dirty="0">
                <a:latin typeface="+mj-lt"/>
              </a:rPr>
              <a:t>Funcionalidades de Wix</a:t>
            </a:r>
          </a:p>
          <a:p>
            <a:pPr>
              <a:buFont typeface="Wingdings" panose="05000000000000000000" pitchFamily="2" charset="2"/>
              <a:buChar char="§"/>
            </a:pPr>
            <a:r>
              <a:rPr lang="es-ES" sz="1100" dirty="0">
                <a:latin typeface="+mj-lt"/>
              </a:rPr>
              <a:t>Como construir una página web paso a paso con Wix</a:t>
            </a:r>
          </a:p>
          <a:p>
            <a:pPr marL="0" lvl="0" indent="0" algn="l" rtl="0">
              <a:spcBef>
                <a:spcPts val="0"/>
              </a:spcBef>
              <a:spcAft>
                <a:spcPts val="0"/>
              </a:spcAft>
              <a:buNone/>
            </a:pPr>
            <a:endParaRPr dirty="0">
              <a:solidFill>
                <a:schemeClr val="dk2"/>
              </a:solidFill>
            </a:endParaRPr>
          </a:p>
        </p:txBody>
      </p:sp>
      <p:cxnSp>
        <p:nvCxnSpPr>
          <p:cNvPr id="12" name="Conector: angular 11">
            <a:extLst>
              <a:ext uri="{FF2B5EF4-FFF2-40B4-BE49-F238E27FC236}">
                <a16:creationId xmlns:a16="http://schemas.microsoft.com/office/drawing/2014/main" id="{F24F9F43-E02F-4A6C-B493-314B5C0089CB}"/>
              </a:ext>
            </a:extLst>
          </p:cNvPr>
          <p:cNvCxnSpPr>
            <a:cxnSpLocks/>
          </p:cNvCxnSpPr>
          <p:nvPr/>
        </p:nvCxnSpPr>
        <p:spPr>
          <a:xfrm rot="16200000" flipH="1">
            <a:off x="-2096312" y="2348014"/>
            <a:ext cx="5379397" cy="447472"/>
          </a:xfrm>
          <a:prstGeom prst="bentConnector3">
            <a:avLst>
              <a:gd name="adj1" fmla="val 2260"/>
            </a:avLst>
          </a:prstGeom>
          <a:ln>
            <a:solidFill>
              <a:schemeClr val="tx2">
                <a:lumMod val="75000"/>
              </a:schemeClr>
            </a:solidFill>
          </a:ln>
          <a:effectLst>
            <a:glow rad="63500">
              <a:schemeClr val="accent2">
                <a:satMod val="175000"/>
                <a:alpha val="4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11" name="Google Shape;281;p35">
            <a:extLst>
              <a:ext uri="{FF2B5EF4-FFF2-40B4-BE49-F238E27FC236}">
                <a16:creationId xmlns:a16="http://schemas.microsoft.com/office/drawing/2014/main" id="{E7688556-5010-4EA1-8A8F-4C2BD4D4A383}"/>
              </a:ext>
            </a:extLst>
          </p:cNvPr>
          <p:cNvPicPr preferRelativeResize="0"/>
          <p:nvPr/>
        </p:nvPicPr>
        <p:blipFill>
          <a:blip r:embed="rId3">
            <a:alphaModFix/>
          </a:blip>
          <a:stretch>
            <a:fillRect/>
          </a:stretch>
        </p:blipFill>
        <p:spPr>
          <a:xfrm>
            <a:off x="7440728" y="3692736"/>
            <a:ext cx="2482225" cy="2482225"/>
          </a:xfrm>
          <a:prstGeom prst="rect">
            <a:avLst/>
          </a:prstGeom>
          <a:noFill/>
          <a:ln>
            <a:noFill/>
          </a:ln>
        </p:spPr>
      </p:pic>
      <p:sp>
        <p:nvSpPr>
          <p:cNvPr id="331" name="Google Shape;331;p38"/>
          <p:cNvSpPr txBox="1">
            <a:spLocks noGrp="1"/>
          </p:cNvSpPr>
          <p:nvPr>
            <p:ph type="title"/>
          </p:nvPr>
        </p:nvSpPr>
        <p:spPr>
          <a:xfrm>
            <a:off x="360076" y="214009"/>
            <a:ext cx="5593252" cy="804536"/>
          </a:xfrm>
          <a:prstGeom prst="rect">
            <a:avLst/>
          </a:prstGeom>
        </p:spPr>
        <p:txBody>
          <a:bodyPr spcFirstLastPara="1" wrap="square" lIns="91425" tIns="91425" rIns="91425" bIns="91425" anchor="ctr" anchorCtr="0">
            <a:noAutofit/>
          </a:bodyPr>
          <a:lstStyle/>
          <a:p>
            <a:r>
              <a:rPr lang="es-ES" sz="2000" dirty="0"/>
              <a:t>1. Cómo crear una página web: definiendo la estrategia digital</a:t>
            </a:r>
            <a:br>
              <a:rPr lang="es-ES" sz="1100" dirty="0"/>
            </a:br>
            <a:endParaRPr sz="1100" dirty="0"/>
          </a:p>
        </p:txBody>
      </p:sp>
      <p:sp>
        <p:nvSpPr>
          <p:cNvPr id="332" name="Google Shape;332;p38"/>
          <p:cNvSpPr txBox="1">
            <a:spLocks noGrp="1"/>
          </p:cNvSpPr>
          <p:nvPr>
            <p:ph type="subTitle" idx="1"/>
          </p:nvPr>
        </p:nvSpPr>
        <p:spPr>
          <a:xfrm>
            <a:off x="325953" y="1510507"/>
            <a:ext cx="8492094" cy="4117178"/>
          </a:xfrm>
          <a:prstGeom prst="rect">
            <a:avLst/>
          </a:prstGeom>
        </p:spPr>
        <p:txBody>
          <a:bodyPr spcFirstLastPara="1" wrap="square" lIns="91425" tIns="91425" rIns="91425" bIns="91425" anchor="ctr" anchorCtr="0">
            <a:noAutofit/>
          </a:bodyPr>
          <a:lstStyle/>
          <a:p>
            <a:pPr marL="0" lvl="0" indent="0"/>
            <a:r>
              <a:rPr lang="es-ES" sz="1400" dirty="0"/>
              <a:t>Es cierto que si buscas en Google: “estrategia digital”, veras que son pocos los que hablan de definir una estrategia web, pero es fundamental tener muy claro para que quiero la web.</a:t>
            </a:r>
          </a:p>
          <a:p>
            <a:r>
              <a:rPr lang="es-ES" sz="1400" dirty="0"/>
              <a:t>Realmente tengo claros los objetivos de conversión de la web?</a:t>
            </a:r>
          </a:p>
          <a:p>
            <a:r>
              <a:rPr lang="es-ES" sz="1400" dirty="0"/>
              <a:t>¿Se y tengo definido el tipo de buyer persona que quiero captar?</a:t>
            </a:r>
          </a:p>
          <a:p>
            <a:r>
              <a:rPr lang="es-ES" sz="1400" dirty="0"/>
              <a:t>¿He definido la arquitectura de información de la web para el usuario y para SEO?</a:t>
            </a:r>
          </a:p>
          <a:p>
            <a:r>
              <a:rPr lang="es-ES" sz="1400" dirty="0"/>
              <a:t>¿He definido la analítica web? ¿qué y cómo medir?</a:t>
            </a:r>
          </a:p>
          <a:p>
            <a:pPr algn="just"/>
            <a:r>
              <a:rPr lang="es-ES" sz="1400" dirty="0"/>
              <a:t>Cómo veréis son muchas las preguntas a responder antes de ponerse a elegir el tipo de CMS, o a buscar plantillas o “themes”, o incluso de comprar el dominio y alojamiento web.</a:t>
            </a:r>
          </a:p>
          <a:p>
            <a:pPr fontAlgn="base"/>
            <a:r>
              <a:rPr lang="es-ES" b="1" dirty="0"/>
              <a:t>¿Qué es una estrategia digital?</a:t>
            </a:r>
            <a:r>
              <a:rPr lang="es-ES" dirty="0"/>
              <a:t> </a:t>
            </a:r>
          </a:p>
          <a:p>
            <a:pPr algn="just" fontAlgn="base"/>
            <a:r>
              <a:rPr lang="es-ES" sz="1400" dirty="0"/>
              <a:t>Una estrategia digital consiste en diseñar un plan de acción enfocado a cumplir tus objetivos en internet.</a:t>
            </a:r>
          </a:p>
          <a:p>
            <a:pPr algn="just" fontAlgn="base"/>
            <a:r>
              <a:rPr lang="es-ES" sz="1400" dirty="0"/>
              <a:t>Dicho así suena hasta poético, pero la verdad es que si quieres empezar con buen pie en el Marketing Online, crear una estrategia digital determinará el éxito de tu presencia en internet o no.</a:t>
            </a:r>
          </a:p>
          <a:p>
            <a:r>
              <a:rPr lang="es-ES" b="1" dirty="0"/>
              <a:t>Cómo crear una estrategia de Marketing Digital, paso a paso</a:t>
            </a:r>
            <a:endParaRPr lang="es-ES" dirty="0"/>
          </a:p>
          <a:p>
            <a:pPr>
              <a:buFont typeface="Arial" panose="020B0604020202020204" pitchFamily="34" charset="0"/>
              <a:buChar char="•"/>
            </a:pPr>
            <a:r>
              <a:rPr lang="es-ES" sz="1400" dirty="0"/>
              <a:t>Evaluar la situación inicial. ...</a:t>
            </a:r>
          </a:p>
          <a:p>
            <a:pPr>
              <a:buFont typeface="Arial" panose="020B0604020202020204" pitchFamily="34" charset="0"/>
              <a:buChar char="•"/>
            </a:pPr>
            <a:r>
              <a:rPr lang="es-ES" sz="1400" dirty="0"/>
              <a:t>Fijar los objetivos. ...</a:t>
            </a:r>
          </a:p>
          <a:p>
            <a:pPr>
              <a:buFont typeface="Arial" panose="020B0604020202020204" pitchFamily="34" charset="0"/>
              <a:buChar char="•"/>
            </a:pPr>
            <a:r>
              <a:rPr lang="es-ES" sz="1400" dirty="0"/>
              <a:t>Definir el target. ...</a:t>
            </a:r>
          </a:p>
          <a:p>
            <a:pPr>
              <a:buFont typeface="Arial" panose="020B0604020202020204" pitchFamily="34" charset="0"/>
              <a:buChar char="•"/>
            </a:pPr>
            <a:r>
              <a:rPr lang="es-ES" sz="1400" dirty="0"/>
              <a:t>Especificar las líneas estratégicas y las acciones tácticas. ...</a:t>
            </a:r>
          </a:p>
          <a:p>
            <a:pPr>
              <a:buFont typeface="Arial" panose="020B0604020202020204" pitchFamily="34" charset="0"/>
              <a:buChar char="•"/>
            </a:pPr>
            <a:r>
              <a:rPr lang="es-ES" sz="1400" dirty="0"/>
              <a:t>Elegir los canales más adecuados. ...</a:t>
            </a:r>
          </a:p>
          <a:p>
            <a:pPr>
              <a:buFont typeface="Arial" panose="020B0604020202020204" pitchFamily="34" charset="0"/>
              <a:buChar char="•"/>
            </a:pPr>
            <a:r>
              <a:rPr lang="es-ES" sz="1400" dirty="0"/>
              <a:t>Elaborar un calendario. ...</a:t>
            </a:r>
          </a:p>
          <a:p>
            <a:pPr>
              <a:buFont typeface="Arial" panose="020B0604020202020204" pitchFamily="34" charset="0"/>
              <a:buChar char="•"/>
            </a:pPr>
            <a:r>
              <a:rPr lang="es-ES" sz="1400" dirty="0"/>
              <a:t>Medir, analizar, ¡mejorar!</a:t>
            </a:r>
          </a:p>
          <a:p>
            <a:pPr algn="just" fontAlgn="base"/>
            <a:endParaRPr lang="es-ES" sz="1400" dirty="0"/>
          </a:p>
          <a:p>
            <a:pPr fontAlgn="base"/>
            <a:endParaRPr lang="es-ES" sz="1400" dirty="0"/>
          </a:p>
          <a:p>
            <a:pPr fontAlgn="base"/>
            <a:endParaRPr lang="es-ES" b="1" dirty="0"/>
          </a:p>
          <a:p>
            <a:pPr algn="just"/>
            <a:endParaRPr lang="es-ES" sz="1400" dirty="0"/>
          </a:p>
          <a:p>
            <a:pPr marL="0" lvl="0" indent="0"/>
            <a:endParaRPr dirty="0"/>
          </a:p>
        </p:txBody>
      </p:sp>
      <p:pic>
        <p:nvPicPr>
          <p:cNvPr id="10" name="Google Shape;526;p25">
            <a:extLst>
              <a:ext uri="{FF2B5EF4-FFF2-40B4-BE49-F238E27FC236}">
                <a16:creationId xmlns:a16="http://schemas.microsoft.com/office/drawing/2014/main" id="{5DAE3588-6547-4BA8-976F-0AE8A33028FE}"/>
              </a:ext>
            </a:extLst>
          </p:cNvPr>
          <p:cNvPicPr preferRelativeResize="0"/>
          <p:nvPr/>
        </p:nvPicPr>
        <p:blipFill rotWithShape="1">
          <a:blip r:embed="rId4">
            <a:alphaModFix/>
          </a:blip>
          <a:srcRect l="26908" t="63908" r="24534" b="9443"/>
          <a:stretch/>
        </p:blipFill>
        <p:spPr>
          <a:xfrm rot="19150842">
            <a:off x="7085492" y="4022593"/>
            <a:ext cx="3009536" cy="1330549"/>
          </a:xfrm>
          <a:prstGeom prst="rect">
            <a:avLst/>
          </a:prstGeom>
          <a:noFill/>
          <a:ln>
            <a:noFill/>
          </a:ln>
          <a:effectLst>
            <a:outerShdw blurRad="57150" dist="19050" dir="5400000" algn="bl" rotWithShape="0">
              <a:srgbClr val="000000">
                <a:alpha val="50000"/>
              </a:srgbClr>
            </a:outerShdw>
          </a:effec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0"/>
          <p:cNvSpPr txBox="1">
            <a:spLocks noGrp="1"/>
          </p:cNvSpPr>
          <p:nvPr>
            <p:ph type="title"/>
          </p:nvPr>
        </p:nvSpPr>
        <p:spPr>
          <a:xfrm>
            <a:off x="341757" y="364927"/>
            <a:ext cx="6389711" cy="572700"/>
          </a:xfrm>
          <a:prstGeom prst="rect">
            <a:avLst/>
          </a:prstGeom>
        </p:spPr>
        <p:txBody>
          <a:bodyPr spcFirstLastPara="1" wrap="square" lIns="91425" tIns="91425" rIns="91425" bIns="91425" anchor="ctr" anchorCtr="0">
            <a:noAutofit/>
          </a:bodyPr>
          <a:lstStyle/>
          <a:p>
            <a:r>
              <a:rPr lang="es-ES" sz="1800" dirty="0"/>
              <a:t>2. Aspectos de la estrategia digital que impactan en cómo crear una página web</a:t>
            </a:r>
            <a:br>
              <a:rPr lang="es-ES" sz="1600" dirty="0"/>
            </a:br>
            <a:endParaRPr sz="1600" dirty="0"/>
          </a:p>
        </p:txBody>
      </p:sp>
      <p:sp>
        <p:nvSpPr>
          <p:cNvPr id="349" name="Google Shape;349;p40"/>
          <p:cNvSpPr txBox="1">
            <a:spLocks noGrp="1"/>
          </p:cNvSpPr>
          <p:nvPr>
            <p:ph type="body" idx="1"/>
          </p:nvPr>
        </p:nvSpPr>
        <p:spPr>
          <a:xfrm>
            <a:off x="160018" y="1624520"/>
            <a:ext cx="8823963" cy="3375252"/>
          </a:xfrm>
          <a:prstGeom prst="rect">
            <a:avLst/>
          </a:prstGeom>
        </p:spPr>
        <p:txBody>
          <a:bodyPr spcFirstLastPara="1" wrap="square" lIns="91425" tIns="91425" rIns="91425" bIns="91425" anchor="ctr" anchorCtr="0">
            <a:noAutofit/>
          </a:bodyPr>
          <a:lstStyle/>
          <a:p>
            <a:pPr marL="139700" indent="0">
              <a:buNone/>
            </a:pPr>
            <a:r>
              <a:rPr lang="es-ES" sz="1400" b="1" u="sng" dirty="0"/>
              <a:t>Definición del modelo de negocio.</a:t>
            </a:r>
            <a:endParaRPr lang="es-ES" sz="1400" b="1" dirty="0"/>
          </a:p>
          <a:p>
            <a:pPr marL="139700" indent="0">
              <a:buNone/>
            </a:pPr>
            <a:r>
              <a:rPr lang="es-ES" sz="1400" dirty="0"/>
              <a:t>Hemos definido con exactitud el modelo de negocio que vamos a poner en marcha a nivel digital y que se va</a:t>
            </a:r>
          </a:p>
          <a:p>
            <a:pPr marL="139700" indent="0">
              <a:buNone/>
            </a:pPr>
            <a:r>
              <a:rPr lang="es-ES" sz="1400" dirty="0"/>
              <a:t>a plasmar en la construcción de una web.</a:t>
            </a:r>
          </a:p>
          <a:p>
            <a:pPr marL="139700" indent="0">
              <a:buNone/>
            </a:pPr>
            <a:r>
              <a:rPr lang="es-ES" sz="1400" dirty="0"/>
              <a:t>Es importante definirlo sobre el papel, marcar los objetivos, los márgenes, los costes, las previsiones de ventas, </a:t>
            </a:r>
          </a:p>
          <a:p>
            <a:pPr marL="139700" indent="0">
              <a:buNone/>
            </a:pPr>
            <a:r>
              <a:rPr lang="es-ES" sz="1400" dirty="0"/>
              <a:t>la rotación de stock, la monetización real, el punto de equilibrio o “break </a:t>
            </a:r>
            <a:r>
              <a:rPr lang="es-ES" sz="1400" dirty="0" err="1"/>
              <a:t>even</a:t>
            </a:r>
            <a:r>
              <a:rPr lang="es-ES" sz="1400" dirty="0"/>
              <a:t>”….</a:t>
            </a:r>
          </a:p>
          <a:p>
            <a:pPr marL="139700" indent="0">
              <a:buNone/>
            </a:pPr>
            <a:r>
              <a:rPr lang="es-ES" sz="1400" dirty="0"/>
              <a:t>Fijaros que no hablamos de un Business Plan ni de un Plan de Marketing Digital pero si valorar la rentabilidad real del </a:t>
            </a:r>
          </a:p>
          <a:p>
            <a:pPr marL="139700" indent="0">
              <a:buNone/>
            </a:pPr>
            <a:r>
              <a:rPr lang="es-ES" sz="1400" dirty="0"/>
              <a:t>negocio digital que vamos a desarrollar.</a:t>
            </a:r>
          </a:p>
          <a:p>
            <a:pPr marL="139700" indent="0">
              <a:buNone/>
            </a:pPr>
            <a:r>
              <a:rPr lang="es-ES" sz="1400" b="1" u="sng" dirty="0"/>
              <a:t>Quienes son los buyer personas</a:t>
            </a:r>
          </a:p>
          <a:p>
            <a:pPr marL="139700" indent="0">
              <a:buNone/>
            </a:pPr>
            <a:r>
              <a:rPr lang="es-ES" sz="1400" dirty="0"/>
              <a:t>En marketing digital ya no se habla de publico objetivo, ni de potenciales clientes o target, sino de buyer personas.</a:t>
            </a:r>
          </a:p>
          <a:p>
            <a:pPr marL="139700" indent="0">
              <a:buNone/>
            </a:pPr>
            <a:r>
              <a:rPr lang="es-ES" sz="1400" dirty="0"/>
              <a:t>¿Hemos definido quienes va a comprar nuestro producto o servicio?</a:t>
            </a:r>
          </a:p>
          <a:p>
            <a:pPr marL="139700" indent="0">
              <a:buNone/>
            </a:pPr>
            <a:r>
              <a:rPr lang="es-ES" sz="1400" dirty="0"/>
              <a:t>¿Sabemos como se comportan a nivel digital y que canales consumen?</a:t>
            </a:r>
          </a:p>
          <a:p>
            <a:pPr marL="139700" indent="0">
              <a:buNone/>
            </a:pPr>
            <a:r>
              <a:rPr lang="es-ES" sz="1400" dirty="0"/>
              <a:t>¿Tenemos datos reales del tamaño del mercado?</a:t>
            </a:r>
          </a:p>
          <a:p>
            <a:pPr marL="139700" indent="0">
              <a:buNone/>
            </a:pPr>
            <a:r>
              <a:rPr lang="es-ES" sz="1400" dirty="0"/>
              <a:t>He visto muchas web increíblemente diseñadas que luego no terminan convirtiendo. Y terminan siendo abandonadas en el ciberespacio.</a:t>
            </a:r>
          </a:p>
          <a:p>
            <a:pPr marL="139700" indent="0">
              <a:buNone/>
            </a:pPr>
            <a:r>
              <a:rPr lang="es-ES" sz="1400" dirty="0"/>
              <a:t>¿Quieres que la tuya sea una más?</a:t>
            </a:r>
            <a:r>
              <a:rPr lang="es-ES" sz="1400" b="1" u="sng" dirty="0"/>
              <a:t> </a:t>
            </a:r>
          </a:p>
          <a:p>
            <a:pPr marL="139700" indent="0">
              <a:buNone/>
            </a:pPr>
            <a:r>
              <a:rPr lang="es-ES" sz="1400" b="1" u="sng" dirty="0"/>
              <a:t>Benchmarking de los principales competidores</a:t>
            </a:r>
            <a:endParaRPr lang="es-ES" sz="1400" b="1" dirty="0"/>
          </a:p>
          <a:p>
            <a:pPr marL="139700" indent="0">
              <a:buNone/>
            </a:pPr>
            <a:r>
              <a:rPr lang="es-ES" sz="1400" dirty="0"/>
              <a:t>Si ya tenemos claros los puntos anteriores ha llegado el momento de hacer un </a:t>
            </a:r>
            <a:r>
              <a:rPr lang="es-ES" sz="1400" dirty="0" err="1">
                <a:hlinkClick r:id="rId3"/>
              </a:rPr>
              <a:t>Benchmarketing</a:t>
            </a:r>
            <a:r>
              <a:rPr lang="es-ES" sz="1400" dirty="0"/>
              <a:t> serio. Para ellos tenemos que escoger los principales competidores digitales con los que vamos a pelear por cada </a:t>
            </a:r>
            <a:r>
              <a:rPr lang="es-ES" sz="1400" dirty="0" err="1"/>
              <a:t>click</a:t>
            </a:r>
            <a:r>
              <a:rPr lang="es-ES" sz="1400" dirty="0"/>
              <a:t>.</a:t>
            </a:r>
          </a:p>
          <a:p>
            <a:pPr marL="139700" indent="0">
              <a:buNone/>
            </a:pPr>
            <a:r>
              <a:rPr lang="es-ES" sz="1400" dirty="0"/>
              <a:t>En este caso a parte e analizar la estrategia SEO o que hacen en Redes Sociales nos vamos a auditar cada una de sus páginas webs a:</a:t>
            </a:r>
          </a:p>
          <a:p>
            <a:pPr marL="139700" indent="0">
              <a:buNone/>
            </a:pPr>
            <a:endParaRPr lang="es-ES" sz="1200" dirty="0"/>
          </a:p>
          <a:p>
            <a:pPr marL="139700" indent="0">
              <a:buNone/>
            </a:pPr>
            <a:endParaRPr lang="es-ES" sz="1200" dirty="0"/>
          </a:p>
          <a:p>
            <a:pPr marL="139700" indent="0">
              <a:buNone/>
            </a:pPr>
            <a:endParaRPr lang="es-ES" sz="1200" dirty="0"/>
          </a:p>
          <a:p>
            <a:pPr marL="0" lvl="0" indent="0" algn="l" rtl="0">
              <a:spcBef>
                <a:spcPts val="0"/>
              </a:spcBef>
              <a:spcAft>
                <a:spcPts val="0"/>
              </a:spcAft>
              <a:buNone/>
            </a:pPr>
            <a:endParaRPr dirty="0"/>
          </a:p>
        </p:txBody>
      </p:sp>
      <p:cxnSp>
        <p:nvCxnSpPr>
          <p:cNvPr id="350" name="Google Shape;350;p40"/>
          <p:cNvCxnSpPr/>
          <p:nvPr/>
        </p:nvCxnSpPr>
        <p:spPr>
          <a:xfrm>
            <a:off x="341757" y="250734"/>
            <a:ext cx="3658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40"/>
          <p:cNvSpPr txBox="1">
            <a:spLocks noGrp="1"/>
          </p:cNvSpPr>
          <p:nvPr>
            <p:ph type="body" idx="1"/>
          </p:nvPr>
        </p:nvSpPr>
        <p:spPr>
          <a:xfrm>
            <a:off x="160018" y="1268366"/>
            <a:ext cx="8823963" cy="3770561"/>
          </a:xfrm>
          <a:prstGeom prst="rect">
            <a:avLst/>
          </a:prstGeom>
        </p:spPr>
        <p:txBody>
          <a:bodyPr spcFirstLastPara="1" wrap="square" lIns="91425" tIns="91425" rIns="91425" bIns="91425" anchor="ctr" anchorCtr="0">
            <a:noAutofit/>
          </a:bodyPr>
          <a:lstStyle/>
          <a:p>
            <a:r>
              <a:rPr lang="es-ES" sz="1400" dirty="0"/>
              <a:t>Nivel diseño.</a:t>
            </a:r>
          </a:p>
          <a:p>
            <a:r>
              <a:rPr lang="es-ES" sz="1400" dirty="0"/>
              <a:t>Arquitectura web</a:t>
            </a:r>
          </a:p>
          <a:p>
            <a:r>
              <a:rPr lang="es-ES" sz="1400" dirty="0"/>
              <a:t>Estrategia de Keywords</a:t>
            </a:r>
          </a:p>
          <a:p>
            <a:r>
              <a:rPr lang="es-ES" sz="1400" dirty="0"/>
              <a:t>Contenido, que dicen y como lo dicen.</a:t>
            </a:r>
          </a:p>
          <a:p>
            <a:r>
              <a:rPr lang="es-ES" sz="1400" dirty="0"/>
              <a:t>Cómo trabajan los CTA o </a:t>
            </a:r>
            <a:r>
              <a:rPr lang="es-ES" sz="1400" dirty="0" err="1"/>
              <a:t>Call</a:t>
            </a:r>
            <a:r>
              <a:rPr lang="es-ES" sz="1400" dirty="0"/>
              <a:t> to </a:t>
            </a:r>
            <a:r>
              <a:rPr lang="es-ES" sz="1400" dirty="0" err="1"/>
              <a:t>Action</a:t>
            </a:r>
            <a:r>
              <a:rPr lang="es-ES" sz="1400" dirty="0"/>
              <a:t>.</a:t>
            </a:r>
          </a:p>
          <a:p>
            <a:r>
              <a:rPr lang="es-ES" sz="1400" dirty="0"/>
              <a:t>Cómo funciona a nivel </a:t>
            </a:r>
            <a:r>
              <a:rPr lang="es-ES" sz="1400" dirty="0" err="1"/>
              <a:t>mobile</a:t>
            </a:r>
            <a:endParaRPr lang="es-ES" sz="1400" dirty="0"/>
          </a:p>
          <a:p>
            <a:r>
              <a:rPr lang="es-ES" sz="1400" dirty="0"/>
              <a:t>WPO: velocidad de carga, ¿es rápida o no?. Lo podemos hacer con </a:t>
            </a:r>
            <a:r>
              <a:rPr lang="es-ES" sz="1400" dirty="0" err="1"/>
              <a:t>Pingdom</a:t>
            </a:r>
            <a:r>
              <a:rPr lang="es-ES" sz="1400" dirty="0"/>
              <a:t> Tools o con </a:t>
            </a:r>
          </a:p>
          <a:p>
            <a:pPr marL="139700" indent="0">
              <a:buNone/>
            </a:pPr>
            <a:r>
              <a:rPr lang="es-ES" sz="1400" dirty="0"/>
              <a:t>Page </a:t>
            </a:r>
            <a:r>
              <a:rPr lang="es-ES" sz="1400" dirty="0" err="1"/>
              <a:t>Insigths</a:t>
            </a:r>
            <a:r>
              <a:rPr lang="es-ES" sz="1400" dirty="0"/>
              <a:t> de Google por ejemplo.</a:t>
            </a:r>
          </a:p>
          <a:p>
            <a:r>
              <a:rPr lang="es-ES" sz="1400" dirty="0"/>
              <a:t>¿Qué objetivos de conversión tienen definidos? Transacciones, generación de leads, descargas…</a:t>
            </a:r>
          </a:p>
          <a:p>
            <a:pPr marL="139700" indent="0">
              <a:buNone/>
            </a:pPr>
            <a:endParaRPr lang="es-ES" sz="1400" dirty="0"/>
          </a:p>
          <a:p>
            <a:pPr marL="139700" indent="0">
              <a:buNone/>
            </a:pPr>
            <a:r>
              <a:rPr lang="es-ES" sz="1400" b="1" u="sng" dirty="0"/>
              <a:t>De cuantos recursos dispongo</a:t>
            </a:r>
            <a:endParaRPr lang="es-ES" sz="1400" b="1" dirty="0"/>
          </a:p>
          <a:p>
            <a:pPr marL="139700" indent="0">
              <a:buNone/>
            </a:pPr>
            <a:r>
              <a:rPr lang="es-ES" sz="1400" dirty="0"/>
              <a:t>No podemos olvidar que estamos lanzando un negocio digital que Si o SI va a necesitar de una inversión inicial hasta que empecemos a generar tráfico web cualificado y lleguen las conversiones.</a:t>
            </a:r>
          </a:p>
          <a:p>
            <a:pPr marL="139700" indent="0">
              <a:buNone/>
            </a:pPr>
            <a:r>
              <a:rPr lang="es-ES" sz="1400" dirty="0"/>
              <a:t>Obviamente habrá recursos humanos y económicos, que debemos optimizar y ser lo más eficientes posibles. Si planificamos estaremos más cerca</a:t>
            </a:r>
          </a:p>
          <a:p>
            <a:pPr marL="139700" indent="0">
              <a:buNone/>
            </a:pPr>
            <a:r>
              <a:rPr lang="es-ES" sz="1400" dirty="0"/>
              <a:t>.</a:t>
            </a:r>
          </a:p>
          <a:p>
            <a:pPr marL="139700" indent="0">
              <a:buNone/>
            </a:pPr>
            <a:r>
              <a:rPr lang="es-ES" sz="1400" b="1" u="sng" dirty="0"/>
              <a:t>Establecimiento de potenciales alianzas y colaboraciones</a:t>
            </a:r>
            <a:endParaRPr lang="es-ES" sz="1400" b="1" dirty="0"/>
          </a:p>
          <a:p>
            <a:pPr marL="139700" indent="0">
              <a:buNone/>
            </a:pPr>
            <a:r>
              <a:rPr lang="es-ES" sz="1400" dirty="0"/>
              <a:t>El mundo digital es idóneo para encontrar apoyos que nos ayuden en el lanzamiento de nuestra pagina web. Hay que buscarlos, identificarlo y hacerles llegar una propuesta de alto valor.</a:t>
            </a:r>
          </a:p>
          <a:p>
            <a:pPr marL="139700" indent="0">
              <a:buNone/>
            </a:pPr>
            <a:r>
              <a:rPr lang="es-ES" sz="1400" dirty="0"/>
              <a:t>Por ejemplo, si soy un blog que empiezo desde cero, puedo escribir mis mejores post para hacer </a:t>
            </a:r>
            <a:r>
              <a:rPr lang="es-ES" sz="1400" dirty="0" err="1"/>
              <a:t>guest</a:t>
            </a:r>
            <a:r>
              <a:rPr lang="es-ES" sz="1400" dirty="0"/>
              <a:t> </a:t>
            </a:r>
            <a:r>
              <a:rPr lang="es-ES" sz="1400" dirty="0" err="1"/>
              <a:t>blogging</a:t>
            </a:r>
            <a:r>
              <a:rPr lang="es-ES" sz="1400" dirty="0"/>
              <a:t> y aportar valor a otros blogs.</a:t>
            </a:r>
          </a:p>
          <a:p>
            <a:pPr marL="139700" indent="0">
              <a:buNone/>
            </a:pPr>
            <a:endParaRPr lang="es-ES" sz="1200" dirty="0"/>
          </a:p>
          <a:p>
            <a:pPr marL="139700" indent="0">
              <a:buNone/>
            </a:pPr>
            <a:endParaRPr lang="es-ES" sz="1200" dirty="0"/>
          </a:p>
          <a:p>
            <a:pPr marL="139700" indent="0">
              <a:buNone/>
            </a:pPr>
            <a:endParaRPr lang="es-ES" sz="1200" dirty="0"/>
          </a:p>
          <a:p>
            <a:pPr marL="139700" indent="0">
              <a:buNone/>
            </a:pPr>
            <a:endParaRPr lang="es-ES" sz="1200" dirty="0"/>
          </a:p>
          <a:p>
            <a:pPr marL="139700" indent="0">
              <a:buNone/>
            </a:pPr>
            <a:endParaRPr lang="es-ES" sz="1200" dirty="0"/>
          </a:p>
          <a:p>
            <a:pPr marL="0" lvl="0" indent="0" algn="l" rtl="0">
              <a:spcBef>
                <a:spcPts val="0"/>
              </a:spcBef>
              <a:spcAft>
                <a:spcPts val="0"/>
              </a:spcAft>
              <a:buNone/>
            </a:pPr>
            <a:endParaRPr dirty="0"/>
          </a:p>
        </p:txBody>
      </p:sp>
      <p:cxnSp>
        <p:nvCxnSpPr>
          <p:cNvPr id="350" name="Google Shape;350;p40"/>
          <p:cNvCxnSpPr/>
          <p:nvPr/>
        </p:nvCxnSpPr>
        <p:spPr>
          <a:xfrm>
            <a:off x="341757" y="250734"/>
            <a:ext cx="36585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7009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1" name="Título 40">
            <a:extLst>
              <a:ext uri="{FF2B5EF4-FFF2-40B4-BE49-F238E27FC236}">
                <a16:creationId xmlns:a16="http://schemas.microsoft.com/office/drawing/2014/main" id="{97B542BB-8CC7-4797-A1A9-30C52CF321AB}"/>
              </a:ext>
            </a:extLst>
          </p:cNvPr>
          <p:cNvSpPr>
            <a:spLocks noGrp="1"/>
          </p:cNvSpPr>
          <p:nvPr>
            <p:ph type="title" idx="21"/>
          </p:nvPr>
        </p:nvSpPr>
        <p:spPr>
          <a:xfrm>
            <a:off x="253072" y="223737"/>
            <a:ext cx="7704000" cy="671208"/>
          </a:xfrm>
        </p:spPr>
        <p:txBody>
          <a:bodyPr/>
          <a:lstStyle/>
          <a:p>
            <a:r>
              <a:rPr lang="es-ES" sz="2800" b="1" dirty="0"/>
              <a:t>Principales conceptos del Marketing Digital</a:t>
            </a:r>
            <a:endParaRPr lang="es-EC" sz="2800" dirty="0"/>
          </a:p>
        </p:txBody>
      </p:sp>
      <p:sp>
        <p:nvSpPr>
          <p:cNvPr id="63" name="Google Shape;332;p38">
            <a:extLst>
              <a:ext uri="{FF2B5EF4-FFF2-40B4-BE49-F238E27FC236}">
                <a16:creationId xmlns:a16="http://schemas.microsoft.com/office/drawing/2014/main" id="{6EAD3BA5-9095-44F6-BFC2-59833ECC882E}"/>
              </a:ext>
            </a:extLst>
          </p:cNvPr>
          <p:cNvSpPr txBox="1">
            <a:spLocks noGrp="1"/>
          </p:cNvSpPr>
          <p:nvPr>
            <p:ph type="subTitle" idx="1"/>
          </p:nvPr>
        </p:nvSpPr>
        <p:spPr>
          <a:xfrm>
            <a:off x="160582" y="1653703"/>
            <a:ext cx="8642949" cy="2281370"/>
          </a:xfrm>
          <a:prstGeom prst="rect">
            <a:avLst/>
          </a:prstGeom>
        </p:spPr>
        <p:txBody>
          <a:bodyPr spcFirstLastPara="1" wrap="square" lIns="91425" tIns="91425" rIns="91425" bIns="91425" numCol="2" anchor="ctr" anchorCtr="0">
            <a:noAutofit/>
          </a:bodyPr>
          <a:lstStyle/>
          <a:p>
            <a:pPr algn="just"/>
            <a:r>
              <a:rPr lang="es-ES" b="1" dirty="0"/>
              <a:t>Buyer Persona</a:t>
            </a:r>
          </a:p>
          <a:p>
            <a:pPr algn="just"/>
            <a:r>
              <a:rPr lang="es-ES" dirty="0"/>
              <a:t>A diferencia de las estrategias tradicionales, el Marketing Digital trabaja con el concepto de </a:t>
            </a:r>
            <a:r>
              <a:rPr lang="es-ES" dirty="0">
                <a:hlinkClick r:id="rId3"/>
              </a:rPr>
              <a:t>personas</a:t>
            </a:r>
            <a:r>
              <a:rPr lang="es-ES" dirty="0"/>
              <a:t>, que son perfiles </a:t>
            </a:r>
            <a:r>
              <a:rPr lang="es-ES" dirty="0" err="1"/>
              <a:t>semificticios</a:t>
            </a:r>
            <a:r>
              <a:rPr lang="es-ES" dirty="0"/>
              <a:t>, basados en sus consumidores reales, y que representan a su comprador ideal.</a:t>
            </a:r>
          </a:p>
          <a:p>
            <a:pPr algn="just"/>
            <a:r>
              <a:rPr lang="es-ES" dirty="0"/>
              <a:t>Así, logras crear acciones más segmentadas y direccionadas a las personas correctas, ahorrando tiempo y dinero.</a:t>
            </a:r>
          </a:p>
          <a:p>
            <a:pPr algn="just"/>
            <a:r>
              <a:rPr lang="es-ES" b="1" dirty="0"/>
              <a:t>Lead</a:t>
            </a:r>
            <a:endParaRPr lang="es-ES" dirty="0">
              <a:hlinkClick r:id="rId4"/>
            </a:endParaRPr>
          </a:p>
          <a:p>
            <a:pPr algn="just"/>
            <a:r>
              <a:rPr lang="es-ES" dirty="0">
                <a:hlinkClick r:id="rId4"/>
              </a:rPr>
              <a:t>Leads</a:t>
            </a:r>
            <a:r>
              <a:rPr lang="es-ES" dirty="0"/>
              <a:t> son oportunidades de negocio, es decir, los contactos que, por medio de una estrategia de </a:t>
            </a:r>
            <a:r>
              <a:rPr lang="es-ES" dirty="0" err="1"/>
              <a:t>Inbound</a:t>
            </a:r>
            <a:r>
              <a:rPr lang="es-ES" dirty="0"/>
              <a:t> Marketing, dejan su información clave para que logres identificar a los clientes potenciales y nutrirlos con contenidos relevantes hasta que estén listos para comprar.</a:t>
            </a:r>
          </a:p>
          <a:p>
            <a:pPr algn="just"/>
            <a:r>
              <a:rPr lang="es-ES" b="1" dirty="0"/>
              <a:t>Embudo de ventas o Pipeline</a:t>
            </a:r>
          </a:p>
          <a:p>
            <a:pPr algn="just"/>
            <a:r>
              <a:rPr lang="es-ES" dirty="0"/>
              <a:t>Este concepto representa las </a:t>
            </a:r>
            <a:r>
              <a:rPr lang="es-ES" dirty="0">
                <a:hlinkClick r:id="rId5"/>
              </a:rPr>
              <a:t>etapas por las que un usuario pasa antes de convertirse en cliente de una empresa</a:t>
            </a:r>
            <a:r>
              <a:rPr lang="es-ES" dirty="0"/>
              <a:t>, desde la comprensión de un problema hasta la consideración de compra y la decisión final.</a:t>
            </a:r>
          </a:p>
          <a:p>
            <a:pPr algn="just"/>
            <a:r>
              <a:rPr lang="es-ES" b="1" dirty="0" err="1"/>
              <a:t>Customer</a:t>
            </a:r>
            <a:r>
              <a:rPr lang="es-ES" b="1" dirty="0"/>
              <a:t> </a:t>
            </a:r>
            <a:r>
              <a:rPr lang="es-ES" b="1" dirty="0" err="1"/>
              <a:t>Journey</a:t>
            </a:r>
            <a:endParaRPr lang="es-ES" b="1" dirty="0"/>
          </a:p>
          <a:p>
            <a:pPr algn="just"/>
            <a:r>
              <a:rPr lang="es-ES" dirty="0"/>
              <a:t>Antes de invertir sus recursos en un producto o servicio ofrecido por alguna marca, el cliente cumple toda una trayectoria de interacciones con la empresa.</a:t>
            </a:r>
          </a:p>
          <a:p>
            <a:pPr algn="just" fontAlgn="base"/>
            <a:endParaRPr lang="es-ES" sz="1400" dirty="0"/>
          </a:p>
          <a:p>
            <a:pPr fontAlgn="base"/>
            <a:endParaRPr lang="es-ES" sz="1400" dirty="0"/>
          </a:p>
          <a:p>
            <a:pPr fontAlgn="base"/>
            <a:endParaRPr lang="es-ES" b="1" dirty="0"/>
          </a:p>
          <a:p>
            <a:pPr algn="just"/>
            <a:endParaRPr lang="es-ES" sz="1400" dirty="0"/>
          </a:p>
          <a:p>
            <a:pPr marL="0" lvl="0" indent="0"/>
            <a:endParaRPr dirty="0"/>
          </a:p>
        </p:txBody>
      </p:sp>
      <p:cxnSp>
        <p:nvCxnSpPr>
          <p:cNvPr id="43" name="Conector: angular 42">
            <a:extLst>
              <a:ext uri="{FF2B5EF4-FFF2-40B4-BE49-F238E27FC236}">
                <a16:creationId xmlns:a16="http://schemas.microsoft.com/office/drawing/2014/main" id="{13B23F34-1FB0-4C3C-9930-3F421C597387}"/>
              </a:ext>
            </a:extLst>
          </p:cNvPr>
          <p:cNvCxnSpPr>
            <a:cxnSpLocks/>
          </p:cNvCxnSpPr>
          <p:nvPr/>
        </p:nvCxnSpPr>
        <p:spPr>
          <a:xfrm>
            <a:off x="3356043" y="1011677"/>
            <a:ext cx="4747097" cy="2354093"/>
          </a:xfrm>
          <a:prstGeom prst="bentConnector3">
            <a:avLst>
              <a:gd name="adj1" fmla="val 25205"/>
            </a:avLst>
          </a:prstGeom>
          <a:ln>
            <a:solidFill>
              <a:schemeClr val="tx2">
                <a:lumMod val="25000"/>
              </a:schemeClr>
            </a:solidFill>
            <a:prstDash val="lgDashDotDot"/>
            <a:headEnd type="diamond" w="med" len="med"/>
            <a:tailEnd type="diamond"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1"/>
          <p:cNvSpPr txBox="1">
            <a:spLocks noGrp="1"/>
          </p:cNvSpPr>
          <p:nvPr>
            <p:ph type="title"/>
          </p:nvPr>
        </p:nvSpPr>
        <p:spPr>
          <a:xfrm>
            <a:off x="451196" y="391094"/>
            <a:ext cx="7704000" cy="572700"/>
          </a:xfrm>
          <a:prstGeom prst="rect">
            <a:avLst/>
          </a:prstGeom>
        </p:spPr>
        <p:txBody>
          <a:bodyPr spcFirstLastPara="1" wrap="square" lIns="91425" tIns="91425" rIns="91425" bIns="91425" anchor="ctr" anchorCtr="0">
            <a:noAutofit/>
          </a:bodyPr>
          <a:lstStyle/>
          <a:p>
            <a:r>
              <a:rPr lang="es-ES" sz="2400" b="1" dirty="0"/>
              <a:t>3. Definiendo una Estrategia web profesional paso clave de cómo crear una página web</a:t>
            </a:r>
            <a:br>
              <a:rPr lang="es-ES" dirty="0"/>
            </a:br>
            <a:endParaRPr sz="3100" dirty="0"/>
          </a:p>
        </p:txBody>
      </p:sp>
      <p:cxnSp>
        <p:nvCxnSpPr>
          <p:cNvPr id="361" name="Google Shape;361;p41"/>
          <p:cNvCxnSpPr>
            <a:cxnSpLocks/>
          </p:cNvCxnSpPr>
          <p:nvPr/>
        </p:nvCxnSpPr>
        <p:spPr>
          <a:xfrm>
            <a:off x="720000" y="765000"/>
            <a:ext cx="0" cy="1637732"/>
          </a:xfrm>
          <a:prstGeom prst="straightConnector1">
            <a:avLst/>
          </a:prstGeom>
          <a:noFill/>
          <a:ln w="19050" cap="flat" cmpd="sng">
            <a:solidFill>
              <a:schemeClr val="dk2"/>
            </a:solidFill>
            <a:prstDash val="solid"/>
            <a:round/>
            <a:headEnd type="none" w="med" len="med"/>
            <a:tailEnd type="none" w="med" len="med"/>
          </a:ln>
        </p:spPr>
      </p:cxnSp>
      <p:grpSp>
        <p:nvGrpSpPr>
          <p:cNvPr id="363" name="Google Shape;363;p41"/>
          <p:cNvGrpSpPr/>
          <p:nvPr/>
        </p:nvGrpSpPr>
        <p:grpSpPr>
          <a:xfrm>
            <a:off x="218827" y="1538564"/>
            <a:ext cx="310876" cy="457140"/>
            <a:chOff x="6293200" y="3782350"/>
            <a:chExt cx="229175" cy="337000"/>
          </a:xfrm>
        </p:grpSpPr>
        <p:sp>
          <p:nvSpPr>
            <p:cNvPr id="364" name="Google Shape;364;p41"/>
            <p:cNvSpPr/>
            <p:nvPr/>
          </p:nvSpPr>
          <p:spPr>
            <a:xfrm>
              <a:off x="6317125" y="3873200"/>
              <a:ext cx="158200" cy="134850"/>
            </a:xfrm>
            <a:custGeom>
              <a:avLst/>
              <a:gdLst/>
              <a:ahLst/>
              <a:cxnLst/>
              <a:rect l="l" t="t" r="r" b="b"/>
              <a:pathLst>
                <a:path w="6328" h="5394" extrusionOk="0">
                  <a:moveTo>
                    <a:pt x="2747" y="711"/>
                  </a:moveTo>
                  <a:lnTo>
                    <a:pt x="2686" y="865"/>
                  </a:lnTo>
                  <a:cubicBezTo>
                    <a:pt x="2593" y="1081"/>
                    <a:pt x="2500" y="1328"/>
                    <a:pt x="2470" y="1575"/>
                  </a:cubicBezTo>
                  <a:lnTo>
                    <a:pt x="1791" y="1575"/>
                  </a:lnTo>
                  <a:cubicBezTo>
                    <a:pt x="2007" y="1174"/>
                    <a:pt x="2346" y="896"/>
                    <a:pt x="2747" y="711"/>
                  </a:cubicBezTo>
                  <a:close/>
                  <a:moveTo>
                    <a:pt x="3611" y="525"/>
                  </a:moveTo>
                  <a:cubicBezTo>
                    <a:pt x="3766" y="525"/>
                    <a:pt x="3951" y="742"/>
                    <a:pt x="4074" y="1081"/>
                  </a:cubicBezTo>
                  <a:cubicBezTo>
                    <a:pt x="4136" y="1235"/>
                    <a:pt x="4198" y="1390"/>
                    <a:pt x="4229" y="1575"/>
                  </a:cubicBezTo>
                  <a:lnTo>
                    <a:pt x="2994" y="1575"/>
                  </a:lnTo>
                  <a:cubicBezTo>
                    <a:pt x="3025" y="1390"/>
                    <a:pt x="3087" y="1235"/>
                    <a:pt x="3149" y="1081"/>
                  </a:cubicBezTo>
                  <a:cubicBezTo>
                    <a:pt x="3303" y="742"/>
                    <a:pt x="3488" y="525"/>
                    <a:pt x="3611" y="525"/>
                  </a:cubicBezTo>
                  <a:close/>
                  <a:moveTo>
                    <a:pt x="4506" y="711"/>
                  </a:moveTo>
                  <a:lnTo>
                    <a:pt x="4506" y="711"/>
                  </a:lnTo>
                  <a:cubicBezTo>
                    <a:pt x="4908" y="896"/>
                    <a:pt x="5247" y="1174"/>
                    <a:pt x="5463" y="1575"/>
                  </a:cubicBezTo>
                  <a:lnTo>
                    <a:pt x="4784" y="1575"/>
                  </a:lnTo>
                  <a:cubicBezTo>
                    <a:pt x="4723" y="1328"/>
                    <a:pt x="4661" y="1081"/>
                    <a:pt x="4568" y="865"/>
                  </a:cubicBezTo>
                  <a:cubicBezTo>
                    <a:pt x="4537" y="803"/>
                    <a:pt x="4537" y="772"/>
                    <a:pt x="4506" y="711"/>
                  </a:cubicBezTo>
                  <a:close/>
                  <a:moveTo>
                    <a:pt x="2377" y="2099"/>
                  </a:moveTo>
                  <a:cubicBezTo>
                    <a:pt x="2377" y="2285"/>
                    <a:pt x="2346" y="2470"/>
                    <a:pt x="2346" y="2686"/>
                  </a:cubicBezTo>
                  <a:cubicBezTo>
                    <a:pt x="2346" y="2902"/>
                    <a:pt x="2346" y="3056"/>
                    <a:pt x="2377" y="3272"/>
                  </a:cubicBezTo>
                  <a:lnTo>
                    <a:pt x="1544" y="3272"/>
                  </a:lnTo>
                  <a:cubicBezTo>
                    <a:pt x="1482" y="3087"/>
                    <a:pt x="1451" y="2871"/>
                    <a:pt x="1451" y="2686"/>
                  </a:cubicBezTo>
                  <a:cubicBezTo>
                    <a:pt x="1451" y="2470"/>
                    <a:pt x="1482" y="2285"/>
                    <a:pt x="1544" y="2099"/>
                  </a:cubicBezTo>
                  <a:close/>
                  <a:moveTo>
                    <a:pt x="4321" y="2099"/>
                  </a:moveTo>
                  <a:cubicBezTo>
                    <a:pt x="4352" y="2470"/>
                    <a:pt x="4352" y="2871"/>
                    <a:pt x="4321" y="3272"/>
                  </a:cubicBezTo>
                  <a:lnTo>
                    <a:pt x="2902" y="3272"/>
                  </a:lnTo>
                  <a:cubicBezTo>
                    <a:pt x="2871" y="2871"/>
                    <a:pt x="2871" y="2470"/>
                    <a:pt x="2902" y="2099"/>
                  </a:cubicBezTo>
                  <a:close/>
                  <a:moveTo>
                    <a:pt x="5710" y="2099"/>
                  </a:moveTo>
                  <a:cubicBezTo>
                    <a:pt x="5803" y="2470"/>
                    <a:pt x="5803" y="2902"/>
                    <a:pt x="5710" y="3272"/>
                  </a:cubicBezTo>
                  <a:lnTo>
                    <a:pt x="4846" y="3272"/>
                  </a:lnTo>
                  <a:cubicBezTo>
                    <a:pt x="4877" y="3087"/>
                    <a:pt x="4877" y="2902"/>
                    <a:pt x="4877" y="2686"/>
                  </a:cubicBezTo>
                  <a:cubicBezTo>
                    <a:pt x="4877" y="2470"/>
                    <a:pt x="4877" y="2285"/>
                    <a:pt x="4846" y="2099"/>
                  </a:cubicBezTo>
                  <a:close/>
                  <a:moveTo>
                    <a:pt x="2470" y="3797"/>
                  </a:moveTo>
                  <a:cubicBezTo>
                    <a:pt x="2500" y="4044"/>
                    <a:pt x="2593" y="4260"/>
                    <a:pt x="2686" y="4507"/>
                  </a:cubicBezTo>
                  <a:lnTo>
                    <a:pt x="2747" y="4661"/>
                  </a:lnTo>
                  <a:cubicBezTo>
                    <a:pt x="2346" y="4476"/>
                    <a:pt x="2007" y="4167"/>
                    <a:pt x="1791" y="3797"/>
                  </a:cubicBezTo>
                  <a:close/>
                  <a:moveTo>
                    <a:pt x="5463" y="3797"/>
                  </a:moveTo>
                  <a:cubicBezTo>
                    <a:pt x="5247" y="4167"/>
                    <a:pt x="4908" y="4476"/>
                    <a:pt x="4506" y="4661"/>
                  </a:cubicBezTo>
                  <a:cubicBezTo>
                    <a:pt x="4537" y="4599"/>
                    <a:pt x="4568" y="4537"/>
                    <a:pt x="4568" y="4507"/>
                  </a:cubicBezTo>
                  <a:cubicBezTo>
                    <a:pt x="4661" y="4260"/>
                    <a:pt x="4753" y="4044"/>
                    <a:pt x="4784" y="3797"/>
                  </a:cubicBezTo>
                  <a:close/>
                  <a:moveTo>
                    <a:pt x="4229" y="3797"/>
                  </a:moveTo>
                  <a:cubicBezTo>
                    <a:pt x="4198" y="3982"/>
                    <a:pt x="4136" y="4136"/>
                    <a:pt x="4074" y="4291"/>
                  </a:cubicBezTo>
                  <a:cubicBezTo>
                    <a:pt x="3951" y="4630"/>
                    <a:pt x="3766" y="4846"/>
                    <a:pt x="3611" y="4846"/>
                  </a:cubicBezTo>
                  <a:cubicBezTo>
                    <a:pt x="3488" y="4846"/>
                    <a:pt x="3303" y="4630"/>
                    <a:pt x="3149" y="4291"/>
                  </a:cubicBezTo>
                  <a:cubicBezTo>
                    <a:pt x="3087" y="4136"/>
                    <a:pt x="3056" y="3982"/>
                    <a:pt x="2994" y="3797"/>
                  </a:cubicBezTo>
                  <a:close/>
                  <a:moveTo>
                    <a:pt x="3611" y="1"/>
                  </a:moveTo>
                  <a:cubicBezTo>
                    <a:pt x="1204" y="1"/>
                    <a:pt x="1" y="2902"/>
                    <a:pt x="1698" y="4599"/>
                  </a:cubicBezTo>
                  <a:cubicBezTo>
                    <a:pt x="2256" y="5148"/>
                    <a:pt x="2937" y="5393"/>
                    <a:pt x="3603" y="5393"/>
                  </a:cubicBezTo>
                  <a:cubicBezTo>
                    <a:pt x="4998" y="5393"/>
                    <a:pt x="6327" y="4315"/>
                    <a:pt x="6327" y="2686"/>
                  </a:cubicBezTo>
                  <a:cubicBezTo>
                    <a:pt x="6327" y="1204"/>
                    <a:pt x="5124" y="1"/>
                    <a:pt x="3611"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6464500" y="4018250"/>
              <a:ext cx="13125" cy="13150"/>
            </a:xfrm>
            <a:custGeom>
              <a:avLst/>
              <a:gdLst/>
              <a:ahLst/>
              <a:cxnLst/>
              <a:rect l="l" t="t" r="r" b="b"/>
              <a:pathLst>
                <a:path w="525" h="526" extrusionOk="0">
                  <a:moveTo>
                    <a:pt x="247" y="1"/>
                  </a:moveTo>
                  <a:cubicBezTo>
                    <a:pt x="185" y="1"/>
                    <a:pt x="124" y="32"/>
                    <a:pt x="62" y="93"/>
                  </a:cubicBezTo>
                  <a:cubicBezTo>
                    <a:pt x="31" y="124"/>
                    <a:pt x="0" y="186"/>
                    <a:pt x="0" y="279"/>
                  </a:cubicBezTo>
                  <a:cubicBezTo>
                    <a:pt x="0" y="402"/>
                    <a:pt x="93" y="525"/>
                    <a:pt x="247" y="525"/>
                  </a:cubicBezTo>
                  <a:cubicBezTo>
                    <a:pt x="309" y="525"/>
                    <a:pt x="401" y="495"/>
                    <a:pt x="432" y="464"/>
                  </a:cubicBezTo>
                  <a:cubicBezTo>
                    <a:pt x="494" y="402"/>
                    <a:pt x="525" y="340"/>
                    <a:pt x="525" y="279"/>
                  </a:cubicBezTo>
                  <a:cubicBezTo>
                    <a:pt x="525" y="124"/>
                    <a:pt x="401" y="1"/>
                    <a:pt x="247"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6336425" y="4018225"/>
              <a:ext cx="115550" cy="13200"/>
            </a:xfrm>
            <a:custGeom>
              <a:avLst/>
              <a:gdLst/>
              <a:ahLst/>
              <a:cxnLst/>
              <a:rect l="l" t="t" r="r" b="b"/>
              <a:pathLst>
                <a:path w="4622" h="528" extrusionOk="0">
                  <a:moveTo>
                    <a:pt x="4344" y="1"/>
                  </a:moveTo>
                  <a:cubicBezTo>
                    <a:pt x="4336" y="1"/>
                    <a:pt x="4329" y="1"/>
                    <a:pt x="4321" y="2"/>
                  </a:cubicBezTo>
                  <a:lnTo>
                    <a:pt x="309" y="2"/>
                  </a:lnTo>
                  <a:cubicBezTo>
                    <a:pt x="0" y="33"/>
                    <a:pt x="0" y="496"/>
                    <a:pt x="309" y="526"/>
                  </a:cubicBezTo>
                  <a:lnTo>
                    <a:pt x="4321" y="526"/>
                  </a:lnTo>
                  <a:cubicBezTo>
                    <a:pt x="4329" y="527"/>
                    <a:pt x="4336" y="528"/>
                    <a:pt x="4344" y="528"/>
                  </a:cubicBezTo>
                  <a:cubicBezTo>
                    <a:pt x="4622" y="528"/>
                    <a:pt x="4622" y="1"/>
                    <a:pt x="434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6375175" y="4042150"/>
              <a:ext cx="65425" cy="13200"/>
            </a:xfrm>
            <a:custGeom>
              <a:avLst/>
              <a:gdLst/>
              <a:ahLst/>
              <a:cxnLst/>
              <a:rect l="l" t="t" r="r" b="b"/>
              <a:pathLst>
                <a:path w="2617" h="528" extrusionOk="0">
                  <a:moveTo>
                    <a:pt x="279" y="0"/>
                  </a:moveTo>
                  <a:cubicBezTo>
                    <a:pt x="1" y="0"/>
                    <a:pt x="1" y="527"/>
                    <a:pt x="279" y="527"/>
                  </a:cubicBezTo>
                  <a:cubicBezTo>
                    <a:pt x="286" y="527"/>
                    <a:pt x="294" y="527"/>
                    <a:pt x="302" y="526"/>
                  </a:cubicBezTo>
                  <a:lnTo>
                    <a:pt x="2308" y="526"/>
                  </a:lnTo>
                  <a:cubicBezTo>
                    <a:pt x="2617" y="495"/>
                    <a:pt x="2617" y="32"/>
                    <a:pt x="2308" y="2"/>
                  </a:cubicBezTo>
                  <a:lnTo>
                    <a:pt x="302" y="2"/>
                  </a:lnTo>
                  <a:cubicBezTo>
                    <a:pt x="294" y="1"/>
                    <a:pt x="286" y="0"/>
                    <a:pt x="279"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6341825" y="4106225"/>
              <a:ext cx="13125" cy="13125"/>
            </a:xfrm>
            <a:custGeom>
              <a:avLst/>
              <a:gdLst/>
              <a:ahLst/>
              <a:cxnLst/>
              <a:rect l="l" t="t" r="r" b="b"/>
              <a:pathLst>
                <a:path w="525" h="525" extrusionOk="0">
                  <a:moveTo>
                    <a:pt x="247" y="0"/>
                  </a:moveTo>
                  <a:cubicBezTo>
                    <a:pt x="185" y="0"/>
                    <a:pt x="124" y="31"/>
                    <a:pt x="62" y="62"/>
                  </a:cubicBezTo>
                  <a:cubicBezTo>
                    <a:pt x="31" y="123"/>
                    <a:pt x="0" y="185"/>
                    <a:pt x="0" y="247"/>
                  </a:cubicBezTo>
                  <a:cubicBezTo>
                    <a:pt x="0" y="401"/>
                    <a:pt x="93" y="525"/>
                    <a:pt x="247" y="525"/>
                  </a:cubicBezTo>
                  <a:cubicBezTo>
                    <a:pt x="309" y="525"/>
                    <a:pt x="401" y="494"/>
                    <a:pt x="432" y="432"/>
                  </a:cubicBezTo>
                  <a:cubicBezTo>
                    <a:pt x="494" y="401"/>
                    <a:pt x="525" y="340"/>
                    <a:pt x="525" y="247"/>
                  </a:cubicBezTo>
                  <a:cubicBezTo>
                    <a:pt x="525" y="123"/>
                    <a:pt x="401" y="0"/>
                    <a:pt x="247"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6293200" y="3782350"/>
              <a:ext cx="229175" cy="337000"/>
            </a:xfrm>
            <a:custGeom>
              <a:avLst/>
              <a:gdLst/>
              <a:ahLst/>
              <a:cxnLst/>
              <a:rect l="l" t="t" r="r" b="b"/>
              <a:pathLst>
                <a:path w="9167" h="13480" extrusionOk="0">
                  <a:moveTo>
                    <a:pt x="7408" y="518"/>
                  </a:moveTo>
                  <a:cubicBezTo>
                    <a:pt x="7562" y="518"/>
                    <a:pt x="7686" y="641"/>
                    <a:pt x="7686" y="796"/>
                  </a:cubicBezTo>
                  <a:lnTo>
                    <a:pt x="7686" y="1413"/>
                  </a:lnTo>
                  <a:lnTo>
                    <a:pt x="2130" y="1413"/>
                  </a:lnTo>
                  <a:lnTo>
                    <a:pt x="7408" y="518"/>
                  </a:lnTo>
                  <a:close/>
                  <a:moveTo>
                    <a:pt x="7469" y="0"/>
                  </a:moveTo>
                  <a:cubicBezTo>
                    <a:pt x="7410" y="0"/>
                    <a:pt x="7348" y="8"/>
                    <a:pt x="7284" y="24"/>
                  </a:cubicBezTo>
                  <a:lnTo>
                    <a:pt x="649" y="1166"/>
                  </a:lnTo>
                  <a:cubicBezTo>
                    <a:pt x="279" y="1197"/>
                    <a:pt x="1" y="1536"/>
                    <a:pt x="1" y="1937"/>
                  </a:cubicBezTo>
                  <a:lnTo>
                    <a:pt x="1" y="12677"/>
                  </a:lnTo>
                  <a:cubicBezTo>
                    <a:pt x="1" y="13109"/>
                    <a:pt x="340" y="13449"/>
                    <a:pt x="772" y="13449"/>
                  </a:cubicBezTo>
                  <a:lnTo>
                    <a:pt x="1112" y="13449"/>
                  </a:lnTo>
                  <a:cubicBezTo>
                    <a:pt x="1482" y="13449"/>
                    <a:pt x="1482" y="12924"/>
                    <a:pt x="1112" y="12924"/>
                  </a:cubicBezTo>
                  <a:lnTo>
                    <a:pt x="772" y="12924"/>
                  </a:lnTo>
                  <a:cubicBezTo>
                    <a:pt x="618" y="12924"/>
                    <a:pt x="495" y="12801"/>
                    <a:pt x="495" y="12677"/>
                  </a:cubicBezTo>
                  <a:lnTo>
                    <a:pt x="495" y="2215"/>
                  </a:lnTo>
                  <a:cubicBezTo>
                    <a:pt x="495" y="2061"/>
                    <a:pt x="618" y="1937"/>
                    <a:pt x="772" y="1937"/>
                  </a:cubicBezTo>
                  <a:lnTo>
                    <a:pt x="8334" y="1937"/>
                  </a:lnTo>
                  <a:cubicBezTo>
                    <a:pt x="8488" y="1937"/>
                    <a:pt x="8611" y="2061"/>
                    <a:pt x="8611" y="2215"/>
                  </a:cubicBezTo>
                  <a:lnTo>
                    <a:pt x="8611" y="12677"/>
                  </a:lnTo>
                  <a:cubicBezTo>
                    <a:pt x="8611" y="12832"/>
                    <a:pt x="8488" y="12955"/>
                    <a:pt x="8334" y="12955"/>
                  </a:cubicBezTo>
                  <a:lnTo>
                    <a:pt x="3241" y="12955"/>
                  </a:lnTo>
                  <a:cubicBezTo>
                    <a:pt x="2902" y="12955"/>
                    <a:pt x="2902" y="13480"/>
                    <a:pt x="3241" y="13480"/>
                  </a:cubicBezTo>
                  <a:lnTo>
                    <a:pt x="8364" y="13480"/>
                  </a:lnTo>
                  <a:cubicBezTo>
                    <a:pt x="8797" y="13480"/>
                    <a:pt x="9136" y="13140"/>
                    <a:pt x="9167" y="12708"/>
                  </a:cubicBezTo>
                  <a:lnTo>
                    <a:pt x="9167" y="2215"/>
                  </a:lnTo>
                  <a:cubicBezTo>
                    <a:pt x="9167" y="1800"/>
                    <a:pt x="8825" y="1442"/>
                    <a:pt x="8415" y="1442"/>
                  </a:cubicBezTo>
                  <a:cubicBezTo>
                    <a:pt x="8398" y="1442"/>
                    <a:pt x="8381" y="1442"/>
                    <a:pt x="8364" y="1444"/>
                  </a:cubicBezTo>
                  <a:lnTo>
                    <a:pt x="8364" y="1413"/>
                  </a:lnTo>
                  <a:lnTo>
                    <a:pt x="8210" y="1413"/>
                  </a:lnTo>
                  <a:lnTo>
                    <a:pt x="8210" y="796"/>
                  </a:lnTo>
                  <a:cubicBezTo>
                    <a:pt x="8210" y="549"/>
                    <a:pt x="8118" y="333"/>
                    <a:pt x="7932" y="178"/>
                  </a:cubicBezTo>
                  <a:cubicBezTo>
                    <a:pt x="7795" y="64"/>
                    <a:pt x="7641" y="0"/>
                    <a:pt x="7469"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41"/>
          <p:cNvGrpSpPr/>
          <p:nvPr/>
        </p:nvGrpSpPr>
        <p:grpSpPr>
          <a:xfrm>
            <a:off x="146068" y="910392"/>
            <a:ext cx="457412" cy="429129"/>
            <a:chOff x="2490250" y="1591775"/>
            <a:chExt cx="337200" cy="316350"/>
          </a:xfrm>
        </p:grpSpPr>
        <p:sp>
          <p:nvSpPr>
            <p:cNvPr id="371" name="Google Shape;371;p41"/>
            <p:cNvSpPr/>
            <p:nvPr/>
          </p:nvSpPr>
          <p:spPr>
            <a:xfrm>
              <a:off x="2741000" y="1824000"/>
              <a:ext cx="13150" cy="13150"/>
            </a:xfrm>
            <a:custGeom>
              <a:avLst/>
              <a:gdLst/>
              <a:ahLst/>
              <a:cxnLst/>
              <a:rect l="l" t="t" r="r" b="b"/>
              <a:pathLst>
                <a:path w="526" h="526" extrusionOk="0">
                  <a:moveTo>
                    <a:pt x="248" y="0"/>
                  </a:moveTo>
                  <a:cubicBezTo>
                    <a:pt x="186" y="0"/>
                    <a:pt x="124" y="31"/>
                    <a:pt x="63" y="62"/>
                  </a:cubicBezTo>
                  <a:cubicBezTo>
                    <a:pt x="32" y="124"/>
                    <a:pt x="1" y="186"/>
                    <a:pt x="1" y="247"/>
                  </a:cubicBezTo>
                  <a:cubicBezTo>
                    <a:pt x="1" y="402"/>
                    <a:pt x="124" y="525"/>
                    <a:pt x="248" y="525"/>
                  </a:cubicBezTo>
                  <a:cubicBezTo>
                    <a:pt x="340" y="525"/>
                    <a:pt x="402" y="494"/>
                    <a:pt x="464" y="432"/>
                  </a:cubicBezTo>
                  <a:cubicBezTo>
                    <a:pt x="495" y="402"/>
                    <a:pt x="526" y="309"/>
                    <a:pt x="526" y="247"/>
                  </a:cubicBezTo>
                  <a:cubicBezTo>
                    <a:pt x="526" y="93"/>
                    <a:pt x="402" y="0"/>
                    <a:pt x="248"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2490250" y="1591775"/>
              <a:ext cx="337200" cy="316350"/>
            </a:xfrm>
            <a:custGeom>
              <a:avLst/>
              <a:gdLst/>
              <a:ahLst/>
              <a:cxnLst/>
              <a:rect l="l" t="t" r="r" b="b"/>
              <a:pathLst>
                <a:path w="13488" h="12654" extrusionOk="0">
                  <a:moveTo>
                    <a:pt x="7655" y="9814"/>
                  </a:moveTo>
                  <a:lnTo>
                    <a:pt x="7655" y="10863"/>
                  </a:lnTo>
                  <a:lnTo>
                    <a:pt x="5865" y="10863"/>
                  </a:lnTo>
                  <a:lnTo>
                    <a:pt x="5865" y="9814"/>
                  </a:lnTo>
                  <a:close/>
                  <a:moveTo>
                    <a:pt x="8210" y="11388"/>
                  </a:moveTo>
                  <a:cubicBezTo>
                    <a:pt x="8673" y="11388"/>
                    <a:pt x="9074" y="11697"/>
                    <a:pt x="9198" y="12129"/>
                  </a:cubicBezTo>
                  <a:lnTo>
                    <a:pt x="4291" y="12129"/>
                  </a:lnTo>
                  <a:cubicBezTo>
                    <a:pt x="4383" y="11697"/>
                    <a:pt x="4784" y="11388"/>
                    <a:pt x="5247" y="11388"/>
                  </a:cubicBezTo>
                  <a:close/>
                  <a:moveTo>
                    <a:pt x="772" y="0"/>
                  </a:moveTo>
                  <a:cubicBezTo>
                    <a:pt x="340" y="0"/>
                    <a:pt x="1" y="339"/>
                    <a:pt x="1" y="772"/>
                  </a:cubicBezTo>
                  <a:lnTo>
                    <a:pt x="1" y="8981"/>
                  </a:lnTo>
                  <a:cubicBezTo>
                    <a:pt x="1" y="9413"/>
                    <a:pt x="340" y="9783"/>
                    <a:pt x="772" y="9783"/>
                  </a:cubicBezTo>
                  <a:lnTo>
                    <a:pt x="5309" y="9783"/>
                  </a:lnTo>
                  <a:lnTo>
                    <a:pt x="5309" y="10863"/>
                  </a:lnTo>
                  <a:lnTo>
                    <a:pt x="5247" y="10863"/>
                  </a:lnTo>
                  <a:cubicBezTo>
                    <a:pt x="4383" y="10863"/>
                    <a:pt x="3704" y="11542"/>
                    <a:pt x="3704" y="12406"/>
                  </a:cubicBezTo>
                  <a:cubicBezTo>
                    <a:pt x="3704" y="12530"/>
                    <a:pt x="3828" y="12653"/>
                    <a:pt x="3951" y="12653"/>
                  </a:cubicBezTo>
                  <a:lnTo>
                    <a:pt x="9475" y="12653"/>
                  </a:lnTo>
                  <a:cubicBezTo>
                    <a:pt x="9630" y="12653"/>
                    <a:pt x="9722" y="12530"/>
                    <a:pt x="9722" y="12406"/>
                  </a:cubicBezTo>
                  <a:cubicBezTo>
                    <a:pt x="9722" y="11542"/>
                    <a:pt x="9043" y="10863"/>
                    <a:pt x="8179" y="10863"/>
                  </a:cubicBezTo>
                  <a:lnTo>
                    <a:pt x="8117" y="10863"/>
                  </a:lnTo>
                  <a:lnTo>
                    <a:pt x="8117" y="9814"/>
                  </a:lnTo>
                  <a:lnTo>
                    <a:pt x="9198" y="9814"/>
                  </a:lnTo>
                  <a:cubicBezTo>
                    <a:pt x="9352" y="9814"/>
                    <a:pt x="9445" y="9691"/>
                    <a:pt x="9445" y="9536"/>
                  </a:cubicBezTo>
                  <a:cubicBezTo>
                    <a:pt x="9475" y="9413"/>
                    <a:pt x="9352" y="9289"/>
                    <a:pt x="9198" y="9289"/>
                  </a:cubicBezTo>
                  <a:lnTo>
                    <a:pt x="772" y="9289"/>
                  </a:lnTo>
                  <a:cubicBezTo>
                    <a:pt x="618" y="9289"/>
                    <a:pt x="495" y="9166"/>
                    <a:pt x="495" y="9012"/>
                  </a:cubicBezTo>
                  <a:lnTo>
                    <a:pt x="495" y="772"/>
                  </a:lnTo>
                  <a:cubicBezTo>
                    <a:pt x="495" y="648"/>
                    <a:pt x="618" y="525"/>
                    <a:pt x="772" y="525"/>
                  </a:cubicBezTo>
                  <a:lnTo>
                    <a:pt x="12685" y="525"/>
                  </a:lnTo>
                  <a:cubicBezTo>
                    <a:pt x="12839" y="525"/>
                    <a:pt x="12963" y="648"/>
                    <a:pt x="12963" y="772"/>
                  </a:cubicBezTo>
                  <a:lnTo>
                    <a:pt x="12963" y="7592"/>
                  </a:lnTo>
                  <a:lnTo>
                    <a:pt x="2377" y="7592"/>
                  </a:lnTo>
                  <a:cubicBezTo>
                    <a:pt x="2069" y="7623"/>
                    <a:pt x="2069" y="8086"/>
                    <a:pt x="2377" y="8117"/>
                  </a:cubicBezTo>
                  <a:lnTo>
                    <a:pt x="12963" y="8117"/>
                  </a:lnTo>
                  <a:lnTo>
                    <a:pt x="12963" y="9012"/>
                  </a:lnTo>
                  <a:cubicBezTo>
                    <a:pt x="12963" y="9166"/>
                    <a:pt x="12839" y="9289"/>
                    <a:pt x="12685" y="9289"/>
                  </a:cubicBezTo>
                  <a:lnTo>
                    <a:pt x="11358" y="9289"/>
                  </a:lnTo>
                  <a:cubicBezTo>
                    <a:pt x="11204" y="9289"/>
                    <a:pt x="11080" y="9382"/>
                    <a:pt x="11080" y="9536"/>
                  </a:cubicBezTo>
                  <a:cubicBezTo>
                    <a:pt x="11080" y="9691"/>
                    <a:pt x="11204" y="9814"/>
                    <a:pt x="11358" y="9814"/>
                  </a:cubicBezTo>
                  <a:lnTo>
                    <a:pt x="12685" y="9814"/>
                  </a:lnTo>
                  <a:cubicBezTo>
                    <a:pt x="13117" y="9814"/>
                    <a:pt x="13487" y="9444"/>
                    <a:pt x="13487" y="9012"/>
                  </a:cubicBezTo>
                  <a:lnTo>
                    <a:pt x="13487" y="772"/>
                  </a:lnTo>
                  <a:cubicBezTo>
                    <a:pt x="13487" y="370"/>
                    <a:pt x="13117" y="0"/>
                    <a:pt x="12685"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2650750" y="1803175"/>
              <a:ext cx="15450" cy="13900"/>
            </a:xfrm>
            <a:custGeom>
              <a:avLst/>
              <a:gdLst/>
              <a:ahLst/>
              <a:cxnLst/>
              <a:rect l="l" t="t" r="r" b="b"/>
              <a:pathLst>
                <a:path w="618" h="556" extrusionOk="0">
                  <a:moveTo>
                    <a:pt x="313" y="0"/>
                  </a:moveTo>
                  <a:cubicBezTo>
                    <a:pt x="239" y="0"/>
                    <a:pt x="170" y="31"/>
                    <a:pt x="124" y="93"/>
                  </a:cubicBezTo>
                  <a:cubicBezTo>
                    <a:pt x="0" y="185"/>
                    <a:pt x="0" y="370"/>
                    <a:pt x="124" y="463"/>
                  </a:cubicBezTo>
                  <a:cubicBezTo>
                    <a:pt x="170" y="525"/>
                    <a:pt x="239" y="556"/>
                    <a:pt x="313" y="556"/>
                  </a:cubicBezTo>
                  <a:cubicBezTo>
                    <a:pt x="386" y="556"/>
                    <a:pt x="463" y="525"/>
                    <a:pt x="525" y="463"/>
                  </a:cubicBezTo>
                  <a:cubicBezTo>
                    <a:pt x="617" y="370"/>
                    <a:pt x="617" y="185"/>
                    <a:pt x="525" y="93"/>
                  </a:cubicBezTo>
                  <a:cubicBezTo>
                    <a:pt x="463" y="31"/>
                    <a:pt x="386" y="0"/>
                    <a:pt x="313"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2515725" y="1781550"/>
              <a:ext cx="13900" cy="13150"/>
            </a:xfrm>
            <a:custGeom>
              <a:avLst/>
              <a:gdLst/>
              <a:ahLst/>
              <a:cxnLst/>
              <a:rect l="l" t="t" r="r" b="b"/>
              <a:pathLst>
                <a:path w="556" h="526" extrusionOk="0">
                  <a:moveTo>
                    <a:pt x="278" y="1"/>
                  </a:moveTo>
                  <a:cubicBezTo>
                    <a:pt x="216" y="1"/>
                    <a:pt x="155" y="32"/>
                    <a:pt x="93" y="63"/>
                  </a:cubicBezTo>
                  <a:cubicBezTo>
                    <a:pt x="31" y="124"/>
                    <a:pt x="0" y="186"/>
                    <a:pt x="31" y="248"/>
                  </a:cubicBezTo>
                  <a:cubicBezTo>
                    <a:pt x="0" y="340"/>
                    <a:pt x="31" y="402"/>
                    <a:pt x="93" y="464"/>
                  </a:cubicBezTo>
                  <a:cubicBezTo>
                    <a:pt x="155" y="495"/>
                    <a:pt x="216" y="526"/>
                    <a:pt x="278" y="526"/>
                  </a:cubicBezTo>
                  <a:cubicBezTo>
                    <a:pt x="432" y="526"/>
                    <a:pt x="556" y="402"/>
                    <a:pt x="556" y="248"/>
                  </a:cubicBezTo>
                  <a:cubicBezTo>
                    <a:pt x="556" y="186"/>
                    <a:pt x="525" y="124"/>
                    <a:pt x="463" y="63"/>
                  </a:cubicBezTo>
                  <a:cubicBezTo>
                    <a:pt x="401" y="32"/>
                    <a:pt x="340" y="1"/>
                    <a:pt x="278"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2666175" y="1631225"/>
              <a:ext cx="126550" cy="124900"/>
            </a:xfrm>
            <a:custGeom>
              <a:avLst/>
              <a:gdLst/>
              <a:ahLst/>
              <a:cxnLst/>
              <a:rect l="l" t="t" r="r" b="b"/>
              <a:pathLst>
                <a:path w="5062" h="4996" extrusionOk="0">
                  <a:moveTo>
                    <a:pt x="1111" y="829"/>
                  </a:moveTo>
                  <a:lnTo>
                    <a:pt x="2716" y="1230"/>
                  </a:lnTo>
                  <a:lnTo>
                    <a:pt x="2037" y="1879"/>
                  </a:lnTo>
                  <a:lnTo>
                    <a:pt x="741" y="1230"/>
                  </a:lnTo>
                  <a:lnTo>
                    <a:pt x="1111" y="829"/>
                  </a:lnTo>
                  <a:close/>
                  <a:moveTo>
                    <a:pt x="4506" y="551"/>
                  </a:moveTo>
                  <a:cubicBezTo>
                    <a:pt x="4506" y="798"/>
                    <a:pt x="4383" y="1014"/>
                    <a:pt x="4228" y="1200"/>
                  </a:cubicBezTo>
                  <a:lnTo>
                    <a:pt x="2654" y="2774"/>
                  </a:lnTo>
                  <a:lnTo>
                    <a:pt x="2068" y="3329"/>
                  </a:lnTo>
                  <a:cubicBezTo>
                    <a:pt x="2006" y="3422"/>
                    <a:pt x="1975" y="3514"/>
                    <a:pt x="2006" y="3576"/>
                  </a:cubicBezTo>
                  <a:lnTo>
                    <a:pt x="2130" y="4070"/>
                  </a:lnTo>
                  <a:lnTo>
                    <a:pt x="1883" y="4317"/>
                  </a:lnTo>
                  <a:lnTo>
                    <a:pt x="1543" y="3638"/>
                  </a:lnTo>
                  <a:cubicBezTo>
                    <a:pt x="1513" y="3576"/>
                    <a:pt x="1482" y="3545"/>
                    <a:pt x="1420" y="3514"/>
                  </a:cubicBezTo>
                  <a:lnTo>
                    <a:pt x="741" y="3175"/>
                  </a:lnTo>
                  <a:lnTo>
                    <a:pt x="988" y="2928"/>
                  </a:lnTo>
                  <a:lnTo>
                    <a:pt x="1482" y="3051"/>
                  </a:lnTo>
                  <a:cubicBezTo>
                    <a:pt x="1498" y="3060"/>
                    <a:pt x="1517" y="3063"/>
                    <a:pt x="1537" y="3063"/>
                  </a:cubicBezTo>
                  <a:cubicBezTo>
                    <a:pt x="1593" y="3063"/>
                    <a:pt x="1661" y="3035"/>
                    <a:pt x="1729" y="2990"/>
                  </a:cubicBezTo>
                  <a:lnTo>
                    <a:pt x="3858" y="829"/>
                  </a:lnTo>
                  <a:cubicBezTo>
                    <a:pt x="4043" y="675"/>
                    <a:pt x="4259" y="582"/>
                    <a:pt x="4506" y="551"/>
                  </a:cubicBezTo>
                  <a:close/>
                  <a:moveTo>
                    <a:pt x="3796" y="2341"/>
                  </a:moveTo>
                  <a:lnTo>
                    <a:pt x="4198" y="3915"/>
                  </a:lnTo>
                  <a:lnTo>
                    <a:pt x="3827" y="4317"/>
                  </a:lnTo>
                  <a:lnTo>
                    <a:pt x="3148" y="2990"/>
                  </a:lnTo>
                  <a:lnTo>
                    <a:pt x="3796" y="2341"/>
                  </a:lnTo>
                  <a:close/>
                  <a:moveTo>
                    <a:pt x="4507" y="1"/>
                  </a:moveTo>
                  <a:cubicBezTo>
                    <a:pt x="4118" y="1"/>
                    <a:pt x="3757" y="159"/>
                    <a:pt x="3457" y="459"/>
                  </a:cubicBezTo>
                  <a:lnTo>
                    <a:pt x="3117" y="798"/>
                  </a:lnTo>
                  <a:lnTo>
                    <a:pt x="1080" y="274"/>
                  </a:lnTo>
                  <a:cubicBezTo>
                    <a:pt x="1056" y="265"/>
                    <a:pt x="1031" y="262"/>
                    <a:pt x="1007" y="262"/>
                  </a:cubicBezTo>
                  <a:cubicBezTo>
                    <a:pt x="940" y="262"/>
                    <a:pt x="879" y="290"/>
                    <a:pt x="834" y="335"/>
                  </a:cubicBezTo>
                  <a:lnTo>
                    <a:pt x="93" y="1076"/>
                  </a:lnTo>
                  <a:cubicBezTo>
                    <a:pt x="31" y="1138"/>
                    <a:pt x="0" y="1230"/>
                    <a:pt x="31" y="1323"/>
                  </a:cubicBezTo>
                  <a:cubicBezTo>
                    <a:pt x="31" y="1385"/>
                    <a:pt x="93" y="1477"/>
                    <a:pt x="155" y="1508"/>
                  </a:cubicBezTo>
                  <a:lnTo>
                    <a:pt x="1636" y="2280"/>
                  </a:lnTo>
                  <a:lnTo>
                    <a:pt x="1420" y="2496"/>
                  </a:lnTo>
                  <a:lnTo>
                    <a:pt x="957" y="2372"/>
                  </a:lnTo>
                  <a:cubicBezTo>
                    <a:pt x="864" y="2372"/>
                    <a:pt x="772" y="2403"/>
                    <a:pt x="710" y="2465"/>
                  </a:cubicBezTo>
                  <a:lnTo>
                    <a:pt x="93" y="3051"/>
                  </a:lnTo>
                  <a:cubicBezTo>
                    <a:pt x="31" y="3113"/>
                    <a:pt x="0" y="3206"/>
                    <a:pt x="31" y="3298"/>
                  </a:cubicBezTo>
                  <a:cubicBezTo>
                    <a:pt x="31" y="3391"/>
                    <a:pt x="93" y="3452"/>
                    <a:pt x="155" y="3483"/>
                  </a:cubicBezTo>
                  <a:lnTo>
                    <a:pt x="1080" y="3946"/>
                  </a:lnTo>
                  <a:lnTo>
                    <a:pt x="1543" y="4872"/>
                  </a:lnTo>
                  <a:cubicBezTo>
                    <a:pt x="1574" y="4934"/>
                    <a:pt x="1636" y="4996"/>
                    <a:pt x="1729" y="4996"/>
                  </a:cubicBezTo>
                  <a:lnTo>
                    <a:pt x="1790" y="4996"/>
                  </a:lnTo>
                  <a:cubicBezTo>
                    <a:pt x="1852" y="4996"/>
                    <a:pt x="1914" y="4965"/>
                    <a:pt x="1975" y="4934"/>
                  </a:cubicBezTo>
                  <a:lnTo>
                    <a:pt x="2593" y="4317"/>
                  </a:lnTo>
                  <a:cubicBezTo>
                    <a:pt x="2654" y="4255"/>
                    <a:pt x="2654" y="4162"/>
                    <a:pt x="2654" y="4070"/>
                  </a:cubicBezTo>
                  <a:lnTo>
                    <a:pt x="2531" y="3607"/>
                  </a:lnTo>
                  <a:lnTo>
                    <a:pt x="2747" y="3391"/>
                  </a:lnTo>
                  <a:lnTo>
                    <a:pt x="3519" y="4872"/>
                  </a:lnTo>
                  <a:cubicBezTo>
                    <a:pt x="3549" y="4934"/>
                    <a:pt x="3642" y="4996"/>
                    <a:pt x="3704" y="4996"/>
                  </a:cubicBezTo>
                  <a:lnTo>
                    <a:pt x="3765" y="4996"/>
                  </a:lnTo>
                  <a:cubicBezTo>
                    <a:pt x="3827" y="4996"/>
                    <a:pt x="3889" y="4965"/>
                    <a:pt x="3951" y="4934"/>
                  </a:cubicBezTo>
                  <a:lnTo>
                    <a:pt x="4691" y="4193"/>
                  </a:lnTo>
                  <a:cubicBezTo>
                    <a:pt x="4753" y="4101"/>
                    <a:pt x="4784" y="4008"/>
                    <a:pt x="4753" y="3915"/>
                  </a:cubicBezTo>
                  <a:lnTo>
                    <a:pt x="4228" y="1879"/>
                  </a:lnTo>
                  <a:lnTo>
                    <a:pt x="4568" y="1539"/>
                  </a:lnTo>
                  <a:cubicBezTo>
                    <a:pt x="4907" y="1200"/>
                    <a:pt x="5062" y="706"/>
                    <a:pt x="5000" y="243"/>
                  </a:cubicBezTo>
                  <a:cubicBezTo>
                    <a:pt x="4969" y="119"/>
                    <a:pt x="4876" y="27"/>
                    <a:pt x="4784" y="27"/>
                  </a:cubicBezTo>
                  <a:cubicBezTo>
                    <a:pt x="4690" y="9"/>
                    <a:pt x="4598" y="1"/>
                    <a:pt x="4507"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2524200" y="1688175"/>
              <a:ext cx="125625" cy="13200"/>
            </a:xfrm>
            <a:custGeom>
              <a:avLst/>
              <a:gdLst/>
              <a:ahLst/>
              <a:cxnLst/>
              <a:rect l="l" t="t" r="r" b="b"/>
              <a:pathLst>
                <a:path w="5025" h="528" extrusionOk="0">
                  <a:moveTo>
                    <a:pt x="4774" y="1"/>
                  </a:moveTo>
                  <a:cubicBezTo>
                    <a:pt x="4768" y="1"/>
                    <a:pt x="4761" y="1"/>
                    <a:pt x="4753" y="2"/>
                  </a:cubicBezTo>
                  <a:lnTo>
                    <a:pt x="309" y="2"/>
                  </a:lnTo>
                  <a:cubicBezTo>
                    <a:pt x="1" y="33"/>
                    <a:pt x="1" y="496"/>
                    <a:pt x="309" y="526"/>
                  </a:cubicBezTo>
                  <a:lnTo>
                    <a:pt x="4753" y="526"/>
                  </a:lnTo>
                  <a:cubicBezTo>
                    <a:pt x="4761" y="527"/>
                    <a:pt x="4768" y="528"/>
                    <a:pt x="4774" y="528"/>
                  </a:cubicBezTo>
                  <a:cubicBezTo>
                    <a:pt x="5024" y="528"/>
                    <a:pt x="5024" y="1"/>
                    <a:pt x="477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2524200" y="1715875"/>
              <a:ext cx="125625" cy="13275"/>
            </a:xfrm>
            <a:custGeom>
              <a:avLst/>
              <a:gdLst/>
              <a:ahLst/>
              <a:cxnLst/>
              <a:rect l="l" t="t" r="r" b="b"/>
              <a:pathLst>
                <a:path w="5025" h="531" extrusionOk="0">
                  <a:moveTo>
                    <a:pt x="4791" y="0"/>
                  </a:moveTo>
                  <a:cubicBezTo>
                    <a:pt x="4779" y="0"/>
                    <a:pt x="4767" y="2"/>
                    <a:pt x="4753" y="5"/>
                  </a:cubicBezTo>
                  <a:lnTo>
                    <a:pt x="309" y="5"/>
                  </a:lnTo>
                  <a:cubicBezTo>
                    <a:pt x="1" y="36"/>
                    <a:pt x="1" y="499"/>
                    <a:pt x="309" y="529"/>
                  </a:cubicBezTo>
                  <a:lnTo>
                    <a:pt x="4753" y="529"/>
                  </a:lnTo>
                  <a:cubicBezTo>
                    <a:pt x="4760" y="530"/>
                    <a:pt x="4767" y="531"/>
                    <a:pt x="4773" y="531"/>
                  </a:cubicBezTo>
                  <a:cubicBezTo>
                    <a:pt x="5018" y="531"/>
                    <a:pt x="5024" y="0"/>
                    <a:pt x="4791"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2524200" y="1743725"/>
              <a:ext cx="125625" cy="13200"/>
            </a:xfrm>
            <a:custGeom>
              <a:avLst/>
              <a:gdLst/>
              <a:ahLst/>
              <a:cxnLst/>
              <a:rect l="l" t="t" r="r" b="b"/>
              <a:pathLst>
                <a:path w="5025" h="528" extrusionOk="0">
                  <a:moveTo>
                    <a:pt x="4774" y="1"/>
                  </a:moveTo>
                  <a:cubicBezTo>
                    <a:pt x="4768" y="1"/>
                    <a:pt x="4761" y="1"/>
                    <a:pt x="4753" y="2"/>
                  </a:cubicBezTo>
                  <a:lnTo>
                    <a:pt x="309" y="2"/>
                  </a:lnTo>
                  <a:cubicBezTo>
                    <a:pt x="1" y="33"/>
                    <a:pt x="1" y="496"/>
                    <a:pt x="309" y="526"/>
                  </a:cubicBezTo>
                  <a:lnTo>
                    <a:pt x="4753" y="526"/>
                  </a:lnTo>
                  <a:cubicBezTo>
                    <a:pt x="4761" y="527"/>
                    <a:pt x="4768" y="528"/>
                    <a:pt x="4774" y="528"/>
                  </a:cubicBezTo>
                  <a:cubicBezTo>
                    <a:pt x="5024" y="528"/>
                    <a:pt x="5024" y="1"/>
                    <a:pt x="477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2524975" y="1623400"/>
              <a:ext cx="124250" cy="44775"/>
            </a:xfrm>
            <a:custGeom>
              <a:avLst/>
              <a:gdLst/>
              <a:ahLst/>
              <a:cxnLst/>
              <a:rect l="l" t="t" r="r" b="b"/>
              <a:pathLst>
                <a:path w="4970" h="1791" extrusionOk="0">
                  <a:moveTo>
                    <a:pt x="4445" y="525"/>
                  </a:moveTo>
                  <a:lnTo>
                    <a:pt x="4445" y="1266"/>
                  </a:lnTo>
                  <a:lnTo>
                    <a:pt x="556" y="1266"/>
                  </a:lnTo>
                  <a:lnTo>
                    <a:pt x="556" y="525"/>
                  </a:lnTo>
                  <a:close/>
                  <a:moveTo>
                    <a:pt x="278" y="0"/>
                  </a:moveTo>
                  <a:cubicBezTo>
                    <a:pt x="124" y="0"/>
                    <a:pt x="1" y="124"/>
                    <a:pt x="1" y="278"/>
                  </a:cubicBezTo>
                  <a:lnTo>
                    <a:pt x="1" y="1543"/>
                  </a:lnTo>
                  <a:cubicBezTo>
                    <a:pt x="1" y="1667"/>
                    <a:pt x="124" y="1790"/>
                    <a:pt x="278" y="1790"/>
                  </a:cubicBezTo>
                  <a:lnTo>
                    <a:pt x="4722" y="1790"/>
                  </a:lnTo>
                  <a:cubicBezTo>
                    <a:pt x="4846" y="1790"/>
                    <a:pt x="4969" y="1667"/>
                    <a:pt x="4969" y="1543"/>
                  </a:cubicBezTo>
                  <a:lnTo>
                    <a:pt x="4969" y="278"/>
                  </a:lnTo>
                  <a:cubicBezTo>
                    <a:pt x="4969" y="124"/>
                    <a:pt x="4846" y="0"/>
                    <a:pt x="4722"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ángulo 11">
            <a:extLst>
              <a:ext uri="{FF2B5EF4-FFF2-40B4-BE49-F238E27FC236}">
                <a16:creationId xmlns:a16="http://schemas.microsoft.com/office/drawing/2014/main" id="{AAD280FE-47D7-43FC-8D9C-6D43C8F56A71}"/>
              </a:ext>
            </a:extLst>
          </p:cNvPr>
          <p:cNvSpPr/>
          <p:nvPr/>
        </p:nvSpPr>
        <p:spPr>
          <a:xfrm>
            <a:off x="894944" y="764999"/>
            <a:ext cx="6809359" cy="3310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solidFill>
                <a:schemeClr val="tx2">
                  <a:lumMod val="25000"/>
                </a:schemeClr>
              </a:solidFill>
            </a:endParaRPr>
          </a:p>
        </p:txBody>
      </p:sp>
      <p:sp>
        <p:nvSpPr>
          <p:cNvPr id="37" name="Google Shape;332;p38">
            <a:extLst>
              <a:ext uri="{FF2B5EF4-FFF2-40B4-BE49-F238E27FC236}">
                <a16:creationId xmlns:a16="http://schemas.microsoft.com/office/drawing/2014/main" id="{12055C8A-164B-4D10-B1D1-182DE5278819}"/>
              </a:ext>
            </a:extLst>
          </p:cNvPr>
          <p:cNvSpPr txBox="1">
            <a:spLocks noGrp="1"/>
          </p:cNvSpPr>
          <p:nvPr>
            <p:ph type="subTitle" idx="1"/>
          </p:nvPr>
        </p:nvSpPr>
        <p:spPr>
          <a:xfrm>
            <a:off x="657417" y="1014028"/>
            <a:ext cx="8642949" cy="2281370"/>
          </a:xfrm>
          <a:prstGeom prst="rect">
            <a:avLst/>
          </a:prstGeom>
        </p:spPr>
        <p:txBody>
          <a:bodyPr spcFirstLastPara="1" wrap="square" lIns="91425" tIns="91425" rIns="91425" bIns="91425" numCol="1" anchor="ctr" anchorCtr="0">
            <a:noAutofit/>
          </a:bodyPr>
          <a:lstStyle/>
          <a:p>
            <a:r>
              <a:rPr lang="es-ES" sz="1600" b="1" u="sng" dirty="0">
                <a:latin typeface="Mallanna" panose="020B0604020202020204" charset="0"/>
                <a:cs typeface="Mallanna" panose="020B0604020202020204" charset="0"/>
              </a:rPr>
              <a:t>Objetivos de conversión de una web.</a:t>
            </a:r>
            <a:endParaRPr lang="es-ES" sz="1600" b="1" dirty="0">
              <a:latin typeface="Mallanna" panose="020B0604020202020204" charset="0"/>
              <a:cs typeface="Mallanna" panose="020B0604020202020204" charset="0"/>
            </a:endParaRPr>
          </a:p>
          <a:p>
            <a:r>
              <a:rPr lang="es-ES" sz="1600" dirty="0">
                <a:latin typeface="Mallanna" panose="020B0604020202020204" charset="0"/>
                <a:cs typeface="Mallanna" panose="020B0604020202020204" charset="0"/>
              </a:rPr>
              <a:t>Sin esto no hacemos nada en marketing digital. Qué pretendemos conseguir con la nueva web.</a:t>
            </a:r>
          </a:p>
          <a:p>
            <a:r>
              <a:rPr lang="es-ES" sz="1600" dirty="0">
                <a:latin typeface="Mallanna" panose="020B0604020202020204" charset="0"/>
                <a:cs typeface="Mallanna" panose="020B0604020202020204" charset="0"/>
              </a:rPr>
              <a:t>Qué acción queremos que el usuario haga una vez llegue o aterrice en mi pagina web.</a:t>
            </a:r>
          </a:p>
          <a:p>
            <a:r>
              <a:rPr lang="es-ES" sz="1600" dirty="0">
                <a:latin typeface="Mallanna" panose="020B0604020202020204" charset="0"/>
                <a:cs typeface="Mallanna" panose="020B0604020202020204" charset="0"/>
              </a:rPr>
              <a:t>Opciones múltiples, elige cuales son tus objetivos de conversión:</a:t>
            </a:r>
          </a:p>
          <a:p>
            <a:pPr>
              <a:buFont typeface="Arial" panose="020B0604020202020204" pitchFamily="34" charset="0"/>
              <a:buChar char="•"/>
            </a:pPr>
            <a:r>
              <a:rPr lang="es-ES" sz="1600" dirty="0">
                <a:latin typeface="Mallanna" panose="020B0604020202020204" charset="0"/>
                <a:cs typeface="Mallanna" panose="020B0604020202020204" charset="0"/>
              </a:rPr>
              <a:t>Suscripción.</a:t>
            </a:r>
          </a:p>
          <a:p>
            <a:pPr>
              <a:buFont typeface="Arial" panose="020B0604020202020204" pitchFamily="34" charset="0"/>
              <a:buChar char="•"/>
            </a:pPr>
            <a:r>
              <a:rPr lang="es-ES" sz="1600" dirty="0">
                <a:latin typeface="Mallanna" panose="020B0604020202020204" charset="0"/>
                <a:cs typeface="Mallanna" panose="020B0604020202020204" charset="0"/>
              </a:rPr>
              <a:t>Dejar el lead a través de un formulario, pop up, </a:t>
            </a:r>
            <a:r>
              <a:rPr lang="es-ES" sz="1600" dirty="0" err="1">
                <a:latin typeface="Mallanna" panose="020B0604020202020204" charset="0"/>
                <a:cs typeface="Mallanna" panose="020B0604020202020204" charset="0"/>
              </a:rPr>
              <a:t>landing</a:t>
            </a:r>
            <a:r>
              <a:rPr lang="es-ES" sz="1600" dirty="0">
                <a:latin typeface="Mallanna" panose="020B0604020202020204" charset="0"/>
                <a:cs typeface="Mallanna" panose="020B0604020202020204" charset="0"/>
              </a:rPr>
              <a:t>…</a:t>
            </a:r>
          </a:p>
          <a:p>
            <a:pPr>
              <a:buFont typeface="Arial" panose="020B0604020202020204" pitchFamily="34" charset="0"/>
              <a:buChar char="•"/>
            </a:pPr>
            <a:r>
              <a:rPr lang="es-ES" sz="1600" dirty="0">
                <a:latin typeface="Mallanna" panose="020B0604020202020204" charset="0"/>
                <a:cs typeface="Mallanna" panose="020B0604020202020204" charset="0"/>
              </a:rPr>
              <a:t>Descarga de archivo.</a:t>
            </a:r>
          </a:p>
          <a:p>
            <a:pPr>
              <a:buFont typeface="Arial" panose="020B0604020202020204" pitchFamily="34" charset="0"/>
              <a:buChar char="•"/>
            </a:pPr>
            <a:r>
              <a:rPr lang="es-ES" sz="1600" dirty="0" err="1">
                <a:latin typeface="Mallanna" panose="020B0604020202020204" charset="0"/>
                <a:cs typeface="Mallanna" panose="020B0604020202020204" charset="0"/>
              </a:rPr>
              <a:t>Click</a:t>
            </a:r>
            <a:r>
              <a:rPr lang="es-ES" sz="1600" dirty="0">
                <a:latin typeface="Mallanna" panose="020B0604020202020204" charset="0"/>
                <a:cs typeface="Mallanna" panose="020B0604020202020204" charset="0"/>
              </a:rPr>
              <a:t> en los banners</a:t>
            </a:r>
          </a:p>
          <a:p>
            <a:pPr>
              <a:buFont typeface="Arial" panose="020B0604020202020204" pitchFamily="34" charset="0"/>
              <a:buChar char="•"/>
            </a:pPr>
            <a:r>
              <a:rPr lang="es-ES" sz="1600" dirty="0">
                <a:latin typeface="Mallanna" panose="020B0604020202020204" charset="0"/>
                <a:cs typeface="Mallanna" panose="020B0604020202020204" charset="0"/>
              </a:rPr>
              <a:t>Venta final o transacción</a:t>
            </a:r>
          </a:p>
          <a:p>
            <a:pPr>
              <a:buFont typeface="Arial" panose="020B0604020202020204" pitchFamily="34" charset="0"/>
              <a:buChar char="•"/>
            </a:pPr>
            <a:r>
              <a:rPr lang="es-ES" sz="1600" dirty="0">
                <a:latin typeface="Mallanna" panose="020B0604020202020204" charset="0"/>
                <a:cs typeface="Mallanna" panose="020B0604020202020204" charset="0"/>
              </a:rPr>
              <a:t>Que sea un post completo….</a:t>
            </a:r>
          </a:p>
          <a:p>
            <a:pPr marL="0" lvl="0" indent="0"/>
            <a:endParaRPr sz="1600" dirty="0">
              <a:latin typeface="Mallanna" panose="020B0604020202020204" charset="0"/>
              <a:cs typeface="Mallanna" panose="020B0604020202020204" charset="0"/>
            </a:endParaRPr>
          </a:p>
        </p:txBody>
      </p:sp>
      <p:sp>
        <p:nvSpPr>
          <p:cNvPr id="23" name="Google Shape;332;p38">
            <a:extLst>
              <a:ext uri="{FF2B5EF4-FFF2-40B4-BE49-F238E27FC236}">
                <a16:creationId xmlns:a16="http://schemas.microsoft.com/office/drawing/2014/main" id="{FFFE797D-9C93-4ECA-B3C3-CFE385CAB07C}"/>
              </a:ext>
            </a:extLst>
          </p:cNvPr>
          <p:cNvSpPr txBox="1">
            <a:spLocks/>
          </p:cNvSpPr>
          <p:nvPr/>
        </p:nvSpPr>
        <p:spPr>
          <a:xfrm>
            <a:off x="146068" y="2961656"/>
            <a:ext cx="8642949" cy="2281370"/>
          </a:xfrm>
          <a:prstGeom prst="rect">
            <a:avLst/>
          </a:prstGeom>
          <a:noFill/>
          <a:ln>
            <a:noFill/>
          </a:ln>
        </p:spPr>
        <p:txBody>
          <a:bodyPr spcFirstLastPara="1" wrap="square" lIns="91425" tIns="91425" rIns="91425" bIns="91425" numCol="1"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usso One"/>
              <a:buNone/>
              <a:defRPr sz="2400" b="0" i="0" u="none" strike="noStrike" cap="none">
                <a:solidFill>
                  <a:schemeClr val="dk2"/>
                </a:solidFill>
                <a:latin typeface="Russo One"/>
                <a:ea typeface="Russo One"/>
                <a:cs typeface="Russo One"/>
                <a:sym typeface="Russo One"/>
              </a:defRPr>
            </a:lvl1pPr>
            <a:lvl2pPr marL="914400" marR="0" lvl="1"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2pPr>
            <a:lvl3pPr marL="1371600" marR="0" lvl="2"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3pPr>
            <a:lvl4pPr marL="1828800" marR="0" lvl="3"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4pPr>
            <a:lvl5pPr marL="2286000" marR="0" lvl="4"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5pPr>
            <a:lvl6pPr marL="2743200" marR="0" lvl="5"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6pPr>
            <a:lvl7pPr marL="3200400" marR="0" lvl="6"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7pPr>
            <a:lvl8pPr marL="3657600" marR="0" lvl="7"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8pPr>
            <a:lvl9pPr marL="4114800" marR="0" lvl="8"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9pPr>
          </a:lstStyle>
          <a:p>
            <a:r>
              <a:rPr lang="es-ES" sz="1600" dirty="0">
                <a:latin typeface="Mallanna" panose="020B0604020202020204" charset="0"/>
                <a:cs typeface="Mallanna" panose="020B0604020202020204" charset="0"/>
              </a:rPr>
              <a:t>Siempre debes establecer objetivos de conversión que generen acción para conocer al usuario, es decir, que pase de ser una cookie a un nombre y un mail (como mínimo).</a:t>
            </a:r>
          </a:p>
          <a:p>
            <a:r>
              <a:rPr lang="es-ES" sz="1600" dirty="0">
                <a:latin typeface="Mallanna" panose="020B0604020202020204" charset="0"/>
                <a:cs typeface="Mallanna" panose="020B0604020202020204" charset="0"/>
              </a:rPr>
              <a:t>Y por otro lado los objetivos de conversión generan la rentabilidad del negocio digital.</a:t>
            </a:r>
          </a:p>
          <a:p>
            <a:r>
              <a:rPr lang="es-ES" sz="1600" dirty="0">
                <a:latin typeface="Mallanna" panose="020B0604020202020204" charset="0"/>
                <a:cs typeface="Mallanna" panose="020B0604020202020204" charset="0"/>
              </a:rPr>
              <a:t>¿Te toca definirlos?</a:t>
            </a:r>
          </a:p>
          <a:p>
            <a:endParaRPr lang="es-ES" sz="1600" b="1" dirty="0">
              <a:latin typeface="Mallanna" panose="020B0604020202020204" charset="0"/>
              <a:cs typeface="Mallanna" panose="020B0604020202020204" charset="0"/>
            </a:endParaRPr>
          </a:p>
          <a:p>
            <a:pPr marL="0" indent="0"/>
            <a:endParaRPr lang="es-ES" sz="1600" dirty="0">
              <a:latin typeface="Mallanna" panose="020B0604020202020204" charset="0"/>
              <a:cs typeface="Mallanna" panose="020B0604020202020204" charset="0"/>
            </a:endParaRPr>
          </a:p>
        </p:txBody>
      </p:sp>
    </p:spTree>
    <p:extLst>
      <p:ext uri="{BB962C8B-B14F-4D97-AF65-F5344CB8AC3E}">
        <p14:creationId xmlns:p14="http://schemas.microsoft.com/office/powerpoint/2010/main" val="402203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cxnSp>
        <p:nvCxnSpPr>
          <p:cNvPr id="361" name="Google Shape;361;p41"/>
          <p:cNvCxnSpPr>
            <a:cxnSpLocks/>
          </p:cNvCxnSpPr>
          <p:nvPr/>
        </p:nvCxnSpPr>
        <p:spPr>
          <a:xfrm>
            <a:off x="720000" y="765000"/>
            <a:ext cx="0" cy="1637732"/>
          </a:xfrm>
          <a:prstGeom prst="straightConnector1">
            <a:avLst/>
          </a:prstGeom>
          <a:noFill/>
          <a:ln w="19050" cap="flat" cmpd="sng">
            <a:solidFill>
              <a:schemeClr val="dk2"/>
            </a:solidFill>
            <a:prstDash val="solid"/>
            <a:round/>
            <a:headEnd type="none" w="med" len="med"/>
            <a:tailEnd type="none" w="med" len="med"/>
          </a:ln>
        </p:spPr>
      </p:cxnSp>
      <p:grpSp>
        <p:nvGrpSpPr>
          <p:cNvPr id="363" name="Google Shape;363;p41"/>
          <p:cNvGrpSpPr/>
          <p:nvPr/>
        </p:nvGrpSpPr>
        <p:grpSpPr>
          <a:xfrm>
            <a:off x="218827" y="1538564"/>
            <a:ext cx="310876" cy="457140"/>
            <a:chOff x="6293200" y="3782350"/>
            <a:chExt cx="229175" cy="337000"/>
          </a:xfrm>
        </p:grpSpPr>
        <p:sp>
          <p:nvSpPr>
            <p:cNvPr id="364" name="Google Shape;364;p41"/>
            <p:cNvSpPr/>
            <p:nvPr/>
          </p:nvSpPr>
          <p:spPr>
            <a:xfrm>
              <a:off x="6317125" y="3873200"/>
              <a:ext cx="158200" cy="134850"/>
            </a:xfrm>
            <a:custGeom>
              <a:avLst/>
              <a:gdLst/>
              <a:ahLst/>
              <a:cxnLst/>
              <a:rect l="l" t="t" r="r" b="b"/>
              <a:pathLst>
                <a:path w="6328" h="5394" extrusionOk="0">
                  <a:moveTo>
                    <a:pt x="2747" y="711"/>
                  </a:moveTo>
                  <a:lnTo>
                    <a:pt x="2686" y="865"/>
                  </a:lnTo>
                  <a:cubicBezTo>
                    <a:pt x="2593" y="1081"/>
                    <a:pt x="2500" y="1328"/>
                    <a:pt x="2470" y="1575"/>
                  </a:cubicBezTo>
                  <a:lnTo>
                    <a:pt x="1791" y="1575"/>
                  </a:lnTo>
                  <a:cubicBezTo>
                    <a:pt x="2007" y="1174"/>
                    <a:pt x="2346" y="896"/>
                    <a:pt x="2747" y="711"/>
                  </a:cubicBezTo>
                  <a:close/>
                  <a:moveTo>
                    <a:pt x="3611" y="525"/>
                  </a:moveTo>
                  <a:cubicBezTo>
                    <a:pt x="3766" y="525"/>
                    <a:pt x="3951" y="742"/>
                    <a:pt x="4074" y="1081"/>
                  </a:cubicBezTo>
                  <a:cubicBezTo>
                    <a:pt x="4136" y="1235"/>
                    <a:pt x="4198" y="1390"/>
                    <a:pt x="4229" y="1575"/>
                  </a:cubicBezTo>
                  <a:lnTo>
                    <a:pt x="2994" y="1575"/>
                  </a:lnTo>
                  <a:cubicBezTo>
                    <a:pt x="3025" y="1390"/>
                    <a:pt x="3087" y="1235"/>
                    <a:pt x="3149" y="1081"/>
                  </a:cubicBezTo>
                  <a:cubicBezTo>
                    <a:pt x="3303" y="742"/>
                    <a:pt x="3488" y="525"/>
                    <a:pt x="3611" y="525"/>
                  </a:cubicBezTo>
                  <a:close/>
                  <a:moveTo>
                    <a:pt x="4506" y="711"/>
                  </a:moveTo>
                  <a:lnTo>
                    <a:pt x="4506" y="711"/>
                  </a:lnTo>
                  <a:cubicBezTo>
                    <a:pt x="4908" y="896"/>
                    <a:pt x="5247" y="1174"/>
                    <a:pt x="5463" y="1575"/>
                  </a:cubicBezTo>
                  <a:lnTo>
                    <a:pt x="4784" y="1575"/>
                  </a:lnTo>
                  <a:cubicBezTo>
                    <a:pt x="4723" y="1328"/>
                    <a:pt x="4661" y="1081"/>
                    <a:pt x="4568" y="865"/>
                  </a:cubicBezTo>
                  <a:cubicBezTo>
                    <a:pt x="4537" y="803"/>
                    <a:pt x="4537" y="772"/>
                    <a:pt x="4506" y="711"/>
                  </a:cubicBezTo>
                  <a:close/>
                  <a:moveTo>
                    <a:pt x="2377" y="2099"/>
                  </a:moveTo>
                  <a:cubicBezTo>
                    <a:pt x="2377" y="2285"/>
                    <a:pt x="2346" y="2470"/>
                    <a:pt x="2346" y="2686"/>
                  </a:cubicBezTo>
                  <a:cubicBezTo>
                    <a:pt x="2346" y="2902"/>
                    <a:pt x="2346" y="3056"/>
                    <a:pt x="2377" y="3272"/>
                  </a:cubicBezTo>
                  <a:lnTo>
                    <a:pt x="1544" y="3272"/>
                  </a:lnTo>
                  <a:cubicBezTo>
                    <a:pt x="1482" y="3087"/>
                    <a:pt x="1451" y="2871"/>
                    <a:pt x="1451" y="2686"/>
                  </a:cubicBezTo>
                  <a:cubicBezTo>
                    <a:pt x="1451" y="2470"/>
                    <a:pt x="1482" y="2285"/>
                    <a:pt x="1544" y="2099"/>
                  </a:cubicBezTo>
                  <a:close/>
                  <a:moveTo>
                    <a:pt x="4321" y="2099"/>
                  </a:moveTo>
                  <a:cubicBezTo>
                    <a:pt x="4352" y="2470"/>
                    <a:pt x="4352" y="2871"/>
                    <a:pt x="4321" y="3272"/>
                  </a:cubicBezTo>
                  <a:lnTo>
                    <a:pt x="2902" y="3272"/>
                  </a:lnTo>
                  <a:cubicBezTo>
                    <a:pt x="2871" y="2871"/>
                    <a:pt x="2871" y="2470"/>
                    <a:pt x="2902" y="2099"/>
                  </a:cubicBezTo>
                  <a:close/>
                  <a:moveTo>
                    <a:pt x="5710" y="2099"/>
                  </a:moveTo>
                  <a:cubicBezTo>
                    <a:pt x="5803" y="2470"/>
                    <a:pt x="5803" y="2902"/>
                    <a:pt x="5710" y="3272"/>
                  </a:cubicBezTo>
                  <a:lnTo>
                    <a:pt x="4846" y="3272"/>
                  </a:lnTo>
                  <a:cubicBezTo>
                    <a:pt x="4877" y="3087"/>
                    <a:pt x="4877" y="2902"/>
                    <a:pt x="4877" y="2686"/>
                  </a:cubicBezTo>
                  <a:cubicBezTo>
                    <a:pt x="4877" y="2470"/>
                    <a:pt x="4877" y="2285"/>
                    <a:pt x="4846" y="2099"/>
                  </a:cubicBezTo>
                  <a:close/>
                  <a:moveTo>
                    <a:pt x="2470" y="3797"/>
                  </a:moveTo>
                  <a:cubicBezTo>
                    <a:pt x="2500" y="4044"/>
                    <a:pt x="2593" y="4260"/>
                    <a:pt x="2686" y="4507"/>
                  </a:cubicBezTo>
                  <a:lnTo>
                    <a:pt x="2747" y="4661"/>
                  </a:lnTo>
                  <a:cubicBezTo>
                    <a:pt x="2346" y="4476"/>
                    <a:pt x="2007" y="4167"/>
                    <a:pt x="1791" y="3797"/>
                  </a:cubicBezTo>
                  <a:close/>
                  <a:moveTo>
                    <a:pt x="5463" y="3797"/>
                  </a:moveTo>
                  <a:cubicBezTo>
                    <a:pt x="5247" y="4167"/>
                    <a:pt x="4908" y="4476"/>
                    <a:pt x="4506" y="4661"/>
                  </a:cubicBezTo>
                  <a:cubicBezTo>
                    <a:pt x="4537" y="4599"/>
                    <a:pt x="4568" y="4537"/>
                    <a:pt x="4568" y="4507"/>
                  </a:cubicBezTo>
                  <a:cubicBezTo>
                    <a:pt x="4661" y="4260"/>
                    <a:pt x="4753" y="4044"/>
                    <a:pt x="4784" y="3797"/>
                  </a:cubicBezTo>
                  <a:close/>
                  <a:moveTo>
                    <a:pt x="4229" y="3797"/>
                  </a:moveTo>
                  <a:cubicBezTo>
                    <a:pt x="4198" y="3982"/>
                    <a:pt x="4136" y="4136"/>
                    <a:pt x="4074" y="4291"/>
                  </a:cubicBezTo>
                  <a:cubicBezTo>
                    <a:pt x="3951" y="4630"/>
                    <a:pt x="3766" y="4846"/>
                    <a:pt x="3611" y="4846"/>
                  </a:cubicBezTo>
                  <a:cubicBezTo>
                    <a:pt x="3488" y="4846"/>
                    <a:pt x="3303" y="4630"/>
                    <a:pt x="3149" y="4291"/>
                  </a:cubicBezTo>
                  <a:cubicBezTo>
                    <a:pt x="3087" y="4136"/>
                    <a:pt x="3056" y="3982"/>
                    <a:pt x="2994" y="3797"/>
                  </a:cubicBezTo>
                  <a:close/>
                  <a:moveTo>
                    <a:pt x="3611" y="1"/>
                  </a:moveTo>
                  <a:cubicBezTo>
                    <a:pt x="1204" y="1"/>
                    <a:pt x="1" y="2902"/>
                    <a:pt x="1698" y="4599"/>
                  </a:cubicBezTo>
                  <a:cubicBezTo>
                    <a:pt x="2256" y="5148"/>
                    <a:pt x="2937" y="5393"/>
                    <a:pt x="3603" y="5393"/>
                  </a:cubicBezTo>
                  <a:cubicBezTo>
                    <a:pt x="4998" y="5393"/>
                    <a:pt x="6327" y="4315"/>
                    <a:pt x="6327" y="2686"/>
                  </a:cubicBezTo>
                  <a:cubicBezTo>
                    <a:pt x="6327" y="1204"/>
                    <a:pt x="5124" y="1"/>
                    <a:pt x="3611"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6464500" y="4018250"/>
              <a:ext cx="13125" cy="13150"/>
            </a:xfrm>
            <a:custGeom>
              <a:avLst/>
              <a:gdLst/>
              <a:ahLst/>
              <a:cxnLst/>
              <a:rect l="l" t="t" r="r" b="b"/>
              <a:pathLst>
                <a:path w="525" h="526" extrusionOk="0">
                  <a:moveTo>
                    <a:pt x="247" y="1"/>
                  </a:moveTo>
                  <a:cubicBezTo>
                    <a:pt x="185" y="1"/>
                    <a:pt x="124" y="32"/>
                    <a:pt x="62" y="93"/>
                  </a:cubicBezTo>
                  <a:cubicBezTo>
                    <a:pt x="31" y="124"/>
                    <a:pt x="0" y="186"/>
                    <a:pt x="0" y="279"/>
                  </a:cubicBezTo>
                  <a:cubicBezTo>
                    <a:pt x="0" y="402"/>
                    <a:pt x="93" y="525"/>
                    <a:pt x="247" y="525"/>
                  </a:cubicBezTo>
                  <a:cubicBezTo>
                    <a:pt x="309" y="525"/>
                    <a:pt x="401" y="495"/>
                    <a:pt x="432" y="464"/>
                  </a:cubicBezTo>
                  <a:cubicBezTo>
                    <a:pt x="494" y="402"/>
                    <a:pt x="525" y="340"/>
                    <a:pt x="525" y="279"/>
                  </a:cubicBezTo>
                  <a:cubicBezTo>
                    <a:pt x="525" y="124"/>
                    <a:pt x="401" y="1"/>
                    <a:pt x="247"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6336425" y="4018225"/>
              <a:ext cx="115550" cy="13200"/>
            </a:xfrm>
            <a:custGeom>
              <a:avLst/>
              <a:gdLst/>
              <a:ahLst/>
              <a:cxnLst/>
              <a:rect l="l" t="t" r="r" b="b"/>
              <a:pathLst>
                <a:path w="4622" h="528" extrusionOk="0">
                  <a:moveTo>
                    <a:pt x="4344" y="1"/>
                  </a:moveTo>
                  <a:cubicBezTo>
                    <a:pt x="4336" y="1"/>
                    <a:pt x="4329" y="1"/>
                    <a:pt x="4321" y="2"/>
                  </a:cubicBezTo>
                  <a:lnTo>
                    <a:pt x="309" y="2"/>
                  </a:lnTo>
                  <a:cubicBezTo>
                    <a:pt x="0" y="33"/>
                    <a:pt x="0" y="496"/>
                    <a:pt x="309" y="526"/>
                  </a:cubicBezTo>
                  <a:lnTo>
                    <a:pt x="4321" y="526"/>
                  </a:lnTo>
                  <a:cubicBezTo>
                    <a:pt x="4329" y="527"/>
                    <a:pt x="4336" y="528"/>
                    <a:pt x="4344" y="528"/>
                  </a:cubicBezTo>
                  <a:cubicBezTo>
                    <a:pt x="4622" y="528"/>
                    <a:pt x="4622" y="1"/>
                    <a:pt x="434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6375175" y="4042150"/>
              <a:ext cx="65425" cy="13200"/>
            </a:xfrm>
            <a:custGeom>
              <a:avLst/>
              <a:gdLst/>
              <a:ahLst/>
              <a:cxnLst/>
              <a:rect l="l" t="t" r="r" b="b"/>
              <a:pathLst>
                <a:path w="2617" h="528" extrusionOk="0">
                  <a:moveTo>
                    <a:pt x="279" y="0"/>
                  </a:moveTo>
                  <a:cubicBezTo>
                    <a:pt x="1" y="0"/>
                    <a:pt x="1" y="527"/>
                    <a:pt x="279" y="527"/>
                  </a:cubicBezTo>
                  <a:cubicBezTo>
                    <a:pt x="286" y="527"/>
                    <a:pt x="294" y="527"/>
                    <a:pt x="302" y="526"/>
                  </a:cubicBezTo>
                  <a:lnTo>
                    <a:pt x="2308" y="526"/>
                  </a:lnTo>
                  <a:cubicBezTo>
                    <a:pt x="2617" y="495"/>
                    <a:pt x="2617" y="32"/>
                    <a:pt x="2308" y="2"/>
                  </a:cubicBezTo>
                  <a:lnTo>
                    <a:pt x="302" y="2"/>
                  </a:lnTo>
                  <a:cubicBezTo>
                    <a:pt x="294" y="1"/>
                    <a:pt x="286" y="0"/>
                    <a:pt x="279"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6341825" y="4106225"/>
              <a:ext cx="13125" cy="13125"/>
            </a:xfrm>
            <a:custGeom>
              <a:avLst/>
              <a:gdLst/>
              <a:ahLst/>
              <a:cxnLst/>
              <a:rect l="l" t="t" r="r" b="b"/>
              <a:pathLst>
                <a:path w="525" h="525" extrusionOk="0">
                  <a:moveTo>
                    <a:pt x="247" y="0"/>
                  </a:moveTo>
                  <a:cubicBezTo>
                    <a:pt x="185" y="0"/>
                    <a:pt x="124" y="31"/>
                    <a:pt x="62" y="62"/>
                  </a:cubicBezTo>
                  <a:cubicBezTo>
                    <a:pt x="31" y="123"/>
                    <a:pt x="0" y="185"/>
                    <a:pt x="0" y="247"/>
                  </a:cubicBezTo>
                  <a:cubicBezTo>
                    <a:pt x="0" y="401"/>
                    <a:pt x="93" y="525"/>
                    <a:pt x="247" y="525"/>
                  </a:cubicBezTo>
                  <a:cubicBezTo>
                    <a:pt x="309" y="525"/>
                    <a:pt x="401" y="494"/>
                    <a:pt x="432" y="432"/>
                  </a:cubicBezTo>
                  <a:cubicBezTo>
                    <a:pt x="494" y="401"/>
                    <a:pt x="525" y="340"/>
                    <a:pt x="525" y="247"/>
                  </a:cubicBezTo>
                  <a:cubicBezTo>
                    <a:pt x="525" y="123"/>
                    <a:pt x="401" y="0"/>
                    <a:pt x="247"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6293200" y="3782350"/>
              <a:ext cx="229175" cy="337000"/>
            </a:xfrm>
            <a:custGeom>
              <a:avLst/>
              <a:gdLst/>
              <a:ahLst/>
              <a:cxnLst/>
              <a:rect l="l" t="t" r="r" b="b"/>
              <a:pathLst>
                <a:path w="9167" h="13480" extrusionOk="0">
                  <a:moveTo>
                    <a:pt x="7408" y="518"/>
                  </a:moveTo>
                  <a:cubicBezTo>
                    <a:pt x="7562" y="518"/>
                    <a:pt x="7686" y="641"/>
                    <a:pt x="7686" y="796"/>
                  </a:cubicBezTo>
                  <a:lnTo>
                    <a:pt x="7686" y="1413"/>
                  </a:lnTo>
                  <a:lnTo>
                    <a:pt x="2130" y="1413"/>
                  </a:lnTo>
                  <a:lnTo>
                    <a:pt x="7408" y="518"/>
                  </a:lnTo>
                  <a:close/>
                  <a:moveTo>
                    <a:pt x="7469" y="0"/>
                  </a:moveTo>
                  <a:cubicBezTo>
                    <a:pt x="7410" y="0"/>
                    <a:pt x="7348" y="8"/>
                    <a:pt x="7284" y="24"/>
                  </a:cubicBezTo>
                  <a:lnTo>
                    <a:pt x="649" y="1166"/>
                  </a:lnTo>
                  <a:cubicBezTo>
                    <a:pt x="279" y="1197"/>
                    <a:pt x="1" y="1536"/>
                    <a:pt x="1" y="1937"/>
                  </a:cubicBezTo>
                  <a:lnTo>
                    <a:pt x="1" y="12677"/>
                  </a:lnTo>
                  <a:cubicBezTo>
                    <a:pt x="1" y="13109"/>
                    <a:pt x="340" y="13449"/>
                    <a:pt x="772" y="13449"/>
                  </a:cubicBezTo>
                  <a:lnTo>
                    <a:pt x="1112" y="13449"/>
                  </a:lnTo>
                  <a:cubicBezTo>
                    <a:pt x="1482" y="13449"/>
                    <a:pt x="1482" y="12924"/>
                    <a:pt x="1112" y="12924"/>
                  </a:cubicBezTo>
                  <a:lnTo>
                    <a:pt x="772" y="12924"/>
                  </a:lnTo>
                  <a:cubicBezTo>
                    <a:pt x="618" y="12924"/>
                    <a:pt x="495" y="12801"/>
                    <a:pt x="495" y="12677"/>
                  </a:cubicBezTo>
                  <a:lnTo>
                    <a:pt x="495" y="2215"/>
                  </a:lnTo>
                  <a:cubicBezTo>
                    <a:pt x="495" y="2061"/>
                    <a:pt x="618" y="1937"/>
                    <a:pt x="772" y="1937"/>
                  </a:cubicBezTo>
                  <a:lnTo>
                    <a:pt x="8334" y="1937"/>
                  </a:lnTo>
                  <a:cubicBezTo>
                    <a:pt x="8488" y="1937"/>
                    <a:pt x="8611" y="2061"/>
                    <a:pt x="8611" y="2215"/>
                  </a:cubicBezTo>
                  <a:lnTo>
                    <a:pt x="8611" y="12677"/>
                  </a:lnTo>
                  <a:cubicBezTo>
                    <a:pt x="8611" y="12832"/>
                    <a:pt x="8488" y="12955"/>
                    <a:pt x="8334" y="12955"/>
                  </a:cubicBezTo>
                  <a:lnTo>
                    <a:pt x="3241" y="12955"/>
                  </a:lnTo>
                  <a:cubicBezTo>
                    <a:pt x="2902" y="12955"/>
                    <a:pt x="2902" y="13480"/>
                    <a:pt x="3241" y="13480"/>
                  </a:cubicBezTo>
                  <a:lnTo>
                    <a:pt x="8364" y="13480"/>
                  </a:lnTo>
                  <a:cubicBezTo>
                    <a:pt x="8797" y="13480"/>
                    <a:pt x="9136" y="13140"/>
                    <a:pt x="9167" y="12708"/>
                  </a:cubicBezTo>
                  <a:lnTo>
                    <a:pt x="9167" y="2215"/>
                  </a:lnTo>
                  <a:cubicBezTo>
                    <a:pt x="9167" y="1800"/>
                    <a:pt x="8825" y="1442"/>
                    <a:pt x="8415" y="1442"/>
                  </a:cubicBezTo>
                  <a:cubicBezTo>
                    <a:pt x="8398" y="1442"/>
                    <a:pt x="8381" y="1442"/>
                    <a:pt x="8364" y="1444"/>
                  </a:cubicBezTo>
                  <a:lnTo>
                    <a:pt x="8364" y="1413"/>
                  </a:lnTo>
                  <a:lnTo>
                    <a:pt x="8210" y="1413"/>
                  </a:lnTo>
                  <a:lnTo>
                    <a:pt x="8210" y="796"/>
                  </a:lnTo>
                  <a:cubicBezTo>
                    <a:pt x="8210" y="549"/>
                    <a:pt x="8118" y="333"/>
                    <a:pt x="7932" y="178"/>
                  </a:cubicBezTo>
                  <a:cubicBezTo>
                    <a:pt x="7795" y="64"/>
                    <a:pt x="7641" y="0"/>
                    <a:pt x="7469"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41"/>
          <p:cNvGrpSpPr/>
          <p:nvPr/>
        </p:nvGrpSpPr>
        <p:grpSpPr>
          <a:xfrm>
            <a:off x="146068" y="910392"/>
            <a:ext cx="457412" cy="429129"/>
            <a:chOff x="2490250" y="1591775"/>
            <a:chExt cx="337200" cy="316350"/>
          </a:xfrm>
        </p:grpSpPr>
        <p:sp>
          <p:nvSpPr>
            <p:cNvPr id="371" name="Google Shape;371;p41"/>
            <p:cNvSpPr/>
            <p:nvPr/>
          </p:nvSpPr>
          <p:spPr>
            <a:xfrm>
              <a:off x="2741000" y="1824000"/>
              <a:ext cx="13150" cy="13150"/>
            </a:xfrm>
            <a:custGeom>
              <a:avLst/>
              <a:gdLst/>
              <a:ahLst/>
              <a:cxnLst/>
              <a:rect l="l" t="t" r="r" b="b"/>
              <a:pathLst>
                <a:path w="526" h="526" extrusionOk="0">
                  <a:moveTo>
                    <a:pt x="248" y="0"/>
                  </a:moveTo>
                  <a:cubicBezTo>
                    <a:pt x="186" y="0"/>
                    <a:pt x="124" y="31"/>
                    <a:pt x="63" y="62"/>
                  </a:cubicBezTo>
                  <a:cubicBezTo>
                    <a:pt x="32" y="124"/>
                    <a:pt x="1" y="186"/>
                    <a:pt x="1" y="247"/>
                  </a:cubicBezTo>
                  <a:cubicBezTo>
                    <a:pt x="1" y="402"/>
                    <a:pt x="124" y="525"/>
                    <a:pt x="248" y="525"/>
                  </a:cubicBezTo>
                  <a:cubicBezTo>
                    <a:pt x="340" y="525"/>
                    <a:pt x="402" y="494"/>
                    <a:pt x="464" y="432"/>
                  </a:cubicBezTo>
                  <a:cubicBezTo>
                    <a:pt x="495" y="402"/>
                    <a:pt x="526" y="309"/>
                    <a:pt x="526" y="247"/>
                  </a:cubicBezTo>
                  <a:cubicBezTo>
                    <a:pt x="526" y="93"/>
                    <a:pt x="402" y="0"/>
                    <a:pt x="248"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2490250" y="1591775"/>
              <a:ext cx="337200" cy="316350"/>
            </a:xfrm>
            <a:custGeom>
              <a:avLst/>
              <a:gdLst/>
              <a:ahLst/>
              <a:cxnLst/>
              <a:rect l="l" t="t" r="r" b="b"/>
              <a:pathLst>
                <a:path w="13488" h="12654" extrusionOk="0">
                  <a:moveTo>
                    <a:pt x="7655" y="9814"/>
                  </a:moveTo>
                  <a:lnTo>
                    <a:pt x="7655" y="10863"/>
                  </a:lnTo>
                  <a:lnTo>
                    <a:pt x="5865" y="10863"/>
                  </a:lnTo>
                  <a:lnTo>
                    <a:pt x="5865" y="9814"/>
                  </a:lnTo>
                  <a:close/>
                  <a:moveTo>
                    <a:pt x="8210" y="11388"/>
                  </a:moveTo>
                  <a:cubicBezTo>
                    <a:pt x="8673" y="11388"/>
                    <a:pt x="9074" y="11697"/>
                    <a:pt x="9198" y="12129"/>
                  </a:cubicBezTo>
                  <a:lnTo>
                    <a:pt x="4291" y="12129"/>
                  </a:lnTo>
                  <a:cubicBezTo>
                    <a:pt x="4383" y="11697"/>
                    <a:pt x="4784" y="11388"/>
                    <a:pt x="5247" y="11388"/>
                  </a:cubicBezTo>
                  <a:close/>
                  <a:moveTo>
                    <a:pt x="772" y="0"/>
                  </a:moveTo>
                  <a:cubicBezTo>
                    <a:pt x="340" y="0"/>
                    <a:pt x="1" y="339"/>
                    <a:pt x="1" y="772"/>
                  </a:cubicBezTo>
                  <a:lnTo>
                    <a:pt x="1" y="8981"/>
                  </a:lnTo>
                  <a:cubicBezTo>
                    <a:pt x="1" y="9413"/>
                    <a:pt x="340" y="9783"/>
                    <a:pt x="772" y="9783"/>
                  </a:cubicBezTo>
                  <a:lnTo>
                    <a:pt x="5309" y="9783"/>
                  </a:lnTo>
                  <a:lnTo>
                    <a:pt x="5309" y="10863"/>
                  </a:lnTo>
                  <a:lnTo>
                    <a:pt x="5247" y="10863"/>
                  </a:lnTo>
                  <a:cubicBezTo>
                    <a:pt x="4383" y="10863"/>
                    <a:pt x="3704" y="11542"/>
                    <a:pt x="3704" y="12406"/>
                  </a:cubicBezTo>
                  <a:cubicBezTo>
                    <a:pt x="3704" y="12530"/>
                    <a:pt x="3828" y="12653"/>
                    <a:pt x="3951" y="12653"/>
                  </a:cubicBezTo>
                  <a:lnTo>
                    <a:pt x="9475" y="12653"/>
                  </a:lnTo>
                  <a:cubicBezTo>
                    <a:pt x="9630" y="12653"/>
                    <a:pt x="9722" y="12530"/>
                    <a:pt x="9722" y="12406"/>
                  </a:cubicBezTo>
                  <a:cubicBezTo>
                    <a:pt x="9722" y="11542"/>
                    <a:pt x="9043" y="10863"/>
                    <a:pt x="8179" y="10863"/>
                  </a:cubicBezTo>
                  <a:lnTo>
                    <a:pt x="8117" y="10863"/>
                  </a:lnTo>
                  <a:lnTo>
                    <a:pt x="8117" y="9814"/>
                  </a:lnTo>
                  <a:lnTo>
                    <a:pt x="9198" y="9814"/>
                  </a:lnTo>
                  <a:cubicBezTo>
                    <a:pt x="9352" y="9814"/>
                    <a:pt x="9445" y="9691"/>
                    <a:pt x="9445" y="9536"/>
                  </a:cubicBezTo>
                  <a:cubicBezTo>
                    <a:pt x="9475" y="9413"/>
                    <a:pt x="9352" y="9289"/>
                    <a:pt x="9198" y="9289"/>
                  </a:cubicBezTo>
                  <a:lnTo>
                    <a:pt x="772" y="9289"/>
                  </a:lnTo>
                  <a:cubicBezTo>
                    <a:pt x="618" y="9289"/>
                    <a:pt x="495" y="9166"/>
                    <a:pt x="495" y="9012"/>
                  </a:cubicBezTo>
                  <a:lnTo>
                    <a:pt x="495" y="772"/>
                  </a:lnTo>
                  <a:cubicBezTo>
                    <a:pt x="495" y="648"/>
                    <a:pt x="618" y="525"/>
                    <a:pt x="772" y="525"/>
                  </a:cubicBezTo>
                  <a:lnTo>
                    <a:pt x="12685" y="525"/>
                  </a:lnTo>
                  <a:cubicBezTo>
                    <a:pt x="12839" y="525"/>
                    <a:pt x="12963" y="648"/>
                    <a:pt x="12963" y="772"/>
                  </a:cubicBezTo>
                  <a:lnTo>
                    <a:pt x="12963" y="7592"/>
                  </a:lnTo>
                  <a:lnTo>
                    <a:pt x="2377" y="7592"/>
                  </a:lnTo>
                  <a:cubicBezTo>
                    <a:pt x="2069" y="7623"/>
                    <a:pt x="2069" y="8086"/>
                    <a:pt x="2377" y="8117"/>
                  </a:cubicBezTo>
                  <a:lnTo>
                    <a:pt x="12963" y="8117"/>
                  </a:lnTo>
                  <a:lnTo>
                    <a:pt x="12963" y="9012"/>
                  </a:lnTo>
                  <a:cubicBezTo>
                    <a:pt x="12963" y="9166"/>
                    <a:pt x="12839" y="9289"/>
                    <a:pt x="12685" y="9289"/>
                  </a:cubicBezTo>
                  <a:lnTo>
                    <a:pt x="11358" y="9289"/>
                  </a:lnTo>
                  <a:cubicBezTo>
                    <a:pt x="11204" y="9289"/>
                    <a:pt x="11080" y="9382"/>
                    <a:pt x="11080" y="9536"/>
                  </a:cubicBezTo>
                  <a:cubicBezTo>
                    <a:pt x="11080" y="9691"/>
                    <a:pt x="11204" y="9814"/>
                    <a:pt x="11358" y="9814"/>
                  </a:cubicBezTo>
                  <a:lnTo>
                    <a:pt x="12685" y="9814"/>
                  </a:lnTo>
                  <a:cubicBezTo>
                    <a:pt x="13117" y="9814"/>
                    <a:pt x="13487" y="9444"/>
                    <a:pt x="13487" y="9012"/>
                  </a:cubicBezTo>
                  <a:lnTo>
                    <a:pt x="13487" y="772"/>
                  </a:lnTo>
                  <a:cubicBezTo>
                    <a:pt x="13487" y="370"/>
                    <a:pt x="13117" y="0"/>
                    <a:pt x="12685"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2650750" y="1803175"/>
              <a:ext cx="15450" cy="13900"/>
            </a:xfrm>
            <a:custGeom>
              <a:avLst/>
              <a:gdLst/>
              <a:ahLst/>
              <a:cxnLst/>
              <a:rect l="l" t="t" r="r" b="b"/>
              <a:pathLst>
                <a:path w="618" h="556" extrusionOk="0">
                  <a:moveTo>
                    <a:pt x="313" y="0"/>
                  </a:moveTo>
                  <a:cubicBezTo>
                    <a:pt x="239" y="0"/>
                    <a:pt x="170" y="31"/>
                    <a:pt x="124" y="93"/>
                  </a:cubicBezTo>
                  <a:cubicBezTo>
                    <a:pt x="0" y="185"/>
                    <a:pt x="0" y="370"/>
                    <a:pt x="124" y="463"/>
                  </a:cubicBezTo>
                  <a:cubicBezTo>
                    <a:pt x="170" y="525"/>
                    <a:pt x="239" y="556"/>
                    <a:pt x="313" y="556"/>
                  </a:cubicBezTo>
                  <a:cubicBezTo>
                    <a:pt x="386" y="556"/>
                    <a:pt x="463" y="525"/>
                    <a:pt x="525" y="463"/>
                  </a:cubicBezTo>
                  <a:cubicBezTo>
                    <a:pt x="617" y="370"/>
                    <a:pt x="617" y="185"/>
                    <a:pt x="525" y="93"/>
                  </a:cubicBezTo>
                  <a:cubicBezTo>
                    <a:pt x="463" y="31"/>
                    <a:pt x="386" y="0"/>
                    <a:pt x="313"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2515725" y="1781550"/>
              <a:ext cx="13900" cy="13150"/>
            </a:xfrm>
            <a:custGeom>
              <a:avLst/>
              <a:gdLst/>
              <a:ahLst/>
              <a:cxnLst/>
              <a:rect l="l" t="t" r="r" b="b"/>
              <a:pathLst>
                <a:path w="556" h="526" extrusionOk="0">
                  <a:moveTo>
                    <a:pt x="278" y="1"/>
                  </a:moveTo>
                  <a:cubicBezTo>
                    <a:pt x="216" y="1"/>
                    <a:pt x="155" y="32"/>
                    <a:pt x="93" y="63"/>
                  </a:cubicBezTo>
                  <a:cubicBezTo>
                    <a:pt x="31" y="124"/>
                    <a:pt x="0" y="186"/>
                    <a:pt x="31" y="248"/>
                  </a:cubicBezTo>
                  <a:cubicBezTo>
                    <a:pt x="0" y="340"/>
                    <a:pt x="31" y="402"/>
                    <a:pt x="93" y="464"/>
                  </a:cubicBezTo>
                  <a:cubicBezTo>
                    <a:pt x="155" y="495"/>
                    <a:pt x="216" y="526"/>
                    <a:pt x="278" y="526"/>
                  </a:cubicBezTo>
                  <a:cubicBezTo>
                    <a:pt x="432" y="526"/>
                    <a:pt x="556" y="402"/>
                    <a:pt x="556" y="248"/>
                  </a:cubicBezTo>
                  <a:cubicBezTo>
                    <a:pt x="556" y="186"/>
                    <a:pt x="525" y="124"/>
                    <a:pt x="463" y="63"/>
                  </a:cubicBezTo>
                  <a:cubicBezTo>
                    <a:pt x="401" y="32"/>
                    <a:pt x="340" y="1"/>
                    <a:pt x="278"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2666175" y="1631225"/>
              <a:ext cx="126550" cy="124900"/>
            </a:xfrm>
            <a:custGeom>
              <a:avLst/>
              <a:gdLst/>
              <a:ahLst/>
              <a:cxnLst/>
              <a:rect l="l" t="t" r="r" b="b"/>
              <a:pathLst>
                <a:path w="5062" h="4996" extrusionOk="0">
                  <a:moveTo>
                    <a:pt x="1111" y="829"/>
                  </a:moveTo>
                  <a:lnTo>
                    <a:pt x="2716" y="1230"/>
                  </a:lnTo>
                  <a:lnTo>
                    <a:pt x="2037" y="1879"/>
                  </a:lnTo>
                  <a:lnTo>
                    <a:pt x="741" y="1230"/>
                  </a:lnTo>
                  <a:lnTo>
                    <a:pt x="1111" y="829"/>
                  </a:lnTo>
                  <a:close/>
                  <a:moveTo>
                    <a:pt x="4506" y="551"/>
                  </a:moveTo>
                  <a:cubicBezTo>
                    <a:pt x="4506" y="798"/>
                    <a:pt x="4383" y="1014"/>
                    <a:pt x="4228" y="1200"/>
                  </a:cubicBezTo>
                  <a:lnTo>
                    <a:pt x="2654" y="2774"/>
                  </a:lnTo>
                  <a:lnTo>
                    <a:pt x="2068" y="3329"/>
                  </a:lnTo>
                  <a:cubicBezTo>
                    <a:pt x="2006" y="3422"/>
                    <a:pt x="1975" y="3514"/>
                    <a:pt x="2006" y="3576"/>
                  </a:cubicBezTo>
                  <a:lnTo>
                    <a:pt x="2130" y="4070"/>
                  </a:lnTo>
                  <a:lnTo>
                    <a:pt x="1883" y="4317"/>
                  </a:lnTo>
                  <a:lnTo>
                    <a:pt x="1543" y="3638"/>
                  </a:lnTo>
                  <a:cubicBezTo>
                    <a:pt x="1513" y="3576"/>
                    <a:pt x="1482" y="3545"/>
                    <a:pt x="1420" y="3514"/>
                  </a:cubicBezTo>
                  <a:lnTo>
                    <a:pt x="741" y="3175"/>
                  </a:lnTo>
                  <a:lnTo>
                    <a:pt x="988" y="2928"/>
                  </a:lnTo>
                  <a:lnTo>
                    <a:pt x="1482" y="3051"/>
                  </a:lnTo>
                  <a:cubicBezTo>
                    <a:pt x="1498" y="3060"/>
                    <a:pt x="1517" y="3063"/>
                    <a:pt x="1537" y="3063"/>
                  </a:cubicBezTo>
                  <a:cubicBezTo>
                    <a:pt x="1593" y="3063"/>
                    <a:pt x="1661" y="3035"/>
                    <a:pt x="1729" y="2990"/>
                  </a:cubicBezTo>
                  <a:lnTo>
                    <a:pt x="3858" y="829"/>
                  </a:lnTo>
                  <a:cubicBezTo>
                    <a:pt x="4043" y="675"/>
                    <a:pt x="4259" y="582"/>
                    <a:pt x="4506" y="551"/>
                  </a:cubicBezTo>
                  <a:close/>
                  <a:moveTo>
                    <a:pt x="3796" y="2341"/>
                  </a:moveTo>
                  <a:lnTo>
                    <a:pt x="4198" y="3915"/>
                  </a:lnTo>
                  <a:lnTo>
                    <a:pt x="3827" y="4317"/>
                  </a:lnTo>
                  <a:lnTo>
                    <a:pt x="3148" y="2990"/>
                  </a:lnTo>
                  <a:lnTo>
                    <a:pt x="3796" y="2341"/>
                  </a:lnTo>
                  <a:close/>
                  <a:moveTo>
                    <a:pt x="4507" y="1"/>
                  </a:moveTo>
                  <a:cubicBezTo>
                    <a:pt x="4118" y="1"/>
                    <a:pt x="3757" y="159"/>
                    <a:pt x="3457" y="459"/>
                  </a:cubicBezTo>
                  <a:lnTo>
                    <a:pt x="3117" y="798"/>
                  </a:lnTo>
                  <a:lnTo>
                    <a:pt x="1080" y="274"/>
                  </a:lnTo>
                  <a:cubicBezTo>
                    <a:pt x="1056" y="265"/>
                    <a:pt x="1031" y="262"/>
                    <a:pt x="1007" y="262"/>
                  </a:cubicBezTo>
                  <a:cubicBezTo>
                    <a:pt x="940" y="262"/>
                    <a:pt x="879" y="290"/>
                    <a:pt x="834" y="335"/>
                  </a:cubicBezTo>
                  <a:lnTo>
                    <a:pt x="93" y="1076"/>
                  </a:lnTo>
                  <a:cubicBezTo>
                    <a:pt x="31" y="1138"/>
                    <a:pt x="0" y="1230"/>
                    <a:pt x="31" y="1323"/>
                  </a:cubicBezTo>
                  <a:cubicBezTo>
                    <a:pt x="31" y="1385"/>
                    <a:pt x="93" y="1477"/>
                    <a:pt x="155" y="1508"/>
                  </a:cubicBezTo>
                  <a:lnTo>
                    <a:pt x="1636" y="2280"/>
                  </a:lnTo>
                  <a:lnTo>
                    <a:pt x="1420" y="2496"/>
                  </a:lnTo>
                  <a:lnTo>
                    <a:pt x="957" y="2372"/>
                  </a:lnTo>
                  <a:cubicBezTo>
                    <a:pt x="864" y="2372"/>
                    <a:pt x="772" y="2403"/>
                    <a:pt x="710" y="2465"/>
                  </a:cubicBezTo>
                  <a:lnTo>
                    <a:pt x="93" y="3051"/>
                  </a:lnTo>
                  <a:cubicBezTo>
                    <a:pt x="31" y="3113"/>
                    <a:pt x="0" y="3206"/>
                    <a:pt x="31" y="3298"/>
                  </a:cubicBezTo>
                  <a:cubicBezTo>
                    <a:pt x="31" y="3391"/>
                    <a:pt x="93" y="3452"/>
                    <a:pt x="155" y="3483"/>
                  </a:cubicBezTo>
                  <a:lnTo>
                    <a:pt x="1080" y="3946"/>
                  </a:lnTo>
                  <a:lnTo>
                    <a:pt x="1543" y="4872"/>
                  </a:lnTo>
                  <a:cubicBezTo>
                    <a:pt x="1574" y="4934"/>
                    <a:pt x="1636" y="4996"/>
                    <a:pt x="1729" y="4996"/>
                  </a:cubicBezTo>
                  <a:lnTo>
                    <a:pt x="1790" y="4996"/>
                  </a:lnTo>
                  <a:cubicBezTo>
                    <a:pt x="1852" y="4996"/>
                    <a:pt x="1914" y="4965"/>
                    <a:pt x="1975" y="4934"/>
                  </a:cubicBezTo>
                  <a:lnTo>
                    <a:pt x="2593" y="4317"/>
                  </a:lnTo>
                  <a:cubicBezTo>
                    <a:pt x="2654" y="4255"/>
                    <a:pt x="2654" y="4162"/>
                    <a:pt x="2654" y="4070"/>
                  </a:cubicBezTo>
                  <a:lnTo>
                    <a:pt x="2531" y="3607"/>
                  </a:lnTo>
                  <a:lnTo>
                    <a:pt x="2747" y="3391"/>
                  </a:lnTo>
                  <a:lnTo>
                    <a:pt x="3519" y="4872"/>
                  </a:lnTo>
                  <a:cubicBezTo>
                    <a:pt x="3549" y="4934"/>
                    <a:pt x="3642" y="4996"/>
                    <a:pt x="3704" y="4996"/>
                  </a:cubicBezTo>
                  <a:lnTo>
                    <a:pt x="3765" y="4996"/>
                  </a:lnTo>
                  <a:cubicBezTo>
                    <a:pt x="3827" y="4996"/>
                    <a:pt x="3889" y="4965"/>
                    <a:pt x="3951" y="4934"/>
                  </a:cubicBezTo>
                  <a:lnTo>
                    <a:pt x="4691" y="4193"/>
                  </a:lnTo>
                  <a:cubicBezTo>
                    <a:pt x="4753" y="4101"/>
                    <a:pt x="4784" y="4008"/>
                    <a:pt x="4753" y="3915"/>
                  </a:cubicBezTo>
                  <a:lnTo>
                    <a:pt x="4228" y="1879"/>
                  </a:lnTo>
                  <a:lnTo>
                    <a:pt x="4568" y="1539"/>
                  </a:lnTo>
                  <a:cubicBezTo>
                    <a:pt x="4907" y="1200"/>
                    <a:pt x="5062" y="706"/>
                    <a:pt x="5000" y="243"/>
                  </a:cubicBezTo>
                  <a:cubicBezTo>
                    <a:pt x="4969" y="119"/>
                    <a:pt x="4876" y="27"/>
                    <a:pt x="4784" y="27"/>
                  </a:cubicBezTo>
                  <a:cubicBezTo>
                    <a:pt x="4690" y="9"/>
                    <a:pt x="4598" y="1"/>
                    <a:pt x="4507"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2524200" y="1688175"/>
              <a:ext cx="125625" cy="13200"/>
            </a:xfrm>
            <a:custGeom>
              <a:avLst/>
              <a:gdLst/>
              <a:ahLst/>
              <a:cxnLst/>
              <a:rect l="l" t="t" r="r" b="b"/>
              <a:pathLst>
                <a:path w="5025" h="528" extrusionOk="0">
                  <a:moveTo>
                    <a:pt x="4774" y="1"/>
                  </a:moveTo>
                  <a:cubicBezTo>
                    <a:pt x="4768" y="1"/>
                    <a:pt x="4761" y="1"/>
                    <a:pt x="4753" y="2"/>
                  </a:cubicBezTo>
                  <a:lnTo>
                    <a:pt x="309" y="2"/>
                  </a:lnTo>
                  <a:cubicBezTo>
                    <a:pt x="1" y="33"/>
                    <a:pt x="1" y="496"/>
                    <a:pt x="309" y="526"/>
                  </a:cubicBezTo>
                  <a:lnTo>
                    <a:pt x="4753" y="526"/>
                  </a:lnTo>
                  <a:cubicBezTo>
                    <a:pt x="4761" y="527"/>
                    <a:pt x="4768" y="528"/>
                    <a:pt x="4774" y="528"/>
                  </a:cubicBezTo>
                  <a:cubicBezTo>
                    <a:pt x="5024" y="528"/>
                    <a:pt x="5024" y="1"/>
                    <a:pt x="477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2524200" y="1715875"/>
              <a:ext cx="125625" cy="13275"/>
            </a:xfrm>
            <a:custGeom>
              <a:avLst/>
              <a:gdLst/>
              <a:ahLst/>
              <a:cxnLst/>
              <a:rect l="l" t="t" r="r" b="b"/>
              <a:pathLst>
                <a:path w="5025" h="531" extrusionOk="0">
                  <a:moveTo>
                    <a:pt x="4791" y="0"/>
                  </a:moveTo>
                  <a:cubicBezTo>
                    <a:pt x="4779" y="0"/>
                    <a:pt x="4767" y="2"/>
                    <a:pt x="4753" y="5"/>
                  </a:cubicBezTo>
                  <a:lnTo>
                    <a:pt x="309" y="5"/>
                  </a:lnTo>
                  <a:cubicBezTo>
                    <a:pt x="1" y="36"/>
                    <a:pt x="1" y="499"/>
                    <a:pt x="309" y="529"/>
                  </a:cubicBezTo>
                  <a:lnTo>
                    <a:pt x="4753" y="529"/>
                  </a:lnTo>
                  <a:cubicBezTo>
                    <a:pt x="4760" y="530"/>
                    <a:pt x="4767" y="531"/>
                    <a:pt x="4773" y="531"/>
                  </a:cubicBezTo>
                  <a:cubicBezTo>
                    <a:pt x="5018" y="531"/>
                    <a:pt x="5024" y="0"/>
                    <a:pt x="4791"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2524200" y="1743725"/>
              <a:ext cx="125625" cy="13200"/>
            </a:xfrm>
            <a:custGeom>
              <a:avLst/>
              <a:gdLst/>
              <a:ahLst/>
              <a:cxnLst/>
              <a:rect l="l" t="t" r="r" b="b"/>
              <a:pathLst>
                <a:path w="5025" h="528" extrusionOk="0">
                  <a:moveTo>
                    <a:pt x="4774" y="1"/>
                  </a:moveTo>
                  <a:cubicBezTo>
                    <a:pt x="4768" y="1"/>
                    <a:pt x="4761" y="1"/>
                    <a:pt x="4753" y="2"/>
                  </a:cubicBezTo>
                  <a:lnTo>
                    <a:pt x="309" y="2"/>
                  </a:lnTo>
                  <a:cubicBezTo>
                    <a:pt x="1" y="33"/>
                    <a:pt x="1" y="496"/>
                    <a:pt x="309" y="526"/>
                  </a:cubicBezTo>
                  <a:lnTo>
                    <a:pt x="4753" y="526"/>
                  </a:lnTo>
                  <a:cubicBezTo>
                    <a:pt x="4761" y="527"/>
                    <a:pt x="4768" y="528"/>
                    <a:pt x="4774" y="528"/>
                  </a:cubicBezTo>
                  <a:cubicBezTo>
                    <a:pt x="5024" y="528"/>
                    <a:pt x="5024" y="1"/>
                    <a:pt x="4774" y="1"/>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2524975" y="1623400"/>
              <a:ext cx="124250" cy="44775"/>
            </a:xfrm>
            <a:custGeom>
              <a:avLst/>
              <a:gdLst/>
              <a:ahLst/>
              <a:cxnLst/>
              <a:rect l="l" t="t" r="r" b="b"/>
              <a:pathLst>
                <a:path w="4970" h="1791" extrusionOk="0">
                  <a:moveTo>
                    <a:pt x="4445" y="525"/>
                  </a:moveTo>
                  <a:lnTo>
                    <a:pt x="4445" y="1266"/>
                  </a:lnTo>
                  <a:lnTo>
                    <a:pt x="556" y="1266"/>
                  </a:lnTo>
                  <a:lnTo>
                    <a:pt x="556" y="525"/>
                  </a:lnTo>
                  <a:close/>
                  <a:moveTo>
                    <a:pt x="278" y="0"/>
                  </a:moveTo>
                  <a:cubicBezTo>
                    <a:pt x="124" y="0"/>
                    <a:pt x="1" y="124"/>
                    <a:pt x="1" y="278"/>
                  </a:cubicBezTo>
                  <a:lnTo>
                    <a:pt x="1" y="1543"/>
                  </a:lnTo>
                  <a:cubicBezTo>
                    <a:pt x="1" y="1667"/>
                    <a:pt x="124" y="1790"/>
                    <a:pt x="278" y="1790"/>
                  </a:cubicBezTo>
                  <a:lnTo>
                    <a:pt x="4722" y="1790"/>
                  </a:lnTo>
                  <a:cubicBezTo>
                    <a:pt x="4846" y="1790"/>
                    <a:pt x="4969" y="1667"/>
                    <a:pt x="4969" y="1543"/>
                  </a:cubicBezTo>
                  <a:lnTo>
                    <a:pt x="4969" y="278"/>
                  </a:lnTo>
                  <a:cubicBezTo>
                    <a:pt x="4969" y="124"/>
                    <a:pt x="4846" y="0"/>
                    <a:pt x="4722" y="0"/>
                  </a:cubicBezTo>
                  <a:close/>
                </a:path>
              </a:pathLst>
            </a:custGeom>
            <a:solidFill>
              <a:srgbClr val="292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ángulo 11">
            <a:extLst>
              <a:ext uri="{FF2B5EF4-FFF2-40B4-BE49-F238E27FC236}">
                <a16:creationId xmlns:a16="http://schemas.microsoft.com/office/drawing/2014/main" id="{AAD280FE-47D7-43FC-8D9C-6D43C8F56A71}"/>
              </a:ext>
            </a:extLst>
          </p:cNvPr>
          <p:cNvSpPr/>
          <p:nvPr/>
        </p:nvSpPr>
        <p:spPr>
          <a:xfrm>
            <a:off x="894944" y="764999"/>
            <a:ext cx="6809359" cy="3310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solidFill>
                <a:schemeClr val="tx2">
                  <a:lumMod val="25000"/>
                </a:schemeClr>
              </a:solidFill>
            </a:endParaRPr>
          </a:p>
        </p:txBody>
      </p:sp>
      <p:sp>
        <p:nvSpPr>
          <p:cNvPr id="37" name="Google Shape;332;p38">
            <a:extLst>
              <a:ext uri="{FF2B5EF4-FFF2-40B4-BE49-F238E27FC236}">
                <a16:creationId xmlns:a16="http://schemas.microsoft.com/office/drawing/2014/main" id="{12055C8A-164B-4D10-B1D1-182DE5278819}"/>
              </a:ext>
            </a:extLst>
          </p:cNvPr>
          <p:cNvSpPr txBox="1">
            <a:spLocks noGrp="1"/>
          </p:cNvSpPr>
          <p:nvPr>
            <p:ph type="subTitle" idx="1"/>
          </p:nvPr>
        </p:nvSpPr>
        <p:spPr>
          <a:xfrm>
            <a:off x="657417" y="221203"/>
            <a:ext cx="8642949" cy="1715061"/>
          </a:xfrm>
          <a:prstGeom prst="rect">
            <a:avLst/>
          </a:prstGeom>
        </p:spPr>
        <p:txBody>
          <a:bodyPr spcFirstLastPara="1" wrap="square" lIns="91425" tIns="91425" rIns="91425" bIns="91425" numCol="1" anchor="ctr" anchorCtr="0">
            <a:noAutofit/>
          </a:bodyPr>
          <a:lstStyle/>
          <a:p>
            <a:r>
              <a:rPr lang="es-ES" sz="1600" b="1" u="sng" dirty="0">
                <a:latin typeface="Mallanna" panose="020B0604020202020204" charset="0"/>
                <a:cs typeface="Mallanna" panose="020B0604020202020204" charset="0"/>
              </a:rPr>
              <a:t>Arquitectura web.</a:t>
            </a:r>
            <a:endParaRPr lang="es-ES" sz="1600" b="1" dirty="0">
              <a:latin typeface="Mallanna" panose="020B0604020202020204" charset="0"/>
              <a:cs typeface="Mallanna" panose="020B0604020202020204" charset="0"/>
            </a:endParaRPr>
          </a:p>
          <a:p>
            <a:r>
              <a:rPr lang="es-ES" sz="1500" dirty="0">
                <a:latin typeface="Mallanna" panose="020B0604020202020204" charset="0"/>
                <a:cs typeface="Mallanna" panose="020B0604020202020204" charset="0"/>
              </a:rPr>
              <a:t>Teniendo claros los objetivos, habiendo definido a los diferentes buyer persona de la marca, una vez analizados los competidores y entiendo el mercado y el sector. Es el momento de definir la arquitectura de la web con dos focos:</a:t>
            </a:r>
          </a:p>
          <a:p>
            <a:r>
              <a:rPr lang="es-ES" sz="1500" dirty="0">
                <a:latin typeface="Mallanna" panose="020B0604020202020204" charset="0"/>
                <a:cs typeface="Mallanna" panose="020B0604020202020204" charset="0"/>
              </a:rPr>
              <a:t>Orientado a SEO o a las SERPS</a:t>
            </a:r>
          </a:p>
          <a:p>
            <a:r>
              <a:rPr lang="es-ES" sz="1500" dirty="0">
                <a:latin typeface="Mallanna" panose="020B0604020202020204" charset="0"/>
                <a:cs typeface="Mallanna" panose="020B0604020202020204" charset="0"/>
              </a:rPr>
              <a:t>Orientado a la persona.</a:t>
            </a:r>
          </a:p>
          <a:p>
            <a:pPr marL="0" lvl="0" indent="0"/>
            <a:endParaRPr sz="1600" dirty="0">
              <a:latin typeface="Mallanna" panose="020B0604020202020204" charset="0"/>
              <a:cs typeface="Mallanna" panose="020B0604020202020204" charset="0"/>
            </a:endParaRPr>
          </a:p>
        </p:txBody>
      </p:sp>
      <p:sp>
        <p:nvSpPr>
          <p:cNvPr id="38" name="Google Shape;332;p38">
            <a:extLst>
              <a:ext uri="{FF2B5EF4-FFF2-40B4-BE49-F238E27FC236}">
                <a16:creationId xmlns:a16="http://schemas.microsoft.com/office/drawing/2014/main" id="{CAC8541A-DA5D-4BCA-B922-FA81E370EAA1}"/>
              </a:ext>
            </a:extLst>
          </p:cNvPr>
          <p:cNvSpPr txBox="1">
            <a:spLocks/>
          </p:cNvSpPr>
          <p:nvPr/>
        </p:nvSpPr>
        <p:spPr>
          <a:xfrm>
            <a:off x="603480" y="2663439"/>
            <a:ext cx="8009128" cy="1715061"/>
          </a:xfrm>
          <a:prstGeom prst="rect">
            <a:avLst/>
          </a:prstGeom>
          <a:noFill/>
          <a:ln>
            <a:noFill/>
          </a:ln>
        </p:spPr>
        <p:txBody>
          <a:bodyPr spcFirstLastPara="1" wrap="square" lIns="91425" tIns="91425" rIns="91425" bIns="91425" numCol="1"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usso One"/>
              <a:buNone/>
              <a:defRPr sz="2400" b="0" i="0" u="none" strike="noStrike" cap="none">
                <a:solidFill>
                  <a:schemeClr val="dk2"/>
                </a:solidFill>
                <a:latin typeface="Russo One"/>
                <a:ea typeface="Russo One"/>
                <a:cs typeface="Russo One"/>
                <a:sym typeface="Russo One"/>
              </a:defRPr>
            </a:lvl1pPr>
            <a:lvl2pPr marL="914400" marR="0" lvl="1"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2pPr>
            <a:lvl3pPr marL="1371600" marR="0" lvl="2"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3pPr>
            <a:lvl4pPr marL="1828800" marR="0" lvl="3"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4pPr>
            <a:lvl5pPr marL="2286000" marR="0" lvl="4"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5pPr>
            <a:lvl6pPr marL="2743200" marR="0" lvl="5"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6pPr>
            <a:lvl7pPr marL="3200400" marR="0" lvl="6"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7pPr>
            <a:lvl8pPr marL="3657600" marR="0" lvl="7"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8pPr>
            <a:lvl9pPr marL="4114800" marR="0" lvl="8" indent="-317500" algn="ctr" rtl="0">
              <a:lnSpc>
                <a:spcPct val="100000"/>
              </a:lnSpc>
              <a:spcBef>
                <a:spcPts val="0"/>
              </a:spcBef>
              <a:spcAft>
                <a:spcPts val="0"/>
              </a:spcAft>
              <a:buClr>
                <a:schemeClr val="dk1"/>
              </a:buClr>
              <a:buSzPts val="2400"/>
              <a:buFont typeface="Russo One"/>
              <a:buNone/>
              <a:defRPr sz="2400" b="0" i="0" u="none" strike="noStrike" cap="none">
                <a:solidFill>
                  <a:schemeClr val="dk1"/>
                </a:solidFill>
                <a:latin typeface="Russo One"/>
                <a:ea typeface="Russo One"/>
                <a:cs typeface="Russo One"/>
                <a:sym typeface="Russo One"/>
              </a:defRPr>
            </a:lvl9pPr>
          </a:lstStyle>
          <a:p>
            <a:pPr algn="just"/>
            <a:r>
              <a:rPr lang="es-ES" sz="1500" dirty="0">
                <a:latin typeface="Mallanna" panose="020B0604020202020204" charset="0"/>
                <a:cs typeface="Mallanna" panose="020B0604020202020204" charset="0"/>
              </a:rPr>
              <a:t>La arquitectura es clave, no solo va a definir cada </a:t>
            </a:r>
            <a:r>
              <a:rPr lang="es-ES" sz="1500" dirty="0" err="1">
                <a:latin typeface="Mallanna" panose="020B0604020202020204" charset="0"/>
                <a:cs typeface="Mallanna" panose="020B0604020202020204" charset="0"/>
              </a:rPr>
              <a:t>click</a:t>
            </a:r>
            <a:r>
              <a:rPr lang="es-ES" sz="1500" dirty="0">
                <a:latin typeface="Mallanna" panose="020B0604020202020204" charset="0"/>
                <a:cs typeface="Mallanna" panose="020B0604020202020204" charset="0"/>
              </a:rPr>
              <a:t> que haga el usuario en la navegación por la página web, sino que va a definir la jerarquización de la información y del contenido para el usuario y sobre todo para los buscadores (Google, Bing, </a:t>
            </a:r>
            <a:r>
              <a:rPr lang="es-ES" sz="1500" dirty="0" err="1">
                <a:latin typeface="Mallanna" panose="020B0604020202020204" charset="0"/>
                <a:cs typeface="Mallanna" panose="020B0604020202020204" charset="0"/>
              </a:rPr>
              <a:t>Yandex</a:t>
            </a:r>
            <a:r>
              <a:rPr lang="es-ES" sz="1500" dirty="0">
                <a:latin typeface="Mallanna" panose="020B0604020202020204" charset="0"/>
                <a:cs typeface="Mallanna" panose="020B0604020202020204" charset="0"/>
              </a:rPr>
              <a:t>, </a:t>
            </a:r>
            <a:r>
              <a:rPr lang="es-ES" sz="1500" dirty="0" err="1">
                <a:latin typeface="Mallanna" panose="020B0604020202020204" charset="0"/>
                <a:cs typeface="Mallanna" panose="020B0604020202020204" charset="0"/>
              </a:rPr>
              <a:t>Baidú</a:t>
            </a:r>
            <a:r>
              <a:rPr lang="es-ES" sz="1500" dirty="0">
                <a:latin typeface="Mallanna" panose="020B0604020202020204" charset="0"/>
                <a:cs typeface="Mallanna" panose="020B0604020202020204" charset="0"/>
              </a:rPr>
              <a:t>…).</a:t>
            </a:r>
          </a:p>
          <a:p>
            <a:pPr algn="just"/>
            <a:r>
              <a:rPr lang="es-ES" sz="1500" dirty="0">
                <a:latin typeface="Mallanna" panose="020B0604020202020204" charset="0"/>
                <a:cs typeface="Mallanna" panose="020B0604020202020204" charset="0"/>
              </a:rPr>
              <a:t>Aquí definimos el primer nivel de URL, el segundo nivel, el tercero…</a:t>
            </a:r>
          </a:p>
          <a:p>
            <a:pPr algn="just"/>
            <a:r>
              <a:rPr lang="es-ES" sz="1500" dirty="0">
                <a:latin typeface="Mallanna" panose="020B0604020202020204" charset="0"/>
                <a:cs typeface="Mallanna" panose="020B0604020202020204" charset="0"/>
              </a:rPr>
              <a:t>Definimos no solo dónde el usuario va a </a:t>
            </a:r>
            <a:r>
              <a:rPr lang="es-ES" sz="1500" dirty="0" err="1">
                <a:latin typeface="Mallanna" panose="020B0604020202020204" charset="0"/>
                <a:cs typeface="Mallanna" panose="020B0604020202020204" charset="0"/>
              </a:rPr>
              <a:t>clickar</a:t>
            </a:r>
            <a:r>
              <a:rPr lang="es-ES" sz="1500" dirty="0">
                <a:latin typeface="Mallanna" panose="020B0604020202020204" charset="0"/>
                <a:cs typeface="Mallanna" panose="020B0604020202020204" charset="0"/>
              </a:rPr>
              <a:t>, por ejemplo en “servicios” sino como se va a construir la URL: mimarca.com/servicio-marketing-digital</a:t>
            </a:r>
          </a:p>
          <a:p>
            <a:r>
              <a:rPr lang="es-ES" sz="1500" b="1" u="sng" dirty="0">
                <a:latin typeface="Mallanna" panose="020B0604020202020204" charset="0"/>
                <a:cs typeface="Mallanna" panose="020B0604020202020204" charset="0"/>
              </a:rPr>
              <a:t>Estrategia de keywords o palabras claves para una web</a:t>
            </a:r>
            <a:endParaRPr lang="es-ES" sz="1500" b="1" dirty="0">
              <a:latin typeface="Mallanna" panose="020B0604020202020204" charset="0"/>
              <a:cs typeface="Mallanna" panose="020B0604020202020204" charset="0"/>
            </a:endParaRPr>
          </a:p>
          <a:p>
            <a:r>
              <a:rPr lang="es-ES" sz="1500" dirty="0">
                <a:latin typeface="Mallanna" panose="020B0604020202020204" charset="0"/>
                <a:cs typeface="Mallanna" panose="020B0604020202020204" charset="0"/>
              </a:rPr>
              <a:t>Va mus ligado al punto anterior porque una vez hayamos realizado el keywords </a:t>
            </a:r>
            <a:r>
              <a:rPr lang="es-ES" sz="1500" dirty="0" err="1">
                <a:latin typeface="Mallanna" panose="020B0604020202020204" charset="0"/>
                <a:cs typeface="Mallanna" panose="020B0604020202020204" charset="0"/>
              </a:rPr>
              <a:t>reseach</a:t>
            </a:r>
            <a:r>
              <a:rPr lang="es-ES" sz="1500" dirty="0">
                <a:latin typeface="Mallanna" panose="020B0604020202020204" charset="0"/>
                <a:cs typeface="Mallanna" panose="020B0604020202020204" charset="0"/>
              </a:rPr>
              <a:t> de la marca y de los competidores, empezaremos a definir que </a:t>
            </a:r>
            <a:r>
              <a:rPr lang="es-ES" sz="1500" dirty="0" err="1">
                <a:latin typeface="Mallanna" panose="020B0604020202020204" charset="0"/>
                <a:cs typeface="Mallanna" panose="020B0604020202020204" charset="0"/>
              </a:rPr>
              <a:t>keywrods</a:t>
            </a:r>
            <a:r>
              <a:rPr lang="es-ES" sz="1500" dirty="0">
                <a:latin typeface="Mallanna" panose="020B0604020202020204" charset="0"/>
                <a:cs typeface="Mallanna" panose="020B0604020202020204" charset="0"/>
              </a:rPr>
              <a:t> vamos a trabajar por cada URL que tenga la página web.</a:t>
            </a:r>
          </a:p>
          <a:p>
            <a:pPr>
              <a:buFont typeface="Arial" panose="020B0604020202020204" pitchFamily="34" charset="0"/>
              <a:buChar char="•"/>
            </a:pPr>
            <a:r>
              <a:rPr lang="es-ES" sz="1500" dirty="0">
                <a:latin typeface="Mallanna" panose="020B0604020202020204" charset="0"/>
                <a:cs typeface="Mallanna" panose="020B0604020202020204" charset="0"/>
              </a:rPr>
              <a:t>En este punto se trabaja a todos los niveles:</a:t>
            </a:r>
          </a:p>
          <a:p>
            <a:pPr>
              <a:buFont typeface="Arial" panose="020B0604020202020204" pitchFamily="34" charset="0"/>
              <a:buChar char="•"/>
            </a:pPr>
            <a:r>
              <a:rPr lang="es-ES" sz="1500" dirty="0">
                <a:latin typeface="Mallanna" panose="020B0604020202020204" charset="0"/>
                <a:cs typeface="Mallanna" panose="020B0604020202020204" charset="0"/>
              </a:rPr>
              <a:t>Para los robots: en la URL, </a:t>
            </a:r>
            <a:r>
              <a:rPr lang="es-ES" sz="1500" dirty="0" err="1">
                <a:latin typeface="Mallanna" panose="020B0604020202020204" charset="0"/>
                <a:cs typeface="Mallanna" panose="020B0604020202020204" charset="0"/>
              </a:rPr>
              <a:t>metadescripción</a:t>
            </a:r>
            <a:r>
              <a:rPr lang="es-ES" sz="1500" dirty="0">
                <a:latin typeface="Mallanna" panose="020B0604020202020204" charset="0"/>
                <a:cs typeface="Mallanna" panose="020B0604020202020204" charset="0"/>
              </a:rPr>
              <a:t>, H1, H2, H3…atributos….</a:t>
            </a:r>
          </a:p>
          <a:p>
            <a:pPr algn="just"/>
            <a:endParaRPr lang="es-ES" sz="1600" dirty="0">
              <a:latin typeface="Mallanna" panose="020B0604020202020204" charset="0"/>
              <a:cs typeface="Mallanna" panose="020B0604020202020204" charset="0"/>
            </a:endParaRPr>
          </a:p>
          <a:p>
            <a:pPr marL="0" indent="0"/>
            <a:endParaRPr lang="es-ES" sz="1600" dirty="0">
              <a:latin typeface="Mallanna" panose="020B0604020202020204" charset="0"/>
              <a:cs typeface="Mallanna"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42"/>
          <p:cNvSpPr txBox="1">
            <a:spLocks noGrp="1"/>
          </p:cNvSpPr>
          <p:nvPr>
            <p:ph type="subTitle" idx="1"/>
          </p:nvPr>
        </p:nvSpPr>
        <p:spPr>
          <a:xfrm>
            <a:off x="144511" y="686669"/>
            <a:ext cx="8336604" cy="4195053"/>
          </a:xfrm>
          <a:prstGeom prst="rect">
            <a:avLst/>
          </a:prstGeom>
        </p:spPr>
        <p:txBody>
          <a:bodyPr spcFirstLastPara="1" wrap="square" lIns="91425" tIns="91425" rIns="91425" bIns="91425" anchor="ctr" anchorCtr="0">
            <a:noAutofit/>
          </a:bodyPr>
          <a:lstStyle/>
          <a:p>
            <a:pPr marL="139700" indent="0">
              <a:buNone/>
            </a:pPr>
            <a:r>
              <a:rPr lang="es-ES" b="1" u="sng" dirty="0"/>
              <a:t>Copys de todos los textos web</a:t>
            </a:r>
            <a:endParaRPr lang="es-ES" b="1" dirty="0"/>
          </a:p>
          <a:p>
            <a:r>
              <a:rPr lang="es-ES" dirty="0"/>
              <a:t>Parte fundamental de cualquier web!!!</a:t>
            </a:r>
          </a:p>
          <a:p>
            <a:r>
              <a:rPr lang="es-ES" dirty="0"/>
              <a:t>Todo lo que contemos debemos contarlo con un cuádruple enfoque:</a:t>
            </a:r>
          </a:p>
          <a:p>
            <a:r>
              <a:rPr lang="es-ES" dirty="0"/>
              <a:t>A nivel SEO</a:t>
            </a:r>
          </a:p>
          <a:p>
            <a:r>
              <a:rPr lang="es-ES" dirty="0"/>
              <a:t>Comercial</a:t>
            </a:r>
          </a:p>
          <a:p>
            <a:r>
              <a:rPr lang="es-ES" dirty="0"/>
              <a:t>A nivel publicitario</a:t>
            </a:r>
          </a:p>
          <a:p>
            <a:r>
              <a:rPr lang="es-ES" dirty="0"/>
              <a:t>Comunicación</a:t>
            </a:r>
          </a:p>
          <a:p>
            <a:pPr marL="139700" indent="0">
              <a:buNone/>
            </a:pPr>
            <a:r>
              <a:rPr lang="es-ES" dirty="0"/>
              <a:t>Nuestra recomendación una vez tengamos definida la arquitectura web, empezar a trabajar que voy a contar y cómo en cada una de las URL que van a conformar la página web.</a:t>
            </a:r>
          </a:p>
          <a:p>
            <a:pPr marL="139700" indent="0">
              <a:buNone/>
            </a:pPr>
            <a:r>
              <a:rPr lang="es-ES" dirty="0"/>
              <a:t>De esta manera en cada contenido trabajaremos las keywords y toda la parte de SEO </a:t>
            </a:r>
            <a:r>
              <a:rPr lang="es-ES" dirty="0" err="1"/>
              <a:t>onpage</a:t>
            </a:r>
            <a:r>
              <a:rPr lang="es-ES" dirty="0"/>
              <a:t>, haremos que los textos o infografías sean atractivas, estén bien redactadas, comuniquen y vendan y ayuden a conseguir los objetivos de conversión marcados.</a:t>
            </a:r>
          </a:p>
          <a:p>
            <a:pPr marL="139700" indent="0">
              <a:buNone/>
            </a:pPr>
            <a:r>
              <a:rPr lang="es-ES" b="1" u="sng" dirty="0"/>
              <a:t>Diseño web digital: fotos, videos, infografías…mas visual</a:t>
            </a:r>
            <a:endParaRPr lang="es-ES" b="1" dirty="0"/>
          </a:p>
          <a:p>
            <a:pPr marL="139700" indent="0">
              <a:buNone/>
            </a:pPr>
            <a:r>
              <a:rPr lang="es-ES" dirty="0"/>
              <a:t>A estas alturas, con toda nuestra web ya montada en un </a:t>
            </a:r>
            <a:r>
              <a:rPr lang="es-ES" dirty="0" err="1"/>
              <a:t>power</a:t>
            </a:r>
            <a:r>
              <a:rPr lang="es-ES" dirty="0"/>
              <a:t> </a:t>
            </a:r>
            <a:r>
              <a:rPr lang="es-ES" dirty="0" err="1"/>
              <a:t>point</a:t>
            </a:r>
            <a:r>
              <a:rPr lang="es-ES" dirty="0"/>
              <a:t> o cualquier otro programa ha llegado el momento de empezar a decidir la línea de diseño y gráfica que llevará la página web, en línea con el Manual de Identidad Corporativa (MIC) de la marca o en caso de no tenerlo, acorde al logotipo.</a:t>
            </a:r>
          </a:p>
          <a:p>
            <a:pPr marL="139700" indent="0">
              <a:buNone/>
            </a:pPr>
            <a:r>
              <a:rPr lang="es-ES" b="1" u="sng" dirty="0"/>
              <a:t>SEO On page</a:t>
            </a:r>
            <a:endParaRPr lang="es-ES" b="1" dirty="0"/>
          </a:p>
          <a:p>
            <a:pPr marL="139700" indent="0">
              <a:buNone/>
            </a:pPr>
            <a:r>
              <a:rPr lang="es-ES" dirty="0"/>
              <a:t>Con la página web ya lista llegará el momento de dejar perfecta toda la parte de Seo </a:t>
            </a:r>
            <a:r>
              <a:rPr lang="es-ES" dirty="0" err="1"/>
              <a:t>Onpage</a:t>
            </a:r>
            <a:r>
              <a:rPr lang="es-ES" dirty="0"/>
              <a:t> o SEO de la página. En este sentido:</a:t>
            </a:r>
          </a:p>
          <a:p>
            <a:r>
              <a:rPr lang="es-ES" dirty="0"/>
              <a:t>Definición de todas las meta descripciones</a:t>
            </a:r>
          </a:p>
          <a:p>
            <a:r>
              <a:rPr lang="es-ES" dirty="0"/>
              <a:t>Títulos SEO</a:t>
            </a:r>
          </a:p>
          <a:p>
            <a:pPr marL="0" lvl="0" indent="0" algn="l" rtl="0">
              <a:spcBef>
                <a:spcPts val="0"/>
              </a:spcBef>
              <a:spcAft>
                <a:spcPts val="0"/>
              </a:spcAft>
              <a:buNone/>
            </a:pPr>
            <a:endParaRPr dirty="0"/>
          </a:p>
        </p:txBody>
      </p:sp>
      <p:cxnSp>
        <p:nvCxnSpPr>
          <p:cNvPr id="387" name="Google Shape;387;p42"/>
          <p:cNvCxnSpPr/>
          <p:nvPr/>
        </p:nvCxnSpPr>
        <p:spPr>
          <a:xfrm>
            <a:off x="321013" y="261778"/>
            <a:ext cx="39918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Aeronautical Engineering Major for College by Slidesgo">
  <a:themeElements>
    <a:clrScheme name="Simple Light">
      <a:dk1>
        <a:srgbClr val="191919"/>
      </a:dk1>
      <a:lt1>
        <a:srgbClr val="FFFFFF"/>
      </a:lt1>
      <a:dk2>
        <a:srgbClr val="29235C"/>
      </a:dk2>
      <a:lt2>
        <a:srgbClr val="C7B0FF"/>
      </a:lt2>
      <a:accent1>
        <a:srgbClr val="00F5FF"/>
      </a:accent1>
      <a:accent2>
        <a:srgbClr val="9EFCE5"/>
      </a:accent2>
      <a:accent3>
        <a:srgbClr val="FFFFFF"/>
      </a:accent3>
      <a:accent4>
        <a:srgbClr val="FFFFFF"/>
      </a:accent4>
      <a:accent5>
        <a:srgbClr val="FFFFFF"/>
      </a:accent5>
      <a:accent6>
        <a:srgbClr val="FFFFFF"/>
      </a:accent6>
      <a:hlink>
        <a:srgbClr val="2923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3562</Words>
  <Application>Microsoft Office PowerPoint</Application>
  <PresentationFormat>Presentación en pantalla (16:9)</PresentationFormat>
  <Paragraphs>284</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Bebas Neue</vt:lpstr>
      <vt:lpstr>Mallanna</vt:lpstr>
      <vt:lpstr>Roboto Condensed Light</vt:lpstr>
      <vt:lpstr>Arial</vt:lpstr>
      <vt:lpstr>Russo One</vt:lpstr>
      <vt:lpstr>Wingdings</vt:lpstr>
      <vt:lpstr>Aeronautical Engineering Major for College by Slidesgo</vt:lpstr>
      <vt:lpstr>Cómo crear una página web</vt:lpstr>
      <vt:lpstr>Indice</vt:lpstr>
      <vt:lpstr>1. Cómo crear una página web: definiendo la estrategia digital </vt:lpstr>
      <vt:lpstr>2. Aspectos de la estrategia digital que impactan en cómo crear una página web </vt:lpstr>
      <vt:lpstr>Presentación de PowerPoint</vt:lpstr>
      <vt:lpstr>Principales conceptos del Marketing Digital</vt:lpstr>
      <vt:lpstr>3. Definiendo una Estrategia web profesional paso clave de cómo crear una página web </vt:lpstr>
      <vt:lpstr>Presentación de PowerPoint</vt:lpstr>
      <vt:lpstr>Presentación de PowerPoint</vt:lpstr>
      <vt:lpstr>Presentación de PowerPoint</vt:lpstr>
      <vt:lpstr>Planificación web </vt:lpstr>
      <vt:lpstr>4. Funcionalidades que toda web debe tener </vt:lpstr>
      <vt:lpstr>5. Cómo crear una página web paso a paso   </vt:lpstr>
      <vt:lpstr>Presentación de PowerPoint</vt:lpstr>
      <vt:lpstr>6. Wix, cómo crear una web paso a paso. </vt:lpstr>
      <vt:lpstr>Presentación de PowerPoint</vt:lpstr>
      <vt:lpstr>Presentación de PowerPoint</vt:lpstr>
      <vt:lpstr>GRACIAS POR 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crear una página web</dc:title>
  <dc:creator>Personal</dc:creator>
  <cp:lastModifiedBy>Bam Xert</cp:lastModifiedBy>
  <cp:revision>1</cp:revision>
  <dcterms:modified xsi:type="dcterms:W3CDTF">2022-02-05T18:51:25Z</dcterms:modified>
</cp:coreProperties>
</file>