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62" r:id="rId5"/>
    <p:sldId id="261"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E00"/>
    <a:srgbClr val="1420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52" autoAdjust="0"/>
    <p:restoredTop sz="94660"/>
  </p:normalViewPr>
  <p:slideViewPr>
    <p:cSldViewPr snapToGrid="0">
      <p:cViewPr varScale="1">
        <p:scale>
          <a:sx n="156" d="100"/>
          <a:sy n="156" d="100"/>
        </p:scale>
        <p:origin x="102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BF30F-0F8F-4E3E-B885-44245DA8FF53}" type="datetimeFigureOut">
              <a:rPr lang="en-US" smtClean="0"/>
              <a:t>6/4/2023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FADC4-535A-4D5D-A0FD-95A7091DA479}" type="slidenum">
              <a:rPr lang="en-US" smtClean="0"/>
              <a:t>‹#›</a:t>
            </a:fld>
            <a:endParaRPr lang="en-US"/>
          </a:p>
        </p:txBody>
      </p:sp>
    </p:spTree>
    <p:extLst>
      <p:ext uri="{BB962C8B-B14F-4D97-AF65-F5344CB8AC3E}">
        <p14:creationId xmlns:p14="http://schemas.microsoft.com/office/powerpoint/2010/main" val="1648891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8FADC4-535A-4D5D-A0FD-95A7091DA479}" type="slidenum">
              <a:rPr lang="en-US" smtClean="0"/>
              <a:t>2</a:t>
            </a:fld>
            <a:endParaRPr lang="en-US"/>
          </a:p>
        </p:txBody>
      </p:sp>
    </p:spTree>
    <p:extLst>
      <p:ext uri="{BB962C8B-B14F-4D97-AF65-F5344CB8AC3E}">
        <p14:creationId xmlns:p14="http://schemas.microsoft.com/office/powerpoint/2010/main" val="2408708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8FADC4-535A-4D5D-A0FD-95A7091DA479}" type="slidenum">
              <a:rPr lang="en-US" smtClean="0"/>
              <a:t>16</a:t>
            </a:fld>
            <a:endParaRPr lang="en-US"/>
          </a:p>
        </p:txBody>
      </p:sp>
    </p:spTree>
    <p:extLst>
      <p:ext uri="{BB962C8B-B14F-4D97-AF65-F5344CB8AC3E}">
        <p14:creationId xmlns:p14="http://schemas.microsoft.com/office/powerpoint/2010/main" val="17228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CCCCCC"/>
                </a:solidFill>
                <a:effectLst/>
                <a:latin typeface="Consolas" panose="020B0609020204030204" pitchFamily="49" charset="0"/>
              </a:rPr>
              <a:t>Correlation coefficient (r^2): 0.49</a:t>
            </a:r>
            <a:endParaRPr lang="en-US" dirty="0"/>
          </a:p>
        </p:txBody>
      </p:sp>
      <p:sp>
        <p:nvSpPr>
          <p:cNvPr id="4" name="Slide Number Placeholder 3"/>
          <p:cNvSpPr>
            <a:spLocks noGrp="1"/>
          </p:cNvSpPr>
          <p:nvPr>
            <p:ph type="sldNum" sz="quarter" idx="5"/>
          </p:nvPr>
        </p:nvSpPr>
        <p:spPr/>
        <p:txBody>
          <a:bodyPr/>
          <a:lstStyle/>
          <a:p>
            <a:fld id="{288FADC4-535A-4D5D-A0FD-95A7091DA479}" type="slidenum">
              <a:rPr lang="en-US" smtClean="0"/>
              <a:t>8</a:t>
            </a:fld>
            <a:endParaRPr lang="en-US"/>
          </a:p>
        </p:txBody>
      </p:sp>
    </p:spTree>
    <p:extLst>
      <p:ext uri="{BB962C8B-B14F-4D97-AF65-F5344CB8AC3E}">
        <p14:creationId xmlns:p14="http://schemas.microsoft.com/office/powerpoint/2010/main" val="2391709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CCCCCC"/>
                </a:solidFill>
                <a:effectLst/>
                <a:latin typeface="Consolas" panose="020B0609020204030204" pitchFamily="49" charset="0"/>
              </a:rPr>
              <a:t>Correlation coefficient (r^2): 0.11, outliers are for defense</a:t>
            </a:r>
            <a:endParaRPr lang="en-US" dirty="0"/>
          </a:p>
        </p:txBody>
      </p:sp>
      <p:sp>
        <p:nvSpPr>
          <p:cNvPr id="4" name="Slide Number Placeholder 3"/>
          <p:cNvSpPr>
            <a:spLocks noGrp="1"/>
          </p:cNvSpPr>
          <p:nvPr>
            <p:ph type="sldNum" sz="quarter" idx="5"/>
          </p:nvPr>
        </p:nvSpPr>
        <p:spPr/>
        <p:txBody>
          <a:bodyPr/>
          <a:lstStyle/>
          <a:p>
            <a:fld id="{288FADC4-535A-4D5D-A0FD-95A7091DA479}" type="slidenum">
              <a:rPr lang="en-US" smtClean="0"/>
              <a:t>9</a:t>
            </a:fld>
            <a:endParaRPr lang="en-US"/>
          </a:p>
        </p:txBody>
      </p:sp>
    </p:spTree>
    <p:extLst>
      <p:ext uri="{BB962C8B-B14F-4D97-AF65-F5344CB8AC3E}">
        <p14:creationId xmlns:p14="http://schemas.microsoft.com/office/powerpoint/2010/main" val="3375533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CCCCCC"/>
                </a:solidFill>
                <a:effectLst/>
                <a:latin typeface="Consolas" panose="020B0609020204030204" pitchFamily="49" charset="0"/>
              </a:rPr>
              <a:t>Correlation coefficient (r^2): 0.45 between HP and weight</a:t>
            </a:r>
            <a:endParaRPr lang="en-US" dirty="0"/>
          </a:p>
        </p:txBody>
      </p:sp>
      <p:sp>
        <p:nvSpPr>
          <p:cNvPr id="4" name="Slide Number Placeholder 3"/>
          <p:cNvSpPr>
            <a:spLocks noGrp="1"/>
          </p:cNvSpPr>
          <p:nvPr>
            <p:ph type="sldNum" sz="quarter" idx="5"/>
          </p:nvPr>
        </p:nvSpPr>
        <p:spPr/>
        <p:txBody>
          <a:bodyPr/>
          <a:lstStyle/>
          <a:p>
            <a:fld id="{288FADC4-535A-4D5D-A0FD-95A7091DA479}" type="slidenum">
              <a:rPr lang="en-US" smtClean="0"/>
              <a:t>10</a:t>
            </a:fld>
            <a:endParaRPr lang="en-US"/>
          </a:p>
        </p:txBody>
      </p:sp>
    </p:spTree>
    <p:extLst>
      <p:ext uri="{BB962C8B-B14F-4D97-AF65-F5344CB8AC3E}">
        <p14:creationId xmlns:p14="http://schemas.microsoft.com/office/powerpoint/2010/main" val="348949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CCCCCC"/>
                </a:solidFill>
                <a:effectLst/>
                <a:latin typeface="Consolas" panose="020B0609020204030204" pitchFamily="49" charset="0"/>
              </a:rPr>
              <a:t>Correlation coefficient (r^2): 0.05 between speed and weight little to no correlation between weight and speed</a:t>
            </a:r>
            <a:endParaRPr lang="en-US" dirty="0"/>
          </a:p>
        </p:txBody>
      </p:sp>
      <p:sp>
        <p:nvSpPr>
          <p:cNvPr id="4" name="Slide Number Placeholder 3"/>
          <p:cNvSpPr>
            <a:spLocks noGrp="1"/>
          </p:cNvSpPr>
          <p:nvPr>
            <p:ph type="sldNum" sz="quarter" idx="5"/>
          </p:nvPr>
        </p:nvSpPr>
        <p:spPr/>
        <p:txBody>
          <a:bodyPr/>
          <a:lstStyle/>
          <a:p>
            <a:fld id="{288FADC4-535A-4D5D-A0FD-95A7091DA479}" type="slidenum">
              <a:rPr lang="en-US" smtClean="0"/>
              <a:t>11</a:t>
            </a:fld>
            <a:endParaRPr lang="en-US"/>
          </a:p>
        </p:txBody>
      </p:sp>
    </p:spTree>
    <p:extLst>
      <p:ext uri="{BB962C8B-B14F-4D97-AF65-F5344CB8AC3E}">
        <p14:creationId xmlns:p14="http://schemas.microsoft.com/office/powerpoint/2010/main" val="230106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CCCCCC"/>
                </a:solidFill>
                <a:effectLst/>
                <a:latin typeface="Consolas" panose="020B0609020204030204" pitchFamily="49" charset="0"/>
              </a:rPr>
              <a:t>Correlation coefficient (r^2): 0.15 between Attack and Special Attack, outliers are for </a:t>
            </a:r>
            <a:r>
              <a:rPr lang="fr-FR" b="0" i="0" dirty="0" err="1">
                <a:solidFill>
                  <a:srgbClr val="CCCCCC"/>
                </a:solidFill>
                <a:effectLst/>
                <a:latin typeface="Consolas" panose="020B0609020204030204" pitchFamily="49" charset="0"/>
              </a:rPr>
              <a:t>Sp</a:t>
            </a:r>
            <a:r>
              <a:rPr lang="fr-FR" b="0" i="0" dirty="0">
                <a:solidFill>
                  <a:srgbClr val="CCCCCC"/>
                </a:solidFill>
                <a:effectLst/>
                <a:latin typeface="Consolas" panose="020B0609020204030204" pitchFamily="49" charset="0"/>
              </a:rPr>
              <a:t> </a:t>
            </a:r>
            <a:r>
              <a:rPr lang="fr-FR" b="0" i="0" dirty="0" err="1">
                <a:solidFill>
                  <a:srgbClr val="CCCCCC"/>
                </a:solidFill>
                <a:effectLst/>
                <a:latin typeface="Consolas" panose="020B0609020204030204" pitchFamily="49" charset="0"/>
              </a:rPr>
              <a:t>attack</a:t>
            </a:r>
            <a:endParaRPr lang="en-US" dirty="0"/>
          </a:p>
        </p:txBody>
      </p:sp>
      <p:sp>
        <p:nvSpPr>
          <p:cNvPr id="4" name="Slide Number Placeholder 3"/>
          <p:cNvSpPr>
            <a:spLocks noGrp="1"/>
          </p:cNvSpPr>
          <p:nvPr>
            <p:ph type="sldNum" sz="quarter" idx="5"/>
          </p:nvPr>
        </p:nvSpPr>
        <p:spPr/>
        <p:txBody>
          <a:bodyPr/>
          <a:lstStyle/>
          <a:p>
            <a:fld id="{288FADC4-535A-4D5D-A0FD-95A7091DA479}" type="slidenum">
              <a:rPr lang="en-US" smtClean="0"/>
              <a:t>12</a:t>
            </a:fld>
            <a:endParaRPr lang="en-US"/>
          </a:p>
        </p:txBody>
      </p:sp>
    </p:spTree>
    <p:extLst>
      <p:ext uri="{BB962C8B-B14F-4D97-AF65-F5344CB8AC3E}">
        <p14:creationId xmlns:p14="http://schemas.microsoft.com/office/powerpoint/2010/main" val="3923616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8FADC4-535A-4D5D-A0FD-95A7091DA479}" type="slidenum">
              <a:rPr lang="en-US" smtClean="0"/>
              <a:t>13</a:t>
            </a:fld>
            <a:endParaRPr lang="en-US"/>
          </a:p>
        </p:txBody>
      </p:sp>
    </p:spTree>
    <p:extLst>
      <p:ext uri="{BB962C8B-B14F-4D97-AF65-F5344CB8AC3E}">
        <p14:creationId xmlns:p14="http://schemas.microsoft.com/office/powerpoint/2010/main" val="3426155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8FADC4-535A-4D5D-A0FD-95A7091DA479}" type="slidenum">
              <a:rPr lang="en-US" smtClean="0"/>
              <a:t>14</a:t>
            </a:fld>
            <a:endParaRPr lang="en-US"/>
          </a:p>
        </p:txBody>
      </p:sp>
    </p:spTree>
    <p:extLst>
      <p:ext uri="{BB962C8B-B14F-4D97-AF65-F5344CB8AC3E}">
        <p14:creationId xmlns:p14="http://schemas.microsoft.com/office/powerpoint/2010/main" val="3428600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8FADC4-535A-4D5D-A0FD-95A7091DA479}" type="slidenum">
              <a:rPr lang="en-US" smtClean="0"/>
              <a:t>15</a:t>
            </a:fld>
            <a:endParaRPr lang="en-US"/>
          </a:p>
        </p:txBody>
      </p:sp>
    </p:spTree>
    <p:extLst>
      <p:ext uri="{BB962C8B-B14F-4D97-AF65-F5344CB8AC3E}">
        <p14:creationId xmlns:p14="http://schemas.microsoft.com/office/powerpoint/2010/main" val="1196008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14868" y="1122363"/>
            <a:ext cx="5655212" cy="2387600"/>
          </a:xfrm>
        </p:spPr>
        <p:txBody>
          <a:bodyPr anchor="b">
            <a:normAutofit/>
          </a:bodyPr>
          <a:lstStyle>
            <a:lvl1pPr algn="ctr">
              <a:defRPr sz="5400">
                <a:solidFill>
                  <a:schemeClr val="bg1"/>
                </a:solidFill>
                <a:effectLst>
                  <a:outerShdw blurRad="38100" dist="38100" dir="2700000" algn="tl">
                    <a:srgbClr val="000000">
                      <a:alpha val="43137"/>
                    </a:srgbClr>
                  </a:outerShdw>
                </a:effectLst>
              </a:defRPr>
            </a:lvl1pPr>
          </a:lstStyle>
          <a:p>
            <a:r>
              <a:rPr lang="en-US"/>
              <a:t>Click to edit Master title style</a:t>
            </a:r>
          </a:p>
        </p:txBody>
      </p:sp>
      <p:sp>
        <p:nvSpPr>
          <p:cNvPr id="3" name="Subtitle 2"/>
          <p:cNvSpPr>
            <a:spLocks noGrp="1"/>
          </p:cNvSpPr>
          <p:nvPr>
            <p:ph type="subTitle" idx="1"/>
          </p:nvPr>
        </p:nvSpPr>
        <p:spPr>
          <a:xfrm>
            <a:off x="6414868" y="3602038"/>
            <a:ext cx="565521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7904187"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7904187" cy="1500187"/>
          </a:xfrm>
        </p:spPr>
        <p:txBody>
          <a:bodyPr/>
          <a:lstStyle>
            <a:lvl1pPr marL="0" indent="0">
              <a:buNone/>
              <a:defRPr sz="2400">
                <a:solidFill>
                  <a:srgbClr val="14204A"/>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293033"/>
            <a:ext cx="5181600" cy="38839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93033"/>
            <a:ext cx="5181600" cy="38839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203182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855741"/>
            <a:ext cx="5157787" cy="3333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203182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855741"/>
            <a:ext cx="5183188" cy="3333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6/4/2023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6/4/2023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428" y="284661"/>
            <a:ext cx="792597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288291"/>
            <a:ext cx="10515600" cy="38886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76D79ED-3FA7-4EF8-964B-EB8BCFAB02F8}" type="datetimeFigureOut">
              <a:rPr lang="en-US" smtClean="0"/>
              <a:pPr/>
              <a:t>6/4/2023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758483" cy="365125"/>
          </a:xfrm>
          <a:prstGeom prst="rect">
            <a:avLst/>
          </a:prstGeom>
        </p:spPr>
        <p:txBody>
          <a:bodyPr vert="horz" lIns="91440" tIns="45720" rIns="91440" bIns="45720" rtlCol="0" anchor="ctr"/>
          <a:lstStyle>
            <a:lvl1pPr algn="r">
              <a:defRPr sz="1200">
                <a:solidFill>
                  <a:schemeClr val="bg1"/>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tx1">
                    <a:lumMod val="50000"/>
                    <a:lumOff val="50000"/>
                  </a:schemeClr>
                </a:solidFill>
              </a:rPr>
              <a:t>Find</a:t>
            </a:r>
            <a:r>
              <a:rPr lang="bs-Latn-BA" sz="1200" baseline="0" dirty="0">
                <a:solidFill>
                  <a:schemeClr val="tx1">
                    <a:lumMod val="50000"/>
                    <a:lumOff val="50000"/>
                  </a:schemeClr>
                </a:solidFill>
              </a:rPr>
              <a:t> m</a:t>
            </a:r>
            <a:r>
              <a:rPr lang="bs-Latn-BA" sz="1200" dirty="0">
                <a:solidFill>
                  <a:schemeClr val="tx1">
                    <a:lumMod val="50000"/>
                    <a:lumOff val="50000"/>
                  </a:schemeClr>
                </a:solidFill>
              </a:rPr>
              <a:t>ore PowerPoint templates</a:t>
            </a:r>
            <a:r>
              <a:rPr lang="bs-Latn-BA" sz="1200" baseline="0" dirty="0">
                <a:solidFill>
                  <a:schemeClr val="tx1">
                    <a:lumMod val="50000"/>
                    <a:lumOff val="50000"/>
                  </a:schemeClr>
                </a:solidFill>
              </a:rPr>
              <a:t> on </a:t>
            </a:r>
            <a:r>
              <a:rPr lang="bs-Latn-BA" sz="1200" b="1" baseline="0" dirty="0">
                <a:solidFill>
                  <a:schemeClr val="tx1">
                    <a:lumMod val="50000"/>
                    <a:lumOff val="50000"/>
                  </a:schemeClr>
                </a:solidFill>
                <a:hlinkClick r:id="rId13"/>
              </a:rPr>
              <a:t>prezentr.com</a:t>
            </a:r>
            <a:r>
              <a:rPr lang="bs-Latn-BA" sz="1200" baseline="0" dirty="0">
                <a:solidFill>
                  <a:schemeClr val="tx1">
                    <a:lumMod val="50000"/>
                    <a:lumOff val="50000"/>
                  </a:schemeClr>
                </a:solidFill>
              </a:rPr>
              <a:t>!</a:t>
            </a:r>
            <a:endParaRPr lang="en-US" sz="1200" dirty="0">
              <a:solidFill>
                <a:schemeClr val="tx1">
                  <a:lumMod val="50000"/>
                  <a:lumOff val="50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14204A"/>
          </a:solidFill>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0A8E141-278A-B94D-9F64-42EC18251494}"/>
              </a:ext>
            </a:extLst>
          </p:cNvPr>
          <p:cNvSpPr/>
          <p:nvPr/>
        </p:nvSpPr>
        <p:spPr>
          <a:xfrm>
            <a:off x="-967436"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dirty="0"/>
          </a:p>
        </p:txBody>
      </p:sp>
      <p:sp>
        <p:nvSpPr>
          <p:cNvPr id="2" name="Title 1"/>
          <p:cNvSpPr>
            <a:spLocks noGrp="1"/>
          </p:cNvSpPr>
          <p:nvPr>
            <p:ph type="ctrTitle"/>
          </p:nvPr>
        </p:nvSpPr>
        <p:spPr>
          <a:xfrm>
            <a:off x="6096000" y="63660"/>
            <a:ext cx="5655212" cy="365175"/>
          </a:xfrm>
        </p:spPr>
        <p:txBody>
          <a:bodyPr>
            <a:normAutofit/>
          </a:bodyPr>
          <a:lstStyle/>
          <a:p>
            <a:r>
              <a:rPr lang="en-US" sz="1800" spc="600" dirty="0"/>
              <a:t>Team Arcanine Presents </a:t>
            </a:r>
          </a:p>
        </p:txBody>
      </p:sp>
      <p:sp>
        <p:nvSpPr>
          <p:cNvPr id="3" name="Subtitle 2"/>
          <p:cNvSpPr>
            <a:spLocks noGrp="1"/>
          </p:cNvSpPr>
          <p:nvPr>
            <p:ph type="subTitle" idx="1"/>
          </p:nvPr>
        </p:nvSpPr>
        <p:spPr>
          <a:xfrm>
            <a:off x="5978324" y="427532"/>
            <a:ext cx="6169306" cy="526076"/>
          </a:xfrm>
        </p:spPr>
        <p:txBody>
          <a:bodyPr>
            <a:normAutofit/>
          </a:bodyPr>
          <a:lstStyle/>
          <a:p>
            <a:r>
              <a:rPr lang="en-US" sz="1800" b="1" dirty="0">
                <a:solidFill>
                  <a:srgbClr val="FFCE00"/>
                </a:solidFill>
              </a:rPr>
              <a:t>A Comprehensive Analysis of the original 151 Pokémon</a:t>
            </a:r>
          </a:p>
        </p:txBody>
      </p:sp>
      <p:sp>
        <p:nvSpPr>
          <p:cNvPr id="4" name="TextBox 3">
            <a:extLst>
              <a:ext uri="{FF2B5EF4-FFF2-40B4-BE49-F238E27FC236}">
                <a16:creationId xmlns:a16="http://schemas.microsoft.com/office/drawing/2014/main" id="{88343CDF-D181-6821-E769-68C3B2D07645}"/>
              </a:ext>
            </a:extLst>
          </p:cNvPr>
          <p:cNvSpPr txBox="1"/>
          <p:nvPr/>
        </p:nvSpPr>
        <p:spPr>
          <a:xfrm>
            <a:off x="6878255" y="792707"/>
            <a:ext cx="4369443" cy="276999"/>
          </a:xfrm>
          <a:prstGeom prst="rect">
            <a:avLst/>
          </a:prstGeom>
          <a:noFill/>
        </p:spPr>
        <p:txBody>
          <a:bodyPr wrap="square" rtlCol="0">
            <a:spAutoFit/>
          </a:bodyPr>
          <a:lstStyle/>
          <a:p>
            <a:r>
              <a:rPr lang="en-US" sz="1200" dirty="0">
                <a:solidFill>
                  <a:schemeClr val="accent4"/>
                </a:solidFill>
              </a:rPr>
              <a:t>Adwoa Darkwa-Anto, Nancy Sakyi, Azkya Said, Dustin Shaddix</a:t>
            </a:r>
          </a:p>
        </p:txBody>
      </p:sp>
      <p:pic>
        <p:nvPicPr>
          <p:cNvPr id="7" name="Picture 6" descr="A picture containing cartoon, art, collage, screenshot&#10;&#10;Description automatically generated">
            <a:extLst>
              <a:ext uri="{FF2B5EF4-FFF2-40B4-BE49-F238E27FC236}">
                <a16:creationId xmlns:a16="http://schemas.microsoft.com/office/drawing/2014/main" id="{72D41D4C-B98D-257B-C2D4-62FE9C066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2242" y="1166687"/>
            <a:ext cx="4681468" cy="5077855"/>
          </a:xfrm>
          <a:prstGeom prst="rect">
            <a:avLst/>
          </a:prstGeom>
        </p:spPr>
      </p:pic>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00C7-EA93-27C9-5E03-789C3309D1A9}"/>
              </a:ext>
            </a:extLst>
          </p:cNvPr>
          <p:cNvSpPr>
            <a:spLocks noGrp="1"/>
          </p:cNvSpPr>
          <p:nvPr>
            <p:ph type="title"/>
          </p:nvPr>
        </p:nvSpPr>
        <p:spPr>
          <a:xfrm>
            <a:off x="-485513" y="156780"/>
            <a:ext cx="10515600" cy="1325563"/>
          </a:xfrm>
        </p:spPr>
        <p:txBody>
          <a:bodyPr>
            <a:normAutofit/>
          </a:bodyPr>
          <a:lstStyle/>
          <a:p>
            <a:r>
              <a:rPr lang="en-US" sz="4000" dirty="0"/>
              <a:t>Correlation of HP and Weight </a:t>
            </a:r>
          </a:p>
        </p:txBody>
      </p:sp>
      <p:pic>
        <p:nvPicPr>
          <p:cNvPr id="8" name="Content Placeholder 7" descr="A picture containing text, line, plot, screenshot&#10;&#10;Description automatically generated">
            <a:extLst>
              <a:ext uri="{FF2B5EF4-FFF2-40B4-BE49-F238E27FC236}">
                <a16:creationId xmlns:a16="http://schemas.microsoft.com/office/drawing/2014/main" id="{B38C1B63-FB93-D68E-EC13-3C58926020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71425" y="2280474"/>
            <a:ext cx="4449431" cy="3464876"/>
          </a:xfrm>
        </p:spPr>
      </p:pic>
      <p:pic>
        <p:nvPicPr>
          <p:cNvPr id="11" name="Content Placeholder 10" descr="A diagram of a weight box plot&#10;&#10;Description automatically generated with low confidence">
            <a:extLst>
              <a:ext uri="{FF2B5EF4-FFF2-40B4-BE49-F238E27FC236}">
                <a16:creationId xmlns:a16="http://schemas.microsoft.com/office/drawing/2014/main" id="{0C3EFDD7-8C55-4848-C385-9D71AA822D06}"/>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84824" y="2280473"/>
            <a:ext cx="5625880" cy="3460570"/>
          </a:xfrm>
        </p:spPr>
      </p:pic>
      <p:pic>
        <p:nvPicPr>
          <p:cNvPr id="14" name="Picture 13" descr="A picture containing cartoon, clipart, drawing, illustration&#10;&#10;Description automatically generated">
            <a:extLst>
              <a:ext uri="{FF2B5EF4-FFF2-40B4-BE49-F238E27FC236}">
                <a16:creationId xmlns:a16="http://schemas.microsoft.com/office/drawing/2014/main" id="{B6CD8F6C-1EFD-793C-D378-CDE883A9189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26881" y="742618"/>
            <a:ext cx="1636022" cy="1479449"/>
          </a:xfrm>
          <a:prstGeom prst="rect">
            <a:avLst/>
          </a:prstGeom>
        </p:spPr>
      </p:pic>
    </p:spTree>
    <p:extLst>
      <p:ext uri="{BB962C8B-B14F-4D97-AF65-F5344CB8AC3E}">
        <p14:creationId xmlns:p14="http://schemas.microsoft.com/office/powerpoint/2010/main" val="273424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00C7-EA93-27C9-5E03-789C3309D1A9}"/>
              </a:ext>
            </a:extLst>
          </p:cNvPr>
          <p:cNvSpPr>
            <a:spLocks noGrp="1"/>
          </p:cNvSpPr>
          <p:nvPr>
            <p:ph type="title"/>
          </p:nvPr>
        </p:nvSpPr>
        <p:spPr>
          <a:xfrm>
            <a:off x="-485513" y="156780"/>
            <a:ext cx="10515600" cy="1325563"/>
          </a:xfrm>
        </p:spPr>
        <p:txBody>
          <a:bodyPr>
            <a:normAutofit/>
          </a:bodyPr>
          <a:lstStyle/>
          <a:p>
            <a:r>
              <a:rPr lang="en-US" sz="4000" dirty="0"/>
              <a:t>Correlation of Weight and Speed</a:t>
            </a:r>
          </a:p>
        </p:txBody>
      </p:sp>
      <p:pic>
        <p:nvPicPr>
          <p:cNvPr id="9" name="Content Placeholder 8" descr="A picture containing text, screenshot, plot, diagram&#10;&#10;Description automatically generated">
            <a:extLst>
              <a:ext uri="{FF2B5EF4-FFF2-40B4-BE49-F238E27FC236}">
                <a16:creationId xmlns:a16="http://schemas.microsoft.com/office/drawing/2014/main" id="{F66CD207-C75D-0EB8-18CA-6E84466C7A1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1415" y="2222339"/>
            <a:ext cx="4372828" cy="3449256"/>
          </a:xfrm>
        </p:spPr>
      </p:pic>
      <p:pic>
        <p:nvPicPr>
          <p:cNvPr id="12" name="Content Placeholder 11" descr="A picture containing text, screenshot, line, plot&#10;&#10;Description automatically generated">
            <a:extLst>
              <a:ext uri="{FF2B5EF4-FFF2-40B4-BE49-F238E27FC236}">
                <a16:creationId xmlns:a16="http://schemas.microsoft.com/office/drawing/2014/main" id="{60822F60-CB8E-7694-5943-579113AA910E}"/>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892863" y="2153655"/>
            <a:ext cx="5659294" cy="3517940"/>
          </a:xfrm>
        </p:spPr>
      </p:pic>
    </p:spTree>
    <p:extLst>
      <p:ext uri="{BB962C8B-B14F-4D97-AF65-F5344CB8AC3E}">
        <p14:creationId xmlns:p14="http://schemas.microsoft.com/office/powerpoint/2010/main" val="870765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00C7-EA93-27C9-5E03-789C3309D1A9}"/>
              </a:ext>
            </a:extLst>
          </p:cNvPr>
          <p:cNvSpPr>
            <a:spLocks noGrp="1"/>
          </p:cNvSpPr>
          <p:nvPr>
            <p:ph type="title"/>
          </p:nvPr>
        </p:nvSpPr>
        <p:spPr>
          <a:xfrm>
            <a:off x="-485513" y="156780"/>
            <a:ext cx="10515600" cy="1325563"/>
          </a:xfrm>
        </p:spPr>
        <p:txBody>
          <a:bodyPr>
            <a:normAutofit/>
          </a:bodyPr>
          <a:lstStyle/>
          <a:p>
            <a:r>
              <a:rPr lang="en-US" sz="4000" dirty="0"/>
              <a:t>Correlation of Attack and Sp. Attack</a:t>
            </a:r>
          </a:p>
        </p:txBody>
      </p:sp>
      <p:pic>
        <p:nvPicPr>
          <p:cNvPr id="8" name="Content Placeholder 7" descr="A picture containing text, line, screenshot, diagram&#10;&#10;Description automatically generated">
            <a:extLst>
              <a:ext uri="{FF2B5EF4-FFF2-40B4-BE49-F238E27FC236}">
                <a16:creationId xmlns:a16="http://schemas.microsoft.com/office/drawing/2014/main" id="{75721154-AC25-4519-0995-E177F17930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52361" y="2191252"/>
            <a:ext cx="4299262" cy="3333750"/>
          </a:xfrm>
        </p:spPr>
      </p:pic>
      <p:pic>
        <p:nvPicPr>
          <p:cNvPr id="11" name="Content Placeholder 10" descr="A picture containing text, screenshot, line, plot&#10;&#10;Description automatically generated">
            <a:extLst>
              <a:ext uri="{FF2B5EF4-FFF2-40B4-BE49-F238E27FC236}">
                <a16:creationId xmlns:a16="http://schemas.microsoft.com/office/drawing/2014/main" id="{1FDE0672-25DB-B078-A45C-C294DFC3A9A5}"/>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096000" y="2165229"/>
            <a:ext cx="5404852" cy="3359773"/>
          </a:xfrm>
        </p:spPr>
      </p:pic>
      <p:pic>
        <p:nvPicPr>
          <p:cNvPr id="6" name="Picture 5">
            <a:extLst>
              <a:ext uri="{FF2B5EF4-FFF2-40B4-BE49-F238E27FC236}">
                <a16:creationId xmlns:a16="http://schemas.microsoft.com/office/drawing/2014/main" id="{8C4B3AC4-CABA-E876-D3DD-43B4B5D84212}"/>
              </a:ext>
            </a:extLst>
          </p:cNvPr>
          <p:cNvPicPr>
            <a:picLocks noChangeAspect="1"/>
          </p:cNvPicPr>
          <p:nvPr/>
        </p:nvPicPr>
        <p:blipFill>
          <a:blip r:embed="rId5"/>
          <a:stretch>
            <a:fillRect/>
          </a:stretch>
        </p:blipFill>
        <p:spPr>
          <a:xfrm>
            <a:off x="913102" y="5939967"/>
            <a:ext cx="8322951" cy="535842"/>
          </a:xfrm>
          <a:prstGeom prst="rect">
            <a:avLst/>
          </a:prstGeom>
        </p:spPr>
      </p:pic>
    </p:spTree>
    <p:extLst>
      <p:ext uri="{BB962C8B-B14F-4D97-AF65-F5344CB8AC3E}">
        <p14:creationId xmlns:p14="http://schemas.microsoft.com/office/powerpoint/2010/main" val="400829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00C7-EA93-27C9-5E03-789C3309D1A9}"/>
              </a:ext>
            </a:extLst>
          </p:cNvPr>
          <p:cNvSpPr>
            <a:spLocks noGrp="1"/>
          </p:cNvSpPr>
          <p:nvPr>
            <p:ph type="title"/>
          </p:nvPr>
        </p:nvSpPr>
        <p:spPr>
          <a:xfrm>
            <a:off x="157980" y="70529"/>
            <a:ext cx="8725590" cy="1325563"/>
          </a:xfrm>
        </p:spPr>
        <p:txBody>
          <a:bodyPr>
            <a:normAutofit/>
          </a:bodyPr>
          <a:lstStyle/>
          <a:p>
            <a:r>
              <a:rPr lang="en-US" sz="4000" dirty="0"/>
              <a:t>Legendary Pokémon and their Stats  </a:t>
            </a:r>
          </a:p>
        </p:txBody>
      </p:sp>
      <p:pic>
        <p:nvPicPr>
          <p:cNvPr id="6" name="Content Placeholder 5" descr="A picture containing text, screenshot, diagram, plot&#10;&#10;Description automatically generated">
            <a:extLst>
              <a:ext uri="{FF2B5EF4-FFF2-40B4-BE49-F238E27FC236}">
                <a16:creationId xmlns:a16="http://schemas.microsoft.com/office/drawing/2014/main" id="{DE719E93-C91C-02D0-68FE-6A88962B59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1870" y="2304950"/>
            <a:ext cx="7424574" cy="3889375"/>
          </a:xfrm>
        </p:spPr>
      </p:pic>
      <p:pic>
        <p:nvPicPr>
          <p:cNvPr id="12" name="Picture 11" descr="A picture containing bird, feather, cartoon, art&#10;&#10;Description automatically generated">
            <a:extLst>
              <a:ext uri="{FF2B5EF4-FFF2-40B4-BE49-F238E27FC236}">
                <a16:creationId xmlns:a16="http://schemas.microsoft.com/office/drawing/2014/main" id="{33B7737F-39DA-9DA7-4DAC-38EE8B96EB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70424" y="966605"/>
            <a:ext cx="1344996" cy="1033757"/>
          </a:xfrm>
          <a:prstGeom prst="rect">
            <a:avLst/>
          </a:prstGeom>
        </p:spPr>
      </p:pic>
      <p:pic>
        <p:nvPicPr>
          <p:cNvPr id="14" name="Picture 13" descr="A cartoon bird with wings spread&#10;&#10;Description automatically generated with low confidence">
            <a:extLst>
              <a:ext uri="{FF2B5EF4-FFF2-40B4-BE49-F238E27FC236}">
                <a16:creationId xmlns:a16="http://schemas.microsoft.com/office/drawing/2014/main" id="{4F44E962-666B-C13C-5999-5CAE9C351BA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7174" y="2052448"/>
            <a:ext cx="1495748" cy="1380691"/>
          </a:xfrm>
          <a:prstGeom prst="rect">
            <a:avLst/>
          </a:prstGeom>
        </p:spPr>
      </p:pic>
      <p:pic>
        <p:nvPicPr>
          <p:cNvPr id="16" name="Picture 15" descr="A picture containing cartoon, art, yellow, star&#10;&#10;Description automatically generated">
            <a:extLst>
              <a:ext uri="{FF2B5EF4-FFF2-40B4-BE49-F238E27FC236}">
                <a16:creationId xmlns:a16="http://schemas.microsoft.com/office/drawing/2014/main" id="{8873B81C-A5EF-C4DC-02A5-A19E41EA72B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93652" y="2272341"/>
            <a:ext cx="1373802" cy="940904"/>
          </a:xfrm>
          <a:prstGeom prst="rect">
            <a:avLst/>
          </a:prstGeom>
        </p:spPr>
      </p:pic>
      <p:pic>
        <p:nvPicPr>
          <p:cNvPr id="18" name="Picture 17" descr="A picture containing clipart, illustration, sketch, drawing&#10;&#10;Description automatically generated">
            <a:extLst>
              <a:ext uri="{FF2B5EF4-FFF2-40B4-BE49-F238E27FC236}">
                <a16:creationId xmlns:a16="http://schemas.microsoft.com/office/drawing/2014/main" id="{CF554456-9D57-22CD-CBDD-C87B9062E9F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81716" y="3429000"/>
            <a:ext cx="1333704" cy="2206737"/>
          </a:xfrm>
          <a:prstGeom prst="rect">
            <a:avLst/>
          </a:prstGeom>
        </p:spPr>
      </p:pic>
    </p:spTree>
    <p:extLst>
      <p:ext uri="{BB962C8B-B14F-4D97-AF65-F5344CB8AC3E}">
        <p14:creationId xmlns:p14="http://schemas.microsoft.com/office/powerpoint/2010/main" val="349637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00C7-EA93-27C9-5E03-789C3309D1A9}"/>
              </a:ext>
            </a:extLst>
          </p:cNvPr>
          <p:cNvSpPr>
            <a:spLocks noGrp="1"/>
          </p:cNvSpPr>
          <p:nvPr>
            <p:ph type="title"/>
          </p:nvPr>
        </p:nvSpPr>
        <p:spPr>
          <a:xfrm>
            <a:off x="157980" y="70529"/>
            <a:ext cx="8725590" cy="1325563"/>
          </a:xfrm>
        </p:spPr>
        <p:txBody>
          <a:bodyPr>
            <a:normAutofit/>
          </a:bodyPr>
          <a:lstStyle/>
          <a:p>
            <a:r>
              <a:rPr lang="en-US" sz="4000" dirty="0"/>
              <a:t>Weakest Pokémon and Their Stats</a:t>
            </a:r>
          </a:p>
        </p:txBody>
      </p:sp>
      <p:pic>
        <p:nvPicPr>
          <p:cNvPr id="7" name="Content Placeholder 6" descr="A picture containing text, screenshot, diagram, line&#10;&#10;Description automatically generated">
            <a:extLst>
              <a:ext uri="{FF2B5EF4-FFF2-40B4-BE49-F238E27FC236}">
                <a16:creationId xmlns:a16="http://schemas.microsoft.com/office/drawing/2014/main" id="{A2DAA6D3-9DD2-4F05-ED72-5FF696B130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54646" y="2287588"/>
            <a:ext cx="6209787" cy="4362068"/>
          </a:xfrm>
        </p:spPr>
      </p:pic>
      <p:pic>
        <p:nvPicPr>
          <p:cNvPr id="9" name="Picture 8" descr="A cartoon of a green caterpillar&#10;&#10;Description automatically generated with medium confidence">
            <a:extLst>
              <a:ext uri="{FF2B5EF4-FFF2-40B4-BE49-F238E27FC236}">
                <a16:creationId xmlns:a16="http://schemas.microsoft.com/office/drawing/2014/main" id="{F67F3DB7-0469-82AE-A2B5-CEC0E1329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11514" y="2287588"/>
            <a:ext cx="2600451" cy="2399845"/>
          </a:xfrm>
          <a:prstGeom prst="rect">
            <a:avLst/>
          </a:prstGeom>
        </p:spPr>
      </p:pic>
    </p:spTree>
    <p:extLst>
      <p:ext uri="{BB962C8B-B14F-4D97-AF65-F5344CB8AC3E}">
        <p14:creationId xmlns:p14="http://schemas.microsoft.com/office/powerpoint/2010/main" val="254850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00C7-EA93-27C9-5E03-789C3309D1A9}"/>
              </a:ext>
            </a:extLst>
          </p:cNvPr>
          <p:cNvSpPr>
            <a:spLocks noGrp="1"/>
          </p:cNvSpPr>
          <p:nvPr>
            <p:ph type="title"/>
          </p:nvPr>
        </p:nvSpPr>
        <p:spPr>
          <a:xfrm>
            <a:off x="157980" y="70529"/>
            <a:ext cx="8725590" cy="1325563"/>
          </a:xfrm>
        </p:spPr>
        <p:txBody>
          <a:bodyPr>
            <a:normAutofit/>
          </a:bodyPr>
          <a:lstStyle/>
          <a:p>
            <a:r>
              <a:rPr lang="en-US" sz="4000" dirty="0"/>
              <a:t>Strongest Pokémon and Their Stats</a:t>
            </a:r>
          </a:p>
        </p:txBody>
      </p:sp>
      <p:pic>
        <p:nvPicPr>
          <p:cNvPr id="9" name="Content Placeholder 8" descr="A picture containing text, screenshot, parallel, line&#10;&#10;Description automatically generated">
            <a:extLst>
              <a:ext uri="{FF2B5EF4-FFF2-40B4-BE49-F238E27FC236}">
                <a16:creationId xmlns:a16="http://schemas.microsoft.com/office/drawing/2014/main" id="{91E51F12-EE0A-6E58-DE5B-A23D6DCFA5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8517" y="2287588"/>
            <a:ext cx="6261326" cy="4405578"/>
          </a:xfrm>
        </p:spPr>
      </p:pic>
      <p:pic>
        <p:nvPicPr>
          <p:cNvPr id="11" name="Picture 10" descr="A picture containing clipart, illustration, sketch, drawing&#10;&#10;Description automatically generated">
            <a:extLst>
              <a:ext uri="{FF2B5EF4-FFF2-40B4-BE49-F238E27FC236}">
                <a16:creationId xmlns:a16="http://schemas.microsoft.com/office/drawing/2014/main" id="{9C66C606-D749-C560-5B05-D535C5A2CC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51049" y="1566610"/>
            <a:ext cx="2356109" cy="3898400"/>
          </a:xfrm>
          <a:prstGeom prst="rect">
            <a:avLst/>
          </a:prstGeom>
        </p:spPr>
      </p:pic>
      <p:pic>
        <p:nvPicPr>
          <p:cNvPr id="13" name="Picture 12" descr="A cartoon of a cat&#10;&#10;Description automatically generated with medium confidence">
            <a:extLst>
              <a:ext uri="{FF2B5EF4-FFF2-40B4-BE49-F238E27FC236}">
                <a16:creationId xmlns:a16="http://schemas.microsoft.com/office/drawing/2014/main" id="{EA5A01E5-D10D-840C-31E4-99E22D27AB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0099" y="2720051"/>
            <a:ext cx="2196518" cy="3042458"/>
          </a:xfrm>
          <a:prstGeom prst="rect">
            <a:avLst/>
          </a:prstGeom>
        </p:spPr>
      </p:pic>
    </p:spTree>
    <p:extLst>
      <p:ext uri="{BB962C8B-B14F-4D97-AF65-F5344CB8AC3E}">
        <p14:creationId xmlns:p14="http://schemas.microsoft.com/office/powerpoint/2010/main" val="3357494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00C7-EA93-27C9-5E03-789C3309D1A9}"/>
              </a:ext>
            </a:extLst>
          </p:cNvPr>
          <p:cNvSpPr>
            <a:spLocks noGrp="1"/>
          </p:cNvSpPr>
          <p:nvPr>
            <p:ph type="title"/>
          </p:nvPr>
        </p:nvSpPr>
        <p:spPr/>
        <p:txBody>
          <a:bodyPr>
            <a:normAutofit/>
          </a:bodyPr>
          <a:lstStyle/>
          <a:p>
            <a:r>
              <a:rPr lang="en-US" sz="4000" dirty="0"/>
              <a:t>Conclusion</a:t>
            </a:r>
          </a:p>
        </p:txBody>
      </p:sp>
      <p:sp>
        <p:nvSpPr>
          <p:cNvPr id="4" name="TextBox 3">
            <a:extLst>
              <a:ext uri="{FF2B5EF4-FFF2-40B4-BE49-F238E27FC236}">
                <a16:creationId xmlns:a16="http://schemas.microsoft.com/office/drawing/2014/main" id="{49D4C48C-C833-C22E-99AA-1A1C8A5AC149}"/>
              </a:ext>
            </a:extLst>
          </p:cNvPr>
          <p:cNvSpPr txBox="1"/>
          <p:nvPr/>
        </p:nvSpPr>
        <p:spPr>
          <a:xfrm>
            <a:off x="227428" y="2221562"/>
            <a:ext cx="11487938" cy="3570208"/>
          </a:xfrm>
          <a:prstGeom prst="rect">
            <a:avLst/>
          </a:prstGeom>
          <a:noFill/>
        </p:spPr>
        <p:txBody>
          <a:bodyPr wrap="square" rtlCol="0">
            <a:spAutoFit/>
          </a:bodyPr>
          <a:lstStyle/>
          <a:p>
            <a:r>
              <a:rPr lang="en-US" sz="1600" dirty="0">
                <a:solidFill>
                  <a:schemeClr val="accent4"/>
                </a:solidFill>
              </a:rPr>
              <a:t>In analyzing the original 151 Pokémon and their corresponding stats, it becomes evident that a tier system was seemingly employed during their creation. Unlike the newer generations of Pokémon, these early cards lacked the inclusion of "abilities," resulting in certain Pokémon being inherently superior to others. Consequently, possessing these advantageous cards in one's deck would often create a significant disparity that was challenging to overcome.</a:t>
            </a:r>
          </a:p>
          <a:p>
            <a:endParaRPr lang="en-US" sz="1600" dirty="0">
              <a:solidFill>
                <a:schemeClr val="accent4"/>
              </a:solidFill>
            </a:endParaRPr>
          </a:p>
          <a:p>
            <a:r>
              <a:rPr lang="en-US" sz="1600" dirty="0">
                <a:solidFill>
                  <a:schemeClr val="accent4"/>
                </a:solidFill>
              </a:rPr>
              <a:t>In the original 151 Pokémon set, the cards' statistics remained fixed, with no means of alteration or enhancement. Consequently, some Pokémon inherently possessed superior attributes compared to others. Contrasting these cards with those from later generations reveals distinct disparities, as newer cards introduced the concept of "abilities" and other special modifiers that could transform seemingly unremarkable cards into formidable contenders. This addition has consequently introduced a newfound level of freedom, gameplay dynamics, and deck-building strategies.</a:t>
            </a:r>
          </a:p>
          <a:p>
            <a:endParaRPr lang="en-US" sz="1600" dirty="0">
              <a:solidFill>
                <a:schemeClr val="accent4"/>
              </a:solidFill>
            </a:endParaRPr>
          </a:p>
          <a:p>
            <a:r>
              <a:rPr lang="en-US" sz="1600" dirty="0">
                <a:solidFill>
                  <a:schemeClr val="accent4"/>
                </a:solidFill>
              </a:rPr>
              <a:t>Upon examining the original 151 Pokémon alongside their contemporary counterparts, it becomes evident that the former represents a more rudimentary form of the game. The subsequent generations of Pokémon have progressively introduced complexity, marked by the inclusion of abilities, resulting in the game “evolving” over time.</a:t>
            </a:r>
            <a:r>
              <a:rPr lang="en-US" dirty="0">
                <a:solidFill>
                  <a:schemeClr val="accent4"/>
                </a:solidFill>
              </a:rPr>
              <a:t> </a:t>
            </a:r>
          </a:p>
        </p:txBody>
      </p:sp>
    </p:spTree>
    <p:extLst>
      <p:ext uri="{BB962C8B-B14F-4D97-AF65-F5344CB8AC3E}">
        <p14:creationId xmlns:p14="http://schemas.microsoft.com/office/powerpoint/2010/main" val="1901599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a:xfrm>
            <a:off x="838200" y="2288291"/>
            <a:ext cx="10515600" cy="3082362"/>
          </a:xfrm>
        </p:spPr>
        <p:txBody>
          <a:bodyPr>
            <a:normAutofit/>
          </a:bodyPr>
          <a:lstStyle/>
          <a:p>
            <a:pPr marL="0" indent="0">
              <a:buNone/>
            </a:pPr>
            <a:r>
              <a:rPr lang="en-US" sz="2000" b="0" i="0" dirty="0">
                <a:solidFill>
                  <a:schemeClr val="accent4"/>
                </a:solidFill>
                <a:effectLst/>
                <a:latin typeface="Söhne"/>
              </a:rPr>
              <a:t>We conducted an in-depth analysis of the 151 original Pokémon listed in the Pokedex. Our objective was to gather and analyze data on various aspects, such as the distribution of Pokémon types, identifying the strongest and weakest Pokémon, determining the fastest and slowest Pokémon, assessing the legendary Pokémon, and examining correlations between different Pokémon stats.</a:t>
            </a:r>
          </a:p>
          <a:p>
            <a:pPr marL="0" indent="0">
              <a:buNone/>
            </a:pPr>
            <a:r>
              <a:rPr lang="en-US" sz="2000" b="0" i="0" dirty="0">
                <a:solidFill>
                  <a:schemeClr val="accent4"/>
                </a:solidFill>
                <a:effectLst/>
                <a:latin typeface="Söhne"/>
              </a:rPr>
              <a:t>Through this comprehensive analysis, we aimed to gain valuable insights into the underlying design philosophy behind the creation of the original 150 Pokémon and ultimately determine the most powerful Pokémon among them.</a:t>
            </a:r>
          </a:p>
          <a:p>
            <a:pPr marL="0" indent="0">
              <a:buNone/>
            </a:pPr>
            <a:r>
              <a:rPr lang="en-US" sz="2000" dirty="0">
                <a:solidFill>
                  <a:schemeClr val="accent4"/>
                </a:solidFill>
              </a:rPr>
              <a:t>We were able to gather this data by a mix of PokeAPI and various CSV files containing the data that we needed.</a:t>
            </a:r>
          </a:p>
        </p:txBody>
      </p:sp>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00C7-EA93-27C9-5E03-789C3309D1A9}"/>
              </a:ext>
            </a:extLst>
          </p:cNvPr>
          <p:cNvSpPr>
            <a:spLocks noGrp="1"/>
          </p:cNvSpPr>
          <p:nvPr>
            <p:ph type="title"/>
          </p:nvPr>
        </p:nvSpPr>
        <p:spPr>
          <a:xfrm>
            <a:off x="-410278" y="46821"/>
            <a:ext cx="10515600" cy="1325563"/>
          </a:xfrm>
        </p:spPr>
        <p:txBody>
          <a:bodyPr>
            <a:normAutofit/>
          </a:bodyPr>
          <a:lstStyle/>
          <a:p>
            <a:r>
              <a:rPr lang="en-US" sz="4000" dirty="0"/>
              <a:t>Average HP by Type Of Pokémon</a:t>
            </a:r>
          </a:p>
        </p:txBody>
      </p:sp>
      <p:pic>
        <p:nvPicPr>
          <p:cNvPr id="17" name="Content Placeholder 16" descr="A picture containing text, screenshot, diagram, plot&#10;&#10;Description automatically generated">
            <a:extLst>
              <a:ext uri="{FF2B5EF4-FFF2-40B4-BE49-F238E27FC236}">
                <a16:creationId xmlns:a16="http://schemas.microsoft.com/office/drawing/2014/main" id="{DF2DA470-A12F-9053-3BFA-B8442CD353B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6356" y="2211811"/>
            <a:ext cx="4998470" cy="3437191"/>
          </a:xfrm>
        </p:spPr>
      </p:pic>
      <p:pic>
        <p:nvPicPr>
          <p:cNvPr id="19" name="Content Placeholder 18" descr="A picture containing text, diagram, screenshot, plot&#10;&#10;Description automatically generated">
            <a:extLst>
              <a:ext uri="{FF2B5EF4-FFF2-40B4-BE49-F238E27FC236}">
                <a16:creationId xmlns:a16="http://schemas.microsoft.com/office/drawing/2014/main" id="{6042F167-CD74-5431-C625-5D1A1DBEF9E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10614" y="2086324"/>
            <a:ext cx="5200410" cy="3562678"/>
          </a:xfrm>
        </p:spPr>
      </p:pic>
      <p:pic>
        <p:nvPicPr>
          <p:cNvPr id="21" name="Picture 20" descr="A cartoon of a pink monster&#10;&#10;Description automatically generated with medium confidence">
            <a:extLst>
              <a:ext uri="{FF2B5EF4-FFF2-40B4-BE49-F238E27FC236}">
                <a16:creationId xmlns:a16="http://schemas.microsoft.com/office/drawing/2014/main" id="{42ACB5DF-C32D-86D8-CC4F-7985F7473E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3610" y="5649002"/>
            <a:ext cx="1198221" cy="1065085"/>
          </a:xfrm>
          <a:prstGeom prst="rect">
            <a:avLst/>
          </a:prstGeom>
        </p:spPr>
      </p:pic>
    </p:spTree>
    <p:extLst>
      <p:ext uri="{BB962C8B-B14F-4D97-AF65-F5344CB8AC3E}">
        <p14:creationId xmlns:p14="http://schemas.microsoft.com/office/powerpoint/2010/main" val="416337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00C7-EA93-27C9-5E03-789C3309D1A9}"/>
              </a:ext>
            </a:extLst>
          </p:cNvPr>
          <p:cNvSpPr>
            <a:spLocks noGrp="1"/>
          </p:cNvSpPr>
          <p:nvPr>
            <p:ph type="title"/>
          </p:nvPr>
        </p:nvSpPr>
        <p:spPr>
          <a:xfrm>
            <a:off x="227427" y="284661"/>
            <a:ext cx="9194365" cy="1325563"/>
          </a:xfrm>
        </p:spPr>
        <p:txBody>
          <a:bodyPr>
            <a:normAutofit/>
          </a:bodyPr>
          <a:lstStyle/>
          <a:p>
            <a:r>
              <a:rPr lang="en-US" sz="4000" dirty="0"/>
              <a:t>Average Defense by Type Of Pokémon</a:t>
            </a:r>
          </a:p>
        </p:txBody>
      </p:sp>
      <p:pic>
        <p:nvPicPr>
          <p:cNvPr id="7" name="Content Placeholder 6" descr="A picture containing text, screenshot, diagram, plot&#10;&#10;Description automatically generated">
            <a:extLst>
              <a:ext uri="{FF2B5EF4-FFF2-40B4-BE49-F238E27FC236}">
                <a16:creationId xmlns:a16="http://schemas.microsoft.com/office/drawing/2014/main" id="{75B1E56C-5CCE-B3C8-FF08-A5855A2985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084" y="2273345"/>
            <a:ext cx="6312598" cy="4299994"/>
          </a:xfrm>
        </p:spPr>
      </p:pic>
      <p:pic>
        <p:nvPicPr>
          <p:cNvPr id="9" name="Picture 8" descr="A picture containing drawing, sketch, illustration, clipart&#10;&#10;Description automatically generated">
            <a:extLst>
              <a:ext uri="{FF2B5EF4-FFF2-40B4-BE49-F238E27FC236}">
                <a16:creationId xmlns:a16="http://schemas.microsoft.com/office/drawing/2014/main" id="{B3B76E8A-03C4-5EA4-E92A-1BC32C1AE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403" y="2765385"/>
            <a:ext cx="2558728" cy="2558728"/>
          </a:xfrm>
          <a:prstGeom prst="rect">
            <a:avLst/>
          </a:prstGeom>
        </p:spPr>
      </p:pic>
    </p:spTree>
    <p:extLst>
      <p:ext uri="{BB962C8B-B14F-4D97-AF65-F5344CB8AC3E}">
        <p14:creationId xmlns:p14="http://schemas.microsoft.com/office/powerpoint/2010/main" val="1485391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00C7-EA93-27C9-5E03-789C3309D1A9}"/>
              </a:ext>
            </a:extLst>
          </p:cNvPr>
          <p:cNvSpPr>
            <a:spLocks noGrp="1"/>
          </p:cNvSpPr>
          <p:nvPr>
            <p:ph type="title"/>
          </p:nvPr>
        </p:nvSpPr>
        <p:spPr>
          <a:xfrm>
            <a:off x="-485513" y="156780"/>
            <a:ext cx="10515600" cy="1325563"/>
          </a:xfrm>
        </p:spPr>
        <p:txBody>
          <a:bodyPr>
            <a:normAutofit/>
          </a:bodyPr>
          <a:lstStyle/>
          <a:p>
            <a:r>
              <a:rPr lang="en-US" sz="4000" dirty="0"/>
              <a:t>Pokémon Frequency by Type</a:t>
            </a:r>
          </a:p>
        </p:txBody>
      </p:sp>
      <p:pic>
        <p:nvPicPr>
          <p:cNvPr id="15" name="Content Placeholder 14">
            <a:extLst>
              <a:ext uri="{FF2B5EF4-FFF2-40B4-BE49-F238E27FC236}">
                <a16:creationId xmlns:a16="http://schemas.microsoft.com/office/drawing/2014/main" id="{498906ED-8715-6B19-0E5E-3AC862A945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01209" y="2137679"/>
            <a:ext cx="4796503" cy="3753292"/>
          </a:xfrm>
        </p:spPr>
      </p:pic>
      <p:pic>
        <p:nvPicPr>
          <p:cNvPr id="17" name="Content Placeholder 16" descr="A picture containing text, screenshot, plot, diagram&#10;&#10;Description automatically generated">
            <a:extLst>
              <a:ext uri="{FF2B5EF4-FFF2-40B4-BE49-F238E27FC236}">
                <a16:creationId xmlns:a16="http://schemas.microsoft.com/office/drawing/2014/main" id="{994172EE-0AC4-518A-2096-D42B95F6667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8775" y="2137679"/>
            <a:ext cx="5330673" cy="3609895"/>
          </a:xfrm>
        </p:spPr>
      </p:pic>
      <p:pic>
        <p:nvPicPr>
          <p:cNvPr id="19" name="Picture 18" descr="A picture containing clipart, animated cartoon, animation, cartoon&#10;&#10;Description automatically generated">
            <a:extLst>
              <a:ext uri="{FF2B5EF4-FFF2-40B4-BE49-F238E27FC236}">
                <a16:creationId xmlns:a16="http://schemas.microsoft.com/office/drawing/2014/main" id="{0267FE69-1248-CE14-C465-A436EF8B73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097" y="585372"/>
            <a:ext cx="1455085" cy="1480709"/>
          </a:xfrm>
          <a:prstGeom prst="rect">
            <a:avLst/>
          </a:prstGeom>
        </p:spPr>
      </p:pic>
    </p:spTree>
    <p:extLst>
      <p:ext uri="{BB962C8B-B14F-4D97-AF65-F5344CB8AC3E}">
        <p14:creationId xmlns:p14="http://schemas.microsoft.com/office/powerpoint/2010/main" val="2830532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00C7-EA93-27C9-5E03-789C3309D1A9}"/>
              </a:ext>
            </a:extLst>
          </p:cNvPr>
          <p:cNvSpPr>
            <a:spLocks noGrp="1"/>
          </p:cNvSpPr>
          <p:nvPr>
            <p:ph type="title"/>
          </p:nvPr>
        </p:nvSpPr>
        <p:spPr>
          <a:xfrm>
            <a:off x="-485513" y="156780"/>
            <a:ext cx="10515600" cy="1325563"/>
          </a:xfrm>
        </p:spPr>
        <p:txBody>
          <a:bodyPr>
            <a:normAutofit/>
          </a:bodyPr>
          <a:lstStyle/>
          <a:p>
            <a:r>
              <a:rPr lang="en-US" sz="4000" dirty="0"/>
              <a:t>Highest Special Attack</a:t>
            </a:r>
          </a:p>
        </p:txBody>
      </p:sp>
      <p:pic>
        <p:nvPicPr>
          <p:cNvPr id="10" name="Content Placeholder 9" descr="A picture containing text, screenshot, plot, diagram&#10;&#10;Description automatically generated">
            <a:extLst>
              <a:ext uri="{FF2B5EF4-FFF2-40B4-BE49-F238E27FC236}">
                <a16:creationId xmlns:a16="http://schemas.microsoft.com/office/drawing/2014/main" id="{773946FB-A05C-5BC4-1ECC-1D3A9E96C93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82419" y="2329667"/>
            <a:ext cx="4794732" cy="3333750"/>
          </a:xfrm>
        </p:spPr>
      </p:pic>
      <p:pic>
        <p:nvPicPr>
          <p:cNvPr id="12" name="Content Placeholder 11" descr="A picture containing text, diagram, screenshot, plot&#10;&#10;Description automatically generated">
            <a:extLst>
              <a:ext uri="{FF2B5EF4-FFF2-40B4-BE49-F238E27FC236}">
                <a16:creationId xmlns:a16="http://schemas.microsoft.com/office/drawing/2014/main" id="{5A189E4B-8EBE-64CB-4238-247C6BC6E68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48194" y="2329667"/>
            <a:ext cx="4866245" cy="3333750"/>
          </a:xfrm>
        </p:spPr>
      </p:pic>
      <p:pic>
        <p:nvPicPr>
          <p:cNvPr id="14" name="Picture 13">
            <a:extLst>
              <a:ext uri="{FF2B5EF4-FFF2-40B4-BE49-F238E27FC236}">
                <a16:creationId xmlns:a16="http://schemas.microsoft.com/office/drawing/2014/main" id="{33734F6B-83B5-F97B-AB2D-CB44966F2959}"/>
              </a:ext>
            </a:extLst>
          </p:cNvPr>
          <p:cNvPicPr>
            <a:picLocks noChangeAspect="1"/>
          </p:cNvPicPr>
          <p:nvPr/>
        </p:nvPicPr>
        <p:blipFill>
          <a:blip r:embed="rId4"/>
          <a:stretch>
            <a:fillRect/>
          </a:stretch>
        </p:blipFill>
        <p:spPr>
          <a:xfrm>
            <a:off x="2285313" y="5959911"/>
            <a:ext cx="6945500" cy="741309"/>
          </a:xfrm>
          <a:prstGeom prst="rect">
            <a:avLst/>
          </a:prstGeom>
        </p:spPr>
      </p:pic>
      <p:pic>
        <p:nvPicPr>
          <p:cNvPr id="18" name="Picture 17" descr="A picture containing clipart, illustration, sketch, drawing&#10;&#10;Description automatically generated">
            <a:extLst>
              <a:ext uri="{FF2B5EF4-FFF2-40B4-BE49-F238E27FC236}">
                <a16:creationId xmlns:a16="http://schemas.microsoft.com/office/drawing/2014/main" id="{8656112D-36D4-E261-D1D7-2A38188B00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42115" y="272864"/>
            <a:ext cx="1196698" cy="1980047"/>
          </a:xfrm>
          <a:prstGeom prst="rect">
            <a:avLst/>
          </a:prstGeom>
        </p:spPr>
      </p:pic>
    </p:spTree>
    <p:extLst>
      <p:ext uri="{BB962C8B-B14F-4D97-AF65-F5344CB8AC3E}">
        <p14:creationId xmlns:p14="http://schemas.microsoft.com/office/powerpoint/2010/main" val="415347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00C7-EA93-27C9-5E03-789C3309D1A9}"/>
              </a:ext>
            </a:extLst>
          </p:cNvPr>
          <p:cNvSpPr>
            <a:spLocks noGrp="1"/>
          </p:cNvSpPr>
          <p:nvPr>
            <p:ph type="title"/>
          </p:nvPr>
        </p:nvSpPr>
        <p:spPr>
          <a:xfrm>
            <a:off x="-485513" y="156780"/>
            <a:ext cx="10515600" cy="1325563"/>
          </a:xfrm>
        </p:spPr>
        <p:txBody>
          <a:bodyPr>
            <a:normAutofit/>
          </a:bodyPr>
          <a:lstStyle/>
          <a:p>
            <a:r>
              <a:rPr lang="en-US" sz="4000" dirty="0"/>
              <a:t>Highest Special Defense</a:t>
            </a:r>
          </a:p>
        </p:txBody>
      </p:sp>
      <p:pic>
        <p:nvPicPr>
          <p:cNvPr id="8" name="Content Placeholder 7" descr="A picture containing text, screenshot, plot, line&#10;&#10;Description automatically generated">
            <a:extLst>
              <a:ext uri="{FF2B5EF4-FFF2-40B4-BE49-F238E27FC236}">
                <a16:creationId xmlns:a16="http://schemas.microsoft.com/office/drawing/2014/main" id="{828962D7-353E-5CBB-A37A-73AAF75D154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77561" y="2329667"/>
            <a:ext cx="4730696" cy="3333750"/>
          </a:xfrm>
        </p:spPr>
      </p:pic>
      <p:pic>
        <p:nvPicPr>
          <p:cNvPr id="19" name="Content Placeholder 18" descr="A picture containing text, diagram, plot, screenshot&#10;&#10;Description automatically generated">
            <a:extLst>
              <a:ext uri="{FF2B5EF4-FFF2-40B4-BE49-F238E27FC236}">
                <a16:creationId xmlns:a16="http://schemas.microsoft.com/office/drawing/2014/main" id="{9B4F9A41-F967-C5E8-34C5-13F2DD59C4D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329667"/>
            <a:ext cx="4866245" cy="3333750"/>
          </a:xfrm>
        </p:spPr>
      </p:pic>
      <p:pic>
        <p:nvPicPr>
          <p:cNvPr id="21" name="Picture 20" descr="A cartoon bird with wings spread&#10;&#10;Description automatically generated with low confidence">
            <a:extLst>
              <a:ext uri="{FF2B5EF4-FFF2-40B4-BE49-F238E27FC236}">
                <a16:creationId xmlns:a16="http://schemas.microsoft.com/office/drawing/2014/main" id="{2A7352E4-189C-2B0E-6513-35E8FB329C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45573" y="645549"/>
            <a:ext cx="1635542" cy="1509731"/>
          </a:xfrm>
          <a:prstGeom prst="rect">
            <a:avLst/>
          </a:prstGeom>
        </p:spPr>
      </p:pic>
    </p:spTree>
    <p:extLst>
      <p:ext uri="{BB962C8B-B14F-4D97-AF65-F5344CB8AC3E}">
        <p14:creationId xmlns:p14="http://schemas.microsoft.com/office/powerpoint/2010/main" val="1239487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00C7-EA93-27C9-5E03-789C3309D1A9}"/>
              </a:ext>
            </a:extLst>
          </p:cNvPr>
          <p:cNvSpPr>
            <a:spLocks noGrp="1"/>
          </p:cNvSpPr>
          <p:nvPr>
            <p:ph type="title"/>
          </p:nvPr>
        </p:nvSpPr>
        <p:spPr>
          <a:xfrm>
            <a:off x="-485513" y="156780"/>
            <a:ext cx="10515600" cy="1325563"/>
          </a:xfrm>
        </p:spPr>
        <p:txBody>
          <a:bodyPr>
            <a:normAutofit/>
          </a:bodyPr>
          <a:lstStyle/>
          <a:p>
            <a:r>
              <a:rPr lang="en-US" sz="4000" dirty="0"/>
              <a:t>Correlation of Attack and Defense </a:t>
            </a:r>
          </a:p>
        </p:txBody>
      </p:sp>
      <p:pic>
        <p:nvPicPr>
          <p:cNvPr id="6" name="Content Placeholder 5" descr="A graph with a red line&#10;&#10;Description automatically generated with low confidence">
            <a:extLst>
              <a:ext uri="{FF2B5EF4-FFF2-40B4-BE49-F238E27FC236}">
                <a16:creationId xmlns:a16="http://schemas.microsoft.com/office/drawing/2014/main" id="{18BAAB2F-5017-5BAF-4EA0-BF5203D5ABA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4919" y="2329667"/>
            <a:ext cx="4299262" cy="3333750"/>
          </a:xfrm>
        </p:spPr>
      </p:pic>
      <p:pic>
        <p:nvPicPr>
          <p:cNvPr id="11" name="Content Placeholder 10" descr="A picture containing text, screenshot, diagram, line&#10;&#10;Description automatically generated">
            <a:extLst>
              <a:ext uri="{FF2B5EF4-FFF2-40B4-BE49-F238E27FC236}">
                <a16:creationId xmlns:a16="http://schemas.microsoft.com/office/drawing/2014/main" id="{EDA7F6CB-D9C0-536E-8D01-04BF56E91084}"/>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774094" y="2329665"/>
            <a:ext cx="5362987" cy="3333749"/>
          </a:xfrm>
        </p:spPr>
      </p:pic>
      <p:pic>
        <p:nvPicPr>
          <p:cNvPr id="13" name="Picture 12">
            <a:extLst>
              <a:ext uri="{FF2B5EF4-FFF2-40B4-BE49-F238E27FC236}">
                <a16:creationId xmlns:a16="http://schemas.microsoft.com/office/drawing/2014/main" id="{37B48251-C6B5-CDE8-AC2E-70D388D4A494}"/>
              </a:ext>
            </a:extLst>
          </p:cNvPr>
          <p:cNvPicPr>
            <a:picLocks noChangeAspect="1"/>
          </p:cNvPicPr>
          <p:nvPr/>
        </p:nvPicPr>
        <p:blipFill>
          <a:blip r:embed="rId5"/>
          <a:stretch>
            <a:fillRect/>
          </a:stretch>
        </p:blipFill>
        <p:spPr>
          <a:xfrm>
            <a:off x="1532426" y="5936395"/>
            <a:ext cx="7643510" cy="637502"/>
          </a:xfrm>
          <a:prstGeom prst="rect">
            <a:avLst/>
          </a:prstGeom>
        </p:spPr>
      </p:pic>
    </p:spTree>
    <p:extLst>
      <p:ext uri="{BB962C8B-B14F-4D97-AF65-F5344CB8AC3E}">
        <p14:creationId xmlns:p14="http://schemas.microsoft.com/office/powerpoint/2010/main" val="414121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00C7-EA93-27C9-5E03-789C3309D1A9}"/>
              </a:ext>
            </a:extLst>
          </p:cNvPr>
          <p:cNvSpPr>
            <a:spLocks noGrp="1"/>
          </p:cNvSpPr>
          <p:nvPr>
            <p:ph type="title"/>
          </p:nvPr>
        </p:nvSpPr>
        <p:spPr>
          <a:xfrm>
            <a:off x="-485513" y="156780"/>
            <a:ext cx="10515600" cy="1325563"/>
          </a:xfrm>
        </p:spPr>
        <p:txBody>
          <a:bodyPr>
            <a:normAutofit/>
          </a:bodyPr>
          <a:lstStyle/>
          <a:p>
            <a:r>
              <a:rPr lang="en-US" sz="4000" dirty="0"/>
              <a:t>Correlation of HP and Defense </a:t>
            </a:r>
          </a:p>
        </p:txBody>
      </p:sp>
      <p:pic>
        <p:nvPicPr>
          <p:cNvPr id="12" name="Content Placeholder 11" descr="A picture containing text, screenshot, diagram, line&#10;&#10;Description automatically generated">
            <a:extLst>
              <a:ext uri="{FF2B5EF4-FFF2-40B4-BE49-F238E27FC236}">
                <a16:creationId xmlns:a16="http://schemas.microsoft.com/office/drawing/2014/main" id="{7ED1D5EE-47A7-8D53-04F6-2D49B9A3865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859189" y="2236113"/>
            <a:ext cx="5501022" cy="3419554"/>
          </a:xfrm>
        </p:spPr>
      </p:pic>
      <p:pic>
        <p:nvPicPr>
          <p:cNvPr id="9" name="Content Placeholder 8" descr="A picture containing text, screenshot, line, plot&#10;&#10;Description automatically generated">
            <a:extLst>
              <a:ext uri="{FF2B5EF4-FFF2-40B4-BE49-F238E27FC236}">
                <a16:creationId xmlns:a16="http://schemas.microsoft.com/office/drawing/2014/main" id="{5CB78CBF-3AA5-17EE-3DA6-5ADBE6EB185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20065" y="2236113"/>
            <a:ext cx="4367008" cy="3444666"/>
          </a:xfrm>
        </p:spPr>
      </p:pic>
      <p:pic>
        <p:nvPicPr>
          <p:cNvPr id="15" name="Picture 14">
            <a:extLst>
              <a:ext uri="{FF2B5EF4-FFF2-40B4-BE49-F238E27FC236}">
                <a16:creationId xmlns:a16="http://schemas.microsoft.com/office/drawing/2014/main" id="{4B8BCE47-337F-AEEA-26D6-999B0724B803}"/>
              </a:ext>
            </a:extLst>
          </p:cNvPr>
          <p:cNvPicPr>
            <a:picLocks noChangeAspect="1"/>
          </p:cNvPicPr>
          <p:nvPr/>
        </p:nvPicPr>
        <p:blipFill>
          <a:blip r:embed="rId5"/>
          <a:stretch>
            <a:fillRect/>
          </a:stretch>
        </p:blipFill>
        <p:spPr>
          <a:xfrm>
            <a:off x="1388104" y="5868420"/>
            <a:ext cx="7397937" cy="832800"/>
          </a:xfrm>
          <a:prstGeom prst="rect">
            <a:avLst/>
          </a:prstGeom>
        </p:spPr>
      </p:pic>
      <p:pic>
        <p:nvPicPr>
          <p:cNvPr id="17" name="Picture 16" descr="A cartoon of a pink and white animal&#10;&#10;Description automatically generated with low confidence">
            <a:extLst>
              <a:ext uri="{FF2B5EF4-FFF2-40B4-BE49-F238E27FC236}">
                <a16:creationId xmlns:a16="http://schemas.microsoft.com/office/drawing/2014/main" id="{F14C3811-FDEE-4C3E-5D4F-844CD3FC53B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45947" y="819561"/>
            <a:ext cx="1508145" cy="1508145"/>
          </a:xfrm>
          <a:prstGeom prst="rect">
            <a:avLst/>
          </a:prstGeom>
        </p:spPr>
      </p:pic>
    </p:spTree>
    <p:extLst>
      <p:ext uri="{BB962C8B-B14F-4D97-AF65-F5344CB8AC3E}">
        <p14:creationId xmlns:p14="http://schemas.microsoft.com/office/powerpoint/2010/main" val="3545312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1" id="{1FB6D377-02DB-1040-8F17-F5DB104FC11C}" vid="{2306A897-2147-F846-8DCE-9691FBBBD1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Pokemon-PowerPoint-Template</Template>
  <TotalTime>5744</TotalTime>
  <Words>504</Words>
  <Application>Microsoft Office PowerPoint</Application>
  <PresentationFormat>Widescreen</PresentationFormat>
  <Paragraphs>41</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Söhne</vt:lpstr>
      <vt:lpstr>Trebuchet MS</vt:lpstr>
      <vt:lpstr>Office Theme</vt:lpstr>
      <vt:lpstr>Team Arcanine Presents </vt:lpstr>
      <vt:lpstr>Project Overview</vt:lpstr>
      <vt:lpstr>Average HP by Type Of Pokémon</vt:lpstr>
      <vt:lpstr>Average Defense by Type Of Pokémon</vt:lpstr>
      <vt:lpstr>Pokémon Frequency by Type</vt:lpstr>
      <vt:lpstr>Highest Special Attack</vt:lpstr>
      <vt:lpstr>Highest Special Defense</vt:lpstr>
      <vt:lpstr>Correlation of Attack and Defense </vt:lpstr>
      <vt:lpstr>Correlation of HP and Defense </vt:lpstr>
      <vt:lpstr>Correlation of HP and Weight </vt:lpstr>
      <vt:lpstr>Correlation of Weight and Speed</vt:lpstr>
      <vt:lpstr>Correlation of Attack and Sp. Attack</vt:lpstr>
      <vt:lpstr>Legendary Pokémon and their Stats  </vt:lpstr>
      <vt:lpstr>Weakest Pokémon and Their Stats</vt:lpstr>
      <vt:lpstr>Strongest Pokémon and Their Stats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Arcanine Presents </dc:title>
  <dc:creator>Bama Uncensored</dc:creator>
  <cp:lastModifiedBy>Bama Uncensored</cp:lastModifiedBy>
  <cp:revision>3</cp:revision>
  <dcterms:created xsi:type="dcterms:W3CDTF">2023-06-01T22:26:59Z</dcterms:created>
  <dcterms:modified xsi:type="dcterms:W3CDTF">2023-06-05T22:12:56Z</dcterms:modified>
</cp:coreProperties>
</file>