
<file path=[Content_Types].xml><?xml version="1.0" encoding="utf-8"?>
<Types xmlns="http://schemas.openxmlformats.org/package/2006/content-types">
  <Default Extension="xml" ContentType="application/xml"/>
  <Default Extension="svg" ContentType="image/svg+xml"/>
  <Default Extension="jpeg" ContentType="image/jpeg"/>
  <Default Extension="tiff" ContentType="image/tiff"/>
  <Default Extension="emf" ContentType="image/x-emf"/>
  <Default Extension="rels" ContentType="application/vnd.openxmlformats-package.relationships+xml"/>
  <Default Extension="tif" ContentType="image/tif"/>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1" r:id="rId3"/>
  </p:sldMasterIdLst>
  <p:notesMasterIdLst>
    <p:notesMasterId r:id="rId20"/>
  </p:notesMasterIdLst>
  <p:sldIdLst>
    <p:sldId id="267" r:id="rId4"/>
    <p:sldId id="259" r:id="rId5"/>
    <p:sldId id="266" r:id="rId6"/>
    <p:sldId id="265" r:id="rId7"/>
    <p:sldId id="257" r:id="rId8"/>
    <p:sldId id="258" r:id="rId9"/>
    <p:sldId id="263" r:id="rId10"/>
    <p:sldId id="261" r:id="rId11"/>
    <p:sldId id="262" r:id="rId12"/>
    <p:sldId id="272" r:id="rId13"/>
    <p:sldId id="273" r:id="rId14"/>
    <p:sldId id="274"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8" autoAdjust="0"/>
    <p:restoredTop sz="94660"/>
  </p:normalViewPr>
  <p:slideViewPr>
    <p:cSldViewPr snapToGrid="0">
      <p:cViewPr>
        <p:scale>
          <a:sx n="108" d="100"/>
          <a:sy n="108" d="100"/>
        </p:scale>
        <p:origin x="71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35226-53E4-4007-8139-165F62D7AC0C}"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41FEA-EC56-4896-BE4C-1A8EF4FB57B5}" type="slidenum">
              <a:rPr lang="en-US" smtClean="0"/>
              <a:t>‹#›</a:t>
            </a:fld>
            <a:endParaRPr lang="en-US"/>
          </a:p>
        </p:txBody>
      </p:sp>
    </p:spTree>
    <p:extLst>
      <p:ext uri="{BB962C8B-B14F-4D97-AF65-F5344CB8AC3E}">
        <p14:creationId xmlns:p14="http://schemas.microsoft.com/office/powerpoint/2010/main" val="2243860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10/31/17 6:04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3480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solidFill>
                  <a:prstClr val="black"/>
                </a:solidFill>
              </a:rPr>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10/31/17 6:04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68534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10/31/17 6:04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82639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10/31/17 6:04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19278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E339C5-025F-4498-8CA8-8923F330D612}" type="slidenum">
              <a:rPr lang="en-US" smtClean="0"/>
              <a:t>5</a:t>
            </a:fld>
            <a:endParaRPr lang="en-US"/>
          </a:p>
        </p:txBody>
      </p:sp>
    </p:spTree>
    <p:extLst>
      <p:ext uri="{BB962C8B-B14F-4D97-AF65-F5344CB8AC3E}">
        <p14:creationId xmlns:p14="http://schemas.microsoft.com/office/powerpoint/2010/main" val="334831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Segoe UI Light" pitchFamily="34" charset="0"/>
                <a:ea typeface="+mn-ea"/>
                <a:cs typeface="+mn-cs"/>
              </a:rPr>
              <a:t>Each build is run on a separate, clean virtual machine and no other user has access to this virtual machine. Once the build is completed, the virtual machine is discarded and all files removed. The files resulting from the build (log files, application files, symbol files) are stored on Mobile Center servers.</a:t>
            </a: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10/31/17 6:04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6867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10/31/17 6:04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248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10/31/17 6:04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52141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Header Placeholder 3"/>
          <p:cNvSpPr>
            <a:spLocks noGrp="1"/>
          </p:cNvSpPr>
          <p:nvPr>
            <p:ph type="hdr" sz="quarter" idx="10"/>
          </p:nvPr>
        </p:nvSpPr>
        <p:spPr/>
        <p:txBody>
          <a:bodyPr/>
          <a:lstStyle/>
          <a:p>
            <a:r>
              <a:rPr lang="en-US">
                <a:solidFill>
                  <a:prstClr val="black"/>
                </a:solidFill>
              </a:rPr>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10/31/17 6:05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529062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are involved in mobile app dev?</a:t>
            </a:r>
          </a:p>
          <a:p>
            <a:r>
              <a:rPr lang="en-US" dirty="0"/>
              <a:t>How many of your apps have push notifications?</a:t>
            </a:r>
          </a:p>
          <a:p>
            <a:r>
              <a:rPr lang="en-US" dirty="0"/>
              <a:t>Big point of your mobile apps are to engage user and customers. Push notifications helps do that.</a:t>
            </a:r>
          </a:p>
        </p:txBody>
      </p:sp>
      <p:sp>
        <p:nvSpPr>
          <p:cNvPr id="4" name="Header Placeholder 3"/>
          <p:cNvSpPr>
            <a:spLocks noGrp="1"/>
          </p:cNvSpPr>
          <p:nvPr>
            <p:ph type="hdr" sz="quarter" idx="10"/>
          </p:nvPr>
        </p:nvSpPr>
        <p:spPr/>
        <p:txBody>
          <a:bodyPr/>
          <a:lstStyle/>
          <a:p>
            <a:r>
              <a:rPr lang="en-US">
                <a:solidFill>
                  <a:prstClr val="black"/>
                </a:solidFill>
              </a:rPr>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10/31/17 6:05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827426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Mobile Center Push Notifications is really easy</a:t>
            </a:r>
          </a:p>
          <a:p>
            <a:r>
              <a:rPr lang="en-US" dirty="0"/>
              <a:t> -Just a few lines of code in your app</a:t>
            </a:r>
          </a:p>
          <a:p>
            <a:r>
              <a:rPr lang="en-US" dirty="0"/>
              <a:t> -No need to specify format for Android, iOS or Windows</a:t>
            </a:r>
          </a:p>
          <a:p>
            <a:r>
              <a:rPr lang="en-US" dirty="0"/>
              <a:t> -and I’ll show you how easy it is to target and send notifications to your users</a:t>
            </a:r>
          </a:p>
          <a:p>
            <a:r>
              <a:rPr lang="en-US" dirty="0"/>
              <a:t>Difference in Push Notifications between Notification Hub and MC</a:t>
            </a:r>
          </a:p>
        </p:txBody>
      </p:sp>
      <p:sp>
        <p:nvSpPr>
          <p:cNvPr id="4" name="Header Placeholder 3"/>
          <p:cNvSpPr>
            <a:spLocks noGrp="1"/>
          </p:cNvSpPr>
          <p:nvPr>
            <p:ph type="hdr" sz="quarter" idx="10"/>
          </p:nvPr>
        </p:nvSpPr>
        <p:spPr/>
        <p:txBody>
          <a:bodyPr/>
          <a:lstStyle/>
          <a:p>
            <a:r>
              <a:rPr lang="en-US">
                <a:solidFill>
                  <a:prstClr val="black"/>
                </a:solidFill>
              </a:rPr>
              <a:t>Microsoft Connect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10/31/17 6:05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243422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emf"/><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Rectangle 7"/>
          <p:cNvSpPr/>
          <p:nvPr userDrawn="1"/>
        </p:nvSpPr>
        <p:spPr bwMode="auto">
          <a:xfrm>
            <a:off x="1" y="6118656"/>
            <a:ext cx="12191999" cy="739344"/>
          </a:xfrm>
          <a:prstGeom prst="rect">
            <a:avLst/>
          </a:prstGeom>
          <a:solidFill>
            <a:schemeClr val="tx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a:ext>
            </a:extLst>
          </a:blip>
          <a:stretch/>
        </p:blipFill>
        <p:spPr bwMode="invGray">
          <a:xfrm>
            <a:off x="543147" y="6364281"/>
            <a:ext cx="1025270" cy="224138"/>
          </a:xfrm>
          <a:prstGeom prst="rect">
            <a:avLst/>
          </a:prstGeom>
          <a:noFill/>
          <a:ln>
            <a:noFill/>
          </a:ln>
        </p:spPr>
      </p:pic>
      <p:sp>
        <p:nvSpPr>
          <p:cNvPr id="13" name="Title 1"/>
          <p:cNvSpPr>
            <a:spLocks noGrp="1"/>
          </p:cNvSpPr>
          <p:nvPr>
            <p:ph type="title" hasCustomPrompt="1"/>
          </p:nvPr>
        </p:nvSpPr>
        <p:spPr>
          <a:xfrm>
            <a:off x="543147" y="2084187"/>
            <a:ext cx="5552853"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7" y="3878574"/>
            <a:ext cx="5552854"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slide Microsoft">
    <p:bg>
      <p:bgPr>
        <a:solidFill>
          <a:schemeClr val="tx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solidFill>
                  <a:srgbClr val="FFFFFF"/>
                </a:solidFill>
                <a:cs typeface="Segoe UI" pitchFamily="34" charset="0"/>
              </a:rPr>
              <a:t>© 2016 Microsoft Corporation. All rights reserved. </a:t>
            </a:r>
          </a:p>
        </p:txBody>
      </p:sp>
      <p:pic>
        <p:nvPicPr>
          <p:cNvPr id="6"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3854121" y="2949303"/>
            <a:ext cx="4483757" cy="959394"/>
          </a:xfrm>
          <a:prstGeom prst="rect">
            <a:avLst/>
          </a:prstGeom>
        </p:spPr>
      </p:pic>
    </p:spTree>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020521-A8CE-43BF-A440-97087F7D6F0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8" name="Rectangle 7"/>
          <p:cNvSpPr/>
          <p:nvPr userDrawn="1"/>
        </p:nvSpPr>
        <p:spPr bwMode="auto">
          <a:xfrm>
            <a:off x="1" y="6118656"/>
            <a:ext cx="12191999" cy="739344"/>
          </a:xfrm>
          <a:prstGeom prst="rect">
            <a:avLst/>
          </a:prstGeom>
          <a:solidFill>
            <a:schemeClr val="tx1"/>
          </a:solidFill>
          <a:ln>
            <a:noFill/>
            <a:headEnd type="none" w="med" len="med"/>
            <a:tailEnd type="none" w="med" len="med"/>
          </a:ln>
          <a:effectLst>
            <a:outerShdw blurRad="101600" dist="12700" dir="16200000"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a:ext>
            </a:extLst>
          </a:blip>
          <a:stretch/>
        </p:blipFill>
        <p:spPr bwMode="invGray">
          <a:xfrm>
            <a:off x="543147" y="6364281"/>
            <a:ext cx="1025270" cy="224138"/>
          </a:xfrm>
          <a:prstGeom prst="rect">
            <a:avLst/>
          </a:prstGeom>
          <a:noFill/>
          <a:ln>
            <a:noFill/>
          </a:ln>
        </p:spPr>
      </p:pic>
      <p:sp>
        <p:nvSpPr>
          <p:cNvPr id="13" name="Title 1"/>
          <p:cNvSpPr>
            <a:spLocks noGrp="1"/>
          </p:cNvSpPr>
          <p:nvPr>
            <p:ph type="title" hasCustomPrompt="1"/>
          </p:nvPr>
        </p:nvSpPr>
        <p:spPr>
          <a:xfrm>
            <a:off x="543147" y="2084187"/>
            <a:ext cx="5552853"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7" y="3878574"/>
            <a:ext cx="5552854"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2030"/>
          </a:xfrm>
        </p:spPr>
        <p:txBody>
          <a:bodyPr>
            <a:spAutoFit/>
          </a:bodyPr>
          <a:lstStyle>
            <a:lvl1pPr>
              <a:defRPr sz="392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020521-A8CE-43BF-A440-97087F7D6F0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020521-A8CE-43BF-A440-97087F7D6F0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020521-A8CE-43BF-A440-97087F7D6F0B}"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020521-A8CE-43BF-A440-97087F7D6F0B}"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20521-A8CE-43BF-A440-97087F7D6F0B}"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20521-A8CE-43BF-A440-97087F7D6F0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020521-A8CE-43BF-A440-97087F7D6F0B}"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A00C-F1D0-4803-BCD6-1C5DEEDDF21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8"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 Id="rId8" Type="http://schemas.openxmlformats.org/officeDocument/2006/relationships/image" Target="../media/image1.pn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20521-A8CE-43BF-A440-97087F7D6F0B}" type="datetimeFigureOut">
              <a:rPr lang="en-US" smtClean="0"/>
              <a:t>10/31/17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A00C-F1D0-4803-BCD6-1C5DEEDDF216}" type="slidenum">
              <a:rPr lang="en-US" smtClean="0"/>
              <a:t>‹#›</a:t>
            </a:fld>
            <a:endParaRPr lang="en-US"/>
          </a:p>
        </p:txBody>
      </p:sp>
    </p:spTree>
    <p:extLst>
      <p:ext uri="{BB962C8B-B14F-4D97-AF65-F5344CB8AC3E}">
        <p14:creationId xmlns:p14="http://schemas.microsoft.com/office/powerpoint/2010/main" val="16166871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7205236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8812833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0.svg"/><Relationship Id="rId5" Type="http://schemas.openxmlformats.org/officeDocument/2006/relationships/image" Target="../media/image14.png"/><Relationship Id="rId6" Type="http://schemas.openxmlformats.org/officeDocument/2006/relationships/image" Target="../media/image15.tif"/><Relationship Id="rId7" Type="http://schemas.openxmlformats.org/officeDocument/2006/relationships/image" Target="../media/image16.tiff"/><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7.png"/><Relationship Id="rId6"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visualstudio.com/vs/mobile-cent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400" y="2692400"/>
            <a:ext cx="5537200" cy="1473200"/>
          </a:xfrm>
          <a:prstGeom prst="rect">
            <a:avLst/>
          </a:prstGeom>
        </p:spPr>
      </p:pic>
    </p:spTree>
    <p:extLst>
      <p:ext uri="{BB962C8B-B14F-4D97-AF65-F5344CB8AC3E}">
        <p14:creationId xmlns:p14="http://schemas.microsoft.com/office/powerpoint/2010/main" val="1321720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66153" y="4562152"/>
            <a:ext cx="7815815" cy="1532307"/>
          </a:xfrm>
        </p:spPr>
        <p:txBody>
          <a:bodyPr>
            <a:noAutofit/>
          </a:bodyPr>
          <a:lstStyle/>
          <a:p>
            <a:pPr algn="l"/>
            <a:r>
              <a:rPr lang="de-DE" sz="4000" dirty="0">
                <a:solidFill>
                  <a:schemeClr val="bg1"/>
                </a:solidFill>
              </a:rPr>
              <a:t>Derek Loar</a:t>
            </a:r>
            <a:br>
              <a:rPr lang="de-DE" sz="4000" dirty="0">
                <a:solidFill>
                  <a:schemeClr val="bg1"/>
                </a:solidFill>
              </a:rPr>
            </a:br>
            <a:r>
              <a:rPr lang="de-DE" sz="4000" dirty="0">
                <a:solidFill>
                  <a:schemeClr val="bg1"/>
                </a:solidFill>
              </a:rPr>
              <a:t>App. Innovation Specialist</a:t>
            </a:r>
            <a:br>
              <a:rPr lang="de-DE" sz="4000" dirty="0">
                <a:solidFill>
                  <a:schemeClr val="bg1"/>
                </a:solidFill>
              </a:rPr>
            </a:br>
            <a:r>
              <a:rPr lang="de-DE" sz="4000" dirty="0">
                <a:solidFill>
                  <a:schemeClr val="bg1"/>
                </a:solidFill>
              </a:rPr>
              <a:t>Global Black Belt</a:t>
            </a:r>
            <a:endParaRPr lang="en-US" sz="4000" dirty="0">
              <a:solidFill>
                <a:schemeClr val="bg1"/>
              </a:solidFill>
            </a:endParaRPr>
          </a:p>
        </p:txBody>
      </p:sp>
      <p:grpSp>
        <p:nvGrpSpPr>
          <p:cNvPr id="4" name="Group 3"/>
          <p:cNvGrpSpPr/>
          <p:nvPr/>
        </p:nvGrpSpPr>
        <p:grpSpPr>
          <a:xfrm>
            <a:off x="-225490" y="1227703"/>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defTabSz="896386">
                <a:lnSpc>
                  <a:spcPct val="90000"/>
                </a:lnSpc>
                <a:spcAft>
                  <a:spcPts val="588"/>
                </a:spcAft>
                <a:defRPr/>
              </a:pPr>
              <a:endParaRPr lang="en-US" sz="4117" kern="0" dirty="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57" y="5883399"/>
            <a:ext cx="3115593" cy="1146051"/>
          </a:xfrm>
          <a:prstGeom prst="rect">
            <a:avLst/>
          </a:prstGeom>
        </p:spPr>
      </p:pic>
    </p:spTree>
    <p:extLst>
      <p:ext uri="{BB962C8B-B14F-4D97-AF65-F5344CB8AC3E}">
        <p14:creationId xmlns:p14="http://schemas.microsoft.com/office/powerpoint/2010/main" val="125118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9" y="248584"/>
            <a:ext cx="10515600" cy="1325563"/>
          </a:xfrm>
        </p:spPr>
        <p:txBody>
          <a:bodyPr/>
          <a:lstStyle/>
          <a:p>
            <a:r>
              <a:rPr lang="en-US" dirty="0"/>
              <a:t>Mobile Center: Push Notifications</a:t>
            </a:r>
          </a:p>
        </p:txBody>
      </p:sp>
      <p:pic>
        <p:nvPicPr>
          <p:cNvPr id="3" name="Graphic 2">
            <a:extLst>
              <a:ext uri="{FF2B5EF4-FFF2-40B4-BE49-F238E27FC236}">
                <a16:creationId xmlns:a16="http://schemas.microsoft.com/office/drawing/2014/main" xmlns="" id="{CB08E0C8-0006-441B-AF72-FD7049115D8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862932" y="3484041"/>
            <a:ext cx="846146" cy="846146"/>
          </a:xfrm>
          <a:prstGeom prst="rect">
            <a:avLst/>
          </a:prstGeom>
        </p:spPr>
      </p:pic>
      <p:sp>
        <p:nvSpPr>
          <p:cNvPr id="4" name="TextBox 3">
            <a:extLst>
              <a:ext uri="{FF2B5EF4-FFF2-40B4-BE49-F238E27FC236}">
                <a16:creationId xmlns:a16="http://schemas.microsoft.com/office/drawing/2014/main" xmlns="" id="{C65748DF-2628-4812-A359-E5362E2A180B}"/>
              </a:ext>
            </a:extLst>
          </p:cNvPr>
          <p:cNvSpPr txBox="1"/>
          <p:nvPr/>
        </p:nvSpPr>
        <p:spPr>
          <a:xfrm>
            <a:off x="1849471" y="4447435"/>
            <a:ext cx="1528175" cy="646331"/>
          </a:xfrm>
          <a:prstGeom prst="rect">
            <a:avLst/>
          </a:prstGeom>
          <a:noFill/>
        </p:spPr>
        <p:txBody>
          <a:bodyPr wrap="none" rtlCol="0">
            <a:spAutoFit/>
          </a:bodyPr>
          <a:lstStyle/>
          <a:p>
            <a:pPr algn="ctr"/>
            <a:r>
              <a:rPr lang="en-US" dirty="0">
                <a:solidFill>
                  <a:prstClr val="black"/>
                </a:solidFill>
              </a:rPr>
              <a:t>Visual Studio</a:t>
            </a:r>
          </a:p>
          <a:p>
            <a:pPr algn="ctr"/>
            <a:r>
              <a:rPr lang="en-US" dirty="0">
                <a:solidFill>
                  <a:prstClr val="black"/>
                </a:solidFill>
              </a:rPr>
              <a:t>Mobile Center</a:t>
            </a:r>
          </a:p>
        </p:txBody>
      </p:sp>
      <p:sp>
        <p:nvSpPr>
          <p:cNvPr id="5" name="TextBox 4">
            <a:extLst>
              <a:ext uri="{FF2B5EF4-FFF2-40B4-BE49-F238E27FC236}">
                <a16:creationId xmlns:a16="http://schemas.microsoft.com/office/drawing/2014/main" xmlns="" id="{57FBE7A3-E45F-4AE6-A5C6-2A8E5BF810DA}"/>
              </a:ext>
            </a:extLst>
          </p:cNvPr>
          <p:cNvSpPr txBox="1"/>
          <p:nvPr/>
        </p:nvSpPr>
        <p:spPr>
          <a:xfrm>
            <a:off x="4704179" y="4272100"/>
            <a:ext cx="1163652" cy="584775"/>
          </a:xfrm>
          <a:prstGeom prst="rect">
            <a:avLst/>
          </a:prstGeom>
          <a:noFill/>
        </p:spPr>
        <p:txBody>
          <a:bodyPr wrap="none" rtlCol="0">
            <a:spAutoFit/>
          </a:bodyPr>
          <a:lstStyle/>
          <a:p>
            <a:pPr algn="ctr"/>
            <a:r>
              <a:rPr lang="en-US" sz="1600" dirty="0">
                <a:solidFill>
                  <a:srgbClr val="0070C0"/>
                </a:solidFill>
              </a:rPr>
              <a:t>Notification</a:t>
            </a:r>
          </a:p>
          <a:p>
            <a:pPr algn="ctr"/>
            <a:r>
              <a:rPr lang="en-US" sz="1600" dirty="0">
                <a:solidFill>
                  <a:srgbClr val="0070C0"/>
                </a:solidFill>
              </a:rPr>
              <a:t>Hubs</a:t>
            </a:r>
          </a:p>
        </p:txBody>
      </p:sp>
      <p:pic>
        <p:nvPicPr>
          <p:cNvPr id="14" name="Picture 13" descr="A close up of a logo&#10;&#10;Description generated with high confidence">
            <a:extLst>
              <a:ext uri="{FF2B5EF4-FFF2-40B4-BE49-F238E27FC236}">
                <a16:creationId xmlns:a16="http://schemas.microsoft.com/office/drawing/2014/main" xmlns="" id="{E68ECE1C-0E2F-4CEA-A8E3-7E3CAE2052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3664" y="1793512"/>
            <a:ext cx="1444395" cy="1444395"/>
          </a:xfrm>
          <a:prstGeom prst="rect">
            <a:avLst/>
          </a:prstGeom>
        </p:spPr>
      </p:pic>
      <p:sp>
        <p:nvSpPr>
          <p:cNvPr id="15" name="TextBox 14">
            <a:extLst>
              <a:ext uri="{FF2B5EF4-FFF2-40B4-BE49-F238E27FC236}">
                <a16:creationId xmlns:a16="http://schemas.microsoft.com/office/drawing/2014/main" xmlns="" id="{1D8772F6-709D-4B17-8D33-85C788DA42FC}"/>
              </a:ext>
            </a:extLst>
          </p:cNvPr>
          <p:cNvSpPr txBox="1"/>
          <p:nvPr/>
        </p:nvSpPr>
        <p:spPr>
          <a:xfrm>
            <a:off x="7117305" y="2945520"/>
            <a:ext cx="2297297" cy="584775"/>
          </a:xfrm>
          <a:prstGeom prst="rect">
            <a:avLst/>
          </a:prstGeom>
          <a:noFill/>
        </p:spPr>
        <p:txBody>
          <a:bodyPr wrap="none" rtlCol="0">
            <a:spAutoFit/>
          </a:bodyPr>
          <a:lstStyle/>
          <a:p>
            <a:pPr algn="ctr"/>
            <a:r>
              <a:rPr lang="en-US" sz="1600" dirty="0">
                <a:solidFill>
                  <a:prstClr val="black"/>
                </a:solidFill>
              </a:rPr>
              <a:t>Push notification services</a:t>
            </a:r>
          </a:p>
          <a:p>
            <a:pPr algn="ctr"/>
            <a:r>
              <a:rPr lang="en-US" sz="1600" dirty="0">
                <a:solidFill>
                  <a:prstClr val="black"/>
                </a:solidFill>
              </a:rPr>
              <a:t>(Apple and Google)</a:t>
            </a:r>
          </a:p>
        </p:txBody>
      </p:sp>
      <p:pic>
        <p:nvPicPr>
          <p:cNvPr id="19" name="pasted-image.tiff" descr="pasted-image.tiff">
            <a:extLst>
              <a:ext uri="{FF2B5EF4-FFF2-40B4-BE49-F238E27FC236}">
                <a16:creationId xmlns:a16="http://schemas.microsoft.com/office/drawing/2014/main" xmlns="" id="{A4EC2205-3CA2-4E21-8DEE-D718AB6135D1}"/>
              </a:ext>
            </a:extLst>
          </p:cNvPr>
          <p:cNvPicPr>
            <a:picLocks noChangeAspect="1"/>
          </p:cNvPicPr>
          <p:nvPr/>
        </p:nvPicPr>
        <p:blipFill>
          <a:blip r:embed="rId6">
            <a:extLst/>
          </a:blip>
          <a:stretch>
            <a:fillRect/>
          </a:stretch>
        </p:blipFill>
        <p:spPr>
          <a:xfrm>
            <a:off x="8163269" y="4872681"/>
            <a:ext cx="2403033" cy="1092288"/>
          </a:xfrm>
          <a:prstGeom prst="rect">
            <a:avLst/>
          </a:prstGeom>
          <a:ln w="12700">
            <a:miter lim="400000"/>
          </a:ln>
        </p:spPr>
      </p:pic>
      <p:pic>
        <p:nvPicPr>
          <p:cNvPr id="20" name="Picture 19">
            <a:extLst>
              <a:ext uri="{FF2B5EF4-FFF2-40B4-BE49-F238E27FC236}">
                <a16:creationId xmlns:a16="http://schemas.microsoft.com/office/drawing/2014/main" xmlns="" id="{3B514104-34B8-416C-AE2D-FDD526F8C8F3}"/>
              </a:ext>
            </a:extLst>
          </p:cNvPr>
          <p:cNvPicPr>
            <a:picLocks noChangeAspect="1"/>
          </p:cNvPicPr>
          <p:nvPr/>
        </p:nvPicPr>
        <p:blipFill>
          <a:blip r:embed="rId7"/>
          <a:stretch>
            <a:fillRect/>
          </a:stretch>
        </p:blipFill>
        <p:spPr>
          <a:xfrm>
            <a:off x="1605923" y="2818110"/>
            <a:ext cx="1832238" cy="1659113"/>
          </a:xfrm>
          <a:prstGeom prst="rect">
            <a:avLst/>
          </a:prstGeom>
        </p:spPr>
      </p:pic>
      <p:sp>
        <p:nvSpPr>
          <p:cNvPr id="23" name="Arrow: Left 22">
            <a:extLst>
              <a:ext uri="{FF2B5EF4-FFF2-40B4-BE49-F238E27FC236}">
                <a16:creationId xmlns:a16="http://schemas.microsoft.com/office/drawing/2014/main" xmlns="" id="{7DFD1392-E364-4EE2-B534-12FCBCDAA7F2}"/>
              </a:ext>
            </a:extLst>
          </p:cNvPr>
          <p:cNvSpPr/>
          <p:nvPr/>
        </p:nvSpPr>
        <p:spPr>
          <a:xfrm rot="1791683">
            <a:off x="6137859" y="4625654"/>
            <a:ext cx="1762088" cy="5168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tokens</a:t>
            </a:r>
          </a:p>
        </p:txBody>
      </p:sp>
      <p:sp>
        <p:nvSpPr>
          <p:cNvPr id="17" name="Arrow: Right 16">
            <a:extLst>
              <a:ext uri="{FF2B5EF4-FFF2-40B4-BE49-F238E27FC236}">
                <a16:creationId xmlns:a16="http://schemas.microsoft.com/office/drawing/2014/main" xmlns="" id="{C1705CFE-2D96-4254-BD8A-2DA6DBA43CF3}"/>
              </a:ext>
            </a:extLst>
          </p:cNvPr>
          <p:cNvSpPr/>
          <p:nvPr/>
        </p:nvSpPr>
        <p:spPr>
          <a:xfrm>
            <a:off x="3623934" y="3550122"/>
            <a:ext cx="975991" cy="439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push</a:t>
            </a:r>
          </a:p>
        </p:txBody>
      </p:sp>
      <p:sp>
        <p:nvSpPr>
          <p:cNvPr id="24" name="Arrow: Right 23">
            <a:extLst>
              <a:ext uri="{FF2B5EF4-FFF2-40B4-BE49-F238E27FC236}">
                <a16:creationId xmlns:a16="http://schemas.microsoft.com/office/drawing/2014/main" xmlns="" id="{351D2F77-D10B-4EC3-8080-BDA722CAD8A7}"/>
              </a:ext>
            </a:extLst>
          </p:cNvPr>
          <p:cNvSpPr/>
          <p:nvPr/>
        </p:nvSpPr>
        <p:spPr>
          <a:xfrm rot="20148660">
            <a:off x="6019204" y="3042541"/>
            <a:ext cx="975991" cy="439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push</a:t>
            </a:r>
          </a:p>
        </p:txBody>
      </p:sp>
      <p:sp>
        <p:nvSpPr>
          <p:cNvPr id="25" name="Arrow: Right 24">
            <a:extLst>
              <a:ext uri="{FF2B5EF4-FFF2-40B4-BE49-F238E27FC236}">
                <a16:creationId xmlns:a16="http://schemas.microsoft.com/office/drawing/2014/main" xmlns="" id="{45412984-3AC2-4584-BB1C-05134FD66C33}"/>
              </a:ext>
            </a:extLst>
          </p:cNvPr>
          <p:cNvSpPr/>
          <p:nvPr/>
        </p:nvSpPr>
        <p:spPr>
          <a:xfrm rot="3712913">
            <a:off x="8496338" y="3899873"/>
            <a:ext cx="975991" cy="439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push</a:t>
            </a:r>
          </a:p>
        </p:txBody>
      </p:sp>
    </p:spTree>
    <p:extLst>
      <p:ext uri="{BB962C8B-B14F-4D97-AF65-F5344CB8AC3E}">
        <p14:creationId xmlns:p14="http://schemas.microsoft.com/office/powerpoint/2010/main" val="137290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9" y="248584"/>
            <a:ext cx="10515600" cy="1325563"/>
          </a:xfrm>
        </p:spPr>
        <p:txBody>
          <a:bodyPr/>
          <a:lstStyle/>
          <a:p>
            <a:r>
              <a:rPr lang="en-US" dirty="0"/>
              <a:t>Mobile Center: Push Notifications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653" y="2106189"/>
            <a:ext cx="1330773" cy="1276084"/>
          </a:xfrm>
          <a:prstGeom prst="rect">
            <a:avLst/>
          </a:prstGeom>
        </p:spPr>
      </p:pic>
      <p:sp>
        <p:nvSpPr>
          <p:cNvPr id="10" name="Rectangle 9"/>
          <p:cNvSpPr/>
          <p:nvPr/>
        </p:nvSpPr>
        <p:spPr>
          <a:xfrm>
            <a:off x="1713913" y="3560115"/>
            <a:ext cx="2768210" cy="1087798"/>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Fast and easy to setup</a:t>
            </a:r>
          </a:p>
          <a:p>
            <a:pPr algn="ctr"/>
            <a:r>
              <a:rPr lang="en-US" sz="1568" dirty="0">
                <a:solidFill>
                  <a:prstClr val="black"/>
                </a:solidFill>
              </a:rPr>
              <a:t>Just a few lines of code in your app. No need to specify format for iOS, Android and Windows.</a:t>
            </a:r>
            <a:endParaRPr lang="en-US" sz="1568" dirty="0">
              <a:solidFill>
                <a:prstClr val="black"/>
              </a:solidFill>
              <a:latin typeface="Segoe UI" charset="0"/>
              <a:ea typeface="Segoe UI" charset="0"/>
              <a:cs typeface="Segoe UI" charset="0"/>
            </a:endParaRPr>
          </a:p>
        </p:txBody>
      </p:sp>
      <p:sp>
        <p:nvSpPr>
          <p:cNvPr id="11" name="Rectangle 10"/>
          <p:cNvSpPr/>
          <p:nvPr/>
        </p:nvSpPr>
        <p:spPr>
          <a:xfrm>
            <a:off x="5013667" y="3560115"/>
            <a:ext cx="2360744" cy="1118127"/>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Send to specific audiences</a:t>
            </a:r>
          </a:p>
          <a:p>
            <a:pPr algn="ctr"/>
            <a:r>
              <a:rPr lang="en-US" sz="1568" dirty="0">
                <a:solidFill>
                  <a:prstClr val="black"/>
                </a:solidFill>
              </a:rPr>
              <a:t>Target push notifications to specific users or devices</a:t>
            </a:r>
            <a:endParaRPr lang="en-US" sz="1568" dirty="0">
              <a:solidFill>
                <a:prstClr val="black"/>
              </a:solidFill>
              <a:latin typeface="Segoe UI" charset="0"/>
              <a:ea typeface="Segoe UI" charset="0"/>
              <a:cs typeface="Segoe UI" charset="0"/>
            </a:endParaRPr>
          </a:p>
        </p:txBody>
      </p:sp>
      <p:sp>
        <p:nvSpPr>
          <p:cNvPr id="12" name="Rectangle 11"/>
          <p:cNvSpPr/>
          <p:nvPr/>
        </p:nvSpPr>
        <p:spPr>
          <a:xfrm>
            <a:off x="7771567" y="3560115"/>
            <a:ext cx="2578061" cy="1087798"/>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Fast and easy to send</a:t>
            </a:r>
          </a:p>
          <a:p>
            <a:pPr algn="ctr"/>
            <a:r>
              <a:rPr lang="en-US" sz="1568" dirty="0">
                <a:solidFill>
                  <a:prstClr val="black"/>
                </a:solidFill>
              </a:rPr>
              <a:t>Three easy steps: Compose, Target, and Review.</a:t>
            </a:r>
          </a:p>
          <a:p>
            <a:pPr algn="ctr"/>
            <a:r>
              <a:rPr lang="en-US" sz="1568" dirty="0">
                <a:solidFill>
                  <a:prstClr val="black"/>
                </a:solidFill>
              </a:rPr>
              <a:t>No need for technical skills!</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1868" y="2078562"/>
            <a:ext cx="657459" cy="1342657"/>
          </a:xfrm>
          <a:prstGeom prst="rect">
            <a:avLst/>
          </a:prstGeom>
        </p:spPr>
      </p:pic>
      <p:pic>
        <p:nvPicPr>
          <p:cNvPr id="9" name="Picture 8">
            <a:extLst>
              <a:ext uri="{FF2B5EF4-FFF2-40B4-BE49-F238E27FC236}">
                <a16:creationId xmlns:a16="http://schemas.microsoft.com/office/drawing/2014/main" xmlns="" id="{EA5F142B-A00D-451F-8A67-5C49286633A2}"/>
              </a:ext>
            </a:extLst>
          </p:cNvPr>
          <p:cNvPicPr>
            <a:picLocks noChangeAspect="1"/>
          </p:cNvPicPr>
          <p:nvPr/>
        </p:nvPicPr>
        <p:blipFill>
          <a:blip r:embed="rId5">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500"/>
                    </a14:imgEffect>
                    <a14:imgEffect>
                      <a14:saturation sat="46000"/>
                    </a14:imgEffect>
                  </a14:imgLayer>
                </a14:imgProps>
              </a:ext>
              <a:ext uri="{28A0092B-C50C-407E-A947-70E740481C1C}">
                <a14:useLocalDpi xmlns:a14="http://schemas.microsoft.com/office/drawing/2010/main" val="0"/>
              </a:ext>
            </a:extLst>
          </a:blip>
          <a:stretch>
            <a:fillRect/>
          </a:stretch>
        </p:blipFill>
        <p:spPr>
          <a:xfrm>
            <a:off x="2179046" y="2245048"/>
            <a:ext cx="1837943" cy="1176171"/>
          </a:xfrm>
          <a:prstGeom prst="rect">
            <a:avLst/>
          </a:prstGeom>
        </p:spPr>
      </p:pic>
    </p:spTree>
    <p:extLst>
      <p:ext uri="{BB962C8B-B14F-4D97-AF65-F5344CB8AC3E}">
        <p14:creationId xmlns:p14="http://schemas.microsoft.com/office/powerpoint/2010/main" val="241309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9654" y="3268431"/>
            <a:ext cx="8466233" cy="1792836"/>
          </a:xfrm>
        </p:spPr>
        <p:txBody>
          <a:bodyPr/>
          <a:lstStyle/>
          <a:p>
            <a:r>
              <a:rPr lang="de-DE" sz="4705" dirty="0"/>
              <a:t>Visual Studio </a:t>
            </a:r>
            <a:r>
              <a:rPr lang="de-DE" sz="4705"/>
              <a:t>Mobile Center</a:t>
            </a:r>
            <a:br>
              <a:rPr lang="de-DE" sz="4705"/>
            </a:br>
            <a:endParaRPr lang="en-US" sz="4705" dirty="0"/>
          </a:p>
        </p:txBody>
      </p:sp>
      <p:grpSp>
        <p:nvGrpSpPr>
          <p:cNvPr id="4" name="Group 3"/>
          <p:cNvGrpSpPr/>
          <p:nvPr/>
        </p:nvGrpSpPr>
        <p:grpSpPr>
          <a:xfrm>
            <a:off x="2435599" y="934074"/>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a:lnSpc>
                  <a:spcPct val="90000"/>
                </a:lnSpc>
                <a:spcAft>
                  <a:spcPts val="588"/>
                </a:spcAft>
                <a:defRPr/>
              </a:pPr>
              <a:endParaRPr lang="en-US" sz="4117" kern="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a:defRPr/>
                </a:pPr>
                <a:endParaRPr lang="en-US" sz="1765" kern="0">
                  <a:solidFill>
                    <a:srgbClr val="505050"/>
                  </a:solidFill>
                </a:endParaRPr>
              </a:p>
            </p:txBody>
          </p:sp>
        </p:grpSp>
      </p:grpSp>
      <p:sp>
        <p:nvSpPr>
          <p:cNvPr id="26" name="Text Placeholder 2"/>
          <p:cNvSpPr>
            <a:spLocks noGrp="1"/>
          </p:cNvSpPr>
          <p:nvPr>
            <p:ph type="body" sz="quarter" idx="12"/>
          </p:nvPr>
        </p:nvSpPr>
        <p:spPr>
          <a:xfrm>
            <a:off x="543147" y="3878511"/>
            <a:ext cx="5552854" cy="1792072"/>
          </a:xfrm>
        </p:spPr>
        <p:txBody>
          <a:bodyPr/>
          <a:lstStyle/>
          <a:p>
            <a:r>
              <a:rPr lang="en-US" dirty="0" smtClean="0"/>
              <a:t>Sweeky Satpathy</a:t>
            </a:r>
          </a:p>
          <a:p>
            <a:r>
              <a:rPr lang="en-US" dirty="0" err="1" smtClean="0"/>
              <a:t>MobCAT</a:t>
            </a:r>
            <a:r>
              <a:rPr lang="en-US" smtClean="0"/>
              <a:t> Ninja</a:t>
            </a:r>
            <a:endParaRPr lang="en-US" dirty="0" smtClean="0"/>
          </a:p>
        </p:txBody>
      </p:sp>
    </p:spTree>
    <p:extLst>
      <p:ext uri="{BB962C8B-B14F-4D97-AF65-F5344CB8AC3E}">
        <p14:creationId xmlns:p14="http://schemas.microsoft.com/office/powerpoint/2010/main" val="40705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653523" cy="5370100"/>
          </a:xfrm>
        </p:spPr>
        <p:txBody>
          <a:bodyPr/>
          <a:lstStyle/>
          <a:p>
            <a:r>
              <a:rPr lang="en-US" dirty="0" smtClean="0"/>
              <a:t>Verify App Integrity</a:t>
            </a:r>
          </a:p>
          <a:p>
            <a:pPr lvl="1"/>
            <a:r>
              <a:rPr lang="en-US" dirty="0" smtClean="0"/>
              <a:t>UI loads as expected on different sized screen</a:t>
            </a:r>
          </a:p>
          <a:p>
            <a:pPr lvl="1"/>
            <a:r>
              <a:rPr lang="en-US" dirty="0" smtClean="0"/>
              <a:t>App performs as expected on different CPUs</a:t>
            </a:r>
          </a:p>
          <a:p>
            <a:endParaRPr lang="en-US" dirty="0" smtClean="0"/>
          </a:p>
          <a:p>
            <a:r>
              <a:rPr lang="en-US" dirty="0" smtClean="0"/>
              <a:t>Accessible UI</a:t>
            </a:r>
          </a:p>
          <a:p>
            <a:pPr lvl="1"/>
            <a:r>
              <a:rPr lang="en-US" dirty="0" smtClean="0"/>
              <a:t>Features work as per User Flows</a:t>
            </a:r>
          </a:p>
          <a:p>
            <a:pPr lvl="1"/>
            <a:r>
              <a:rPr lang="en-US" dirty="0" smtClean="0"/>
              <a:t>Useable Functionality</a:t>
            </a:r>
          </a:p>
          <a:p>
            <a:endParaRPr lang="en-US" dirty="0"/>
          </a:p>
          <a:p>
            <a:r>
              <a:rPr lang="en-US" dirty="0" smtClean="0"/>
              <a:t>Testing as part of CI</a:t>
            </a:r>
          </a:p>
          <a:p>
            <a:pPr lvl="1"/>
            <a:r>
              <a:rPr lang="en-US" dirty="0" smtClean="0"/>
              <a:t>Reliable Development Cycle</a:t>
            </a:r>
            <a:endParaRPr lang="en-US" dirty="0"/>
          </a:p>
        </p:txBody>
      </p:sp>
      <p:sp>
        <p:nvSpPr>
          <p:cNvPr id="3" name="Title 2"/>
          <p:cNvSpPr>
            <a:spLocks noGrp="1"/>
          </p:cNvSpPr>
          <p:nvPr>
            <p:ph type="title"/>
          </p:nvPr>
        </p:nvSpPr>
        <p:spPr/>
        <p:txBody>
          <a:bodyPr/>
          <a:lstStyle/>
          <a:p>
            <a:r>
              <a:rPr lang="en-US" dirty="0" smtClean="0"/>
              <a:t>Importance of Testing </a:t>
            </a:r>
            <a:endParaRPr lang="en-US" dirty="0"/>
          </a:p>
        </p:txBody>
      </p:sp>
    </p:spTree>
    <p:extLst>
      <p:ext uri="{BB962C8B-B14F-4D97-AF65-F5344CB8AC3E}">
        <p14:creationId xmlns:p14="http://schemas.microsoft.com/office/powerpoint/2010/main" val="33853213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Mobile Center: Test</a:t>
            </a:r>
          </a:p>
        </p:txBody>
      </p:sp>
      <p:sp>
        <p:nvSpPr>
          <p:cNvPr id="4" name="Rectangle 3"/>
          <p:cNvSpPr/>
          <p:nvPr/>
        </p:nvSpPr>
        <p:spPr>
          <a:xfrm>
            <a:off x="3169076" y="3709519"/>
            <a:ext cx="2896229" cy="1086215"/>
          </a:xfrm>
          <a:prstGeom prst="rect">
            <a:avLst/>
          </a:prstGeom>
        </p:spPr>
        <p:txBody>
          <a:bodyPr wrap="square">
            <a:spAutoFit/>
          </a:bodyPr>
          <a:lstStyle/>
          <a:p>
            <a:pPr algn="ctr" defTabSz="914367"/>
            <a:r>
              <a:rPr lang="en-US" sz="1765" b="1">
                <a:solidFill>
                  <a:srgbClr val="5C2D91"/>
                </a:solidFill>
                <a:latin typeface="Segoe UI Semibold" charset="0"/>
                <a:ea typeface="Segoe UI Semibold" charset="0"/>
                <a:cs typeface="Segoe UI Semibold" charset="0"/>
              </a:rPr>
              <a:t>Ship high quality apps</a:t>
            </a:r>
            <a:r>
              <a:rPr lang="en-US" sz="1765">
                <a:solidFill>
                  <a:srgbClr val="7F7F7F"/>
                </a:solidFill>
                <a:ea typeface="Segoe UI" charset="0"/>
                <a:cs typeface="Segoe UI" charset="0"/>
              </a:rPr>
              <a:t/>
            </a:r>
            <a:br>
              <a:rPr lang="en-US" sz="1765">
                <a:solidFill>
                  <a:srgbClr val="7F7F7F"/>
                </a:solidFill>
                <a:ea typeface="Segoe UI" charset="0"/>
                <a:cs typeface="Segoe UI" charset="0"/>
              </a:rPr>
            </a:br>
            <a:r>
              <a:rPr lang="en-US" sz="1568">
                <a:solidFill>
                  <a:srgbClr val="505050"/>
                </a:solidFill>
                <a:ea typeface="Segoe UI" charset="0"/>
                <a:cs typeface="Segoe UI" charset="0"/>
              </a:rPr>
              <a:t>Ensure the highest quality user experience that keeps users continuously engaged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645" y="2263287"/>
            <a:ext cx="1531295" cy="1055100"/>
          </a:xfrm>
          <a:prstGeom prst="rect">
            <a:avLst/>
          </a:prstGeom>
        </p:spPr>
      </p:pic>
      <p:sp>
        <p:nvSpPr>
          <p:cNvPr id="6" name="Rectangle 5"/>
          <p:cNvSpPr/>
          <p:nvPr/>
        </p:nvSpPr>
        <p:spPr>
          <a:xfrm>
            <a:off x="336213" y="3709519"/>
            <a:ext cx="2746161" cy="1086215"/>
          </a:xfrm>
          <a:prstGeom prst="rect">
            <a:avLst/>
          </a:prstGeom>
        </p:spPr>
        <p:txBody>
          <a:bodyPr wrap="square">
            <a:spAutoFit/>
          </a:bodyPr>
          <a:lstStyle/>
          <a:p>
            <a:pPr algn="ctr" defTabSz="914367"/>
            <a:r>
              <a:rPr lang="en-US" sz="1765" b="1">
                <a:solidFill>
                  <a:srgbClr val="5C2D91"/>
                </a:solidFill>
                <a:latin typeface="Segoe UI Semibold" charset="0"/>
                <a:ea typeface="Segoe UI Semibold" charset="0"/>
                <a:cs typeface="Segoe UI Semibold" charset="0"/>
              </a:rPr>
              <a:t>Release faster</a:t>
            </a:r>
          </a:p>
          <a:p>
            <a:pPr algn="ctr" defTabSz="914367"/>
            <a:r>
              <a:rPr lang="en-US" sz="1568">
                <a:solidFill>
                  <a:srgbClr val="505050"/>
                </a:solidFill>
                <a:ea typeface="Segoe UI" charset="0"/>
                <a:cs typeface="Segoe UI" charset="0"/>
              </a:rPr>
              <a:t>Shrink release times significantly and push new apps out faster</a:t>
            </a:r>
          </a:p>
        </p:txBody>
      </p:sp>
      <p:sp>
        <p:nvSpPr>
          <p:cNvPr id="7" name="Shape 278"/>
          <p:cNvSpPr txBox="1"/>
          <p:nvPr/>
        </p:nvSpPr>
        <p:spPr>
          <a:xfrm>
            <a:off x="9153058" y="3646613"/>
            <a:ext cx="2622705" cy="1560317"/>
          </a:xfrm>
          <a:prstGeom prst="rect">
            <a:avLst/>
          </a:prstGeom>
          <a:noFill/>
          <a:ln>
            <a:noFill/>
          </a:ln>
        </p:spPr>
        <p:txBody>
          <a:bodyPr lIns="89628" tIns="89628" rIns="89628" bIns="89628" anchor="t" anchorCtr="0">
            <a:noAutofit/>
          </a:bodyPr>
          <a:lstStyle/>
          <a:p>
            <a:pPr algn="ctr" defTabSz="914367"/>
            <a:r>
              <a:rPr lang="en-US" sz="1765" b="1">
                <a:solidFill>
                  <a:srgbClr val="5C2D91"/>
                </a:solidFill>
                <a:latin typeface="Segoe UI Semibold" charset="0"/>
                <a:ea typeface="Segoe UI Semibold" charset="0"/>
                <a:cs typeface="Segoe UI Semibold" charset="0"/>
              </a:rPr>
              <a:t>Create new features</a:t>
            </a:r>
            <a:r>
              <a:rPr lang="en-US" sz="1765">
                <a:solidFill>
                  <a:srgbClr val="0078D7"/>
                </a:solidFill>
                <a:ea typeface="Segoe UI" charset="0"/>
                <a:cs typeface="Segoe UI" charset="0"/>
              </a:rPr>
              <a:t/>
            </a:r>
            <a:br>
              <a:rPr lang="en-US" sz="1765">
                <a:solidFill>
                  <a:srgbClr val="0078D7"/>
                </a:solidFill>
                <a:ea typeface="Segoe UI" charset="0"/>
                <a:cs typeface="Segoe UI" charset="0"/>
              </a:rPr>
            </a:br>
            <a:r>
              <a:rPr lang="en-US" sz="1765">
                <a:solidFill>
                  <a:srgbClr val="7F7F7F"/>
                </a:solidFill>
                <a:ea typeface="Segoe UI" charset="0"/>
                <a:cs typeface="Segoe UI" charset="0"/>
              </a:rPr>
              <a:t> </a:t>
            </a:r>
            <a:r>
              <a:rPr lang="en-US" sz="1568">
                <a:solidFill>
                  <a:srgbClr val="505050"/>
                </a:solidFill>
                <a:ea typeface="Segoe UI" charset="0"/>
                <a:cs typeface="Segoe UI" charset="0"/>
              </a:rPr>
              <a:t>Spend less time fixing bugs, and more time creating value</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9767" y="2243209"/>
            <a:ext cx="1183174" cy="1183174"/>
          </a:xfrm>
          <a:prstGeom prst="rect">
            <a:avLst/>
          </a:prstGeom>
        </p:spPr>
      </p:pic>
      <p:sp>
        <p:nvSpPr>
          <p:cNvPr id="9" name="Shape 278"/>
          <p:cNvSpPr txBox="1"/>
          <p:nvPr/>
        </p:nvSpPr>
        <p:spPr>
          <a:xfrm>
            <a:off x="6152008" y="3646612"/>
            <a:ext cx="2838693" cy="1245752"/>
          </a:xfrm>
          <a:prstGeom prst="rect">
            <a:avLst/>
          </a:prstGeom>
          <a:noFill/>
          <a:ln>
            <a:noFill/>
          </a:ln>
        </p:spPr>
        <p:txBody>
          <a:bodyPr lIns="89628" tIns="89628" rIns="89628" bIns="89628" anchor="t" anchorCtr="0">
            <a:noAutofit/>
          </a:bodyPr>
          <a:lstStyle/>
          <a:p>
            <a:pPr algn="ctr" defTabSz="914367"/>
            <a:r>
              <a:rPr lang="en-US" sz="1765" b="1">
                <a:solidFill>
                  <a:srgbClr val="5C2D91"/>
                </a:solidFill>
                <a:latin typeface="Segoe UI Semibold" charset="0"/>
                <a:ea typeface="Segoe UI Semibold" charset="0"/>
                <a:cs typeface="Segoe UI Semibold" charset="0"/>
              </a:rPr>
              <a:t>Engage a broad audience</a:t>
            </a:r>
          </a:p>
          <a:p>
            <a:pPr algn="ctr" defTabSz="914367"/>
            <a:r>
              <a:rPr lang="en-US" sz="1568">
                <a:solidFill>
                  <a:srgbClr val="505050"/>
                </a:solidFill>
                <a:ea typeface="Segoe UI" charset="0"/>
                <a:cs typeface="Segoe UI" charset="0"/>
              </a:rPr>
              <a:t>Test on a broad range of devices to make sure apps work on </a:t>
            </a:r>
            <a:r>
              <a:rPr lang="en-US" sz="1568" i="1">
                <a:solidFill>
                  <a:srgbClr val="505050"/>
                </a:solidFill>
                <a:ea typeface="Segoe UI" charset="0"/>
                <a:cs typeface="Segoe UI" charset="0"/>
              </a:rPr>
              <a:t>your</a:t>
            </a:r>
            <a:r>
              <a:rPr lang="en-US" sz="1568">
                <a:solidFill>
                  <a:srgbClr val="505050"/>
                </a:solidFill>
                <a:ea typeface="Segoe UI" charset="0"/>
                <a:cs typeface="Segoe UI" charset="0"/>
              </a:rPr>
              <a:t> users’ devices</a:t>
            </a:r>
          </a:p>
          <a:p>
            <a:pPr algn="ctr" defTabSz="914367"/>
            <a:endParaRPr lang="en-US" sz="1765">
              <a:solidFill>
                <a:srgbClr val="505050"/>
              </a:solidFill>
              <a:ea typeface="Segoe UI" charset="0"/>
              <a:cs typeface="Segoe UI" charset="0"/>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2862" y="2287240"/>
            <a:ext cx="1163096" cy="1115188"/>
          </a:xfrm>
          <a:prstGeom prst="rect">
            <a:avLst/>
          </a:prstGeom>
        </p:spPr>
      </p:pic>
      <p:grpSp>
        <p:nvGrpSpPr>
          <p:cNvPr id="19" name="Group 18"/>
          <p:cNvGrpSpPr/>
          <p:nvPr/>
        </p:nvGrpSpPr>
        <p:grpSpPr>
          <a:xfrm>
            <a:off x="3477048" y="2648216"/>
            <a:ext cx="2173152" cy="421847"/>
            <a:chOff x="2978727" y="1704109"/>
            <a:chExt cx="4710548" cy="914400"/>
          </a:xfrm>
        </p:grpSpPr>
        <p:sp>
          <p:nvSpPr>
            <p:cNvPr id="14" name="5-Point Star 13"/>
            <p:cNvSpPr/>
            <p:nvPr/>
          </p:nvSpPr>
          <p:spPr bwMode="auto">
            <a:xfrm>
              <a:off x="2978727" y="1704109"/>
              <a:ext cx="914400" cy="914400"/>
            </a:xfrm>
            <a:prstGeom prst="star5">
              <a:avLst>
                <a:gd name="adj" fmla="val 24580"/>
                <a:gd name="hf" fmla="val 105146"/>
                <a:gd name="vf" fmla="val 11055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5-Point Star 14"/>
            <p:cNvSpPr/>
            <p:nvPr/>
          </p:nvSpPr>
          <p:spPr bwMode="auto">
            <a:xfrm>
              <a:off x="3927764" y="1704109"/>
              <a:ext cx="914400" cy="914400"/>
            </a:xfrm>
            <a:prstGeom prst="star5">
              <a:avLst>
                <a:gd name="adj" fmla="val 24580"/>
                <a:gd name="hf" fmla="val 105146"/>
                <a:gd name="vf" fmla="val 11055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5-Point Star 15"/>
            <p:cNvSpPr/>
            <p:nvPr/>
          </p:nvSpPr>
          <p:spPr bwMode="auto">
            <a:xfrm>
              <a:off x="4876801" y="1704109"/>
              <a:ext cx="914400" cy="914400"/>
            </a:xfrm>
            <a:prstGeom prst="star5">
              <a:avLst>
                <a:gd name="adj" fmla="val 24580"/>
                <a:gd name="hf" fmla="val 105146"/>
                <a:gd name="vf" fmla="val 11055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5-Point Star 16"/>
            <p:cNvSpPr/>
            <p:nvPr/>
          </p:nvSpPr>
          <p:spPr bwMode="auto">
            <a:xfrm>
              <a:off x="5825838" y="1704109"/>
              <a:ext cx="914400" cy="914400"/>
            </a:xfrm>
            <a:prstGeom prst="star5">
              <a:avLst>
                <a:gd name="adj" fmla="val 24580"/>
                <a:gd name="hf" fmla="val 105146"/>
                <a:gd name="vf" fmla="val 11055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5-Point Star 17"/>
            <p:cNvSpPr/>
            <p:nvPr/>
          </p:nvSpPr>
          <p:spPr bwMode="auto">
            <a:xfrm>
              <a:off x="6774875" y="1704109"/>
              <a:ext cx="914400" cy="914400"/>
            </a:xfrm>
            <a:prstGeom prst="star5">
              <a:avLst>
                <a:gd name="adj" fmla="val 24580"/>
                <a:gd name="hf" fmla="val 105146"/>
                <a:gd name="vf" fmla="val 11055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254288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495"/>
            <a:ext cx="11653523" cy="5117279"/>
          </a:xfrm>
        </p:spPr>
        <p:txBody>
          <a:bodyPr/>
          <a:lstStyle/>
          <a:p>
            <a:r>
              <a:rPr lang="en-US" sz="3529" dirty="0" err="1"/>
              <a:t>Xamarin.UITest</a:t>
            </a:r>
            <a:endParaRPr lang="en-US" sz="3529" dirty="0"/>
          </a:p>
          <a:p>
            <a:pPr lvl="1"/>
            <a:r>
              <a:rPr lang="en-US" sz="1961" dirty="0"/>
              <a:t>Tests written in C#</a:t>
            </a:r>
          </a:p>
          <a:p>
            <a:pPr lvl="1"/>
            <a:r>
              <a:rPr lang="en-US" sz="1961" dirty="0"/>
              <a:t>Supports Xamarin apps, Native (Android, iOS) Apps, React Native Apps, Hybrid Apps</a:t>
            </a:r>
          </a:p>
          <a:p>
            <a:r>
              <a:rPr lang="en-US" sz="3529" dirty="0" err="1"/>
              <a:t>XCUITest</a:t>
            </a:r>
            <a:endParaRPr lang="en-US" sz="3529" dirty="0"/>
          </a:p>
          <a:p>
            <a:pPr lvl="1"/>
            <a:r>
              <a:rPr lang="en-US" sz="1961" dirty="0"/>
              <a:t>Tests written in Swift</a:t>
            </a:r>
          </a:p>
          <a:p>
            <a:pPr lvl="1"/>
            <a:r>
              <a:rPr lang="en-US" sz="1961" dirty="0"/>
              <a:t>Supports native iOS apps</a:t>
            </a:r>
          </a:p>
          <a:p>
            <a:r>
              <a:rPr lang="en-US" sz="3529" dirty="0"/>
              <a:t>Espresso</a:t>
            </a:r>
          </a:p>
          <a:p>
            <a:pPr lvl="1"/>
            <a:r>
              <a:rPr lang="en-US" sz="1961" dirty="0"/>
              <a:t>Tests written in Java</a:t>
            </a:r>
          </a:p>
          <a:p>
            <a:pPr lvl="1"/>
            <a:r>
              <a:rPr lang="en-US" sz="1961" dirty="0"/>
              <a:t>Supports native Android apps</a:t>
            </a:r>
          </a:p>
          <a:p>
            <a:r>
              <a:rPr lang="en-US" sz="3529" dirty="0" err="1"/>
              <a:t>Appium</a:t>
            </a:r>
            <a:endParaRPr lang="en-US" sz="3529" dirty="0"/>
          </a:p>
          <a:p>
            <a:pPr lvl="1"/>
            <a:r>
              <a:rPr lang="en-US" sz="1961" dirty="0"/>
              <a:t>Tests written in Java</a:t>
            </a:r>
          </a:p>
          <a:p>
            <a:pPr lvl="1"/>
            <a:r>
              <a:rPr lang="en-US" sz="1961" dirty="0"/>
              <a:t>Supports native (Android and iOS) apps , Xamarin Apps, React Native Apps, Hybrid Apps</a:t>
            </a:r>
          </a:p>
        </p:txBody>
      </p:sp>
      <p:sp>
        <p:nvSpPr>
          <p:cNvPr id="3" name="Title 2"/>
          <p:cNvSpPr>
            <a:spLocks noGrp="1"/>
          </p:cNvSpPr>
          <p:nvPr>
            <p:ph type="title"/>
          </p:nvPr>
        </p:nvSpPr>
        <p:spPr/>
        <p:txBody>
          <a:bodyPr/>
          <a:lstStyle/>
          <a:p>
            <a:r>
              <a:rPr lang="en-US" dirty="0" smtClean="0"/>
              <a:t>Supported Testing Platforms</a:t>
            </a:r>
            <a:endParaRPr lang="en-US" dirty="0"/>
          </a:p>
        </p:txBody>
      </p:sp>
    </p:spTree>
    <p:extLst>
      <p:ext uri="{BB962C8B-B14F-4D97-AF65-F5344CB8AC3E}">
        <p14:creationId xmlns:p14="http://schemas.microsoft.com/office/powerpoint/2010/main" val="14939030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66153" y="4562152"/>
            <a:ext cx="7815815" cy="1532307"/>
          </a:xfrm>
        </p:spPr>
        <p:txBody>
          <a:bodyPr>
            <a:noAutofit/>
          </a:bodyPr>
          <a:lstStyle/>
          <a:p>
            <a:pPr algn="l"/>
            <a:r>
              <a:rPr lang="de-DE" sz="4000" dirty="0" smtClean="0">
                <a:solidFill>
                  <a:schemeClr val="bg1"/>
                </a:solidFill>
              </a:rPr>
              <a:t>June Cho</a:t>
            </a:r>
            <a:r>
              <a:rPr lang="de-DE" sz="4000" dirty="0">
                <a:solidFill>
                  <a:schemeClr val="bg1"/>
                </a:solidFill>
              </a:rPr>
              <a:t/>
            </a:r>
            <a:br>
              <a:rPr lang="de-DE" sz="4000" dirty="0">
                <a:solidFill>
                  <a:schemeClr val="bg1"/>
                </a:solidFill>
              </a:rPr>
            </a:br>
            <a:r>
              <a:rPr lang="de-DE" sz="4000" dirty="0" smtClean="0">
                <a:solidFill>
                  <a:schemeClr val="bg1"/>
                </a:solidFill>
              </a:rPr>
              <a:t>Enterprise Mobile App </a:t>
            </a:r>
            <a:r>
              <a:rPr lang="de-DE" sz="4000" dirty="0" err="1" smtClean="0">
                <a:solidFill>
                  <a:schemeClr val="bg1"/>
                </a:solidFill>
              </a:rPr>
              <a:t>Dev</a:t>
            </a:r>
            <a:r>
              <a:rPr lang="de-DE" sz="4000" dirty="0">
                <a:solidFill>
                  <a:schemeClr val="bg1"/>
                </a:solidFill>
              </a:rPr>
              <a:t/>
            </a:r>
            <a:br>
              <a:rPr lang="de-DE" sz="4000" dirty="0">
                <a:solidFill>
                  <a:schemeClr val="bg1"/>
                </a:solidFill>
              </a:rPr>
            </a:br>
            <a:r>
              <a:rPr lang="de-DE" sz="4000" dirty="0">
                <a:solidFill>
                  <a:schemeClr val="bg1"/>
                </a:solidFill>
              </a:rPr>
              <a:t>App </a:t>
            </a:r>
            <a:r>
              <a:rPr lang="de-DE" sz="4000" dirty="0" smtClean="0">
                <a:solidFill>
                  <a:schemeClr val="bg1"/>
                </a:solidFill>
              </a:rPr>
              <a:t>Innovation | Global </a:t>
            </a:r>
            <a:r>
              <a:rPr lang="de-DE" sz="4000" dirty="0">
                <a:solidFill>
                  <a:schemeClr val="bg1"/>
                </a:solidFill>
              </a:rPr>
              <a:t>Black Belt</a:t>
            </a:r>
            <a:endParaRPr lang="en-US" sz="4000" dirty="0">
              <a:solidFill>
                <a:schemeClr val="bg1"/>
              </a:solidFill>
            </a:endParaRPr>
          </a:p>
        </p:txBody>
      </p:sp>
      <p:grpSp>
        <p:nvGrpSpPr>
          <p:cNvPr id="4" name="Group 3"/>
          <p:cNvGrpSpPr/>
          <p:nvPr/>
        </p:nvGrpSpPr>
        <p:grpSpPr>
          <a:xfrm>
            <a:off x="-225490" y="1227703"/>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defTabSz="896386">
                <a:lnSpc>
                  <a:spcPct val="90000"/>
                </a:lnSpc>
                <a:spcAft>
                  <a:spcPts val="588"/>
                </a:spcAft>
                <a:defRPr/>
              </a:pPr>
              <a:endParaRPr lang="en-US" sz="4117" kern="0" dirty="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57" y="5883399"/>
            <a:ext cx="3115593" cy="1146051"/>
          </a:xfrm>
          <a:prstGeom prst="rect">
            <a:avLst/>
          </a:prstGeom>
        </p:spPr>
      </p:pic>
    </p:spTree>
    <p:extLst>
      <p:ext uri="{BB962C8B-B14F-4D97-AF65-F5344CB8AC3E}">
        <p14:creationId xmlns:p14="http://schemas.microsoft.com/office/powerpoint/2010/main" val="286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5" name="Content Placeholder 4"/>
          <p:cNvGraphicFramePr>
            <a:graphicFrameLocks noGrp="1"/>
          </p:cNvGraphicFramePr>
          <p:nvPr>
            <p:ph idx="1"/>
          </p:nvPr>
        </p:nvGraphicFramePr>
        <p:xfrm>
          <a:off x="5205412" y="3833654"/>
          <a:ext cx="1781175" cy="335280"/>
        </p:xfrm>
        <a:graphic>
          <a:graphicData uri="http://schemas.openxmlformats.org/drawingml/2006/table">
            <a:tbl>
              <a:tblPr/>
              <a:tblGrid>
                <a:gridCol w="1781175"/>
              </a:tblGrid>
              <a:tr h="0">
                <a:tc>
                  <a:txBody>
                    <a:bodyPr/>
                    <a:lstStyle/>
                    <a:p>
                      <a:pPr marL="0" marR="0">
                        <a:spcBef>
                          <a:spcPts val="0"/>
                        </a:spcBef>
                        <a:spcAft>
                          <a:spcPts val="0"/>
                        </a:spcAft>
                      </a:pPr>
                      <a:r>
                        <a:rPr lang="en-US" sz="1100" dirty="0">
                          <a:effectLst/>
                          <a:latin typeface="Calibri" charset="0"/>
                        </a:rPr>
                        <a:t/>
                      </a:r>
                      <a:br>
                        <a:rPr lang="en-US" sz="1100" dirty="0">
                          <a:effectLst/>
                          <a:latin typeface="Calibri" charset="0"/>
                        </a:rPr>
                      </a:br>
                      <a:r>
                        <a:rPr lang="en-US" sz="1100" dirty="0" err="1">
                          <a:effectLst/>
                          <a:latin typeface="Calibri" charset="0"/>
                        </a:rPr>
                        <a:t>Dimah</a:t>
                      </a:r>
                      <a:r>
                        <a:rPr lang="en-US" sz="1100" dirty="0">
                          <a:effectLst/>
                          <a:latin typeface="Calibri" charset="0"/>
                        </a:rPr>
                        <a:t> </a:t>
                      </a:r>
                      <a:r>
                        <a:rPr lang="en-US" sz="1100" dirty="0" err="1">
                          <a:effectLst/>
                          <a:latin typeface="Calibri" charset="0"/>
                        </a:rPr>
                        <a:t>Zaidalkilani</a:t>
                      </a:r>
                      <a:endParaRPr lang="en-US" sz="1200" dirty="0">
                        <a:effectLst/>
                        <a:latin typeface="Calibri" charset="0"/>
                      </a:endParaRPr>
                    </a:p>
                  </a:txBody>
                  <a:tcPr marL="0" marR="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4393638"/>
              </p:ext>
            </p:extLst>
          </p:nvPr>
        </p:nvGraphicFramePr>
        <p:xfrm>
          <a:off x="838200" y="1666612"/>
          <a:ext cx="10146475" cy="4669363"/>
        </p:xfrm>
        <a:graphic>
          <a:graphicData uri="http://schemas.openxmlformats.org/drawingml/2006/table">
            <a:tbl>
              <a:tblPr firstRow="1" bandRow="1">
                <a:tableStyleId>{5C22544A-7EE6-4342-B048-85BDC9FD1C3A}</a:tableStyleId>
              </a:tblPr>
              <a:tblGrid>
                <a:gridCol w="2566299"/>
                <a:gridCol w="3974651"/>
                <a:gridCol w="3605525"/>
              </a:tblGrid>
              <a:tr h="353183">
                <a:tc>
                  <a:txBody>
                    <a:bodyPr/>
                    <a:lstStyle/>
                    <a:p>
                      <a:r>
                        <a:rPr lang="en-US" dirty="0" smtClean="0"/>
                        <a:t>Time</a:t>
                      </a:r>
                      <a:endParaRPr lang="en-US" dirty="0"/>
                    </a:p>
                  </a:txBody>
                  <a:tcPr/>
                </a:tc>
                <a:tc>
                  <a:txBody>
                    <a:bodyPr/>
                    <a:lstStyle/>
                    <a:p>
                      <a:r>
                        <a:rPr lang="en-US" dirty="0" smtClean="0"/>
                        <a:t>Topic</a:t>
                      </a:r>
                      <a:endParaRPr lang="en-US" dirty="0"/>
                    </a:p>
                  </a:txBody>
                  <a:tcPr/>
                </a:tc>
                <a:tc>
                  <a:txBody>
                    <a:bodyPr/>
                    <a:lstStyle/>
                    <a:p>
                      <a:r>
                        <a:rPr lang="en-US" dirty="0" smtClean="0"/>
                        <a:t>Speaker</a:t>
                      </a:r>
                      <a:endParaRPr lang="en-US" dirty="0"/>
                    </a:p>
                  </a:txBody>
                  <a:tcPr/>
                </a:tc>
              </a:tr>
              <a:tr h="353183">
                <a:tc>
                  <a:txBody>
                    <a:bodyPr/>
                    <a:lstStyle/>
                    <a:p>
                      <a:r>
                        <a:rPr lang="en-US" dirty="0" smtClean="0"/>
                        <a:t>9:00-9:30am</a:t>
                      </a:r>
                      <a:endParaRPr lang="en-US" dirty="0"/>
                    </a:p>
                  </a:txBody>
                  <a:tcPr/>
                </a:tc>
                <a:tc>
                  <a:txBody>
                    <a:bodyPr/>
                    <a:lstStyle/>
                    <a:p>
                      <a:r>
                        <a:rPr lang="en-US" dirty="0" smtClean="0"/>
                        <a:t>Welcome</a:t>
                      </a:r>
                      <a:r>
                        <a:rPr lang="en-US" baseline="0" dirty="0" smtClean="0"/>
                        <a:t> Statement</a:t>
                      </a:r>
                      <a:endParaRPr lang="en-US" dirty="0"/>
                    </a:p>
                  </a:txBody>
                  <a:tcPr/>
                </a:tc>
                <a:tc>
                  <a:txBody>
                    <a:bodyPr/>
                    <a:lstStyle/>
                    <a:p>
                      <a:r>
                        <a:rPr lang="en-US" dirty="0" smtClean="0"/>
                        <a:t>Keith Ballinger</a:t>
                      </a:r>
                      <a:endParaRPr lang="en-US" dirty="0"/>
                    </a:p>
                  </a:txBody>
                  <a:tcPr/>
                </a:tc>
              </a:tr>
              <a:tr h="589505">
                <a:tc>
                  <a:txBody>
                    <a:bodyPr/>
                    <a:lstStyle/>
                    <a:p>
                      <a:r>
                        <a:rPr lang="en-US" dirty="0" smtClean="0"/>
                        <a:t>9:30-10:30am</a:t>
                      </a:r>
                      <a:endParaRPr lang="en-US" dirty="0"/>
                    </a:p>
                  </a:txBody>
                  <a:tcPr/>
                </a:tc>
                <a:tc>
                  <a:txBody>
                    <a:bodyPr/>
                    <a:lstStyle/>
                    <a:p>
                      <a:r>
                        <a:rPr lang="en-US" dirty="0" smtClean="0"/>
                        <a:t>Setup, Build, and Test</a:t>
                      </a:r>
                      <a:endParaRPr lang="en-US" dirty="0"/>
                    </a:p>
                  </a:txBody>
                  <a:tcPr/>
                </a:tc>
                <a:tc>
                  <a:txBody>
                    <a:bodyPr/>
                    <a:lstStyle/>
                    <a:p>
                      <a:r>
                        <a:rPr lang="en-US" dirty="0" smtClean="0"/>
                        <a:t>Nikhil </a:t>
                      </a:r>
                      <a:r>
                        <a:rPr lang="en-US" dirty="0" err="1" smtClean="0"/>
                        <a:t>Keeppanasseril</a:t>
                      </a:r>
                      <a:r>
                        <a:rPr lang="en-US" dirty="0" smtClean="0"/>
                        <a:t> and</a:t>
                      </a:r>
                      <a:r>
                        <a:rPr lang="en-US" baseline="0" dirty="0" smtClean="0"/>
                        <a:t> </a:t>
                      </a:r>
                    </a:p>
                    <a:p>
                      <a:r>
                        <a:rPr lang="en-US" dirty="0" err="1" smtClean="0"/>
                        <a:t>Sweekriti</a:t>
                      </a:r>
                      <a:r>
                        <a:rPr lang="en-US" baseline="0" dirty="0" smtClean="0"/>
                        <a:t> </a:t>
                      </a:r>
                      <a:r>
                        <a:rPr lang="en-US" baseline="0" dirty="0" err="1" smtClean="0"/>
                        <a:t>S</a:t>
                      </a:r>
                      <a:r>
                        <a:rPr lang="en-US" dirty="0" err="1" smtClean="0"/>
                        <a:t>atpathy</a:t>
                      </a:r>
                      <a:endParaRPr lang="en-US" dirty="0"/>
                    </a:p>
                  </a:txBody>
                  <a:tcPr/>
                </a:tc>
              </a:tr>
              <a:tr h="353183">
                <a:tc>
                  <a:txBody>
                    <a:bodyPr/>
                    <a:lstStyle/>
                    <a:p>
                      <a:r>
                        <a:rPr lang="en-US" dirty="0" smtClean="0"/>
                        <a:t>10:30-10:45am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BREAK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589505">
                <a:tc>
                  <a:txBody>
                    <a:bodyPr/>
                    <a:lstStyle/>
                    <a:p>
                      <a:r>
                        <a:rPr lang="en-US" dirty="0" smtClean="0"/>
                        <a:t>10:45-11:45am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Distribute, Push, Analytics, and Crash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Derek</a:t>
                      </a:r>
                      <a:r>
                        <a:rPr lang="en-US" baseline="0" dirty="0" smtClean="0"/>
                        <a:t> </a:t>
                      </a:r>
                      <a:r>
                        <a:rPr lang="en-US" baseline="0" dirty="0" err="1" smtClean="0"/>
                        <a:t>Loar</a:t>
                      </a:r>
                      <a:r>
                        <a:rPr lang="en-US" baseline="0" dirty="0" smtClean="0"/>
                        <a:t>, Trevor Moore, and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Dimah</a:t>
                      </a:r>
                      <a:r>
                        <a:rPr lang="en-US" baseline="0" dirty="0" smtClean="0"/>
                        <a:t> </a:t>
                      </a:r>
                      <a:r>
                        <a:rPr lang="en-US" baseline="0" dirty="0" err="1" smtClean="0"/>
                        <a:t>Zaidalkilani</a:t>
                      </a:r>
                      <a:endParaRPr lang="en-US" dirty="0" smtClean="0"/>
                    </a:p>
                  </a:txBody>
                  <a:tcPr/>
                </a:tc>
              </a:tr>
              <a:tr h="353183">
                <a:tc>
                  <a:txBody>
                    <a:bodyPr/>
                    <a:lstStyle/>
                    <a:p>
                      <a:r>
                        <a:rPr lang="en-US" dirty="0" smtClean="0"/>
                        <a:t>11:45-12:45pm</a:t>
                      </a:r>
                      <a:endParaRPr lang="en-US" dirty="0"/>
                    </a:p>
                  </a:txBody>
                  <a:tcPr/>
                </a:tc>
                <a:tc>
                  <a:txBody>
                    <a:bodyPr/>
                    <a:lstStyle/>
                    <a:p>
                      <a:r>
                        <a:rPr lang="en-US" dirty="0" smtClean="0"/>
                        <a:t>Working Lunch</a:t>
                      </a:r>
                      <a:endParaRPr lang="en-US" dirty="0"/>
                    </a:p>
                  </a:txBody>
                  <a:tcPr/>
                </a:tc>
                <a:tc>
                  <a:txBody>
                    <a:bodyPr/>
                    <a:lstStyle/>
                    <a:p>
                      <a:r>
                        <a:rPr lang="en-US" dirty="0" smtClean="0"/>
                        <a:t>Chris </a:t>
                      </a:r>
                      <a:r>
                        <a:rPr lang="en-US" dirty="0" err="1" smtClean="0"/>
                        <a:t>Reichard</a:t>
                      </a:r>
                      <a:endParaRPr lang="en-US" dirty="0"/>
                    </a:p>
                  </a:txBody>
                  <a:tcPr/>
                </a:tc>
              </a:tr>
              <a:tr h="353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12:45-1:30pm</a:t>
                      </a:r>
                    </a:p>
                  </a:txBody>
                  <a:tcPr/>
                </a:tc>
                <a:tc>
                  <a:txBody>
                    <a:bodyPr/>
                    <a:lstStyle/>
                    <a:p>
                      <a:r>
                        <a:rPr lang="en-US" dirty="0" smtClean="0"/>
                        <a:t>Machine</a:t>
                      </a:r>
                      <a:r>
                        <a:rPr lang="en-US" baseline="0" dirty="0" smtClean="0"/>
                        <a:t> Learning</a:t>
                      </a:r>
                      <a:endParaRPr lang="en-US" dirty="0"/>
                    </a:p>
                  </a:txBody>
                  <a:tcPr/>
                </a:tc>
                <a:tc>
                  <a:txBody>
                    <a:bodyPr/>
                    <a:lstStyle/>
                    <a:p>
                      <a:r>
                        <a:rPr lang="en-US" dirty="0" smtClean="0"/>
                        <a:t>Anuj Bhatia</a:t>
                      </a:r>
                      <a:endParaRPr lang="en-US" dirty="0"/>
                    </a:p>
                  </a:txBody>
                  <a:tcPr/>
                </a:tc>
              </a:tr>
              <a:tr h="4205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1:30-2:15pm</a:t>
                      </a:r>
                    </a:p>
                  </a:txBody>
                  <a:tcPr/>
                </a:tc>
                <a:tc>
                  <a:txBody>
                    <a:bodyPr/>
                    <a:lstStyle/>
                    <a:p>
                      <a:r>
                        <a:rPr lang="en-US" sz="1800" b="0" i="0" kern="1200" dirty="0" smtClean="0">
                          <a:solidFill>
                            <a:schemeClr val="dk1"/>
                          </a:solidFill>
                          <a:effectLst/>
                          <a:latin typeface="+mn-lt"/>
                          <a:ea typeface="+mn-ea"/>
                          <a:cs typeface="+mn-cs"/>
                        </a:rPr>
                        <a:t>Cognitive Services </a:t>
                      </a:r>
                    </a:p>
                  </a:txBody>
                  <a:tcPr/>
                </a:tc>
                <a:tc>
                  <a:txBody>
                    <a:bodyPr/>
                    <a:lstStyle/>
                    <a:p>
                      <a:r>
                        <a:rPr lang="en-US" sz="1800" b="0" i="0" kern="1200" dirty="0" smtClean="0">
                          <a:solidFill>
                            <a:schemeClr val="dk1"/>
                          </a:solidFill>
                          <a:effectLst/>
                          <a:latin typeface="+mn-lt"/>
                          <a:ea typeface="+mn-ea"/>
                          <a:cs typeface="+mn-cs"/>
                        </a:rPr>
                        <a:t>Michael</a:t>
                      </a:r>
                      <a:r>
                        <a:rPr lang="en-US" sz="1800" b="0" i="0" kern="1200" baseline="0" dirty="0" smtClean="0">
                          <a:solidFill>
                            <a:schemeClr val="dk1"/>
                          </a:solidFill>
                          <a:effectLst/>
                          <a:latin typeface="+mn-lt"/>
                          <a:ea typeface="+mn-ea"/>
                          <a:cs typeface="+mn-cs"/>
                        </a:rPr>
                        <a:t> Watson</a:t>
                      </a:r>
                      <a:endParaRPr lang="en-US" sz="1800" b="0" i="0" kern="1200" dirty="0" smtClean="0">
                        <a:solidFill>
                          <a:schemeClr val="dk1"/>
                        </a:solidFill>
                        <a:effectLst/>
                        <a:latin typeface="+mn-lt"/>
                        <a:ea typeface="+mn-ea"/>
                        <a:cs typeface="+mn-cs"/>
                      </a:endParaRPr>
                    </a:p>
                  </a:txBody>
                  <a:tcPr/>
                </a:tc>
              </a:tr>
              <a:tr h="353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2:15-2:30pm</a:t>
                      </a:r>
                    </a:p>
                  </a:txBody>
                  <a:tcPr/>
                </a:tc>
                <a:tc>
                  <a:txBody>
                    <a:bodyPr/>
                    <a:lstStyle/>
                    <a:p>
                      <a:r>
                        <a:rPr lang="en-US" sz="1800" b="0" i="0" kern="1200" dirty="0" smtClean="0">
                          <a:solidFill>
                            <a:schemeClr val="dk1"/>
                          </a:solidFill>
                          <a:effectLst/>
                          <a:latin typeface="+mn-lt"/>
                          <a:ea typeface="+mn-ea"/>
                          <a:cs typeface="+mn-cs"/>
                        </a:rPr>
                        <a:t>BREAK</a:t>
                      </a:r>
                    </a:p>
                  </a:txBody>
                  <a:tcPr/>
                </a:tc>
                <a:tc>
                  <a:txBody>
                    <a:bodyPr/>
                    <a:lstStyle/>
                    <a:p>
                      <a:endParaRPr lang="en-US" sz="1800" b="0" i="0" kern="1200" dirty="0" smtClean="0">
                        <a:solidFill>
                          <a:schemeClr val="dk1"/>
                        </a:solidFill>
                        <a:effectLst/>
                        <a:latin typeface="+mn-lt"/>
                        <a:ea typeface="+mn-ea"/>
                        <a:cs typeface="+mn-cs"/>
                      </a:endParaRPr>
                    </a:p>
                  </a:txBody>
                  <a:tcPr/>
                </a:tc>
              </a:tr>
              <a:tr h="4083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2:30-4:00pm</a:t>
                      </a:r>
                    </a:p>
                  </a:txBody>
                  <a:tcPr/>
                </a:tc>
                <a:tc>
                  <a:txBody>
                    <a:bodyPr/>
                    <a:lstStyle/>
                    <a:p>
                      <a:r>
                        <a:rPr lang="en-US" sz="1800" b="0" i="0" kern="1200" dirty="0" smtClean="0">
                          <a:solidFill>
                            <a:schemeClr val="dk1"/>
                          </a:solidFill>
                          <a:effectLst/>
                          <a:latin typeface="+mn-lt"/>
                          <a:ea typeface="+mn-ea"/>
                          <a:cs typeface="+mn-cs"/>
                        </a:rPr>
                        <a:t>Hands-On with Sentiment App</a:t>
                      </a:r>
                    </a:p>
                  </a:txBody>
                  <a:tcPr/>
                </a:tc>
                <a:tc>
                  <a:txBody>
                    <a:bodyPr/>
                    <a:lstStyle/>
                    <a:p>
                      <a:r>
                        <a:rPr lang="en-US" sz="1800" b="0" i="0" kern="1200" dirty="0" smtClean="0">
                          <a:solidFill>
                            <a:schemeClr val="dk1"/>
                          </a:solidFill>
                          <a:effectLst/>
                          <a:latin typeface="+mn-lt"/>
                          <a:ea typeface="+mn-ea"/>
                          <a:cs typeface="+mn-cs"/>
                        </a:rPr>
                        <a:t>Mahdi </a:t>
                      </a:r>
                      <a:r>
                        <a:rPr lang="en-US" sz="1800" b="0" i="0" kern="1200" dirty="0" err="1" smtClean="0">
                          <a:solidFill>
                            <a:schemeClr val="dk1"/>
                          </a:solidFill>
                          <a:effectLst/>
                          <a:latin typeface="+mn-lt"/>
                          <a:ea typeface="+mn-ea"/>
                          <a:cs typeface="+mn-cs"/>
                        </a:rPr>
                        <a:t>Alirezaie</a:t>
                      </a:r>
                      <a:endParaRPr lang="en-US" sz="1800" b="0" i="0" kern="1200" dirty="0" smtClean="0">
                        <a:solidFill>
                          <a:schemeClr val="dk1"/>
                        </a:solidFill>
                        <a:effectLst/>
                        <a:latin typeface="+mn-lt"/>
                        <a:ea typeface="+mn-ea"/>
                        <a:cs typeface="+mn-cs"/>
                      </a:endParaRPr>
                    </a:p>
                  </a:txBody>
                  <a:tcPr/>
                </a:tc>
              </a:tr>
              <a:tr h="353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4:00-5:00pm</a:t>
                      </a:r>
                    </a:p>
                  </a:txBody>
                  <a:tcPr/>
                </a:tc>
                <a:tc>
                  <a:txBody>
                    <a:bodyPr/>
                    <a:lstStyle/>
                    <a:p>
                      <a:r>
                        <a:rPr lang="en-US" sz="1800" b="0" i="0" kern="1200" dirty="0" smtClean="0">
                          <a:solidFill>
                            <a:schemeClr val="dk1"/>
                          </a:solidFill>
                          <a:effectLst/>
                          <a:latin typeface="+mn-lt"/>
                          <a:ea typeface="+mn-ea"/>
                          <a:cs typeface="+mn-cs"/>
                        </a:rPr>
                        <a:t>Closing</a:t>
                      </a:r>
                      <a:r>
                        <a:rPr lang="en-US" sz="1800" b="0" i="0" kern="1200" baseline="0" dirty="0" smtClean="0">
                          <a:solidFill>
                            <a:schemeClr val="dk1"/>
                          </a:solidFill>
                          <a:effectLst/>
                          <a:latin typeface="+mn-lt"/>
                          <a:ea typeface="+mn-ea"/>
                          <a:cs typeface="+mn-cs"/>
                        </a:rPr>
                        <a:t> Statement | </a:t>
                      </a:r>
                      <a:r>
                        <a:rPr lang="en-US" sz="1800" b="0" i="0" kern="1200" dirty="0" smtClean="0">
                          <a:solidFill>
                            <a:schemeClr val="dk1"/>
                          </a:solidFill>
                          <a:effectLst/>
                          <a:latin typeface="+mn-lt"/>
                          <a:ea typeface="+mn-ea"/>
                          <a:cs typeface="+mn-cs"/>
                        </a:rPr>
                        <a:t>Gifts</a:t>
                      </a:r>
                    </a:p>
                  </a:txBody>
                  <a:tcPr/>
                </a:tc>
                <a:tc>
                  <a:txBody>
                    <a:bodyPr/>
                    <a:lstStyle/>
                    <a:p>
                      <a:r>
                        <a:rPr lang="en-US" sz="1800" b="0" i="0" kern="1200" dirty="0" smtClean="0">
                          <a:solidFill>
                            <a:schemeClr val="dk1"/>
                          </a:solidFill>
                          <a:effectLst/>
                          <a:latin typeface="+mn-lt"/>
                          <a:ea typeface="+mn-ea"/>
                          <a:cs typeface="+mn-cs"/>
                        </a:rPr>
                        <a:t>June Cho and </a:t>
                      </a:r>
                      <a:r>
                        <a:rPr lang="en-US" sz="1800" b="0" i="0" kern="1200" dirty="0" err="1" smtClean="0">
                          <a:solidFill>
                            <a:schemeClr val="dk1"/>
                          </a:solidFill>
                          <a:effectLst/>
                          <a:latin typeface="+mn-lt"/>
                          <a:ea typeface="+mn-ea"/>
                          <a:cs typeface="+mn-cs"/>
                        </a:rPr>
                        <a:t>ArcTouch</a:t>
                      </a:r>
                      <a:endParaRPr lang="en-US" sz="1800" b="0" i="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523378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66153" y="4562152"/>
            <a:ext cx="7815815" cy="1532307"/>
          </a:xfrm>
        </p:spPr>
        <p:txBody>
          <a:bodyPr>
            <a:noAutofit/>
          </a:bodyPr>
          <a:lstStyle/>
          <a:p>
            <a:pPr algn="l"/>
            <a:r>
              <a:rPr lang="de-DE" sz="4000" dirty="0">
                <a:solidFill>
                  <a:schemeClr val="bg1"/>
                </a:solidFill>
              </a:rPr>
              <a:t>Nikhil Keeppanasseril</a:t>
            </a:r>
            <a:br>
              <a:rPr lang="de-DE" sz="4000" dirty="0">
                <a:solidFill>
                  <a:schemeClr val="bg1"/>
                </a:solidFill>
              </a:rPr>
            </a:br>
            <a:r>
              <a:rPr lang="de-DE" sz="4000" dirty="0">
                <a:solidFill>
                  <a:schemeClr val="bg1"/>
                </a:solidFill>
              </a:rPr>
              <a:t>App. Innovation Specialist</a:t>
            </a:r>
            <a:br>
              <a:rPr lang="de-DE" sz="4000" dirty="0">
                <a:solidFill>
                  <a:schemeClr val="bg1"/>
                </a:solidFill>
              </a:rPr>
            </a:br>
            <a:r>
              <a:rPr lang="de-DE" sz="4000" dirty="0">
                <a:solidFill>
                  <a:schemeClr val="bg1"/>
                </a:solidFill>
              </a:rPr>
              <a:t>Global Black Belt</a:t>
            </a:r>
            <a:endParaRPr lang="en-US" sz="4000" dirty="0">
              <a:solidFill>
                <a:schemeClr val="bg1"/>
              </a:solidFill>
            </a:endParaRPr>
          </a:p>
        </p:txBody>
      </p:sp>
      <p:grpSp>
        <p:nvGrpSpPr>
          <p:cNvPr id="4" name="Group 3"/>
          <p:cNvGrpSpPr/>
          <p:nvPr/>
        </p:nvGrpSpPr>
        <p:grpSpPr>
          <a:xfrm>
            <a:off x="-225490" y="1227703"/>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defTabSz="896386">
                <a:lnSpc>
                  <a:spcPct val="90000"/>
                </a:lnSpc>
                <a:spcAft>
                  <a:spcPts val="588"/>
                </a:spcAft>
                <a:defRPr/>
              </a:pPr>
              <a:endParaRPr lang="en-US" sz="4117" kern="0" dirty="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57" y="5883399"/>
            <a:ext cx="3115593" cy="1146051"/>
          </a:xfrm>
          <a:prstGeom prst="rect">
            <a:avLst/>
          </a:prstGeom>
        </p:spPr>
      </p:pic>
    </p:spTree>
    <p:extLst>
      <p:ext uri="{BB962C8B-B14F-4D97-AF65-F5344CB8AC3E}">
        <p14:creationId xmlns:p14="http://schemas.microsoft.com/office/powerpoint/2010/main" val="106378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C993F2-DE4C-4DD7-964A-AE93C6F0FBD6}"/>
              </a:ext>
            </a:extLst>
          </p:cNvPr>
          <p:cNvSpPr>
            <a:spLocks noGrp="1"/>
          </p:cNvSpPr>
          <p:nvPr>
            <p:ph type="ctrTitle"/>
          </p:nvPr>
        </p:nvSpPr>
        <p:spPr>
          <a:xfrm>
            <a:off x="753373" y="408316"/>
            <a:ext cx="7550989" cy="1002552"/>
          </a:xfrm>
        </p:spPr>
        <p:txBody>
          <a:bodyPr>
            <a:normAutofit/>
          </a:bodyPr>
          <a:lstStyle/>
          <a:p>
            <a:pPr algn="l"/>
            <a:r>
              <a:rPr lang="en-US" sz="4400" dirty="0"/>
              <a:t>Getting Started</a:t>
            </a:r>
          </a:p>
        </p:txBody>
      </p:sp>
      <p:sp>
        <p:nvSpPr>
          <p:cNvPr id="3" name="Subtitle 2">
            <a:extLst>
              <a:ext uri="{FF2B5EF4-FFF2-40B4-BE49-F238E27FC236}">
                <a16:creationId xmlns:a16="http://schemas.microsoft.com/office/drawing/2014/main" xmlns="" id="{E8BE59D4-4752-49B8-B2AA-442EB01AE79B}"/>
              </a:ext>
            </a:extLst>
          </p:cNvPr>
          <p:cNvSpPr>
            <a:spLocks noGrp="1"/>
          </p:cNvSpPr>
          <p:nvPr>
            <p:ph type="subTitle" idx="1"/>
          </p:nvPr>
        </p:nvSpPr>
        <p:spPr>
          <a:xfrm>
            <a:off x="569343" y="1721479"/>
            <a:ext cx="10190671" cy="3126566"/>
          </a:xfrm>
        </p:spPr>
        <p:txBody>
          <a:bodyPr/>
          <a:lstStyle/>
          <a:p>
            <a:pPr marL="457200" indent="-457200" algn="l">
              <a:buAutoNum type="arabicPeriod"/>
            </a:pPr>
            <a:r>
              <a:rPr lang="en-US" dirty="0"/>
              <a:t>Log in to </a:t>
            </a:r>
            <a:r>
              <a:rPr lang="en-US" dirty="0">
                <a:hlinkClick r:id="rId3"/>
              </a:rPr>
              <a:t>https://www.visualstudio.com/vs/mobile-center/</a:t>
            </a:r>
            <a:endParaRPr lang="en-US" dirty="0"/>
          </a:p>
          <a:p>
            <a:pPr marL="457200" indent="-457200" algn="l">
              <a:buAutoNum type="arabicPeriod"/>
            </a:pPr>
            <a:r>
              <a:rPr lang="en-US" dirty="0"/>
              <a:t>Connect directly with </a:t>
            </a:r>
            <a:r>
              <a:rPr lang="en-US" dirty="0" err="1"/>
              <a:t>Github</a:t>
            </a:r>
            <a:r>
              <a:rPr lang="en-US" dirty="0"/>
              <a:t>, your Microsoft login or new sign-up</a:t>
            </a:r>
          </a:p>
          <a:p>
            <a:pPr marL="457200" indent="-457200" algn="l">
              <a:buAutoNum type="arabicPeriod"/>
            </a:pPr>
            <a:r>
              <a:rPr lang="en-US" dirty="0"/>
              <a:t>Add new App </a:t>
            </a:r>
            <a:r>
              <a:rPr lang="en-US" dirty="0">
                <a:sym typeface="Wingdings" panose="05000000000000000000" pitchFamily="2" charset="2"/>
              </a:rPr>
              <a:t> choose OS/platform </a:t>
            </a:r>
          </a:p>
          <a:p>
            <a:pPr marL="457200" indent="-457200" algn="l">
              <a:buAutoNum type="arabicPeriod"/>
            </a:pPr>
            <a:r>
              <a:rPr lang="en-US" u="sng" dirty="0">
                <a:sym typeface="Wingdings" panose="05000000000000000000" pitchFamily="2" charset="2"/>
              </a:rPr>
              <a:t>Build:</a:t>
            </a:r>
          </a:p>
          <a:p>
            <a:pPr marL="1371600" lvl="2" indent="-457200" algn="l">
              <a:buAutoNum type="arabicPeriod"/>
            </a:pPr>
            <a:r>
              <a:rPr lang="en-US" dirty="0"/>
              <a:t>Select a service</a:t>
            </a:r>
          </a:p>
          <a:p>
            <a:pPr marL="1371600" lvl="2" indent="-457200" algn="l">
              <a:buAutoNum type="arabicPeriod"/>
            </a:pPr>
            <a:r>
              <a:rPr lang="en-US" dirty="0"/>
              <a:t>Select Branch</a:t>
            </a:r>
          </a:p>
          <a:p>
            <a:pPr marL="1371600" lvl="2" indent="-457200" algn="l">
              <a:buAutoNum type="arabicPeriod"/>
            </a:pPr>
            <a:r>
              <a:rPr lang="en-US" dirty="0"/>
              <a:t>Configure and build</a:t>
            </a:r>
          </a:p>
          <a:p>
            <a:pPr marL="1371600" lvl="2" indent="-457200" algn="l">
              <a:buAutoNum type="arabicPeriod"/>
            </a:pPr>
            <a:endParaRPr lang="en-US" dirty="0"/>
          </a:p>
          <a:p>
            <a:pPr marL="457200" indent="-457200" algn="l">
              <a:buAutoNum type="arabicPeriod"/>
            </a:pPr>
            <a:endParaRPr lang="en-US" dirty="0"/>
          </a:p>
          <a:p>
            <a:pPr marL="457200" indent="-457200" algn="l">
              <a:buAutoNum type="arabicPeriod"/>
            </a:pPr>
            <a:endParaRPr lang="en-US" dirty="0"/>
          </a:p>
          <a:p>
            <a:pPr marL="457200" indent="-457200" algn="l">
              <a:buAutoNum type="arabicPeriod"/>
            </a:pPr>
            <a:endParaRPr lang="en-US" dirty="0"/>
          </a:p>
        </p:txBody>
      </p:sp>
    </p:spTree>
    <p:extLst>
      <p:ext uri="{BB962C8B-B14F-4D97-AF65-F5344CB8AC3E}">
        <p14:creationId xmlns:p14="http://schemas.microsoft.com/office/powerpoint/2010/main" val="3748455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Center: Build</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46" y="2097422"/>
            <a:ext cx="1396701" cy="133952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193" y="2106010"/>
            <a:ext cx="1315208" cy="1315208"/>
          </a:xfrm>
          <a:prstGeom prst="rect">
            <a:avLst/>
          </a:prstGeom>
        </p:spPr>
      </p:pic>
      <p:sp>
        <p:nvSpPr>
          <p:cNvPr id="10" name="Rectangle 9"/>
          <p:cNvSpPr/>
          <p:nvPr/>
        </p:nvSpPr>
        <p:spPr>
          <a:xfrm>
            <a:off x="1273870" y="3560115"/>
            <a:ext cx="3161074" cy="1327596"/>
          </a:xfrm>
          <a:prstGeom prst="rect">
            <a:avLst/>
          </a:prstGeom>
        </p:spPr>
        <p:txBody>
          <a:bodyPr wrap="square">
            <a:spAutoFit/>
          </a:bodyPr>
          <a:lstStyle/>
          <a:p>
            <a:pPr algn="ctr"/>
            <a:r>
              <a:rPr lang="en-US" sz="1765" b="1">
                <a:solidFill>
                  <a:schemeClr val="accent4"/>
                </a:solidFill>
                <a:latin typeface="Segoe UI Semibold" charset="0"/>
                <a:ea typeface="Segoe UI Semibold" charset="0"/>
                <a:cs typeface="Segoe UI Semibold" charset="0"/>
              </a:rPr>
              <a:t>Build-on-push</a:t>
            </a:r>
          </a:p>
          <a:p>
            <a:pPr algn="ctr"/>
            <a:r>
              <a:rPr lang="en-US" sz="1568">
                <a:latin typeface="Segoe UI" charset="0"/>
                <a:ea typeface="Segoe UI" charset="0"/>
                <a:cs typeface="Segoe UI" charset="0"/>
              </a:rPr>
              <a:t>With just a few steps automatically build apps with every commit, and generate packages to test and distribute</a:t>
            </a:r>
          </a:p>
        </p:txBody>
      </p:sp>
      <p:sp>
        <p:nvSpPr>
          <p:cNvPr id="12" name="Rectangle 11"/>
          <p:cNvSpPr/>
          <p:nvPr/>
        </p:nvSpPr>
        <p:spPr>
          <a:xfrm>
            <a:off x="7784443" y="3575846"/>
            <a:ext cx="3004110" cy="1086215"/>
          </a:xfrm>
          <a:prstGeom prst="rect">
            <a:avLst/>
          </a:prstGeom>
        </p:spPr>
        <p:txBody>
          <a:bodyPr wrap="square">
            <a:spAutoFit/>
          </a:bodyPr>
          <a:lstStyle/>
          <a:p>
            <a:pPr algn="ctr"/>
            <a:r>
              <a:rPr lang="en-US" sz="1765" b="1">
                <a:solidFill>
                  <a:schemeClr val="accent4"/>
                </a:solidFill>
                <a:latin typeface="Segoe UI Semibold" charset="0"/>
                <a:ea typeface="Segoe UI Semibold" charset="0"/>
                <a:cs typeface="Segoe UI Semibold" charset="0"/>
              </a:rPr>
              <a:t>Build securely in the cloud</a:t>
            </a:r>
          </a:p>
          <a:p>
            <a:pPr algn="ctr"/>
            <a:r>
              <a:rPr lang="en-US" sz="1568">
                <a:latin typeface="Segoe UI" charset="0"/>
                <a:ea typeface="Segoe UI" charset="0"/>
                <a:cs typeface="Segoe UI" charset="0"/>
              </a:rPr>
              <a:t>Each build is run on a separate, clean virtual machine hosted on our secure cloud servers</a:t>
            </a:r>
          </a:p>
        </p:txBody>
      </p:sp>
      <p:sp>
        <p:nvSpPr>
          <p:cNvPr id="13" name="Rectangle 12"/>
          <p:cNvSpPr/>
          <p:nvPr/>
        </p:nvSpPr>
        <p:spPr>
          <a:xfrm>
            <a:off x="4665134" y="3560115"/>
            <a:ext cx="2773325" cy="1327596"/>
          </a:xfrm>
          <a:prstGeom prst="rect">
            <a:avLst/>
          </a:prstGeom>
        </p:spPr>
        <p:txBody>
          <a:bodyPr wrap="square">
            <a:spAutoFit/>
          </a:bodyPr>
          <a:lstStyle/>
          <a:p>
            <a:pPr algn="ctr"/>
            <a:r>
              <a:rPr lang="en-US" sz="1765" b="1">
                <a:solidFill>
                  <a:schemeClr val="accent4"/>
                </a:solidFill>
                <a:latin typeface="Segoe UI Semibold" charset="0"/>
                <a:ea typeface="Segoe UI Semibold" charset="0"/>
                <a:cs typeface="Segoe UI Semibold" charset="0"/>
              </a:rPr>
              <a:t>Work with existing tools</a:t>
            </a:r>
          </a:p>
          <a:p>
            <a:pPr algn="ctr"/>
            <a:r>
              <a:rPr lang="en-US" sz="1568">
                <a:latin typeface="Segoe UI" charset="0"/>
                <a:ea typeface="Segoe UI" charset="0"/>
                <a:cs typeface="Segoe UI" charset="0"/>
              </a:rPr>
              <a:t>Connect existing repositories in GitHub, </a:t>
            </a:r>
            <a:r>
              <a:rPr lang="en-US" sz="1568" err="1">
                <a:latin typeface="Segoe UI" charset="0"/>
                <a:ea typeface="Segoe UI" charset="0"/>
                <a:cs typeface="Segoe UI" charset="0"/>
              </a:rPr>
              <a:t>Bitbucket</a:t>
            </a:r>
            <a:r>
              <a:rPr lang="en-US" sz="1568">
                <a:latin typeface="Segoe UI" charset="0"/>
                <a:ea typeface="Segoe UI" charset="0"/>
                <a:cs typeface="Segoe UI" charset="0"/>
              </a:rPr>
              <a:t>, and Visual Studio Team Services with just a few clicks</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8628" y="2064981"/>
            <a:ext cx="1231557" cy="1458298"/>
          </a:xfrm>
          <a:prstGeom prst="rect">
            <a:avLst/>
          </a:prstGeom>
        </p:spPr>
      </p:pic>
    </p:spTree>
    <p:extLst>
      <p:ext uri="{BB962C8B-B14F-4D97-AF65-F5344CB8AC3E}">
        <p14:creationId xmlns:p14="http://schemas.microsoft.com/office/powerpoint/2010/main" val="377642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66153" y="4562152"/>
            <a:ext cx="7815815" cy="1532307"/>
          </a:xfrm>
        </p:spPr>
        <p:txBody>
          <a:bodyPr>
            <a:noAutofit/>
          </a:bodyPr>
          <a:lstStyle/>
          <a:p>
            <a:pPr algn="l"/>
            <a:r>
              <a:rPr lang="de-DE" sz="4000" dirty="0" smtClean="0">
                <a:solidFill>
                  <a:schemeClr val="bg1"/>
                </a:solidFill>
              </a:rPr>
              <a:t>Trevor Moore</a:t>
            </a:r>
            <a:r>
              <a:rPr lang="de-DE" sz="4000" dirty="0">
                <a:solidFill>
                  <a:schemeClr val="bg1"/>
                </a:solidFill>
              </a:rPr>
              <a:t/>
            </a:r>
            <a:br>
              <a:rPr lang="de-DE" sz="4000" dirty="0">
                <a:solidFill>
                  <a:schemeClr val="bg1"/>
                </a:solidFill>
              </a:rPr>
            </a:br>
            <a:r>
              <a:rPr lang="de-DE" sz="4000" dirty="0">
                <a:solidFill>
                  <a:schemeClr val="bg1"/>
                </a:solidFill>
              </a:rPr>
              <a:t>App. Innovation Specialist</a:t>
            </a:r>
            <a:br>
              <a:rPr lang="de-DE" sz="4000" dirty="0">
                <a:solidFill>
                  <a:schemeClr val="bg1"/>
                </a:solidFill>
              </a:rPr>
            </a:br>
            <a:r>
              <a:rPr lang="de-DE" sz="4000" dirty="0">
                <a:solidFill>
                  <a:schemeClr val="bg1"/>
                </a:solidFill>
              </a:rPr>
              <a:t>Global Black Belt</a:t>
            </a:r>
            <a:endParaRPr lang="en-US" sz="4000" dirty="0">
              <a:solidFill>
                <a:schemeClr val="bg1"/>
              </a:solidFill>
            </a:endParaRPr>
          </a:p>
        </p:txBody>
      </p:sp>
      <p:grpSp>
        <p:nvGrpSpPr>
          <p:cNvPr id="4" name="Group 3"/>
          <p:cNvGrpSpPr/>
          <p:nvPr/>
        </p:nvGrpSpPr>
        <p:grpSpPr>
          <a:xfrm>
            <a:off x="-225490" y="1227703"/>
            <a:ext cx="12191999" cy="3041117"/>
            <a:chOff x="0" y="2049462"/>
            <a:chExt cx="12436474" cy="3102098"/>
          </a:xfrm>
        </p:grpSpPr>
        <p:sp>
          <p:nvSpPr>
            <p:cNvPr id="6" name="TextBox 5"/>
            <p:cNvSpPr txBox="1"/>
            <p:nvPr/>
          </p:nvSpPr>
          <p:spPr>
            <a:xfrm>
              <a:off x="0" y="4274397"/>
              <a:ext cx="12436474" cy="877163"/>
            </a:xfrm>
            <a:prstGeom prst="rect">
              <a:avLst/>
            </a:prstGeom>
            <a:noFill/>
          </p:spPr>
          <p:txBody>
            <a:bodyPr wrap="square" lIns="179285" tIns="143428" rIns="179285" bIns="143428" rtlCol="0">
              <a:spAutoFit/>
            </a:bodyPr>
            <a:lstStyle/>
            <a:p>
              <a:pPr algn="ctr" defTabSz="896386">
                <a:lnSpc>
                  <a:spcPct val="90000"/>
                </a:lnSpc>
                <a:spcAft>
                  <a:spcPts val="588"/>
                </a:spcAft>
                <a:defRPr/>
              </a:pPr>
              <a:endParaRPr lang="en-US" sz="4117" kern="0" dirty="0">
                <a:solidFill>
                  <a:srgbClr val="FFFFFF"/>
                </a:solidFill>
                <a:latin typeface="Segoe UI Semilight" panose="020B0402040204020203" pitchFamily="34" charset="0"/>
                <a:cs typeface="Segoe UI Semilight" panose="020B0402040204020203" pitchFamily="34" charset="0"/>
              </a:endParaRPr>
            </a:p>
          </p:txBody>
        </p:sp>
        <p:grpSp>
          <p:nvGrpSpPr>
            <p:cNvPr id="7" name="Group 6"/>
            <p:cNvGrpSpPr/>
            <p:nvPr/>
          </p:nvGrpSpPr>
          <p:grpSpPr>
            <a:xfrm>
              <a:off x="3283744" y="2049462"/>
              <a:ext cx="5868987" cy="1966913"/>
              <a:chOff x="3097365" y="1995364"/>
              <a:chExt cx="5868987" cy="1966913"/>
            </a:xfrm>
          </p:grpSpPr>
          <p:grpSp>
            <p:nvGrpSpPr>
              <p:cNvPr id="8" name="Group 7"/>
              <p:cNvGrpSpPr>
                <a:grpSpLocks noChangeAspect="1"/>
              </p:cNvGrpSpPr>
              <p:nvPr/>
            </p:nvGrpSpPr>
            <p:grpSpPr bwMode="auto">
              <a:xfrm>
                <a:off x="5202390" y="1995365"/>
                <a:ext cx="2957512" cy="1966912"/>
                <a:chOff x="2804" y="1418"/>
                <a:chExt cx="1863" cy="1239"/>
              </a:xfrm>
            </p:grpSpPr>
            <p:sp>
              <p:nvSpPr>
                <p:cNvPr id="22" name="Freeform 5"/>
                <p:cNvSpPr>
                  <a:spLocks noEditPoints="1"/>
                </p:cNvSpPr>
                <p:nvPr/>
              </p:nvSpPr>
              <p:spPr bwMode="auto">
                <a:xfrm>
                  <a:off x="2804" y="1418"/>
                  <a:ext cx="1863" cy="1239"/>
                </a:xfrm>
                <a:custGeom>
                  <a:avLst/>
                  <a:gdLst>
                    <a:gd name="T0" fmla="*/ 1540 w 1700"/>
                    <a:gd name="T1" fmla="*/ 1130 h 1130"/>
                    <a:gd name="T2" fmla="*/ 161 w 1700"/>
                    <a:gd name="T3" fmla="*/ 1130 h 1130"/>
                    <a:gd name="T4" fmla="*/ 12 w 1700"/>
                    <a:gd name="T5" fmla="*/ 1063 h 1130"/>
                    <a:gd name="T6" fmla="*/ 7 w 1700"/>
                    <a:gd name="T7" fmla="*/ 1057 h 1130"/>
                    <a:gd name="T8" fmla="*/ 0 w 1700"/>
                    <a:gd name="T9" fmla="*/ 1037 h 1130"/>
                    <a:gd name="T10" fmla="*/ 22 w 1700"/>
                    <a:gd name="T11" fmla="*/ 1005 h 1130"/>
                    <a:gd name="T12" fmla="*/ 23 w 1700"/>
                    <a:gd name="T13" fmla="*/ 1004 h 1130"/>
                    <a:gd name="T14" fmla="*/ 32 w 1700"/>
                    <a:gd name="T15" fmla="*/ 1003 h 1130"/>
                    <a:gd name="T16" fmla="*/ 121 w 1700"/>
                    <a:gd name="T17" fmla="*/ 1003 h 1130"/>
                    <a:gd name="T18" fmla="*/ 125 w 1700"/>
                    <a:gd name="T19" fmla="*/ 0 h 1130"/>
                    <a:gd name="T20" fmla="*/ 1580 w 1700"/>
                    <a:gd name="T21" fmla="*/ 0 h 1130"/>
                    <a:gd name="T22" fmla="*/ 1580 w 1700"/>
                    <a:gd name="T23" fmla="*/ 1003 h 1130"/>
                    <a:gd name="T24" fmla="*/ 1675 w 1700"/>
                    <a:gd name="T25" fmla="*/ 1003 h 1130"/>
                    <a:gd name="T26" fmla="*/ 1678 w 1700"/>
                    <a:gd name="T27" fmla="*/ 1004 h 1130"/>
                    <a:gd name="T28" fmla="*/ 1700 w 1700"/>
                    <a:gd name="T29" fmla="*/ 1037 h 1130"/>
                    <a:gd name="T30" fmla="*/ 1696 w 1700"/>
                    <a:gd name="T31" fmla="*/ 1055 h 1130"/>
                    <a:gd name="T32" fmla="*/ 1695 w 1700"/>
                    <a:gd name="T33" fmla="*/ 1055 h 1130"/>
                    <a:gd name="T34" fmla="*/ 1693 w 1700"/>
                    <a:gd name="T35" fmla="*/ 1058 h 1130"/>
                    <a:gd name="T36" fmla="*/ 1689 w 1700"/>
                    <a:gd name="T37" fmla="*/ 1063 h 1130"/>
                    <a:gd name="T38" fmla="*/ 1540 w 1700"/>
                    <a:gd name="T39" fmla="*/ 1130 h 1130"/>
                    <a:gd name="T40" fmla="*/ 20 w 1700"/>
                    <a:gd name="T41" fmla="*/ 1048 h 1130"/>
                    <a:gd name="T42" fmla="*/ 24 w 1700"/>
                    <a:gd name="T43" fmla="*/ 1052 h 1130"/>
                    <a:gd name="T44" fmla="*/ 161 w 1700"/>
                    <a:gd name="T45" fmla="*/ 1114 h 1130"/>
                    <a:gd name="T46" fmla="*/ 1540 w 1700"/>
                    <a:gd name="T47" fmla="*/ 1114 h 1130"/>
                    <a:gd name="T48" fmla="*/ 1677 w 1700"/>
                    <a:gd name="T49" fmla="*/ 1052 h 1130"/>
                    <a:gd name="T50" fmla="*/ 1681 w 1700"/>
                    <a:gd name="T51" fmla="*/ 1048 h 1130"/>
                    <a:gd name="T52" fmla="*/ 1682 w 1700"/>
                    <a:gd name="T53" fmla="*/ 1046 h 1130"/>
                    <a:gd name="T54" fmla="*/ 1684 w 1700"/>
                    <a:gd name="T55" fmla="*/ 1037 h 1130"/>
                    <a:gd name="T56" fmla="*/ 1673 w 1700"/>
                    <a:gd name="T57" fmla="*/ 1019 h 1130"/>
                    <a:gd name="T58" fmla="*/ 1673 w 1700"/>
                    <a:gd name="T59" fmla="*/ 1019 h 1130"/>
                    <a:gd name="T60" fmla="*/ 1564 w 1700"/>
                    <a:gd name="T61" fmla="*/ 1019 h 1130"/>
                    <a:gd name="T62" fmla="*/ 1564 w 1700"/>
                    <a:gd name="T63" fmla="*/ 16 h 1130"/>
                    <a:gd name="T64" fmla="*/ 141 w 1700"/>
                    <a:gd name="T65" fmla="*/ 16 h 1130"/>
                    <a:gd name="T66" fmla="*/ 137 w 1700"/>
                    <a:gd name="T67" fmla="*/ 1019 h 1130"/>
                    <a:gd name="T68" fmla="*/ 32 w 1700"/>
                    <a:gd name="T69" fmla="*/ 1019 h 1130"/>
                    <a:gd name="T70" fmla="*/ 27 w 1700"/>
                    <a:gd name="T71" fmla="*/ 1020 h 1130"/>
                    <a:gd name="T72" fmla="*/ 16 w 1700"/>
                    <a:gd name="T73" fmla="*/ 1037 h 1130"/>
                    <a:gd name="T74" fmla="*/ 20 w 1700"/>
                    <a:gd name="T75" fmla="*/ 1048 h 1130"/>
                    <a:gd name="T76" fmla="*/ 1689 w 1700"/>
                    <a:gd name="T77" fmla="*/ 1051 h 1130"/>
                    <a:gd name="T78" fmla="*/ 1689 w 1700"/>
                    <a:gd name="T79" fmla="*/ 1051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0" h="1130">
                      <a:moveTo>
                        <a:pt x="1540" y="1130"/>
                      </a:moveTo>
                      <a:cubicBezTo>
                        <a:pt x="161" y="1130"/>
                        <a:pt x="161" y="1130"/>
                        <a:pt x="161" y="1130"/>
                      </a:cubicBezTo>
                      <a:cubicBezTo>
                        <a:pt x="107" y="1130"/>
                        <a:pt x="54" y="1106"/>
                        <a:pt x="12" y="1063"/>
                      </a:cubicBezTo>
                      <a:cubicBezTo>
                        <a:pt x="7" y="1057"/>
                        <a:pt x="7" y="1057"/>
                        <a:pt x="7" y="1057"/>
                      </a:cubicBezTo>
                      <a:cubicBezTo>
                        <a:pt x="3" y="1050"/>
                        <a:pt x="0" y="1044"/>
                        <a:pt x="0" y="1037"/>
                      </a:cubicBezTo>
                      <a:cubicBezTo>
                        <a:pt x="0" y="1022"/>
                        <a:pt x="9" y="1009"/>
                        <a:pt x="22" y="1005"/>
                      </a:cubicBezTo>
                      <a:cubicBezTo>
                        <a:pt x="23" y="1004"/>
                        <a:pt x="23" y="1004"/>
                        <a:pt x="23" y="1004"/>
                      </a:cubicBezTo>
                      <a:cubicBezTo>
                        <a:pt x="28" y="1003"/>
                        <a:pt x="31" y="1003"/>
                        <a:pt x="32" y="1003"/>
                      </a:cubicBezTo>
                      <a:cubicBezTo>
                        <a:pt x="121" y="1003"/>
                        <a:pt x="121" y="1003"/>
                        <a:pt x="121" y="1003"/>
                      </a:cubicBezTo>
                      <a:cubicBezTo>
                        <a:pt x="125" y="0"/>
                        <a:pt x="125" y="0"/>
                        <a:pt x="125" y="0"/>
                      </a:cubicBezTo>
                      <a:cubicBezTo>
                        <a:pt x="1580" y="0"/>
                        <a:pt x="1580" y="0"/>
                        <a:pt x="1580" y="0"/>
                      </a:cubicBezTo>
                      <a:cubicBezTo>
                        <a:pt x="1580" y="1003"/>
                        <a:pt x="1580" y="1003"/>
                        <a:pt x="1580" y="1003"/>
                      </a:cubicBezTo>
                      <a:cubicBezTo>
                        <a:pt x="1675" y="1003"/>
                        <a:pt x="1675" y="1003"/>
                        <a:pt x="1675" y="1003"/>
                      </a:cubicBezTo>
                      <a:cubicBezTo>
                        <a:pt x="1678" y="1004"/>
                        <a:pt x="1678" y="1004"/>
                        <a:pt x="1678" y="1004"/>
                      </a:cubicBezTo>
                      <a:cubicBezTo>
                        <a:pt x="1692" y="1009"/>
                        <a:pt x="1700" y="1022"/>
                        <a:pt x="1700" y="1037"/>
                      </a:cubicBezTo>
                      <a:cubicBezTo>
                        <a:pt x="1700" y="1043"/>
                        <a:pt x="1699" y="1049"/>
                        <a:pt x="1696" y="1055"/>
                      </a:cubicBezTo>
                      <a:cubicBezTo>
                        <a:pt x="1695" y="1055"/>
                        <a:pt x="1695" y="1055"/>
                        <a:pt x="1695" y="1055"/>
                      </a:cubicBezTo>
                      <a:cubicBezTo>
                        <a:pt x="1693" y="1058"/>
                        <a:pt x="1693" y="1058"/>
                        <a:pt x="1693" y="1058"/>
                      </a:cubicBezTo>
                      <a:cubicBezTo>
                        <a:pt x="1689" y="1063"/>
                        <a:pt x="1689" y="1063"/>
                        <a:pt x="1689" y="1063"/>
                      </a:cubicBezTo>
                      <a:cubicBezTo>
                        <a:pt x="1647" y="1106"/>
                        <a:pt x="1595" y="1130"/>
                        <a:pt x="1540" y="1130"/>
                      </a:cubicBezTo>
                      <a:close/>
                      <a:moveTo>
                        <a:pt x="20" y="1048"/>
                      </a:moveTo>
                      <a:cubicBezTo>
                        <a:pt x="24" y="1052"/>
                        <a:pt x="24" y="1052"/>
                        <a:pt x="24" y="1052"/>
                      </a:cubicBezTo>
                      <a:cubicBezTo>
                        <a:pt x="63" y="1092"/>
                        <a:pt x="111" y="1114"/>
                        <a:pt x="161" y="1114"/>
                      </a:cubicBezTo>
                      <a:cubicBezTo>
                        <a:pt x="1540" y="1114"/>
                        <a:pt x="1540" y="1114"/>
                        <a:pt x="1540" y="1114"/>
                      </a:cubicBezTo>
                      <a:cubicBezTo>
                        <a:pt x="1590" y="1114"/>
                        <a:pt x="1639" y="1092"/>
                        <a:pt x="1677" y="1052"/>
                      </a:cubicBezTo>
                      <a:cubicBezTo>
                        <a:pt x="1681" y="1048"/>
                        <a:pt x="1681" y="1048"/>
                        <a:pt x="1681" y="1048"/>
                      </a:cubicBezTo>
                      <a:cubicBezTo>
                        <a:pt x="1682" y="1046"/>
                        <a:pt x="1682" y="1046"/>
                        <a:pt x="1682" y="1046"/>
                      </a:cubicBezTo>
                      <a:cubicBezTo>
                        <a:pt x="1683" y="1043"/>
                        <a:pt x="1684" y="1040"/>
                        <a:pt x="1684" y="1037"/>
                      </a:cubicBezTo>
                      <a:cubicBezTo>
                        <a:pt x="1684" y="1029"/>
                        <a:pt x="1680" y="1022"/>
                        <a:pt x="1673" y="1019"/>
                      </a:cubicBezTo>
                      <a:cubicBezTo>
                        <a:pt x="1673" y="1019"/>
                        <a:pt x="1673" y="1019"/>
                        <a:pt x="1673" y="1019"/>
                      </a:cubicBezTo>
                      <a:cubicBezTo>
                        <a:pt x="1564" y="1019"/>
                        <a:pt x="1564" y="1019"/>
                        <a:pt x="1564" y="1019"/>
                      </a:cubicBezTo>
                      <a:cubicBezTo>
                        <a:pt x="1564" y="16"/>
                        <a:pt x="1564" y="16"/>
                        <a:pt x="1564" y="16"/>
                      </a:cubicBezTo>
                      <a:cubicBezTo>
                        <a:pt x="141" y="16"/>
                        <a:pt x="141" y="16"/>
                        <a:pt x="141" y="16"/>
                      </a:cubicBezTo>
                      <a:cubicBezTo>
                        <a:pt x="137" y="1019"/>
                        <a:pt x="137" y="1019"/>
                        <a:pt x="137" y="1019"/>
                      </a:cubicBezTo>
                      <a:cubicBezTo>
                        <a:pt x="32" y="1019"/>
                        <a:pt x="32" y="1019"/>
                        <a:pt x="32" y="1019"/>
                      </a:cubicBezTo>
                      <a:cubicBezTo>
                        <a:pt x="31" y="1019"/>
                        <a:pt x="29" y="1020"/>
                        <a:pt x="27" y="1020"/>
                      </a:cubicBezTo>
                      <a:cubicBezTo>
                        <a:pt x="21" y="1022"/>
                        <a:pt x="16" y="1029"/>
                        <a:pt x="16" y="1037"/>
                      </a:cubicBezTo>
                      <a:cubicBezTo>
                        <a:pt x="16" y="1039"/>
                        <a:pt x="17" y="1043"/>
                        <a:pt x="20" y="1048"/>
                      </a:cubicBezTo>
                      <a:close/>
                      <a:moveTo>
                        <a:pt x="1689" y="1051"/>
                      </a:moveTo>
                      <a:cubicBezTo>
                        <a:pt x="1689" y="1051"/>
                        <a:pt x="1689" y="1051"/>
                        <a:pt x="1689" y="105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3" name="Freeform 6"/>
                <p:cNvSpPr>
                  <a:spLocks noEditPoints="1"/>
                </p:cNvSpPr>
                <p:nvPr/>
              </p:nvSpPr>
              <p:spPr bwMode="auto">
                <a:xfrm>
                  <a:off x="3021" y="1500"/>
                  <a:ext cx="1430" cy="971"/>
                </a:xfrm>
                <a:custGeom>
                  <a:avLst/>
                  <a:gdLst>
                    <a:gd name="T0" fmla="*/ 1297 w 1305"/>
                    <a:gd name="T1" fmla="*/ 885 h 885"/>
                    <a:gd name="T2" fmla="*/ 8 w 1305"/>
                    <a:gd name="T3" fmla="*/ 885 h 885"/>
                    <a:gd name="T4" fmla="*/ 2 w 1305"/>
                    <a:gd name="T5" fmla="*/ 882 h 885"/>
                    <a:gd name="T6" fmla="*/ 0 w 1305"/>
                    <a:gd name="T7" fmla="*/ 877 h 885"/>
                    <a:gd name="T8" fmla="*/ 4 w 1305"/>
                    <a:gd name="T9" fmla="*/ 8 h 885"/>
                    <a:gd name="T10" fmla="*/ 12 w 1305"/>
                    <a:gd name="T11" fmla="*/ 0 h 885"/>
                    <a:gd name="T12" fmla="*/ 1297 w 1305"/>
                    <a:gd name="T13" fmla="*/ 0 h 885"/>
                    <a:gd name="T14" fmla="*/ 1305 w 1305"/>
                    <a:gd name="T15" fmla="*/ 8 h 885"/>
                    <a:gd name="T16" fmla="*/ 1305 w 1305"/>
                    <a:gd name="T17" fmla="*/ 877 h 885"/>
                    <a:gd name="T18" fmla="*/ 1297 w 1305"/>
                    <a:gd name="T19" fmla="*/ 885 h 885"/>
                    <a:gd name="T20" fmla="*/ 16 w 1305"/>
                    <a:gd name="T21" fmla="*/ 869 h 885"/>
                    <a:gd name="T22" fmla="*/ 1289 w 1305"/>
                    <a:gd name="T23" fmla="*/ 869 h 885"/>
                    <a:gd name="T24" fmla="*/ 1289 w 1305"/>
                    <a:gd name="T25" fmla="*/ 16 h 885"/>
                    <a:gd name="T26" fmla="*/ 20 w 1305"/>
                    <a:gd name="T27" fmla="*/ 16 h 885"/>
                    <a:gd name="T28" fmla="*/ 16 w 1305"/>
                    <a:gd name="T29" fmla="*/ 869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5" h="885">
                      <a:moveTo>
                        <a:pt x="1297" y="885"/>
                      </a:moveTo>
                      <a:cubicBezTo>
                        <a:pt x="8" y="885"/>
                        <a:pt x="8" y="885"/>
                        <a:pt x="8" y="885"/>
                      </a:cubicBezTo>
                      <a:cubicBezTo>
                        <a:pt x="6" y="885"/>
                        <a:pt x="4" y="884"/>
                        <a:pt x="2" y="882"/>
                      </a:cubicBezTo>
                      <a:cubicBezTo>
                        <a:pt x="1" y="881"/>
                        <a:pt x="0" y="879"/>
                        <a:pt x="0" y="877"/>
                      </a:cubicBezTo>
                      <a:cubicBezTo>
                        <a:pt x="4" y="8"/>
                        <a:pt x="4" y="8"/>
                        <a:pt x="4" y="8"/>
                      </a:cubicBezTo>
                      <a:cubicBezTo>
                        <a:pt x="4" y="4"/>
                        <a:pt x="8" y="0"/>
                        <a:pt x="12" y="0"/>
                      </a:cubicBezTo>
                      <a:cubicBezTo>
                        <a:pt x="1297" y="0"/>
                        <a:pt x="1297" y="0"/>
                        <a:pt x="1297" y="0"/>
                      </a:cubicBezTo>
                      <a:cubicBezTo>
                        <a:pt x="1301" y="0"/>
                        <a:pt x="1305" y="4"/>
                        <a:pt x="1305" y="8"/>
                      </a:cubicBezTo>
                      <a:cubicBezTo>
                        <a:pt x="1305" y="877"/>
                        <a:pt x="1305" y="877"/>
                        <a:pt x="1305" y="877"/>
                      </a:cubicBezTo>
                      <a:cubicBezTo>
                        <a:pt x="1305" y="881"/>
                        <a:pt x="1301" y="885"/>
                        <a:pt x="1297" y="885"/>
                      </a:cubicBezTo>
                      <a:close/>
                      <a:moveTo>
                        <a:pt x="16" y="869"/>
                      </a:moveTo>
                      <a:cubicBezTo>
                        <a:pt x="1289" y="869"/>
                        <a:pt x="1289" y="869"/>
                        <a:pt x="1289" y="869"/>
                      </a:cubicBezTo>
                      <a:cubicBezTo>
                        <a:pt x="1289" y="16"/>
                        <a:pt x="1289" y="16"/>
                        <a:pt x="1289" y="16"/>
                      </a:cubicBezTo>
                      <a:cubicBezTo>
                        <a:pt x="20" y="16"/>
                        <a:pt x="20" y="16"/>
                        <a:pt x="20" y="16"/>
                      </a:cubicBezTo>
                      <a:lnTo>
                        <a:pt x="16" y="8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4" name="Freeform 7"/>
                <p:cNvSpPr>
                  <a:spLocks/>
                </p:cNvSpPr>
                <p:nvPr/>
              </p:nvSpPr>
              <p:spPr bwMode="auto">
                <a:xfrm>
                  <a:off x="3567" y="2574"/>
                  <a:ext cx="337" cy="27"/>
                </a:xfrm>
                <a:custGeom>
                  <a:avLst/>
                  <a:gdLst>
                    <a:gd name="T0" fmla="*/ 296 w 308"/>
                    <a:gd name="T1" fmla="*/ 0 h 25"/>
                    <a:gd name="T2" fmla="*/ 13 w 308"/>
                    <a:gd name="T3" fmla="*/ 0 h 25"/>
                    <a:gd name="T4" fmla="*/ 0 w 308"/>
                    <a:gd name="T5" fmla="*/ 13 h 25"/>
                    <a:gd name="T6" fmla="*/ 13 w 308"/>
                    <a:gd name="T7" fmla="*/ 25 h 25"/>
                    <a:gd name="T8" fmla="*/ 296 w 308"/>
                    <a:gd name="T9" fmla="*/ 25 h 25"/>
                    <a:gd name="T10" fmla="*/ 308 w 308"/>
                    <a:gd name="T11" fmla="*/ 13 h 25"/>
                    <a:gd name="T12" fmla="*/ 296 w 30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08" h="25">
                      <a:moveTo>
                        <a:pt x="296" y="0"/>
                      </a:moveTo>
                      <a:cubicBezTo>
                        <a:pt x="13" y="0"/>
                        <a:pt x="13" y="0"/>
                        <a:pt x="13" y="0"/>
                      </a:cubicBezTo>
                      <a:cubicBezTo>
                        <a:pt x="6" y="0"/>
                        <a:pt x="0" y="6"/>
                        <a:pt x="0" y="13"/>
                      </a:cubicBezTo>
                      <a:cubicBezTo>
                        <a:pt x="0" y="19"/>
                        <a:pt x="6" y="25"/>
                        <a:pt x="13" y="25"/>
                      </a:cubicBezTo>
                      <a:cubicBezTo>
                        <a:pt x="296" y="25"/>
                        <a:pt x="296" y="25"/>
                        <a:pt x="296" y="25"/>
                      </a:cubicBezTo>
                      <a:cubicBezTo>
                        <a:pt x="303" y="25"/>
                        <a:pt x="308" y="19"/>
                        <a:pt x="308" y="13"/>
                      </a:cubicBezTo>
                      <a:cubicBezTo>
                        <a:pt x="308" y="6"/>
                        <a:pt x="303" y="0"/>
                        <a:pt x="29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5" name="Freeform 8"/>
                <p:cNvSpPr>
                  <a:spLocks/>
                </p:cNvSpPr>
                <p:nvPr/>
              </p:nvSpPr>
              <p:spPr bwMode="auto">
                <a:xfrm>
                  <a:off x="2937" y="2518"/>
                  <a:ext cx="1630" cy="17"/>
                </a:xfrm>
                <a:custGeom>
                  <a:avLst/>
                  <a:gdLst>
                    <a:gd name="T0" fmla="*/ 1480 w 1488"/>
                    <a:gd name="T1" fmla="*/ 16 h 16"/>
                    <a:gd name="T2" fmla="*/ 8 w 1488"/>
                    <a:gd name="T3" fmla="*/ 16 h 16"/>
                    <a:gd name="T4" fmla="*/ 0 w 1488"/>
                    <a:gd name="T5" fmla="*/ 8 h 16"/>
                    <a:gd name="T6" fmla="*/ 8 w 1488"/>
                    <a:gd name="T7" fmla="*/ 0 h 16"/>
                    <a:gd name="T8" fmla="*/ 1480 w 1488"/>
                    <a:gd name="T9" fmla="*/ 0 h 16"/>
                    <a:gd name="T10" fmla="*/ 1488 w 1488"/>
                    <a:gd name="T11" fmla="*/ 8 h 16"/>
                    <a:gd name="T12" fmla="*/ 1480 w 148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488" h="16">
                      <a:moveTo>
                        <a:pt x="1480" y="16"/>
                      </a:moveTo>
                      <a:cubicBezTo>
                        <a:pt x="8" y="16"/>
                        <a:pt x="8" y="16"/>
                        <a:pt x="8" y="16"/>
                      </a:cubicBezTo>
                      <a:cubicBezTo>
                        <a:pt x="4" y="16"/>
                        <a:pt x="0" y="13"/>
                        <a:pt x="0" y="8"/>
                      </a:cubicBezTo>
                      <a:cubicBezTo>
                        <a:pt x="0" y="4"/>
                        <a:pt x="4" y="0"/>
                        <a:pt x="8" y="0"/>
                      </a:cubicBezTo>
                      <a:cubicBezTo>
                        <a:pt x="1480" y="0"/>
                        <a:pt x="1480" y="0"/>
                        <a:pt x="1480" y="0"/>
                      </a:cubicBezTo>
                      <a:cubicBezTo>
                        <a:pt x="1484" y="0"/>
                        <a:pt x="1488" y="4"/>
                        <a:pt x="1488" y="8"/>
                      </a:cubicBezTo>
                      <a:cubicBezTo>
                        <a:pt x="1488" y="13"/>
                        <a:pt x="1484" y="16"/>
                        <a:pt x="1480"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9" name="Freeform 8"/>
              <p:cNvSpPr>
                <a:spLocks noEditPoints="1"/>
              </p:cNvSpPr>
              <p:nvPr/>
            </p:nvSpPr>
            <p:spPr bwMode="auto">
              <a:xfrm>
                <a:off x="6151715" y="2539877"/>
                <a:ext cx="1111250" cy="715962"/>
              </a:xfrm>
              <a:custGeom>
                <a:avLst/>
                <a:gdLst>
                  <a:gd name="T0" fmla="*/ 509 w 638"/>
                  <a:gd name="T1" fmla="*/ 411 h 411"/>
                  <a:gd name="T2" fmla="*/ 125 w 638"/>
                  <a:gd name="T3" fmla="*/ 411 h 411"/>
                  <a:gd name="T4" fmla="*/ 0 w 638"/>
                  <a:gd name="T5" fmla="*/ 292 h 411"/>
                  <a:gd name="T6" fmla="*/ 98 w 638"/>
                  <a:gd name="T7" fmla="*/ 177 h 411"/>
                  <a:gd name="T8" fmla="*/ 98 w 638"/>
                  <a:gd name="T9" fmla="*/ 175 h 411"/>
                  <a:gd name="T10" fmla="*/ 177 w 638"/>
                  <a:gd name="T11" fmla="*/ 31 h 411"/>
                  <a:gd name="T12" fmla="*/ 279 w 638"/>
                  <a:gd name="T13" fmla="*/ 0 h 411"/>
                  <a:gd name="T14" fmla="*/ 423 w 638"/>
                  <a:gd name="T15" fmla="*/ 73 h 411"/>
                  <a:gd name="T16" fmla="*/ 468 w 638"/>
                  <a:gd name="T17" fmla="*/ 63 h 411"/>
                  <a:gd name="T18" fmla="*/ 528 w 638"/>
                  <a:gd name="T19" fmla="*/ 79 h 411"/>
                  <a:gd name="T20" fmla="*/ 529 w 638"/>
                  <a:gd name="T21" fmla="*/ 79 h 411"/>
                  <a:gd name="T22" fmla="*/ 576 w 638"/>
                  <a:gd name="T23" fmla="*/ 162 h 411"/>
                  <a:gd name="T24" fmla="*/ 638 w 638"/>
                  <a:gd name="T25" fmla="*/ 274 h 411"/>
                  <a:gd name="T26" fmla="*/ 509 w 638"/>
                  <a:gd name="T27" fmla="*/ 411 h 411"/>
                  <a:gd name="T28" fmla="*/ 279 w 638"/>
                  <a:gd name="T29" fmla="*/ 16 h 411"/>
                  <a:gd name="T30" fmla="*/ 185 w 638"/>
                  <a:gd name="T31" fmla="*/ 44 h 411"/>
                  <a:gd name="T32" fmla="*/ 114 w 638"/>
                  <a:gd name="T33" fmla="*/ 175 h 411"/>
                  <a:gd name="T34" fmla="*/ 114 w 638"/>
                  <a:gd name="T35" fmla="*/ 190 h 411"/>
                  <a:gd name="T36" fmla="*/ 107 w 638"/>
                  <a:gd name="T37" fmla="*/ 191 h 411"/>
                  <a:gd name="T38" fmla="*/ 16 w 638"/>
                  <a:gd name="T39" fmla="*/ 292 h 411"/>
                  <a:gd name="T40" fmla="*/ 125 w 638"/>
                  <a:gd name="T41" fmla="*/ 395 h 411"/>
                  <a:gd name="T42" fmla="*/ 509 w 638"/>
                  <a:gd name="T43" fmla="*/ 395 h 411"/>
                  <a:gd name="T44" fmla="*/ 622 w 638"/>
                  <a:gd name="T45" fmla="*/ 274 h 411"/>
                  <a:gd name="T46" fmla="*/ 564 w 638"/>
                  <a:gd name="T47" fmla="*/ 173 h 411"/>
                  <a:gd name="T48" fmla="*/ 560 w 638"/>
                  <a:gd name="T49" fmla="*/ 171 h 411"/>
                  <a:gd name="T50" fmla="*/ 560 w 638"/>
                  <a:gd name="T51" fmla="*/ 166 h 411"/>
                  <a:gd name="T52" fmla="*/ 520 w 638"/>
                  <a:gd name="T53" fmla="*/ 93 h 411"/>
                  <a:gd name="T54" fmla="*/ 468 w 638"/>
                  <a:gd name="T55" fmla="*/ 79 h 411"/>
                  <a:gd name="T56" fmla="*/ 425 w 638"/>
                  <a:gd name="T57" fmla="*/ 90 h 411"/>
                  <a:gd name="T58" fmla="*/ 418 w 638"/>
                  <a:gd name="T59" fmla="*/ 94 h 411"/>
                  <a:gd name="T60" fmla="*/ 414 w 638"/>
                  <a:gd name="T61" fmla="*/ 87 h 411"/>
                  <a:gd name="T62" fmla="*/ 279 w 638"/>
                  <a:gd name="T63" fmla="*/ 1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8" h="411">
                    <a:moveTo>
                      <a:pt x="509" y="411"/>
                    </a:moveTo>
                    <a:cubicBezTo>
                      <a:pt x="125" y="411"/>
                      <a:pt x="125" y="411"/>
                      <a:pt x="125" y="411"/>
                    </a:cubicBezTo>
                    <a:cubicBezTo>
                      <a:pt x="55" y="411"/>
                      <a:pt x="0" y="358"/>
                      <a:pt x="0" y="292"/>
                    </a:cubicBezTo>
                    <a:cubicBezTo>
                      <a:pt x="0" y="233"/>
                      <a:pt x="50" y="186"/>
                      <a:pt x="98" y="177"/>
                    </a:cubicBezTo>
                    <a:cubicBezTo>
                      <a:pt x="98" y="175"/>
                      <a:pt x="98" y="175"/>
                      <a:pt x="98" y="175"/>
                    </a:cubicBezTo>
                    <a:cubicBezTo>
                      <a:pt x="98" y="117"/>
                      <a:pt x="128" y="62"/>
                      <a:pt x="177" y="31"/>
                    </a:cubicBezTo>
                    <a:cubicBezTo>
                      <a:pt x="211" y="10"/>
                      <a:pt x="245" y="0"/>
                      <a:pt x="279" y="0"/>
                    </a:cubicBezTo>
                    <a:cubicBezTo>
                      <a:pt x="337" y="0"/>
                      <a:pt x="392" y="28"/>
                      <a:pt x="423" y="73"/>
                    </a:cubicBezTo>
                    <a:cubicBezTo>
                      <a:pt x="440" y="65"/>
                      <a:pt x="456" y="63"/>
                      <a:pt x="468" y="63"/>
                    </a:cubicBezTo>
                    <a:cubicBezTo>
                      <a:pt x="489" y="63"/>
                      <a:pt x="511" y="69"/>
                      <a:pt x="528" y="79"/>
                    </a:cubicBezTo>
                    <a:cubicBezTo>
                      <a:pt x="529" y="79"/>
                      <a:pt x="529" y="79"/>
                      <a:pt x="529" y="79"/>
                    </a:cubicBezTo>
                    <a:cubicBezTo>
                      <a:pt x="558" y="98"/>
                      <a:pt x="575" y="128"/>
                      <a:pt x="576" y="162"/>
                    </a:cubicBezTo>
                    <a:cubicBezTo>
                      <a:pt x="615" y="187"/>
                      <a:pt x="638" y="228"/>
                      <a:pt x="638" y="274"/>
                    </a:cubicBezTo>
                    <a:cubicBezTo>
                      <a:pt x="638" y="348"/>
                      <a:pt x="579" y="411"/>
                      <a:pt x="509" y="411"/>
                    </a:cubicBezTo>
                    <a:close/>
                    <a:moveTo>
                      <a:pt x="279" y="16"/>
                    </a:moveTo>
                    <a:cubicBezTo>
                      <a:pt x="248" y="16"/>
                      <a:pt x="217" y="26"/>
                      <a:pt x="185" y="44"/>
                    </a:cubicBezTo>
                    <a:cubicBezTo>
                      <a:pt x="142" y="73"/>
                      <a:pt x="114" y="123"/>
                      <a:pt x="114" y="175"/>
                    </a:cubicBezTo>
                    <a:cubicBezTo>
                      <a:pt x="114" y="190"/>
                      <a:pt x="114" y="190"/>
                      <a:pt x="114" y="190"/>
                    </a:cubicBezTo>
                    <a:cubicBezTo>
                      <a:pt x="107" y="191"/>
                      <a:pt x="107" y="191"/>
                      <a:pt x="107" y="191"/>
                    </a:cubicBezTo>
                    <a:cubicBezTo>
                      <a:pt x="64" y="197"/>
                      <a:pt x="16" y="239"/>
                      <a:pt x="16" y="292"/>
                    </a:cubicBezTo>
                    <a:cubicBezTo>
                      <a:pt x="16" y="349"/>
                      <a:pt x="64" y="395"/>
                      <a:pt x="125" y="395"/>
                    </a:cubicBezTo>
                    <a:cubicBezTo>
                      <a:pt x="509" y="395"/>
                      <a:pt x="509" y="395"/>
                      <a:pt x="509" y="395"/>
                    </a:cubicBezTo>
                    <a:cubicBezTo>
                      <a:pt x="570" y="395"/>
                      <a:pt x="622" y="340"/>
                      <a:pt x="622" y="274"/>
                    </a:cubicBezTo>
                    <a:cubicBezTo>
                      <a:pt x="622" y="232"/>
                      <a:pt x="601" y="195"/>
                      <a:pt x="564" y="173"/>
                    </a:cubicBezTo>
                    <a:cubicBezTo>
                      <a:pt x="560" y="171"/>
                      <a:pt x="560" y="171"/>
                      <a:pt x="560" y="171"/>
                    </a:cubicBezTo>
                    <a:cubicBezTo>
                      <a:pt x="560" y="166"/>
                      <a:pt x="560" y="166"/>
                      <a:pt x="560" y="166"/>
                    </a:cubicBezTo>
                    <a:cubicBezTo>
                      <a:pt x="560" y="136"/>
                      <a:pt x="546" y="110"/>
                      <a:pt x="520" y="93"/>
                    </a:cubicBezTo>
                    <a:cubicBezTo>
                      <a:pt x="506" y="84"/>
                      <a:pt x="486" y="79"/>
                      <a:pt x="468" y="79"/>
                    </a:cubicBezTo>
                    <a:cubicBezTo>
                      <a:pt x="452" y="79"/>
                      <a:pt x="437" y="83"/>
                      <a:pt x="425" y="90"/>
                    </a:cubicBezTo>
                    <a:cubicBezTo>
                      <a:pt x="418" y="94"/>
                      <a:pt x="418" y="94"/>
                      <a:pt x="418" y="94"/>
                    </a:cubicBezTo>
                    <a:cubicBezTo>
                      <a:pt x="414" y="87"/>
                      <a:pt x="414" y="87"/>
                      <a:pt x="414" y="87"/>
                    </a:cubicBezTo>
                    <a:cubicBezTo>
                      <a:pt x="386" y="44"/>
                      <a:pt x="334" y="16"/>
                      <a:pt x="279"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0" name="Group 12"/>
              <p:cNvGrpSpPr>
                <a:grpSpLocks noChangeAspect="1"/>
              </p:cNvGrpSpPr>
              <p:nvPr/>
            </p:nvGrpSpPr>
            <p:grpSpPr bwMode="auto">
              <a:xfrm>
                <a:off x="8158314" y="1995364"/>
                <a:ext cx="808038" cy="1517649"/>
                <a:chOff x="4666" y="1418"/>
                <a:chExt cx="509" cy="956"/>
              </a:xfrm>
            </p:grpSpPr>
            <p:sp>
              <p:nvSpPr>
                <p:cNvPr id="17" name="AutoShape 11"/>
                <p:cNvSpPr>
                  <a:spLocks noChangeAspect="1" noChangeArrowheads="1" noTextEdit="1"/>
                </p:cNvSpPr>
                <p:nvPr/>
              </p:nvSpPr>
              <p:spPr bwMode="auto">
                <a:xfrm>
                  <a:off x="4666" y="1419"/>
                  <a:ext cx="509"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8" name="Rectangle 13"/>
                <p:cNvSpPr>
                  <a:spLocks noChangeArrowheads="1"/>
                </p:cNvSpPr>
                <p:nvPr/>
              </p:nvSpPr>
              <p:spPr bwMode="auto">
                <a:xfrm>
                  <a:off x="4675" y="2160"/>
                  <a:ext cx="490"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9" name="Rectangle 14"/>
                <p:cNvSpPr>
                  <a:spLocks noChangeArrowheads="1"/>
                </p:cNvSpPr>
                <p:nvPr/>
              </p:nvSpPr>
              <p:spPr bwMode="auto">
                <a:xfrm>
                  <a:off x="4675" y="1512"/>
                  <a:ext cx="491" cy="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0" name="Oval 15"/>
                <p:cNvSpPr>
                  <a:spLocks noChangeArrowheads="1"/>
                </p:cNvSpPr>
                <p:nvPr/>
              </p:nvSpPr>
              <p:spPr bwMode="auto">
                <a:xfrm>
                  <a:off x="4886" y="2225"/>
                  <a:ext cx="87" cy="8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21" name="Freeform 16"/>
                <p:cNvSpPr>
                  <a:spLocks noEditPoints="1"/>
                </p:cNvSpPr>
                <p:nvPr/>
              </p:nvSpPr>
              <p:spPr bwMode="auto">
                <a:xfrm>
                  <a:off x="4666" y="1418"/>
                  <a:ext cx="509" cy="956"/>
                </a:xfrm>
                <a:custGeom>
                  <a:avLst/>
                  <a:gdLst>
                    <a:gd name="T0" fmla="*/ 435 w 462"/>
                    <a:gd name="T1" fmla="*/ 871 h 871"/>
                    <a:gd name="T2" fmla="*/ 27 w 462"/>
                    <a:gd name="T3" fmla="*/ 871 h 871"/>
                    <a:gd name="T4" fmla="*/ 0 w 462"/>
                    <a:gd name="T5" fmla="*/ 844 h 871"/>
                    <a:gd name="T6" fmla="*/ 0 w 462"/>
                    <a:gd name="T7" fmla="*/ 27 h 871"/>
                    <a:gd name="T8" fmla="*/ 27 w 462"/>
                    <a:gd name="T9" fmla="*/ 0 h 871"/>
                    <a:gd name="T10" fmla="*/ 435 w 462"/>
                    <a:gd name="T11" fmla="*/ 0 h 871"/>
                    <a:gd name="T12" fmla="*/ 462 w 462"/>
                    <a:gd name="T13" fmla="*/ 27 h 871"/>
                    <a:gd name="T14" fmla="*/ 462 w 462"/>
                    <a:gd name="T15" fmla="*/ 844 h 871"/>
                    <a:gd name="T16" fmla="*/ 435 w 462"/>
                    <a:gd name="T17" fmla="*/ 871 h 871"/>
                    <a:gd name="T18" fmla="*/ 27 w 462"/>
                    <a:gd name="T19" fmla="*/ 16 h 871"/>
                    <a:gd name="T20" fmla="*/ 16 w 462"/>
                    <a:gd name="T21" fmla="*/ 27 h 871"/>
                    <a:gd name="T22" fmla="*/ 16 w 462"/>
                    <a:gd name="T23" fmla="*/ 844 h 871"/>
                    <a:gd name="T24" fmla="*/ 27 w 462"/>
                    <a:gd name="T25" fmla="*/ 855 h 871"/>
                    <a:gd name="T26" fmla="*/ 435 w 462"/>
                    <a:gd name="T27" fmla="*/ 855 h 871"/>
                    <a:gd name="T28" fmla="*/ 446 w 462"/>
                    <a:gd name="T29" fmla="*/ 844 h 871"/>
                    <a:gd name="T30" fmla="*/ 446 w 462"/>
                    <a:gd name="T31" fmla="*/ 27 h 871"/>
                    <a:gd name="T32" fmla="*/ 435 w 462"/>
                    <a:gd name="T33" fmla="*/ 16 h 871"/>
                    <a:gd name="T34" fmla="*/ 27 w 462"/>
                    <a:gd name="T35" fmla="*/ 16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71">
                      <a:moveTo>
                        <a:pt x="435" y="871"/>
                      </a:moveTo>
                      <a:cubicBezTo>
                        <a:pt x="27" y="871"/>
                        <a:pt x="27" y="871"/>
                        <a:pt x="27" y="871"/>
                      </a:cubicBezTo>
                      <a:cubicBezTo>
                        <a:pt x="12" y="871"/>
                        <a:pt x="0" y="859"/>
                        <a:pt x="0" y="844"/>
                      </a:cubicBezTo>
                      <a:cubicBezTo>
                        <a:pt x="0" y="27"/>
                        <a:pt x="0" y="27"/>
                        <a:pt x="0" y="27"/>
                      </a:cubicBezTo>
                      <a:cubicBezTo>
                        <a:pt x="0" y="12"/>
                        <a:pt x="12" y="0"/>
                        <a:pt x="27" y="0"/>
                      </a:cubicBezTo>
                      <a:cubicBezTo>
                        <a:pt x="435" y="0"/>
                        <a:pt x="435" y="0"/>
                        <a:pt x="435" y="0"/>
                      </a:cubicBezTo>
                      <a:cubicBezTo>
                        <a:pt x="450" y="0"/>
                        <a:pt x="462" y="12"/>
                        <a:pt x="462" y="27"/>
                      </a:cubicBezTo>
                      <a:cubicBezTo>
                        <a:pt x="462" y="844"/>
                        <a:pt x="462" y="844"/>
                        <a:pt x="462" y="844"/>
                      </a:cubicBezTo>
                      <a:cubicBezTo>
                        <a:pt x="462" y="859"/>
                        <a:pt x="450" y="871"/>
                        <a:pt x="435" y="871"/>
                      </a:cubicBezTo>
                      <a:close/>
                      <a:moveTo>
                        <a:pt x="27" y="16"/>
                      </a:moveTo>
                      <a:cubicBezTo>
                        <a:pt x="21" y="16"/>
                        <a:pt x="16" y="21"/>
                        <a:pt x="16" y="27"/>
                      </a:cubicBezTo>
                      <a:cubicBezTo>
                        <a:pt x="16" y="844"/>
                        <a:pt x="16" y="844"/>
                        <a:pt x="16" y="844"/>
                      </a:cubicBezTo>
                      <a:cubicBezTo>
                        <a:pt x="16" y="850"/>
                        <a:pt x="21" y="855"/>
                        <a:pt x="27" y="855"/>
                      </a:cubicBezTo>
                      <a:cubicBezTo>
                        <a:pt x="435" y="855"/>
                        <a:pt x="435" y="855"/>
                        <a:pt x="435" y="855"/>
                      </a:cubicBezTo>
                      <a:cubicBezTo>
                        <a:pt x="441" y="855"/>
                        <a:pt x="446" y="850"/>
                        <a:pt x="446" y="844"/>
                      </a:cubicBezTo>
                      <a:cubicBezTo>
                        <a:pt x="446" y="27"/>
                        <a:pt x="446" y="27"/>
                        <a:pt x="446" y="27"/>
                      </a:cubicBezTo>
                      <a:cubicBezTo>
                        <a:pt x="446" y="21"/>
                        <a:pt x="441" y="16"/>
                        <a:pt x="435" y="16"/>
                      </a:cubicBezTo>
                      <a:lnTo>
                        <a:pt x="27"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1" name="Freeform 17"/>
              <p:cNvSpPr>
                <a:spLocks noEditPoints="1"/>
              </p:cNvSpPr>
              <p:nvPr/>
            </p:nvSpPr>
            <p:spPr bwMode="auto">
              <a:xfrm>
                <a:off x="8307539" y="2524002"/>
                <a:ext cx="509588" cy="333375"/>
              </a:xfrm>
              <a:custGeom>
                <a:avLst/>
                <a:gdLst>
                  <a:gd name="T0" fmla="*/ 229 w 292"/>
                  <a:gd name="T1" fmla="*/ 192 h 192"/>
                  <a:gd name="T2" fmla="*/ 61 w 292"/>
                  <a:gd name="T3" fmla="*/ 192 h 192"/>
                  <a:gd name="T4" fmla="*/ 0 w 292"/>
                  <a:gd name="T5" fmla="*/ 134 h 192"/>
                  <a:gd name="T6" fmla="*/ 43 w 292"/>
                  <a:gd name="T7" fmla="*/ 78 h 192"/>
                  <a:gd name="T8" fmla="*/ 80 w 292"/>
                  <a:gd name="T9" fmla="*/ 14 h 192"/>
                  <a:gd name="T10" fmla="*/ 129 w 292"/>
                  <a:gd name="T11" fmla="*/ 0 h 192"/>
                  <a:gd name="T12" fmla="*/ 194 w 292"/>
                  <a:gd name="T13" fmla="*/ 30 h 192"/>
                  <a:gd name="T14" fmla="*/ 211 w 292"/>
                  <a:gd name="T15" fmla="*/ 28 h 192"/>
                  <a:gd name="T16" fmla="*/ 241 w 292"/>
                  <a:gd name="T17" fmla="*/ 35 h 192"/>
                  <a:gd name="T18" fmla="*/ 241 w 292"/>
                  <a:gd name="T19" fmla="*/ 36 h 192"/>
                  <a:gd name="T20" fmla="*/ 265 w 292"/>
                  <a:gd name="T21" fmla="*/ 73 h 192"/>
                  <a:gd name="T22" fmla="*/ 292 w 292"/>
                  <a:gd name="T23" fmla="*/ 126 h 192"/>
                  <a:gd name="T24" fmla="*/ 229 w 292"/>
                  <a:gd name="T25" fmla="*/ 192 h 192"/>
                  <a:gd name="T26" fmla="*/ 129 w 292"/>
                  <a:gd name="T27" fmla="*/ 20 h 192"/>
                  <a:gd name="T28" fmla="*/ 91 w 292"/>
                  <a:gd name="T29" fmla="*/ 31 h 192"/>
                  <a:gd name="T30" fmla="*/ 63 w 292"/>
                  <a:gd name="T31" fmla="*/ 83 h 192"/>
                  <a:gd name="T32" fmla="*/ 63 w 292"/>
                  <a:gd name="T33" fmla="*/ 95 h 192"/>
                  <a:gd name="T34" fmla="*/ 54 w 292"/>
                  <a:gd name="T35" fmla="*/ 96 h 192"/>
                  <a:gd name="T36" fmla="*/ 20 w 292"/>
                  <a:gd name="T37" fmla="*/ 134 h 192"/>
                  <a:gd name="T38" fmla="*/ 61 w 292"/>
                  <a:gd name="T39" fmla="*/ 172 h 192"/>
                  <a:gd name="T40" fmla="*/ 229 w 292"/>
                  <a:gd name="T41" fmla="*/ 172 h 192"/>
                  <a:gd name="T42" fmla="*/ 272 w 292"/>
                  <a:gd name="T43" fmla="*/ 126 h 192"/>
                  <a:gd name="T44" fmla="*/ 250 w 292"/>
                  <a:gd name="T45" fmla="*/ 88 h 192"/>
                  <a:gd name="T46" fmla="*/ 245 w 292"/>
                  <a:gd name="T47" fmla="*/ 85 h 192"/>
                  <a:gd name="T48" fmla="*/ 245 w 292"/>
                  <a:gd name="T49" fmla="*/ 79 h 192"/>
                  <a:gd name="T50" fmla="*/ 230 w 292"/>
                  <a:gd name="T51" fmla="*/ 52 h 192"/>
                  <a:gd name="T52" fmla="*/ 211 w 292"/>
                  <a:gd name="T53" fmla="*/ 48 h 192"/>
                  <a:gd name="T54" fmla="*/ 196 w 292"/>
                  <a:gd name="T55" fmla="*/ 51 h 192"/>
                  <a:gd name="T56" fmla="*/ 187 w 292"/>
                  <a:gd name="T57" fmla="*/ 56 h 192"/>
                  <a:gd name="T58" fmla="*/ 182 w 292"/>
                  <a:gd name="T59" fmla="*/ 48 h 192"/>
                  <a:gd name="T60" fmla="*/ 129 w 292"/>
                  <a:gd name="T61"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2" h="192">
                    <a:moveTo>
                      <a:pt x="229" y="192"/>
                    </a:moveTo>
                    <a:cubicBezTo>
                      <a:pt x="61" y="192"/>
                      <a:pt x="61" y="192"/>
                      <a:pt x="61" y="192"/>
                    </a:cubicBezTo>
                    <a:cubicBezTo>
                      <a:pt x="27" y="192"/>
                      <a:pt x="0" y="167"/>
                      <a:pt x="0" y="134"/>
                    </a:cubicBezTo>
                    <a:cubicBezTo>
                      <a:pt x="0" y="107"/>
                      <a:pt x="21" y="85"/>
                      <a:pt x="43" y="78"/>
                    </a:cubicBezTo>
                    <a:cubicBezTo>
                      <a:pt x="45" y="53"/>
                      <a:pt x="59" y="28"/>
                      <a:pt x="80" y="14"/>
                    </a:cubicBezTo>
                    <a:cubicBezTo>
                      <a:pt x="97" y="5"/>
                      <a:pt x="113" y="0"/>
                      <a:pt x="129" y="0"/>
                    </a:cubicBezTo>
                    <a:cubicBezTo>
                      <a:pt x="154" y="0"/>
                      <a:pt x="178" y="11"/>
                      <a:pt x="194" y="30"/>
                    </a:cubicBezTo>
                    <a:cubicBezTo>
                      <a:pt x="200" y="28"/>
                      <a:pt x="207" y="28"/>
                      <a:pt x="211" y="28"/>
                    </a:cubicBezTo>
                    <a:cubicBezTo>
                      <a:pt x="222" y="28"/>
                      <a:pt x="232" y="30"/>
                      <a:pt x="241" y="35"/>
                    </a:cubicBezTo>
                    <a:cubicBezTo>
                      <a:pt x="241" y="36"/>
                      <a:pt x="241" y="36"/>
                      <a:pt x="241" y="36"/>
                    </a:cubicBezTo>
                    <a:cubicBezTo>
                      <a:pt x="255" y="44"/>
                      <a:pt x="263" y="58"/>
                      <a:pt x="265" y="73"/>
                    </a:cubicBezTo>
                    <a:cubicBezTo>
                      <a:pt x="282" y="86"/>
                      <a:pt x="292" y="105"/>
                      <a:pt x="292" y="126"/>
                    </a:cubicBezTo>
                    <a:cubicBezTo>
                      <a:pt x="292" y="162"/>
                      <a:pt x="263" y="192"/>
                      <a:pt x="229" y="192"/>
                    </a:cubicBezTo>
                    <a:close/>
                    <a:moveTo>
                      <a:pt x="129" y="20"/>
                    </a:moveTo>
                    <a:cubicBezTo>
                      <a:pt x="116" y="20"/>
                      <a:pt x="104" y="24"/>
                      <a:pt x="91" y="31"/>
                    </a:cubicBezTo>
                    <a:cubicBezTo>
                      <a:pt x="74" y="42"/>
                      <a:pt x="63" y="62"/>
                      <a:pt x="63" y="83"/>
                    </a:cubicBezTo>
                    <a:cubicBezTo>
                      <a:pt x="63" y="95"/>
                      <a:pt x="63" y="95"/>
                      <a:pt x="63" y="95"/>
                    </a:cubicBezTo>
                    <a:cubicBezTo>
                      <a:pt x="54" y="96"/>
                      <a:pt x="54" y="96"/>
                      <a:pt x="54" y="96"/>
                    </a:cubicBezTo>
                    <a:cubicBezTo>
                      <a:pt x="38" y="98"/>
                      <a:pt x="20" y="114"/>
                      <a:pt x="20" y="134"/>
                    </a:cubicBezTo>
                    <a:cubicBezTo>
                      <a:pt x="20" y="155"/>
                      <a:pt x="38" y="172"/>
                      <a:pt x="61" y="172"/>
                    </a:cubicBezTo>
                    <a:cubicBezTo>
                      <a:pt x="229" y="172"/>
                      <a:pt x="229" y="172"/>
                      <a:pt x="229" y="172"/>
                    </a:cubicBezTo>
                    <a:cubicBezTo>
                      <a:pt x="252" y="172"/>
                      <a:pt x="272" y="151"/>
                      <a:pt x="272" y="126"/>
                    </a:cubicBezTo>
                    <a:cubicBezTo>
                      <a:pt x="272" y="110"/>
                      <a:pt x="264" y="96"/>
                      <a:pt x="250" y="88"/>
                    </a:cubicBezTo>
                    <a:cubicBezTo>
                      <a:pt x="245" y="85"/>
                      <a:pt x="245" y="85"/>
                      <a:pt x="245" y="85"/>
                    </a:cubicBezTo>
                    <a:cubicBezTo>
                      <a:pt x="245" y="79"/>
                      <a:pt x="245" y="79"/>
                      <a:pt x="245" y="79"/>
                    </a:cubicBezTo>
                    <a:cubicBezTo>
                      <a:pt x="245" y="68"/>
                      <a:pt x="240" y="59"/>
                      <a:pt x="230" y="52"/>
                    </a:cubicBezTo>
                    <a:cubicBezTo>
                      <a:pt x="225" y="49"/>
                      <a:pt x="218" y="48"/>
                      <a:pt x="211" y="48"/>
                    </a:cubicBezTo>
                    <a:cubicBezTo>
                      <a:pt x="205" y="48"/>
                      <a:pt x="200" y="49"/>
                      <a:pt x="196" y="51"/>
                    </a:cubicBezTo>
                    <a:cubicBezTo>
                      <a:pt x="187" y="56"/>
                      <a:pt x="187" y="56"/>
                      <a:pt x="187" y="56"/>
                    </a:cubicBezTo>
                    <a:cubicBezTo>
                      <a:pt x="182" y="48"/>
                      <a:pt x="182" y="48"/>
                      <a:pt x="182" y="48"/>
                    </a:cubicBezTo>
                    <a:cubicBezTo>
                      <a:pt x="171" y="31"/>
                      <a:pt x="151" y="20"/>
                      <a:pt x="129" y="20"/>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nvGrpSpPr>
              <p:cNvPr id="12" name="Group 20"/>
              <p:cNvGrpSpPr>
                <a:grpSpLocks noChangeAspect="1"/>
              </p:cNvGrpSpPr>
              <p:nvPr/>
            </p:nvGrpSpPr>
            <p:grpSpPr bwMode="auto">
              <a:xfrm>
                <a:off x="3097365" y="1995365"/>
                <a:ext cx="2105025" cy="1449388"/>
                <a:chOff x="1478" y="1418"/>
                <a:chExt cx="1326" cy="913"/>
              </a:xfrm>
            </p:grpSpPr>
            <p:sp>
              <p:nvSpPr>
                <p:cNvPr id="14" name="Freeform 21"/>
                <p:cNvSpPr>
                  <a:spLocks noEditPoints="1"/>
                </p:cNvSpPr>
                <p:nvPr/>
              </p:nvSpPr>
              <p:spPr bwMode="auto">
                <a:xfrm>
                  <a:off x="1478" y="1418"/>
                  <a:ext cx="1326" cy="913"/>
                </a:xfrm>
                <a:custGeom>
                  <a:avLst/>
                  <a:gdLst>
                    <a:gd name="T0" fmla="*/ 1147 w 1209"/>
                    <a:gd name="T1" fmla="*/ 832 h 832"/>
                    <a:gd name="T2" fmla="*/ 58 w 1209"/>
                    <a:gd name="T3" fmla="*/ 832 h 832"/>
                    <a:gd name="T4" fmla="*/ 0 w 1209"/>
                    <a:gd name="T5" fmla="*/ 775 h 832"/>
                    <a:gd name="T6" fmla="*/ 0 w 1209"/>
                    <a:gd name="T7" fmla="*/ 58 h 832"/>
                    <a:gd name="T8" fmla="*/ 58 w 1209"/>
                    <a:gd name="T9" fmla="*/ 0 h 832"/>
                    <a:gd name="T10" fmla="*/ 1151 w 1209"/>
                    <a:gd name="T11" fmla="*/ 0 h 832"/>
                    <a:gd name="T12" fmla="*/ 1209 w 1209"/>
                    <a:gd name="T13" fmla="*/ 58 h 832"/>
                    <a:gd name="T14" fmla="*/ 1205 w 1209"/>
                    <a:gd name="T15" fmla="*/ 775 h 832"/>
                    <a:gd name="T16" fmla="*/ 1147 w 1209"/>
                    <a:gd name="T17" fmla="*/ 832 h 832"/>
                    <a:gd name="T18" fmla="*/ 58 w 1209"/>
                    <a:gd name="T19" fmla="*/ 16 h 832"/>
                    <a:gd name="T20" fmla="*/ 16 w 1209"/>
                    <a:gd name="T21" fmla="*/ 58 h 832"/>
                    <a:gd name="T22" fmla="*/ 16 w 1209"/>
                    <a:gd name="T23" fmla="*/ 775 h 832"/>
                    <a:gd name="T24" fmla="*/ 58 w 1209"/>
                    <a:gd name="T25" fmla="*/ 816 h 832"/>
                    <a:gd name="T26" fmla="*/ 1147 w 1209"/>
                    <a:gd name="T27" fmla="*/ 816 h 832"/>
                    <a:gd name="T28" fmla="*/ 1189 w 1209"/>
                    <a:gd name="T29" fmla="*/ 775 h 832"/>
                    <a:gd name="T30" fmla="*/ 1189 w 1209"/>
                    <a:gd name="T31" fmla="*/ 775 h 832"/>
                    <a:gd name="T32" fmla="*/ 1193 w 1209"/>
                    <a:gd name="T33" fmla="*/ 58 h 832"/>
                    <a:gd name="T34" fmla="*/ 1151 w 1209"/>
                    <a:gd name="T35" fmla="*/ 16 h 832"/>
                    <a:gd name="T36" fmla="*/ 58 w 1209"/>
                    <a:gd name="T37" fmla="*/ 16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9" h="832">
                      <a:moveTo>
                        <a:pt x="1147" y="832"/>
                      </a:moveTo>
                      <a:cubicBezTo>
                        <a:pt x="58" y="832"/>
                        <a:pt x="58" y="832"/>
                        <a:pt x="58" y="832"/>
                      </a:cubicBezTo>
                      <a:cubicBezTo>
                        <a:pt x="26" y="832"/>
                        <a:pt x="0" y="806"/>
                        <a:pt x="0" y="775"/>
                      </a:cubicBezTo>
                      <a:cubicBezTo>
                        <a:pt x="0" y="58"/>
                        <a:pt x="0" y="58"/>
                        <a:pt x="0" y="58"/>
                      </a:cubicBezTo>
                      <a:cubicBezTo>
                        <a:pt x="0" y="26"/>
                        <a:pt x="26" y="0"/>
                        <a:pt x="58" y="0"/>
                      </a:cubicBezTo>
                      <a:cubicBezTo>
                        <a:pt x="1151" y="0"/>
                        <a:pt x="1151" y="0"/>
                        <a:pt x="1151" y="0"/>
                      </a:cubicBezTo>
                      <a:cubicBezTo>
                        <a:pt x="1183" y="0"/>
                        <a:pt x="1209" y="26"/>
                        <a:pt x="1209" y="58"/>
                      </a:cubicBezTo>
                      <a:cubicBezTo>
                        <a:pt x="1205" y="775"/>
                        <a:pt x="1205" y="775"/>
                        <a:pt x="1205" y="775"/>
                      </a:cubicBezTo>
                      <a:cubicBezTo>
                        <a:pt x="1205" y="806"/>
                        <a:pt x="1179" y="832"/>
                        <a:pt x="1147" y="832"/>
                      </a:cubicBezTo>
                      <a:close/>
                      <a:moveTo>
                        <a:pt x="58" y="16"/>
                      </a:moveTo>
                      <a:cubicBezTo>
                        <a:pt x="35" y="16"/>
                        <a:pt x="16" y="35"/>
                        <a:pt x="16" y="58"/>
                      </a:cubicBezTo>
                      <a:cubicBezTo>
                        <a:pt x="16" y="775"/>
                        <a:pt x="16" y="775"/>
                        <a:pt x="16" y="775"/>
                      </a:cubicBezTo>
                      <a:cubicBezTo>
                        <a:pt x="16" y="798"/>
                        <a:pt x="35" y="816"/>
                        <a:pt x="58" y="816"/>
                      </a:cubicBezTo>
                      <a:cubicBezTo>
                        <a:pt x="1147" y="816"/>
                        <a:pt x="1147" y="816"/>
                        <a:pt x="1147" y="816"/>
                      </a:cubicBezTo>
                      <a:cubicBezTo>
                        <a:pt x="1170" y="816"/>
                        <a:pt x="1189" y="798"/>
                        <a:pt x="1189" y="775"/>
                      </a:cubicBezTo>
                      <a:cubicBezTo>
                        <a:pt x="1189" y="775"/>
                        <a:pt x="1189" y="775"/>
                        <a:pt x="1189" y="775"/>
                      </a:cubicBezTo>
                      <a:cubicBezTo>
                        <a:pt x="1193" y="58"/>
                        <a:pt x="1193" y="58"/>
                        <a:pt x="1193" y="58"/>
                      </a:cubicBezTo>
                      <a:cubicBezTo>
                        <a:pt x="1193" y="35"/>
                        <a:pt x="1174" y="16"/>
                        <a:pt x="1151" y="16"/>
                      </a:cubicBezTo>
                      <a:lnTo>
                        <a:pt x="58"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5" name="Freeform 22"/>
                <p:cNvSpPr>
                  <a:spLocks noEditPoints="1"/>
                </p:cNvSpPr>
                <p:nvPr/>
              </p:nvSpPr>
              <p:spPr bwMode="auto">
                <a:xfrm>
                  <a:off x="1613" y="1491"/>
                  <a:ext cx="1117" cy="766"/>
                </a:xfrm>
                <a:custGeom>
                  <a:avLst/>
                  <a:gdLst>
                    <a:gd name="T0" fmla="*/ 1113 w 1117"/>
                    <a:gd name="T1" fmla="*/ 766 h 766"/>
                    <a:gd name="T2" fmla="*/ 0 w 1117"/>
                    <a:gd name="T3" fmla="*/ 766 h 766"/>
                    <a:gd name="T4" fmla="*/ 0 w 1117"/>
                    <a:gd name="T5" fmla="*/ 0 h 766"/>
                    <a:gd name="T6" fmla="*/ 1117 w 1117"/>
                    <a:gd name="T7" fmla="*/ 0 h 766"/>
                    <a:gd name="T8" fmla="*/ 1113 w 1117"/>
                    <a:gd name="T9" fmla="*/ 766 h 766"/>
                    <a:gd name="T10" fmla="*/ 17 w 1117"/>
                    <a:gd name="T11" fmla="*/ 749 h 766"/>
                    <a:gd name="T12" fmla="*/ 1096 w 1117"/>
                    <a:gd name="T13" fmla="*/ 749 h 766"/>
                    <a:gd name="T14" fmla="*/ 1100 w 1117"/>
                    <a:gd name="T15" fmla="*/ 18 h 766"/>
                    <a:gd name="T16" fmla="*/ 17 w 1117"/>
                    <a:gd name="T17" fmla="*/ 18 h 766"/>
                    <a:gd name="T18" fmla="*/ 17 w 1117"/>
                    <a:gd name="T19" fmla="*/ 749 h 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7" h="766">
                      <a:moveTo>
                        <a:pt x="1113" y="766"/>
                      </a:moveTo>
                      <a:lnTo>
                        <a:pt x="0" y="766"/>
                      </a:lnTo>
                      <a:lnTo>
                        <a:pt x="0" y="0"/>
                      </a:lnTo>
                      <a:lnTo>
                        <a:pt x="1117" y="0"/>
                      </a:lnTo>
                      <a:lnTo>
                        <a:pt x="1113" y="766"/>
                      </a:lnTo>
                      <a:close/>
                      <a:moveTo>
                        <a:pt x="17" y="749"/>
                      </a:moveTo>
                      <a:lnTo>
                        <a:pt x="1096" y="749"/>
                      </a:lnTo>
                      <a:lnTo>
                        <a:pt x="1100" y="18"/>
                      </a:lnTo>
                      <a:lnTo>
                        <a:pt x="17" y="18"/>
                      </a:lnTo>
                      <a:lnTo>
                        <a:pt x="17" y="7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sp>
              <p:nvSpPr>
                <p:cNvPr id="16" name="Oval 23"/>
                <p:cNvSpPr>
                  <a:spLocks noChangeArrowheads="1"/>
                </p:cNvSpPr>
                <p:nvPr/>
              </p:nvSpPr>
              <p:spPr bwMode="auto">
                <a:xfrm>
                  <a:off x="1525" y="1847"/>
                  <a:ext cx="56" cy="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sp>
            <p:nvSpPr>
              <p:cNvPr id="13" name="Freeform 24"/>
              <p:cNvSpPr>
                <a:spLocks noEditPoints="1"/>
              </p:cNvSpPr>
              <p:nvPr/>
            </p:nvSpPr>
            <p:spPr bwMode="auto">
              <a:xfrm>
                <a:off x="3746653" y="2428753"/>
                <a:ext cx="898525" cy="581025"/>
              </a:xfrm>
              <a:custGeom>
                <a:avLst/>
                <a:gdLst>
                  <a:gd name="T0" fmla="*/ 411 w 516"/>
                  <a:gd name="T1" fmla="*/ 333 h 333"/>
                  <a:gd name="T2" fmla="*/ 102 w 516"/>
                  <a:gd name="T3" fmla="*/ 333 h 333"/>
                  <a:gd name="T4" fmla="*/ 0 w 516"/>
                  <a:gd name="T5" fmla="*/ 236 h 333"/>
                  <a:gd name="T6" fmla="*/ 79 w 516"/>
                  <a:gd name="T7" fmla="*/ 142 h 333"/>
                  <a:gd name="T8" fmla="*/ 79 w 516"/>
                  <a:gd name="T9" fmla="*/ 142 h 333"/>
                  <a:gd name="T10" fmla="*/ 147 w 516"/>
                  <a:gd name="T11" fmla="*/ 25 h 333"/>
                  <a:gd name="T12" fmla="*/ 230 w 516"/>
                  <a:gd name="T13" fmla="*/ 0 h 333"/>
                  <a:gd name="T14" fmla="*/ 343 w 516"/>
                  <a:gd name="T15" fmla="*/ 58 h 333"/>
                  <a:gd name="T16" fmla="*/ 382 w 516"/>
                  <a:gd name="T17" fmla="*/ 51 h 333"/>
                  <a:gd name="T18" fmla="*/ 427 w 516"/>
                  <a:gd name="T19" fmla="*/ 64 h 333"/>
                  <a:gd name="T20" fmla="*/ 428 w 516"/>
                  <a:gd name="T21" fmla="*/ 64 h 333"/>
                  <a:gd name="T22" fmla="*/ 466 w 516"/>
                  <a:gd name="T23" fmla="*/ 131 h 333"/>
                  <a:gd name="T24" fmla="*/ 516 w 516"/>
                  <a:gd name="T25" fmla="*/ 222 h 333"/>
                  <a:gd name="T26" fmla="*/ 411 w 516"/>
                  <a:gd name="T27" fmla="*/ 333 h 333"/>
                  <a:gd name="T28" fmla="*/ 230 w 516"/>
                  <a:gd name="T29" fmla="*/ 16 h 333"/>
                  <a:gd name="T30" fmla="*/ 155 w 516"/>
                  <a:gd name="T31" fmla="*/ 39 h 333"/>
                  <a:gd name="T32" fmla="*/ 95 w 516"/>
                  <a:gd name="T33" fmla="*/ 142 h 333"/>
                  <a:gd name="T34" fmla="*/ 95 w 516"/>
                  <a:gd name="T35" fmla="*/ 156 h 333"/>
                  <a:gd name="T36" fmla="*/ 88 w 516"/>
                  <a:gd name="T37" fmla="*/ 157 h 333"/>
                  <a:gd name="T38" fmla="*/ 16 w 516"/>
                  <a:gd name="T39" fmla="*/ 236 h 333"/>
                  <a:gd name="T40" fmla="*/ 102 w 516"/>
                  <a:gd name="T41" fmla="*/ 317 h 333"/>
                  <a:gd name="T42" fmla="*/ 411 w 516"/>
                  <a:gd name="T43" fmla="*/ 317 h 333"/>
                  <a:gd name="T44" fmla="*/ 500 w 516"/>
                  <a:gd name="T45" fmla="*/ 222 h 333"/>
                  <a:gd name="T46" fmla="*/ 454 w 516"/>
                  <a:gd name="T47" fmla="*/ 142 h 333"/>
                  <a:gd name="T48" fmla="*/ 450 w 516"/>
                  <a:gd name="T49" fmla="*/ 140 h 333"/>
                  <a:gd name="T50" fmla="*/ 450 w 516"/>
                  <a:gd name="T51" fmla="*/ 135 h 333"/>
                  <a:gd name="T52" fmla="*/ 419 w 516"/>
                  <a:gd name="T53" fmla="*/ 77 h 333"/>
                  <a:gd name="T54" fmla="*/ 382 w 516"/>
                  <a:gd name="T55" fmla="*/ 67 h 333"/>
                  <a:gd name="T56" fmla="*/ 344 w 516"/>
                  <a:gd name="T57" fmla="*/ 75 h 333"/>
                  <a:gd name="T58" fmla="*/ 337 w 516"/>
                  <a:gd name="T59" fmla="*/ 79 h 333"/>
                  <a:gd name="T60" fmla="*/ 333 w 516"/>
                  <a:gd name="T61" fmla="*/ 73 h 333"/>
                  <a:gd name="T62" fmla="*/ 230 w 516"/>
                  <a:gd name="T63" fmla="*/ 1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6" h="333">
                    <a:moveTo>
                      <a:pt x="411" y="333"/>
                    </a:moveTo>
                    <a:cubicBezTo>
                      <a:pt x="102" y="333"/>
                      <a:pt x="102" y="333"/>
                      <a:pt x="102" y="333"/>
                    </a:cubicBezTo>
                    <a:cubicBezTo>
                      <a:pt x="45" y="333"/>
                      <a:pt x="0" y="291"/>
                      <a:pt x="0" y="236"/>
                    </a:cubicBezTo>
                    <a:cubicBezTo>
                      <a:pt x="0" y="188"/>
                      <a:pt x="40" y="151"/>
                      <a:pt x="79" y="142"/>
                    </a:cubicBezTo>
                    <a:cubicBezTo>
                      <a:pt x="79" y="142"/>
                      <a:pt x="79" y="142"/>
                      <a:pt x="79" y="142"/>
                    </a:cubicBezTo>
                    <a:cubicBezTo>
                      <a:pt x="79" y="97"/>
                      <a:pt x="105" y="52"/>
                      <a:pt x="147" y="25"/>
                    </a:cubicBezTo>
                    <a:cubicBezTo>
                      <a:pt x="175" y="9"/>
                      <a:pt x="203" y="0"/>
                      <a:pt x="230" y="0"/>
                    </a:cubicBezTo>
                    <a:cubicBezTo>
                      <a:pt x="276" y="0"/>
                      <a:pt x="316" y="21"/>
                      <a:pt x="343" y="58"/>
                    </a:cubicBezTo>
                    <a:cubicBezTo>
                      <a:pt x="355" y="53"/>
                      <a:pt x="371" y="51"/>
                      <a:pt x="382" y="51"/>
                    </a:cubicBezTo>
                    <a:cubicBezTo>
                      <a:pt x="398" y="51"/>
                      <a:pt x="412" y="55"/>
                      <a:pt x="427" y="64"/>
                    </a:cubicBezTo>
                    <a:cubicBezTo>
                      <a:pt x="428" y="64"/>
                      <a:pt x="428" y="64"/>
                      <a:pt x="428" y="64"/>
                    </a:cubicBezTo>
                    <a:cubicBezTo>
                      <a:pt x="451" y="79"/>
                      <a:pt x="465" y="104"/>
                      <a:pt x="466" y="131"/>
                    </a:cubicBezTo>
                    <a:cubicBezTo>
                      <a:pt x="498" y="151"/>
                      <a:pt x="516" y="185"/>
                      <a:pt x="516" y="222"/>
                    </a:cubicBezTo>
                    <a:cubicBezTo>
                      <a:pt x="516" y="282"/>
                      <a:pt x="468" y="333"/>
                      <a:pt x="411" y="333"/>
                    </a:cubicBezTo>
                    <a:close/>
                    <a:moveTo>
                      <a:pt x="230" y="16"/>
                    </a:moveTo>
                    <a:cubicBezTo>
                      <a:pt x="206" y="16"/>
                      <a:pt x="180" y="24"/>
                      <a:pt x="155" y="39"/>
                    </a:cubicBezTo>
                    <a:cubicBezTo>
                      <a:pt x="119" y="62"/>
                      <a:pt x="95" y="103"/>
                      <a:pt x="95" y="142"/>
                    </a:cubicBezTo>
                    <a:cubicBezTo>
                      <a:pt x="95" y="156"/>
                      <a:pt x="95" y="156"/>
                      <a:pt x="95" y="156"/>
                    </a:cubicBezTo>
                    <a:cubicBezTo>
                      <a:pt x="88" y="157"/>
                      <a:pt x="88" y="157"/>
                      <a:pt x="88" y="157"/>
                    </a:cubicBezTo>
                    <a:cubicBezTo>
                      <a:pt x="54" y="161"/>
                      <a:pt x="16" y="195"/>
                      <a:pt x="16" y="236"/>
                    </a:cubicBezTo>
                    <a:cubicBezTo>
                      <a:pt x="16" y="282"/>
                      <a:pt x="54" y="317"/>
                      <a:pt x="102" y="317"/>
                    </a:cubicBezTo>
                    <a:cubicBezTo>
                      <a:pt x="411" y="317"/>
                      <a:pt x="411" y="317"/>
                      <a:pt x="411" y="317"/>
                    </a:cubicBezTo>
                    <a:cubicBezTo>
                      <a:pt x="459" y="317"/>
                      <a:pt x="500" y="274"/>
                      <a:pt x="500" y="222"/>
                    </a:cubicBezTo>
                    <a:cubicBezTo>
                      <a:pt x="500" y="189"/>
                      <a:pt x="483" y="160"/>
                      <a:pt x="454" y="142"/>
                    </a:cubicBezTo>
                    <a:cubicBezTo>
                      <a:pt x="450" y="140"/>
                      <a:pt x="450" y="140"/>
                      <a:pt x="450" y="140"/>
                    </a:cubicBezTo>
                    <a:cubicBezTo>
                      <a:pt x="450" y="135"/>
                      <a:pt x="450" y="135"/>
                      <a:pt x="450" y="135"/>
                    </a:cubicBezTo>
                    <a:cubicBezTo>
                      <a:pt x="450" y="112"/>
                      <a:pt x="439" y="91"/>
                      <a:pt x="419" y="77"/>
                    </a:cubicBezTo>
                    <a:cubicBezTo>
                      <a:pt x="406" y="70"/>
                      <a:pt x="395" y="67"/>
                      <a:pt x="382" y="67"/>
                    </a:cubicBezTo>
                    <a:cubicBezTo>
                      <a:pt x="371" y="67"/>
                      <a:pt x="354" y="69"/>
                      <a:pt x="344" y="75"/>
                    </a:cubicBezTo>
                    <a:cubicBezTo>
                      <a:pt x="337" y="79"/>
                      <a:pt x="337" y="79"/>
                      <a:pt x="337" y="79"/>
                    </a:cubicBezTo>
                    <a:cubicBezTo>
                      <a:pt x="333" y="73"/>
                      <a:pt x="333" y="73"/>
                      <a:pt x="333" y="73"/>
                    </a:cubicBezTo>
                    <a:cubicBezTo>
                      <a:pt x="310" y="37"/>
                      <a:pt x="273" y="16"/>
                      <a:pt x="230" y="16"/>
                    </a:cubicBezTo>
                    <a:close/>
                  </a:path>
                </a:pathLst>
              </a:custGeom>
              <a:solidFill>
                <a:srgbClr val="4EB1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505050"/>
                  </a:solidFill>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857" y="5883399"/>
            <a:ext cx="3115593" cy="1146051"/>
          </a:xfrm>
          <a:prstGeom prst="rect">
            <a:avLst/>
          </a:prstGeom>
        </p:spPr>
      </p:pic>
    </p:spTree>
    <p:extLst>
      <p:ext uri="{BB962C8B-B14F-4D97-AF65-F5344CB8AC3E}">
        <p14:creationId xmlns:p14="http://schemas.microsoft.com/office/powerpoint/2010/main" val="187918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9" y="248584"/>
            <a:ext cx="10515600" cy="1325563"/>
          </a:xfrm>
        </p:spPr>
        <p:txBody>
          <a:bodyPr/>
          <a:lstStyle/>
          <a:p>
            <a:r>
              <a:rPr lang="en-US" dirty="0"/>
              <a:t>Mobile Center: Distribute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849" y="2079857"/>
            <a:ext cx="1308337" cy="137050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653" y="2106189"/>
            <a:ext cx="1330773" cy="1276084"/>
          </a:xfrm>
          <a:prstGeom prst="rect">
            <a:avLst/>
          </a:prstGeom>
        </p:spPr>
      </p:pic>
      <p:sp>
        <p:nvSpPr>
          <p:cNvPr id="10" name="Rectangle 9"/>
          <p:cNvSpPr/>
          <p:nvPr/>
        </p:nvSpPr>
        <p:spPr>
          <a:xfrm>
            <a:off x="1713913" y="3560115"/>
            <a:ext cx="2768210" cy="1086215"/>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Instantly distribute apps</a:t>
            </a:r>
          </a:p>
          <a:p>
            <a:pPr algn="ctr"/>
            <a:r>
              <a:rPr lang="en-US" sz="1568" dirty="0"/>
              <a:t>Quickly get apps in the hands of your beta testers on multiple device platforms</a:t>
            </a:r>
            <a:endParaRPr lang="en-US" sz="1568" dirty="0">
              <a:latin typeface="Segoe UI" charset="0"/>
              <a:ea typeface="Segoe UI" charset="0"/>
              <a:cs typeface="Segoe UI" charset="0"/>
            </a:endParaRPr>
          </a:p>
        </p:txBody>
      </p:sp>
      <p:sp>
        <p:nvSpPr>
          <p:cNvPr id="11" name="Rectangle 10"/>
          <p:cNvSpPr/>
          <p:nvPr/>
        </p:nvSpPr>
        <p:spPr>
          <a:xfrm>
            <a:off x="5013667" y="3560115"/>
            <a:ext cx="2360744" cy="1599150"/>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Create targeted distribution groups</a:t>
            </a:r>
          </a:p>
          <a:p>
            <a:pPr algn="ctr"/>
            <a:r>
              <a:rPr lang="en-US" sz="1568" dirty="0"/>
              <a:t>With categorized groups of users, send specific builds to specific groups and devices</a:t>
            </a:r>
            <a:endParaRPr lang="en-US" sz="1568" dirty="0">
              <a:latin typeface="Segoe UI" charset="0"/>
              <a:ea typeface="Segoe UI" charset="0"/>
              <a:cs typeface="Segoe UI" charset="0"/>
            </a:endParaRPr>
          </a:p>
        </p:txBody>
      </p:sp>
      <p:sp>
        <p:nvSpPr>
          <p:cNvPr id="12" name="Rectangle 11"/>
          <p:cNvSpPr/>
          <p:nvPr/>
        </p:nvSpPr>
        <p:spPr>
          <a:xfrm>
            <a:off x="7771567" y="3560115"/>
            <a:ext cx="2578061" cy="1086215"/>
          </a:xfrm>
          <a:prstGeom prst="rect">
            <a:avLst/>
          </a:prstGeom>
        </p:spPr>
        <p:txBody>
          <a:bodyPr wrap="square">
            <a:spAutoFit/>
          </a:bodyPr>
          <a:lstStyle/>
          <a:p>
            <a:pPr algn="ctr"/>
            <a:r>
              <a:rPr lang="en-US" sz="1765" b="1" dirty="0">
                <a:solidFill>
                  <a:srgbClr val="0070C0"/>
                </a:solidFill>
                <a:latin typeface="Segoe UI Semibold" charset="0"/>
                <a:ea typeface="Segoe UI Semibold" charset="0"/>
                <a:cs typeface="Segoe UI Semibold" charset="0"/>
              </a:rPr>
              <a:t>Send in-app updates</a:t>
            </a:r>
          </a:p>
          <a:p>
            <a:pPr algn="ctr"/>
            <a:r>
              <a:rPr lang="en-US" sz="1568" dirty="0"/>
              <a:t>Notify beta testers as soon as a new build is available, right inside the app</a:t>
            </a:r>
            <a:endParaRPr lang="en-US" sz="1568" dirty="0">
              <a:latin typeface="Segoe UI" charset="0"/>
              <a:ea typeface="Segoe UI" charset="0"/>
              <a:cs typeface="Segoe UI" charset="0"/>
            </a:endParaRP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1868" y="2078562"/>
            <a:ext cx="657459" cy="1342657"/>
          </a:xfrm>
          <a:prstGeom prst="rect">
            <a:avLst/>
          </a:prstGeom>
        </p:spPr>
      </p:pic>
    </p:spTree>
    <p:extLst>
      <p:ext uri="{BB962C8B-B14F-4D97-AF65-F5344CB8AC3E}">
        <p14:creationId xmlns:p14="http://schemas.microsoft.com/office/powerpoint/2010/main" val="7688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1317" y="519952"/>
            <a:ext cx="11367247" cy="4308872"/>
          </a:xfrm>
          <a:prstGeom prst="rect">
            <a:avLst/>
          </a:prstGeom>
        </p:spPr>
        <p:txBody>
          <a:bodyPr wrap="square">
            <a:spAutoFit/>
          </a:bodyPr>
          <a:lstStyle/>
          <a:p>
            <a:r>
              <a:rPr lang="en-US" sz="4000" b="0" i="0" dirty="0" smtClean="0">
                <a:effectLst/>
              </a:rPr>
              <a:t>Getting Started</a:t>
            </a:r>
          </a:p>
          <a:p>
            <a:endParaRPr lang="en-US" b="0" i="0" dirty="0" smtClean="0">
              <a:effectLst/>
            </a:endParaRPr>
          </a:p>
          <a:p>
            <a:r>
              <a:rPr lang="en-US" b="0" i="0" dirty="0" smtClean="0">
                <a:effectLst/>
              </a:rPr>
              <a:t>Distributing with Mobile Center is easy, and only requires a few steps. No need for an SDK. Just the application binary.</a:t>
            </a:r>
          </a:p>
          <a:p>
            <a:endParaRPr lang="en-US" b="0" i="0" dirty="0" smtClean="0">
              <a:effectLst/>
            </a:endParaRPr>
          </a:p>
          <a:p>
            <a:pPr>
              <a:buFont typeface="+mj-lt"/>
              <a:buAutoNum type="arabicPeriod"/>
            </a:pPr>
            <a:r>
              <a:rPr lang="en-US" b="0" i="0" u="none" strike="noStrike" dirty="0" smtClean="0">
                <a:effectLst/>
              </a:rPr>
              <a:t> Add users</a:t>
            </a:r>
            <a:r>
              <a:rPr lang="en-US" b="0" i="0" dirty="0" smtClean="0">
                <a:effectLst/>
              </a:rPr>
              <a:t> to grant access to all releases.</a:t>
            </a:r>
          </a:p>
          <a:p>
            <a:pPr>
              <a:buFont typeface="+mj-lt"/>
              <a:buAutoNum type="arabicPeriod"/>
            </a:pPr>
            <a:endParaRPr lang="en-US" b="0" i="0" dirty="0" smtClean="0">
              <a:effectLst/>
            </a:endParaRPr>
          </a:p>
          <a:p>
            <a:pPr>
              <a:buFont typeface="+mj-lt"/>
              <a:buAutoNum type="arabicPeriod"/>
            </a:pPr>
            <a:r>
              <a:rPr lang="en-US" b="0" i="0" u="none" strike="noStrike" dirty="0" smtClean="0">
                <a:effectLst/>
              </a:rPr>
              <a:t> Create Distribution Groups</a:t>
            </a:r>
            <a:r>
              <a:rPr lang="en-US" b="0" i="0" dirty="0" smtClean="0">
                <a:effectLst/>
              </a:rPr>
              <a:t> to manage access.</a:t>
            </a:r>
          </a:p>
          <a:p>
            <a:pPr>
              <a:buFont typeface="+mj-lt"/>
              <a:buAutoNum type="arabicPeriod"/>
            </a:pPr>
            <a:endParaRPr lang="en-US" b="0" i="0" dirty="0" smtClean="0">
              <a:effectLst/>
            </a:endParaRPr>
          </a:p>
          <a:p>
            <a:pPr>
              <a:buFont typeface="+mj-lt"/>
              <a:buAutoNum type="arabicPeriod"/>
            </a:pPr>
            <a:r>
              <a:rPr lang="en-US" dirty="0"/>
              <a:t> </a:t>
            </a:r>
            <a:r>
              <a:rPr lang="en-US" b="0" i="0" u="none" strike="noStrike" dirty="0" smtClean="0">
                <a:effectLst/>
              </a:rPr>
              <a:t>Upload</a:t>
            </a:r>
            <a:r>
              <a:rPr lang="en-US" b="0" i="0" dirty="0" smtClean="0">
                <a:effectLst/>
              </a:rPr>
              <a:t> a new application release.</a:t>
            </a:r>
          </a:p>
          <a:p>
            <a:pPr marL="742950" lvl="1" indent="-285750">
              <a:buFont typeface="Arial" charset="0"/>
              <a:buChar char="•"/>
            </a:pPr>
            <a:r>
              <a:rPr lang="en-US" b="0" i="0" dirty="0" smtClean="0">
                <a:effectLst/>
              </a:rPr>
              <a:t>At the completion of the upload an email will be sent to all users of the app to notify them of the new release.</a:t>
            </a:r>
          </a:p>
          <a:p>
            <a:pPr marL="742950" lvl="1" indent="-285750">
              <a:buFont typeface="+mj-lt"/>
              <a:buAutoNum type="arabicPeriod"/>
            </a:pPr>
            <a:endParaRPr lang="en-US" b="0" i="0" dirty="0" smtClean="0">
              <a:effectLst/>
            </a:endParaRPr>
          </a:p>
          <a:p>
            <a:pPr>
              <a:buFont typeface="+mj-lt"/>
              <a:buAutoNum type="arabicPeriod"/>
            </a:pPr>
            <a:r>
              <a:rPr lang="en-US" b="0" i="0" u="none" strike="noStrike" dirty="0" smtClean="0">
                <a:effectLst/>
              </a:rPr>
              <a:t>Install</a:t>
            </a:r>
            <a:r>
              <a:rPr lang="en-US" b="0" i="0" dirty="0" smtClean="0">
                <a:effectLst/>
              </a:rPr>
              <a:t> the release onto your device by clicking on the link in the email.</a:t>
            </a:r>
          </a:p>
          <a:p>
            <a:pPr>
              <a:buFont typeface="+mj-lt"/>
              <a:buAutoNum type="arabicPeriod"/>
            </a:pPr>
            <a:endParaRPr lang="en-US" b="0" i="0" dirty="0" smtClean="0">
              <a:effectLst/>
            </a:endParaRPr>
          </a:p>
          <a:p>
            <a:pPr>
              <a:buFont typeface="+mj-lt"/>
              <a:buAutoNum type="arabicPeriod"/>
            </a:pPr>
            <a:r>
              <a:rPr lang="en-US" b="0" i="0" dirty="0" smtClean="0">
                <a:effectLst/>
              </a:rPr>
              <a:t>Enable </a:t>
            </a:r>
            <a:r>
              <a:rPr lang="en-US" b="0" i="0" u="none" strike="noStrike" dirty="0" smtClean="0">
                <a:effectLst/>
              </a:rPr>
              <a:t>In-App Updates</a:t>
            </a:r>
            <a:r>
              <a:rPr lang="en-US" b="0" i="0" dirty="0" smtClean="0">
                <a:effectLst/>
              </a:rPr>
              <a:t> to help your users stay always on the latest release.</a:t>
            </a:r>
            <a:endParaRPr lang="en-US" b="0" i="0" dirty="0">
              <a:effectLst/>
            </a:endParaRPr>
          </a:p>
        </p:txBody>
      </p:sp>
    </p:spTree>
    <p:extLst>
      <p:ext uri="{BB962C8B-B14F-4D97-AF65-F5344CB8AC3E}">
        <p14:creationId xmlns:p14="http://schemas.microsoft.com/office/powerpoint/2010/main" val="3027246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rtner Template Master">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BD0412F3-0F64-434F-968B-D425D17D0172}"/>
    </a:ext>
  </a:extLst>
</a:theme>
</file>

<file path=ppt/theme/theme3.xml><?xml version="1.0" encoding="utf-8"?>
<a:theme xmlns:a="http://schemas.openxmlformats.org/drawingml/2006/main" name="1_Gartner Template Master">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BD0412F3-0F64-434F-968B-D425D17D017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856</TotalTime>
  <Words>1013</Words>
  <Application>Microsoft Macintosh PowerPoint</Application>
  <PresentationFormat>Widescreen</PresentationFormat>
  <Paragraphs>180</Paragraphs>
  <Slides>16</Slides>
  <Notes>11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Arial</vt:lpstr>
      <vt:lpstr>Calibri</vt:lpstr>
      <vt:lpstr>Calibri Light</vt:lpstr>
      <vt:lpstr>Segoe UI</vt:lpstr>
      <vt:lpstr>Segoe UI Light</vt:lpstr>
      <vt:lpstr>Segoe UI Semibold</vt:lpstr>
      <vt:lpstr>Segoe UI Semilight</vt:lpstr>
      <vt:lpstr>Wingdings</vt:lpstr>
      <vt:lpstr>Office Theme</vt:lpstr>
      <vt:lpstr>Gartner Template Master</vt:lpstr>
      <vt:lpstr>1_Gartner Template Master</vt:lpstr>
      <vt:lpstr>PowerPoint Presentation</vt:lpstr>
      <vt:lpstr>June Cho Enterprise Mobile App Dev App Innovation | Global Black Belt</vt:lpstr>
      <vt:lpstr>Agenda</vt:lpstr>
      <vt:lpstr>Nikhil Keeppanasseril App. Innovation Specialist Global Black Belt</vt:lpstr>
      <vt:lpstr>Getting Started</vt:lpstr>
      <vt:lpstr>Mobile Center: Build</vt:lpstr>
      <vt:lpstr>Trevor Moore App. Innovation Specialist Global Black Belt</vt:lpstr>
      <vt:lpstr>Mobile Center: Distribute</vt:lpstr>
      <vt:lpstr>PowerPoint Presentation</vt:lpstr>
      <vt:lpstr>Derek Loar App. Innovation Specialist Global Black Belt</vt:lpstr>
      <vt:lpstr>Mobile Center: Push Notifications</vt:lpstr>
      <vt:lpstr>Mobile Center: Push Notifications</vt:lpstr>
      <vt:lpstr>Visual Studio Mobile Center </vt:lpstr>
      <vt:lpstr>Importance of Testing </vt:lpstr>
      <vt:lpstr>Mobile Center: Test</vt:lpstr>
      <vt:lpstr>Supported Testing Platforms</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Nikhil Keeppanasseril App. Innovation Specialist Global Black Belt</dc:title>
  <dc:creator>Nikhil Keeppanasseril</dc:creator>
  <cp:lastModifiedBy>June Cho</cp:lastModifiedBy>
  <cp:revision>22</cp:revision>
  <dcterms:created xsi:type="dcterms:W3CDTF">2017-10-19T23:13:26Z</dcterms:created>
  <dcterms:modified xsi:type="dcterms:W3CDTF">2017-11-01T01:05:23Z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nikeeppa@microsoft.com</vt:lpwstr>
  </property>
  <property fmtid="{D5CDD505-2E9C-101B-9397-08002B2CF9AE}" pid="6" name="MSIP_Label_f42aa342-8706-4288-bd11-ebb85995028c_SetDate">
    <vt:lpwstr>2017-10-19T16:20:00.4553894-07:00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