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67" r:id="rId2"/>
    <p:sldId id="259" r:id="rId3"/>
    <p:sldId id="266" r:id="rId4"/>
    <p:sldId id="265" r:id="rId5"/>
    <p:sldId id="257" r:id="rId6"/>
    <p:sldId id="258"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8" autoAdjust="0"/>
    <p:restoredTop sz="94660"/>
  </p:normalViewPr>
  <p:slideViewPr>
    <p:cSldViewPr snapToGrid="0">
      <p:cViewPr>
        <p:scale>
          <a:sx n="108" d="100"/>
          <a:sy n="108" d="100"/>
        </p:scale>
        <p:origin x="71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35226-53E4-4007-8139-165F62D7AC0C}" type="datetimeFigureOut">
              <a:rPr lang="en-US" smtClean="0"/>
              <a:t>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41FEA-EC56-4896-BE4C-1A8EF4FB57B5}" type="slidenum">
              <a:rPr lang="en-US" smtClean="0"/>
              <a:t>‹#›</a:t>
            </a:fld>
            <a:endParaRPr lang="en-US"/>
          </a:p>
        </p:txBody>
      </p:sp>
    </p:spTree>
    <p:extLst>
      <p:ext uri="{BB962C8B-B14F-4D97-AF65-F5344CB8AC3E}">
        <p14:creationId xmlns:p14="http://schemas.microsoft.com/office/powerpoint/2010/main" val="224386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10/20/17 7:57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3480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10/20/17 7:57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9278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339C5-025F-4498-8CA8-8923F330D612}" type="slidenum">
              <a:rPr lang="en-US" smtClean="0"/>
              <a:t>5</a:t>
            </a:fld>
            <a:endParaRPr lang="en-US"/>
          </a:p>
        </p:txBody>
      </p:sp>
    </p:spTree>
    <p:extLst>
      <p:ext uri="{BB962C8B-B14F-4D97-AF65-F5344CB8AC3E}">
        <p14:creationId xmlns:p14="http://schemas.microsoft.com/office/powerpoint/2010/main" val="334831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Each build is run on a separate, clean virtual machine and no other user has access to this virtual machine. Once the build is completed, the virtual machine is discarded and all files removed. The files resulting from the build (log files, application files, symbol files) are stored on Mobile Center servers.</a:t>
            </a: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10/20/17 7:57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6867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10/20/17 7:57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248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10/20/17 7:57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2141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20521-A8CE-43BF-A440-97087F7D6F0B}" type="datetimeFigureOut">
              <a:rPr lang="en-US" smtClean="0"/>
              <a:t>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020521-A8CE-43BF-A440-97087F7D6F0B}" type="datetimeFigureOut">
              <a:rPr lang="en-US" smtClean="0"/>
              <a:t>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020521-A8CE-43BF-A440-97087F7D6F0B}" type="datetimeFigureOut">
              <a:rPr lang="en-US" smtClean="0"/>
              <a:t>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020521-A8CE-43BF-A440-97087F7D6F0B}" type="datetimeFigureOut">
              <a:rPr lang="en-US" smtClean="0"/>
              <a:t>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20521-A8CE-43BF-A440-97087F7D6F0B}" type="datetimeFigureOut">
              <a:rPr lang="en-US" smtClean="0"/>
              <a:t>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20521-A8CE-43BF-A440-97087F7D6F0B}" type="datetimeFigureOut">
              <a:rPr lang="en-US" smtClean="0"/>
              <a:t>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20521-A8CE-43BF-A440-97087F7D6F0B}" type="datetimeFigureOut">
              <a:rPr lang="en-US" smtClean="0"/>
              <a:t>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20521-A8CE-43BF-A440-97087F7D6F0B}" type="datetimeFigureOut">
              <a:rPr lang="en-US" smtClean="0"/>
              <a:t>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A00C-F1D0-4803-BCD6-1C5DEEDDF216}" type="slidenum">
              <a:rPr lang="en-US" smtClean="0"/>
              <a:t>‹#›</a:t>
            </a:fld>
            <a:endParaRPr lang="en-US"/>
          </a:p>
        </p:txBody>
      </p:sp>
    </p:spTree>
    <p:extLst>
      <p:ext uri="{BB962C8B-B14F-4D97-AF65-F5344CB8AC3E}">
        <p14:creationId xmlns:p14="http://schemas.microsoft.com/office/powerpoint/2010/main" val="161668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visualstudio.com/vs/mobile-cent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2692400"/>
            <a:ext cx="5537200" cy="1473200"/>
          </a:xfrm>
          <a:prstGeom prst="rect">
            <a:avLst/>
          </a:prstGeom>
        </p:spPr>
      </p:pic>
    </p:spTree>
    <p:extLst>
      <p:ext uri="{BB962C8B-B14F-4D97-AF65-F5344CB8AC3E}">
        <p14:creationId xmlns:p14="http://schemas.microsoft.com/office/powerpoint/2010/main" val="1321720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smtClean="0">
                <a:solidFill>
                  <a:schemeClr val="bg1"/>
                </a:solidFill>
              </a:rPr>
              <a:t>June Cho</a:t>
            </a:r>
            <a:r>
              <a:rPr lang="de-DE" sz="4000" dirty="0">
                <a:solidFill>
                  <a:schemeClr val="bg1"/>
                </a:solidFill>
              </a:rPr>
              <a:t/>
            </a:r>
            <a:br>
              <a:rPr lang="de-DE" sz="4000" dirty="0">
                <a:solidFill>
                  <a:schemeClr val="bg1"/>
                </a:solidFill>
              </a:rPr>
            </a:br>
            <a:r>
              <a:rPr lang="de-DE" sz="4000" dirty="0" smtClean="0">
                <a:solidFill>
                  <a:schemeClr val="bg1"/>
                </a:solidFill>
              </a:rPr>
              <a:t>Enterprise Mobile App </a:t>
            </a:r>
            <a:r>
              <a:rPr lang="de-DE" sz="4000" dirty="0" err="1" smtClean="0">
                <a:solidFill>
                  <a:schemeClr val="bg1"/>
                </a:solidFill>
              </a:rPr>
              <a:t>Dev</a:t>
            </a:r>
            <a:r>
              <a:rPr lang="de-DE" sz="4000" dirty="0">
                <a:solidFill>
                  <a:schemeClr val="bg1"/>
                </a:solidFill>
              </a:rPr>
              <a:t/>
            </a:r>
            <a:br>
              <a:rPr lang="de-DE" sz="4000" dirty="0">
                <a:solidFill>
                  <a:schemeClr val="bg1"/>
                </a:solidFill>
              </a:rPr>
            </a:br>
            <a:r>
              <a:rPr lang="de-DE" sz="4000" dirty="0">
                <a:solidFill>
                  <a:schemeClr val="bg1"/>
                </a:solidFill>
              </a:rPr>
              <a:t>App </a:t>
            </a:r>
            <a:r>
              <a:rPr lang="de-DE" sz="4000" dirty="0" smtClean="0">
                <a:solidFill>
                  <a:schemeClr val="bg1"/>
                </a:solidFill>
              </a:rPr>
              <a:t>Innovation | Global </a:t>
            </a:r>
            <a:r>
              <a:rPr lang="de-DE" sz="4000" dirty="0">
                <a:solidFill>
                  <a:schemeClr val="bg1"/>
                </a:solidFill>
              </a:rPr>
              <a:t>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286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1"/>
          </p:nvPr>
        </p:nvGraphicFramePr>
        <p:xfrm>
          <a:off x="5205412" y="3833654"/>
          <a:ext cx="1781175" cy="335280"/>
        </p:xfrm>
        <a:graphic>
          <a:graphicData uri="http://schemas.openxmlformats.org/drawingml/2006/table">
            <a:tbl>
              <a:tblPr/>
              <a:tblGrid>
                <a:gridCol w="1781175"/>
              </a:tblGrid>
              <a:tr h="0">
                <a:tc>
                  <a:txBody>
                    <a:bodyPr/>
                    <a:lstStyle/>
                    <a:p>
                      <a:pPr marL="0" marR="0">
                        <a:spcBef>
                          <a:spcPts val="0"/>
                        </a:spcBef>
                        <a:spcAft>
                          <a:spcPts val="0"/>
                        </a:spcAft>
                      </a:pPr>
                      <a:r>
                        <a:rPr lang="en-US" sz="1100" dirty="0">
                          <a:effectLst/>
                          <a:latin typeface="Calibri" charset="0"/>
                        </a:rPr>
                        <a:t/>
                      </a:r>
                      <a:br>
                        <a:rPr lang="en-US" sz="1100" dirty="0">
                          <a:effectLst/>
                          <a:latin typeface="Calibri" charset="0"/>
                        </a:rPr>
                      </a:br>
                      <a:r>
                        <a:rPr lang="en-US" sz="1100" dirty="0" err="1">
                          <a:effectLst/>
                          <a:latin typeface="Calibri" charset="0"/>
                        </a:rPr>
                        <a:t>Dimah</a:t>
                      </a:r>
                      <a:r>
                        <a:rPr lang="en-US" sz="1100" dirty="0">
                          <a:effectLst/>
                          <a:latin typeface="Calibri" charset="0"/>
                        </a:rPr>
                        <a:t> </a:t>
                      </a:r>
                      <a:r>
                        <a:rPr lang="en-US" sz="1100" dirty="0" err="1">
                          <a:effectLst/>
                          <a:latin typeface="Calibri" charset="0"/>
                        </a:rPr>
                        <a:t>Zaidalkilani</a:t>
                      </a:r>
                      <a:endParaRPr lang="en-US" sz="1200" dirty="0">
                        <a:effectLst/>
                        <a:latin typeface="Calibri" charset="0"/>
                      </a:endParaRP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4393638"/>
              </p:ext>
            </p:extLst>
          </p:nvPr>
        </p:nvGraphicFramePr>
        <p:xfrm>
          <a:off x="838200" y="1666612"/>
          <a:ext cx="10146475" cy="4669363"/>
        </p:xfrm>
        <a:graphic>
          <a:graphicData uri="http://schemas.openxmlformats.org/drawingml/2006/table">
            <a:tbl>
              <a:tblPr firstRow="1" bandRow="1">
                <a:tableStyleId>{5C22544A-7EE6-4342-B048-85BDC9FD1C3A}</a:tableStyleId>
              </a:tblPr>
              <a:tblGrid>
                <a:gridCol w="2566299"/>
                <a:gridCol w="3974651"/>
                <a:gridCol w="3605525"/>
              </a:tblGrid>
              <a:tr h="353183">
                <a:tc>
                  <a:txBody>
                    <a:bodyPr/>
                    <a:lstStyle/>
                    <a:p>
                      <a:r>
                        <a:rPr lang="en-US" dirty="0" smtClean="0"/>
                        <a:t>Time</a:t>
                      </a:r>
                      <a:endParaRPr lang="en-US" dirty="0"/>
                    </a:p>
                  </a:txBody>
                  <a:tcPr/>
                </a:tc>
                <a:tc>
                  <a:txBody>
                    <a:bodyPr/>
                    <a:lstStyle/>
                    <a:p>
                      <a:r>
                        <a:rPr lang="en-US" dirty="0" smtClean="0"/>
                        <a:t>Topic</a:t>
                      </a:r>
                      <a:endParaRPr lang="en-US" dirty="0"/>
                    </a:p>
                  </a:txBody>
                  <a:tcPr/>
                </a:tc>
                <a:tc>
                  <a:txBody>
                    <a:bodyPr/>
                    <a:lstStyle/>
                    <a:p>
                      <a:r>
                        <a:rPr lang="en-US" dirty="0" smtClean="0"/>
                        <a:t>Speaker</a:t>
                      </a:r>
                      <a:endParaRPr lang="en-US" dirty="0"/>
                    </a:p>
                  </a:txBody>
                  <a:tcPr/>
                </a:tc>
              </a:tr>
              <a:tr h="353183">
                <a:tc>
                  <a:txBody>
                    <a:bodyPr/>
                    <a:lstStyle/>
                    <a:p>
                      <a:r>
                        <a:rPr lang="en-US" dirty="0" smtClean="0"/>
                        <a:t>9:00-9:30am</a:t>
                      </a:r>
                      <a:endParaRPr lang="en-US" dirty="0"/>
                    </a:p>
                  </a:txBody>
                  <a:tcPr/>
                </a:tc>
                <a:tc>
                  <a:txBody>
                    <a:bodyPr/>
                    <a:lstStyle/>
                    <a:p>
                      <a:r>
                        <a:rPr lang="en-US" dirty="0" smtClean="0"/>
                        <a:t>Welcome</a:t>
                      </a:r>
                      <a:r>
                        <a:rPr lang="en-US" baseline="0" dirty="0" smtClean="0"/>
                        <a:t> Statement</a:t>
                      </a:r>
                      <a:endParaRPr lang="en-US" dirty="0"/>
                    </a:p>
                  </a:txBody>
                  <a:tcPr/>
                </a:tc>
                <a:tc>
                  <a:txBody>
                    <a:bodyPr/>
                    <a:lstStyle/>
                    <a:p>
                      <a:r>
                        <a:rPr lang="en-US" dirty="0" smtClean="0"/>
                        <a:t>Keith Ballinger</a:t>
                      </a:r>
                      <a:endParaRPr lang="en-US" dirty="0"/>
                    </a:p>
                  </a:txBody>
                  <a:tcPr/>
                </a:tc>
              </a:tr>
              <a:tr h="589505">
                <a:tc>
                  <a:txBody>
                    <a:bodyPr/>
                    <a:lstStyle/>
                    <a:p>
                      <a:r>
                        <a:rPr lang="en-US" dirty="0" smtClean="0"/>
                        <a:t>9:30-10:30am</a:t>
                      </a:r>
                      <a:endParaRPr lang="en-US" dirty="0"/>
                    </a:p>
                  </a:txBody>
                  <a:tcPr/>
                </a:tc>
                <a:tc>
                  <a:txBody>
                    <a:bodyPr/>
                    <a:lstStyle/>
                    <a:p>
                      <a:r>
                        <a:rPr lang="en-US" dirty="0" smtClean="0"/>
                        <a:t>Setup, Build, and Test</a:t>
                      </a:r>
                      <a:endParaRPr lang="en-US" dirty="0"/>
                    </a:p>
                  </a:txBody>
                  <a:tcPr/>
                </a:tc>
                <a:tc>
                  <a:txBody>
                    <a:bodyPr/>
                    <a:lstStyle/>
                    <a:p>
                      <a:r>
                        <a:rPr lang="en-US" dirty="0" smtClean="0"/>
                        <a:t>Nikhil </a:t>
                      </a:r>
                      <a:r>
                        <a:rPr lang="en-US" dirty="0" err="1" smtClean="0"/>
                        <a:t>Keeppanasseril</a:t>
                      </a:r>
                      <a:r>
                        <a:rPr lang="en-US" dirty="0" smtClean="0"/>
                        <a:t> and</a:t>
                      </a:r>
                      <a:r>
                        <a:rPr lang="en-US" baseline="0" dirty="0" smtClean="0"/>
                        <a:t> </a:t>
                      </a:r>
                    </a:p>
                    <a:p>
                      <a:r>
                        <a:rPr lang="en-US" dirty="0" err="1" smtClean="0"/>
                        <a:t>Sweekriti</a:t>
                      </a:r>
                      <a:r>
                        <a:rPr lang="en-US" baseline="0" dirty="0" smtClean="0"/>
                        <a:t> </a:t>
                      </a:r>
                      <a:r>
                        <a:rPr lang="en-US" baseline="0" dirty="0" err="1" smtClean="0"/>
                        <a:t>S</a:t>
                      </a:r>
                      <a:r>
                        <a:rPr lang="en-US" dirty="0" err="1" smtClean="0"/>
                        <a:t>atpathy</a:t>
                      </a:r>
                      <a:endParaRPr lang="en-US" dirty="0"/>
                    </a:p>
                  </a:txBody>
                  <a:tcPr/>
                </a:tc>
              </a:tr>
              <a:tr h="353183">
                <a:tc>
                  <a:txBody>
                    <a:bodyPr/>
                    <a:lstStyle/>
                    <a:p>
                      <a:r>
                        <a:rPr lang="en-US" dirty="0" smtClean="0"/>
                        <a:t>10:30-10:45am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89505">
                <a:tc>
                  <a:txBody>
                    <a:bodyPr/>
                    <a:lstStyle/>
                    <a:p>
                      <a:r>
                        <a:rPr lang="en-US" dirty="0" smtClean="0"/>
                        <a:t>10:45-11:45am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Distribute, Push, Analytics, and Crash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Derek</a:t>
                      </a:r>
                      <a:r>
                        <a:rPr lang="en-US" baseline="0" dirty="0" smtClean="0"/>
                        <a:t> </a:t>
                      </a:r>
                      <a:r>
                        <a:rPr lang="en-US" baseline="0" dirty="0" err="1" smtClean="0"/>
                        <a:t>Loar</a:t>
                      </a:r>
                      <a:r>
                        <a:rPr lang="en-US" baseline="0" dirty="0" smtClean="0"/>
                        <a:t>, Trevor Moore,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Dimah</a:t>
                      </a:r>
                      <a:r>
                        <a:rPr lang="en-US" baseline="0" dirty="0" smtClean="0"/>
                        <a:t> </a:t>
                      </a:r>
                      <a:r>
                        <a:rPr lang="en-US" baseline="0" dirty="0" err="1" smtClean="0"/>
                        <a:t>Zaidalkilani</a:t>
                      </a:r>
                      <a:endParaRPr lang="en-US" dirty="0" smtClean="0"/>
                    </a:p>
                  </a:txBody>
                  <a:tcPr/>
                </a:tc>
              </a:tr>
              <a:tr h="353183">
                <a:tc>
                  <a:txBody>
                    <a:bodyPr/>
                    <a:lstStyle/>
                    <a:p>
                      <a:r>
                        <a:rPr lang="en-US" dirty="0" smtClean="0"/>
                        <a:t>11:45-12:45pm</a:t>
                      </a:r>
                      <a:endParaRPr lang="en-US" dirty="0"/>
                    </a:p>
                  </a:txBody>
                  <a:tcPr/>
                </a:tc>
                <a:tc>
                  <a:txBody>
                    <a:bodyPr/>
                    <a:lstStyle/>
                    <a:p>
                      <a:r>
                        <a:rPr lang="en-US" dirty="0" smtClean="0"/>
                        <a:t>Working Lunch</a:t>
                      </a:r>
                      <a:endParaRPr lang="en-US" dirty="0"/>
                    </a:p>
                  </a:txBody>
                  <a:tcPr/>
                </a:tc>
                <a:tc>
                  <a:txBody>
                    <a:bodyPr/>
                    <a:lstStyle/>
                    <a:p>
                      <a:r>
                        <a:rPr lang="en-US" dirty="0" smtClean="0"/>
                        <a:t>Chris </a:t>
                      </a:r>
                      <a:r>
                        <a:rPr lang="en-US" dirty="0" err="1" smtClean="0"/>
                        <a:t>Reichard</a:t>
                      </a:r>
                      <a:endParaRPr lang="en-US" dirty="0"/>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12:45-1:30pm</a:t>
                      </a:r>
                    </a:p>
                  </a:txBody>
                  <a:tcPr/>
                </a:tc>
                <a:tc>
                  <a:txBody>
                    <a:bodyPr/>
                    <a:lstStyle/>
                    <a:p>
                      <a:r>
                        <a:rPr lang="en-US" dirty="0" smtClean="0"/>
                        <a:t>Machine</a:t>
                      </a:r>
                      <a:r>
                        <a:rPr lang="en-US" baseline="0" dirty="0" smtClean="0"/>
                        <a:t> Learning</a:t>
                      </a:r>
                      <a:endParaRPr lang="en-US" dirty="0"/>
                    </a:p>
                  </a:txBody>
                  <a:tcPr/>
                </a:tc>
                <a:tc>
                  <a:txBody>
                    <a:bodyPr/>
                    <a:lstStyle/>
                    <a:p>
                      <a:r>
                        <a:rPr lang="en-US" dirty="0" smtClean="0"/>
                        <a:t>Anuj Bhatia</a:t>
                      </a:r>
                      <a:endParaRPr lang="en-US" dirty="0"/>
                    </a:p>
                  </a:txBody>
                  <a:tcPr/>
                </a:tc>
              </a:tr>
              <a:tr h="4205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1:30-2:15pm</a:t>
                      </a:r>
                    </a:p>
                  </a:txBody>
                  <a:tcPr/>
                </a:tc>
                <a:tc>
                  <a:txBody>
                    <a:bodyPr/>
                    <a:lstStyle/>
                    <a:p>
                      <a:r>
                        <a:rPr lang="en-US" sz="1800" b="0" i="0" kern="1200" dirty="0" smtClean="0">
                          <a:solidFill>
                            <a:schemeClr val="dk1"/>
                          </a:solidFill>
                          <a:effectLst/>
                          <a:latin typeface="+mn-lt"/>
                          <a:ea typeface="+mn-ea"/>
                          <a:cs typeface="+mn-cs"/>
                        </a:rPr>
                        <a:t>Cognitive Services </a:t>
                      </a:r>
                    </a:p>
                  </a:txBody>
                  <a:tcPr/>
                </a:tc>
                <a:tc>
                  <a:txBody>
                    <a:bodyPr/>
                    <a:lstStyle/>
                    <a:p>
                      <a:r>
                        <a:rPr lang="en-US" sz="1800" b="0" i="0" kern="1200" dirty="0" smtClean="0">
                          <a:solidFill>
                            <a:schemeClr val="dk1"/>
                          </a:solidFill>
                          <a:effectLst/>
                          <a:latin typeface="+mn-lt"/>
                          <a:ea typeface="+mn-ea"/>
                          <a:cs typeface="+mn-cs"/>
                        </a:rPr>
                        <a:t>Michael</a:t>
                      </a:r>
                      <a:r>
                        <a:rPr lang="en-US" sz="1800" b="0" i="0" kern="1200" baseline="0" dirty="0" smtClean="0">
                          <a:solidFill>
                            <a:schemeClr val="dk1"/>
                          </a:solidFill>
                          <a:effectLst/>
                          <a:latin typeface="+mn-lt"/>
                          <a:ea typeface="+mn-ea"/>
                          <a:cs typeface="+mn-cs"/>
                        </a:rPr>
                        <a:t> Watson</a:t>
                      </a:r>
                      <a:endParaRPr lang="en-US" sz="1800" b="0" i="0" kern="1200" dirty="0" smtClean="0">
                        <a:solidFill>
                          <a:schemeClr val="dk1"/>
                        </a:solidFill>
                        <a:effectLst/>
                        <a:latin typeface="+mn-lt"/>
                        <a:ea typeface="+mn-ea"/>
                        <a:cs typeface="+mn-cs"/>
                      </a:endParaRPr>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2:15-2:30pm</a:t>
                      </a:r>
                    </a:p>
                  </a:txBody>
                  <a:tcPr/>
                </a:tc>
                <a:tc>
                  <a:txBody>
                    <a:bodyPr/>
                    <a:lstStyle/>
                    <a:p>
                      <a:r>
                        <a:rPr lang="en-US" sz="1800" b="0" i="0" kern="1200" dirty="0" smtClean="0">
                          <a:solidFill>
                            <a:schemeClr val="dk1"/>
                          </a:solidFill>
                          <a:effectLst/>
                          <a:latin typeface="+mn-lt"/>
                          <a:ea typeface="+mn-ea"/>
                          <a:cs typeface="+mn-cs"/>
                        </a:rPr>
                        <a:t>BREAK</a:t>
                      </a:r>
                    </a:p>
                  </a:txBody>
                  <a:tcPr/>
                </a:tc>
                <a:tc>
                  <a:txBody>
                    <a:bodyPr/>
                    <a:lstStyle/>
                    <a:p>
                      <a:endParaRPr lang="en-US" sz="1800" b="0" i="0" kern="1200" dirty="0" smtClean="0">
                        <a:solidFill>
                          <a:schemeClr val="dk1"/>
                        </a:solidFill>
                        <a:effectLst/>
                        <a:latin typeface="+mn-lt"/>
                        <a:ea typeface="+mn-ea"/>
                        <a:cs typeface="+mn-cs"/>
                      </a:endParaRPr>
                    </a:p>
                  </a:txBody>
                  <a:tcPr/>
                </a:tc>
              </a:tr>
              <a:tr h="408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2:30-4:00pm</a:t>
                      </a:r>
                    </a:p>
                  </a:txBody>
                  <a:tcPr/>
                </a:tc>
                <a:tc>
                  <a:txBody>
                    <a:bodyPr/>
                    <a:lstStyle/>
                    <a:p>
                      <a:r>
                        <a:rPr lang="en-US" sz="1800" b="0" i="0" kern="1200" dirty="0" smtClean="0">
                          <a:solidFill>
                            <a:schemeClr val="dk1"/>
                          </a:solidFill>
                          <a:effectLst/>
                          <a:latin typeface="+mn-lt"/>
                          <a:ea typeface="+mn-ea"/>
                          <a:cs typeface="+mn-cs"/>
                        </a:rPr>
                        <a:t>Hands-On with Sentiment App</a:t>
                      </a:r>
                    </a:p>
                  </a:txBody>
                  <a:tcPr/>
                </a:tc>
                <a:tc>
                  <a:txBody>
                    <a:bodyPr/>
                    <a:lstStyle/>
                    <a:p>
                      <a:r>
                        <a:rPr lang="en-US" sz="1800" b="0" i="0" kern="1200" dirty="0" smtClean="0">
                          <a:solidFill>
                            <a:schemeClr val="dk1"/>
                          </a:solidFill>
                          <a:effectLst/>
                          <a:latin typeface="+mn-lt"/>
                          <a:ea typeface="+mn-ea"/>
                          <a:cs typeface="+mn-cs"/>
                        </a:rPr>
                        <a:t>Mahdi </a:t>
                      </a:r>
                      <a:r>
                        <a:rPr lang="en-US" sz="1800" b="0" i="0" kern="1200" dirty="0" err="1" smtClean="0">
                          <a:solidFill>
                            <a:schemeClr val="dk1"/>
                          </a:solidFill>
                          <a:effectLst/>
                          <a:latin typeface="+mn-lt"/>
                          <a:ea typeface="+mn-ea"/>
                          <a:cs typeface="+mn-cs"/>
                        </a:rPr>
                        <a:t>Alirezaie</a:t>
                      </a:r>
                      <a:endParaRPr lang="en-US" sz="1800" b="0" i="0" kern="1200" dirty="0" smtClean="0">
                        <a:solidFill>
                          <a:schemeClr val="dk1"/>
                        </a:solidFill>
                        <a:effectLst/>
                        <a:latin typeface="+mn-lt"/>
                        <a:ea typeface="+mn-ea"/>
                        <a:cs typeface="+mn-cs"/>
                      </a:endParaRPr>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4:00-5:00pm</a:t>
                      </a:r>
                    </a:p>
                  </a:txBody>
                  <a:tcPr/>
                </a:tc>
                <a:tc>
                  <a:txBody>
                    <a:bodyPr/>
                    <a:lstStyle/>
                    <a:p>
                      <a:r>
                        <a:rPr lang="en-US" sz="1800" b="0" i="0" kern="1200" dirty="0" smtClean="0">
                          <a:solidFill>
                            <a:schemeClr val="dk1"/>
                          </a:solidFill>
                          <a:effectLst/>
                          <a:latin typeface="+mn-lt"/>
                          <a:ea typeface="+mn-ea"/>
                          <a:cs typeface="+mn-cs"/>
                        </a:rPr>
                        <a:t>Closing</a:t>
                      </a:r>
                      <a:r>
                        <a:rPr lang="en-US" sz="1800" b="0" i="0" kern="1200" baseline="0" dirty="0" smtClean="0">
                          <a:solidFill>
                            <a:schemeClr val="dk1"/>
                          </a:solidFill>
                          <a:effectLst/>
                          <a:latin typeface="+mn-lt"/>
                          <a:ea typeface="+mn-ea"/>
                          <a:cs typeface="+mn-cs"/>
                        </a:rPr>
                        <a:t> Statement | </a:t>
                      </a:r>
                      <a:r>
                        <a:rPr lang="en-US" sz="1800" b="0" i="0" kern="1200" dirty="0" smtClean="0">
                          <a:solidFill>
                            <a:schemeClr val="dk1"/>
                          </a:solidFill>
                          <a:effectLst/>
                          <a:latin typeface="+mn-lt"/>
                          <a:ea typeface="+mn-ea"/>
                          <a:cs typeface="+mn-cs"/>
                        </a:rPr>
                        <a:t>Gifts</a:t>
                      </a:r>
                    </a:p>
                  </a:txBody>
                  <a:tcPr/>
                </a:tc>
                <a:tc>
                  <a:txBody>
                    <a:bodyPr/>
                    <a:lstStyle/>
                    <a:p>
                      <a:r>
                        <a:rPr lang="en-US" sz="1800" b="0" i="0" kern="1200" dirty="0" smtClean="0">
                          <a:solidFill>
                            <a:schemeClr val="dk1"/>
                          </a:solidFill>
                          <a:effectLst/>
                          <a:latin typeface="+mn-lt"/>
                          <a:ea typeface="+mn-ea"/>
                          <a:cs typeface="+mn-cs"/>
                        </a:rPr>
                        <a:t>June Cho and </a:t>
                      </a:r>
                      <a:r>
                        <a:rPr lang="en-US" sz="1800" b="0" i="0" kern="1200" dirty="0" err="1" smtClean="0">
                          <a:solidFill>
                            <a:schemeClr val="dk1"/>
                          </a:solidFill>
                          <a:effectLst/>
                          <a:latin typeface="+mn-lt"/>
                          <a:ea typeface="+mn-ea"/>
                          <a:cs typeface="+mn-cs"/>
                        </a:rPr>
                        <a:t>ArcTouch</a:t>
                      </a:r>
                      <a:endParaRPr lang="en-US" sz="1800" b="0" i="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523378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a:solidFill>
                  <a:schemeClr val="bg1"/>
                </a:solidFill>
              </a:rPr>
              <a:t>Nikhil Keeppanasseril</a:t>
            </a:r>
            <a:br>
              <a:rPr lang="de-DE" sz="4000" dirty="0">
                <a:solidFill>
                  <a:schemeClr val="bg1"/>
                </a:solidFill>
              </a:rPr>
            </a:br>
            <a:r>
              <a:rPr lang="de-DE" sz="4000" dirty="0">
                <a:solidFill>
                  <a:schemeClr val="bg1"/>
                </a:solidFill>
              </a:rPr>
              <a:t>App. Innovation Specialist</a:t>
            </a:r>
            <a:br>
              <a:rPr lang="de-DE" sz="4000" dirty="0">
                <a:solidFill>
                  <a:schemeClr val="bg1"/>
                </a:solidFill>
              </a:rPr>
            </a:br>
            <a:r>
              <a:rPr lang="de-DE" sz="4000" dirty="0">
                <a:solidFill>
                  <a:schemeClr val="bg1"/>
                </a:solidFill>
              </a:rPr>
              <a:t>Global 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10637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993F2-DE4C-4DD7-964A-AE93C6F0FBD6}"/>
              </a:ext>
            </a:extLst>
          </p:cNvPr>
          <p:cNvSpPr>
            <a:spLocks noGrp="1"/>
          </p:cNvSpPr>
          <p:nvPr>
            <p:ph type="ctrTitle"/>
          </p:nvPr>
        </p:nvSpPr>
        <p:spPr>
          <a:xfrm>
            <a:off x="753373" y="408316"/>
            <a:ext cx="7550989" cy="1002552"/>
          </a:xfrm>
        </p:spPr>
        <p:txBody>
          <a:bodyPr>
            <a:normAutofit/>
          </a:bodyPr>
          <a:lstStyle/>
          <a:p>
            <a:pPr algn="l"/>
            <a:r>
              <a:rPr lang="en-US" sz="4400" dirty="0"/>
              <a:t>Getting Started</a:t>
            </a:r>
          </a:p>
        </p:txBody>
      </p:sp>
      <p:sp>
        <p:nvSpPr>
          <p:cNvPr id="3" name="Subtitle 2">
            <a:extLst>
              <a:ext uri="{FF2B5EF4-FFF2-40B4-BE49-F238E27FC236}">
                <a16:creationId xmlns:a16="http://schemas.microsoft.com/office/drawing/2014/main" xmlns="" id="{E8BE59D4-4752-49B8-B2AA-442EB01AE79B}"/>
              </a:ext>
            </a:extLst>
          </p:cNvPr>
          <p:cNvSpPr>
            <a:spLocks noGrp="1"/>
          </p:cNvSpPr>
          <p:nvPr>
            <p:ph type="subTitle" idx="1"/>
          </p:nvPr>
        </p:nvSpPr>
        <p:spPr>
          <a:xfrm>
            <a:off x="569343" y="1721479"/>
            <a:ext cx="10190671" cy="3126566"/>
          </a:xfrm>
        </p:spPr>
        <p:txBody>
          <a:bodyPr/>
          <a:lstStyle/>
          <a:p>
            <a:pPr marL="457200" indent="-457200" algn="l">
              <a:buAutoNum type="arabicPeriod"/>
            </a:pPr>
            <a:r>
              <a:rPr lang="en-US" dirty="0"/>
              <a:t>Log in to </a:t>
            </a:r>
            <a:r>
              <a:rPr lang="en-US" dirty="0">
                <a:hlinkClick r:id="rId3"/>
              </a:rPr>
              <a:t>https://www.visualstudio.com/vs/mobile-center/</a:t>
            </a:r>
            <a:endParaRPr lang="en-US" dirty="0"/>
          </a:p>
          <a:p>
            <a:pPr marL="457200" indent="-457200" algn="l">
              <a:buAutoNum type="arabicPeriod"/>
            </a:pPr>
            <a:r>
              <a:rPr lang="en-US" dirty="0"/>
              <a:t>Connect directly with </a:t>
            </a:r>
            <a:r>
              <a:rPr lang="en-US" dirty="0" err="1"/>
              <a:t>Github</a:t>
            </a:r>
            <a:r>
              <a:rPr lang="en-US" dirty="0"/>
              <a:t>, your Microsoft login or new sign-up</a:t>
            </a:r>
          </a:p>
          <a:p>
            <a:pPr marL="457200" indent="-457200" algn="l">
              <a:buAutoNum type="arabicPeriod"/>
            </a:pPr>
            <a:r>
              <a:rPr lang="en-US" dirty="0"/>
              <a:t>Add new App </a:t>
            </a:r>
            <a:r>
              <a:rPr lang="en-US" dirty="0">
                <a:sym typeface="Wingdings" panose="05000000000000000000" pitchFamily="2" charset="2"/>
              </a:rPr>
              <a:t> choose OS/platform </a:t>
            </a:r>
          </a:p>
          <a:p>
            <a:pPr marL="457200" indent="-457200" algn="l">
              <a:buAutoNum type="arabicPeriod"/>
            </a:pPr>
            <a:r>
              <a:rPr lang="en-US" u="sng" dirty="0">
                <a:sym typeface="Wingdings" panose="05000000000000000000" pitchFamily="2" charset="2"/>
              </a:rPr>
              <a:t>Build:</a:t>
            </a:r>
          </a:p>
          <a:p>
            <a:pPr marL="1371600" lvl="2" indent="-457200" algn="l">
              <a:buAutoNum type="arabicPeriod"/>
            </a:pPr>
            <a:r>
              <a:rPr lang="en-US" dirty="0"/>
              <a:t>Select a service</a:t>
            </a:r>
          </a:p>
          <a:p>
            <a:pPr marL="1371600" lvl="2" indent="-457200" algn="l">
              <a:buAutoNum type="arabicPeriod"/>
            </a:pPr>
            <a:r>
              <a:rPr lang="en-US" dirty="0"/>
              <a:t>Select Branch</a:t>
            </a:r>
          </a:p>
          <a:p>
            <a:pPr marL="1371600" lvl="2" indent="-457200" algn="l">
              <a:buAutoNum type="arabicPeriod"/>
            </a:pPr>
            <a:r>
              <a:rPr lang="en-US" dirty="0"/>
              <a:t>Configure and build</a:t>
            </a:r>
          </a:p>
          <a:p>
            <a:pPr marL="1371600" lvl="2"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p:txBody>
      </p:sp>
    </p:spTree>
    <p:extLst>
      <p:ext uri="{BB962C8B-B14F-4D97-AF65-F5344CB8AC3E}">
        <p14:creationId xmlns:p14="http://schemas.microsoft.com/office/powerpoint/2010/main" val="3748455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Center: Build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46" y="2097422"/>
            <a:ext cx="1396701" cy="1339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193" y="2106010"/>
            <a:ext cx="1315208" cy="1315208"/>
          </a:xfrm>
          <a:prstGeom prst="rect">
            <a:avLst/>
          </a:prstGeom>
        </p:spPr>
      </p:pic>
      <p:sp>
        <p:nvSpPr>
          <p:cNvPr id="10" name="Rectangle 9"/>
          <p:cNvSpPr/>
          <p:nvPr/>
        </p:nvSpPr>
        <p:spPr>
          <a:xfrm>
            <a:off x="1273870" y="3560115"/>
            <a:ext cx="3161074" cy="1327596"/>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Build-on-push</a:t>
            </a:r>
          </a:p>
          <a:p>
            <a:pPr algn="ctr"/>
            <a:r>
              <a:rPr lang="en-US" sz="1568">
                <a:latin typeface="Segoe UI" charset="0"/>
                <a:ea typeface="Segoe UI" charset="0"/>
                <a:cs typeface="Segoe UI" charset="0"/>
              </a:rPr>
              <a:t>With just a few steps automatically build apps with every commit, and generate packages to test and distribute</a:t>
            </a:r>
          </a:p>
        </p:txBody>
      </p:sp>
      <p:sp>
        <p:nvSpPr>
          <p:cNvPr id="12" name="Rectangle 11"/>
          <p:cNvSpPr/>
          <p:nvPr/>
        </p:nvSpPr>
        <p:spPr>
          <a:xfrm>
            <a:off x="7784443" y="3575846"/>
            <a:ext cx="3004110" cy="1086215"/>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Build securely in the cloud</a:t>
            </a:r>
          </a:p>
          <a:p>
            <a:pPr algn="ctr"/>
            <a:r>
              <a:rPr lang="en-US" sz="1568">
                <a:latin typeface="Segoe UI" charset="0"/>
                <a:ea typeface="Segoe UI" charset="0"/>
                <a:cs typeface="Segoe UI" charset="0"/>
              </a:rPr>
              <a:t>Each build is run on a separate, clean virtual machine hosted on our secure cloud servers</a:t>
            </a:r>
          </a:p>
        </p:txBody>
      </p:sp>
      <p:sp>
        <p:nvSpPr>
          <p:cNvPr id="13" name="Rectangle 12"/>
          <p:cNvSpPr/>
          <p:nvPr/>
        </p:nvSpPr>
        <p:spPr>
          <a:xfrm>
            <a:off x="4665134" y="3560115"/>
            <a:ext cx="2773325" cy="1327596"/>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Work with existing tools</a:t>
            </a:r>
          </a:p>
          <a:p>
            <a:pPr algn="ctr"/>
            <a:r>
              <a:rPr lang="en-US" sz="1568">
                <a:latin typeface="Segoe UI" charset="0"/>
                <a:ea typeface="Segoe UI" charset="0"/>
                <a:cs typeface="Segoe UI" charset="0"/>
              </a:rPr>
              <a:t>Connect existing repositories in GitHub, </a:t>
            </a:r>
            <a:r>
              <a:rPr lang="en-US" sz="1568" err="1">
                <a:latin typeface="Segoe UI" charset="0"/>
                <a:ea typeface="Segoe UI" charset="0"/>
                <a:cs typeface="Segoe UI" charset="0"/>
              </a:rPr>
              <a:t>Bitbucket</a:t>
            </a:r>
            <a:r>
              <a:rPr lang="en-US" sz="1568">
                <a:latin typeface="Segoe UI" charset="0"/>
                <a:ea typeface="Segoe UI" charset="0"/>
                <a:cs typeface="Segoe UI" charset="0"/>
              </a:rPr>
              <a:t>, and Visual Studio Team Services with just a few clicks</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628" y="2064981"/>
            <a:ext cx="1231557" cy="1458298"/>
          </a:xfrm>
          <a:prstGeom prst="rect">
            <a:avLst/>
          </a:prstGeom>
        </p:spPr>
      </p:pic>
    </p:spTree>
    <p:extLst>
      <p:ext uri="{BB962C8B-B14F-4D97-AF65-F5344CB8AC3E}">
        <p14:creationId xmlns:p14="http://schemas.microsoft.com/office/powerpoint/2010/main" val="377642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smtClean="0">
                <a:solidFill>
                  <a:schemeClr val="bg1"/>
                </a:solidFill>
              </a:rPr>
              <a:t>Trevor Moore</a:t>
            </a:r>
            <a:r>
              <a:rPr lang="de-DE" sz="4000" dirty="0">
                <a:solidFill>
                  <a:schemeClr val="bg1"/>
                </a:solidFill>
              </a:rPr>
              <a:t/>
            </a:r>
            <a:br>
              <a:rPr lang="de-DE" sz="4000" dirty="0">
                <a:solidFill>
                  <a:schemeClr val="bg1"/>
                </a:solidFill>
              </a:rPr>
            </a:br>
            <a:r>
              <a:rPr lang="de-DE" sz="4000" dirty="0">
                <a:solidFill>
                  <a:schemeClr val="bg1"/>
                </a:solidFill>
              </a:rPr>
              <a:t>App. Innovation Specialist</a:t>
            </a:r>
            <a:br>
              <a:rPr lang="de-DE" sz="4000" dirty="0">
                <a:solidFill>
                  <a:schemeClr val="bg1"/>
                </a:solidFill>
              </a:rPr>
            </a:br>
            <a:r>
              <a:rPr lang="de-DE" sz="4000" dirty="0">
                <a:solidFill>
                  <a:schemeClr val="bg1"/>
                </a:solidFill>
              </a:rPr>
              <a:t>Global 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187918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248584"/>
            <a:ext cx="10515600" cy="1325563"/>
          </a:xfrm>
        </p:spPr>
        <p:txBody>
          <a:bodyPr/>
          <a:lstStyle/>
          <a:p>
            <a:r>
              <a:rPr lang="en-US" dirty="0"/>
              <a:t>Mobile Center: Distribute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849" y="2079857"/>
            <a:ext cx="1308337" cy="13705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653" y="2106189"/>
            <a:ext cx="1330773" cy="1276084"/>
          </a:xfrm>
          <a:prstGeom prst="rect">
            <a:avLst/>
          </a:prstGeom>
        </p:spPr>
      </p:pic>
      <p:sp>
        <p:nvSpPr>
          <p:cNvPr id="10" name="Rectangle 9"/>
          <p:cNvSpPr/>
          <p:nvPr/>
        </p:nvSpPr>
        <p:spPr>
          <a:xfrm>
            <a:off x="1713913" y="3560115"/>
            <a:ext cx="2768210" cy="1086215"/>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Instantly distribute apps</a:t>
            </a:r>
          </a:p>
          <a:p>
            <a:pPr algn="ctr"/>
            <a:r>
              <a:rPr lang="en-US" sz="1568" dirty="0"/>
              <a:t>Quickly get apps in the hands of your beta testers on multiple device platforms</a:t>
            </a:r>
            <a:endParaRPr lang="en-US" sz="1568" dirty="0">
              <a:latin typeface="Segoe UI" charset="0"/>
              <a:ea typeface="Segoe UI" charset="0"/>
              <a:cs typeface="Segoe UI" charset="0"/>
            </a:endParaRPr>
          </a:p>
        </p:txBody>
      </p:sp>
      <p:sp>
        <p:nvSpPr>
          <p:cNvPr id="11" name="Rectangle 10"/>
          <p:cNvSpPr/>
          <p:nvPr/>
        </p:nvSpPr>
        <p:spPr>
          <a:xfrm>
            <a:off x="5013667" y="3560115"/>
            <a:ext cx="2360744" cy="1599150"/>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Create targeted distribution groups</a:t>
            </a:r>
          </a:p>
          <a:p>
            <a:pPr algn="ctr"/>
            <a:r>
              <a:rPr lang="en-US" sz="1568" dirty="0"/>
              <a:t>With categorized groups of users, send specific builds to specific groups and devices</a:t>
            </a:r>
            <a:endParaRPr lang="en-US" sz="1568" dirty="0">
              <a:latin typeface="Segoe UI" charset="0"/>
              <a:ea typeface="Segoe UI" charset="0"/>
              <a:cs typeface="Segoe UI" charset="0"/>
            </a:endParaRPr>
          </a:p>
        </p:txBody>
      </p:sp>
      <p:sp>
        <p:nvSpPr>
          <p:cNvPr id="12" name="Rectangle 11"/>
          <p:cNvSpPr/>
          <p:nvPr/>
        </p:nvSpPr>
        <p:spPr>
          <a:xfrm>
            <a:off x="7771567" y="3560115"/>
            <a:ext cx="2578061" cy="1086215"/>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Send in-app updates</a:t>
            </a:r>
          </a:p>
          <a:p>
            <a:pPr algn="ctr"/>
            <a:r>
              <a:rPr lang="en-US" sz="1568" dirty="0"/>
              <a:t>Notify beta testers as soon as a new build is available, right inside the app</a:t>
            </a:r>
            <a:endParaRPr lang="en-US" sz="1568" dirty="0">
              <a:latin typeface="Segoe UI" charset="0"/>
              <a:ea typeface="Segoe UI" charset="0"/>
              <a:cs typeface="Segoe UI" charset="0"/>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1868" y="2078562"/>
            <a:ext cx="657459" cy="1342657"/>
          </a:xfrm>
          <a:prstGeom prst="rect">
            <a:avLst/>
          </a:prstGeom>
        </p:spPr>
      </p:pic>
    </p:spTree>
    <p:extLst>
      <p:ext uri="{BB962C8B-B14F-4D97-AF65-F5344CB8AC3E}">
        <p14:creationId xmlns:p14="http://schemas.microsoft.com/office/powerpoint/2010/main" val="7688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317" y="519952"/>
            <a:ext cx="11367247" cy="4308872"/>
          </a:xfrm>
          <a:prstGeom prst="rect">
            <a:avLst/>
          </a:prstGeom>
        </p:spPr>
        <p:txBody>
          <a:bodyPr wrap="square">
            <a:spAutoFit/>
          </a:bodyPr>
          <a:lstStyle/>
          <a:p>
            <a:r>
              <a:rPr lang="en-US" sz="4000" b="0" i="0" dirty="0" smtClean="0">
                <a:effectLst/>
              </a:rPr>
              <a:t>Getting Started</a:t>
            </a:r>
          </a:p>
          <a:p>
            <a:endParaRPr lang="en-US" b="0" i="0" dirty="0" smtClean="0">
              <a:effectLst/>
            </a:endParaRPr>
          </a:p>
          <a:p>
            <a:r>
              <a:rPr lang="en-US" b="0" i="0" dirty="0" smtClean="0">
                <a:effectLst/>
              </a:rPr>
              <a:t>Distributing with Mobile Center is easy, and only requires a few steps. No need for an SDK. Just the application binary.</a:t>
            </a:r>
          </a:p>
          <a:p>
            <a:endParaRPr lang="en-US" b="0" i="0" dirty="0" smtClean="0">
              <a:effectLst/>
            </a:endParaRPr>
          </a:p>
          <a:p>
            <a:pPr>
              <a:buFont typeface="+mj-lt"/>
              <a:buAutoNum type="arabicPeriod"/>
            </a:pPr>
            <a:r>
              <a:rPr lang="en-US" b="0" i="0" u="none" strike="noStrike" dirty="0" smtClean="0">
                <a:effectLst/>
              </a:rPr>
              <a:t> Add users</a:t>
            </a:r>
            <a:r>
              <a:rPr lang="en-US" b="0" i="0" dirty="0" smtClean="0">
                <a:effectLst/>
              </a:rPr>
              <a:t> to grant access to all releases.</a:t>
            </a:r>
          </a:p>
          <a:p>
            <a:pPr>
              <a:buFont typeface="+mj-lt"/>
              <a:buAutoNum type="arabicPeriod"/>
            </a:pPr>
            <a:endParaRPr lang="en-US" b="0" i="0" dirty="0" smtClean="0">
              <a:effectLst/>
            </a:endParaRPr>
          </a:p>
          <a:p>
            <a:pPr>
              <a:buFont typeface="+mj-lt"/>
              <a:buAutoNum type="arabicPeriod"/>
            </a:pPr>
            <a:r>
              <a:rPr lang="en-US" b="0" i="0" u="none" strike="noStrike" dirty="0" smtClean="0">
                <a:effectLst/>
              </a:rPr>
              <a:t> Create Distribution Groups</a:t>
            </a:r>
            <a:r>
              <a:rPr lang="en-US" b="0" i="0" dirty="0" smtClean="0">
                <a:effectLst/>
              </a:rPr>
              <a:t> to manage access.</a:t>
            </a:r>
          </a:p>
          <a:p>
            <a:pPr>
              <a:buFont typeface="+mj-lt"/>
              <a:buAutoNum type="arabicPeriod"/>
            </a:pPr>
            <a:endParaRPr lang="en-US" b="0" i="0" dirty="0" smtClean="0">
              <a:effectLst/>
            </a:endParaRPr>
          </a:p>
          <a:p>
            <a:pPr>
              <a:buFont typeface="+mj-lt"/>
              <a:buAutoNum type="arabicPeriod"/>
            </a:pPr>
            <a:r>
              <a:rPr lang="en-US" dirty="0"/>
              <a:t> </a:t>
            </a:r>
            <a:r>
              <a:rPr lang="en-US" b="0" i="0" u="none" strike="noStrike" dirty="0" smtClean="0">
                <a:effectLst/>
              </a:rPr>
              <a:t>Upload</a:t>
            </a:r>
            <a:r>
              <a:rPr lang="en-US" b="0" i="0" dirty="0" smtClean="0">
                <a:effectLst/>
              </a:rPr>
              <a:t> a new application release.</a:t>
            </a:r>
          </a:p>
          <a:p>
            <a:pPr marL="742950" lvl="1" indent="-285750">
              <a:buFont typeface="Arial" charset="0"/>
              <a:buChar char="•"/>
            </a:pPr>
            <a:r>
              <a:rPr lang="en-US" b="0" i="0" dirty="0" smtClean="0">
                <a:effectLst/>
              </a:rPr>
              <a:t>At the completion of the upload an email will be sent to all users of the app to notify them of the new release.</a:t>
            </a:r>
          </a:p>
          <a:p>
            <a:pPr marL="742950" lvl="1" indent="-285750">
              <a:buFont typeface="+mj-lt"/>
              <a:buAutoNum type="arabicPeriod"/>
            </a:pPr>
            <a:endParaRPr lang="en-US" b="0" i="0" dirty="0" smtClean="0">
              <a:effectLst/>
            </a:endParaRPr>
          </a:p>
          <a:p>
            <a:pPr>
              <a:buFont typeface="+mj-lt"/>
              <a:buAutoNum type="arabicPeriod"/>
            </a:pPr>
            <a:r>
              <a:rPr lang="en-US" b="0" i="0" u="none" strike="noStrike" dirty="0" smtClean="0">
                <a:effectLst/>
              </a:rPr>
              <a:t>Install</a:t>
            </a:r>
            <a:r>
              <a:rPr lang="en-US" b="0" i="0" dirty="0" smtClean="0">
                <a:effectLst/>
              </a:rPr>
              <a:t> the release onto your device by clicking on the link in the email.</a:t>
            </a:r>
          </a:p>
          <a:p>
            <a:pPr>
              <a:buFont typeface="+mj-lt"/>
              <a:buAutoNum type="arabicPeriod"/>
            </a:pPr>
            <a:endParaRPr lang="en-US" b="0" i="0" dirty="0" smtClean="0">
              <a:effectLst/>
            </a:endParaRPr>
          </a:p>
          <a:p>
            <a:pPr>
              <a:buFont typeface="+mj-lt"/>
              <a:buAutoNum type="arabicPeriod"/>
            </a:pPr>
            <a:r>
              <a:rPr lang="en-US" b="0" i="0" dirty="0" smtClean="0">
                <a:effectLst/>
              </a:rPr>
              <a:t>Enable </a:t>
            </a:r>
            <a:r>
              <a:rPr lang="en-US" b="0" i="0" u="none" strike="noStrike" dirty="0" smtClean="0">
                <a:effectLst/>
              </a:rPr>
              <a:t>In-App Updates</a:t>
            </a:r>
            <a:r>
              <a:rPr lang="en-US" b="0" i="0" dirty="0" smtClean="0">
                <a:effectLst/>
              </a:rPr>
              <a:t> to help your users stay always on the latest release.</a:t>
            </a:r>
            <a:endParaRPr lang="en-US" b="0" i="0" dirty="0">
              <a:effectLst/>
            </a:endParaRPr>
          </a:p>
        </p:txBody>
      </p:sp>
    </p:spTree>
    <p:extLst>
      <p:ext uri="{BB962C8B-B14F-4D97-AF65-F5344CB8AC3E}">
        <p14:creationId xmlns:p14="http://schemas.microsoft.com/office/powerpoint/2010/main" val="3027246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855</TotalTime>
  <Words>499</Words>
  <Application>Microsoft Macintosh PowerPoint</Application>
  <PresentationFormat>Widescreen</PresentationFormat>
  <Paragraphs>98</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Segoe UI</vt:lpstr>
      <vt:lpstr>Segoe UI Light</vt:lpstr>
      <vt:lpstr>Segoe UI Semibold</vt:lpstr>
      <vt:lpstr>Segoe UI Semilight</vt:lpstr>
      <vt:lpstr>Wingdings</vt:lpstr>
      <vt:lpstr>Office Theme</vt:lpstr>
      <vt:lpstr>PowerPoint Presentation</vt:lpstr>
      <vt:lpstr>June Cho Enterprise Mobile App Dev App Innovation | Global Black Belt</vt:lpstr>
      <vt:lpstr>Agenda</vt:lpstr>
      <vt:lpstr>Nikhil Keeppanasseril App. Innovation Specialist Global Black Belt</vt:lpstr>
      <vt:lpstr>Getting Started</vt:lpstr>
      <vt:lpstr>Mobile Center: Build</vt:lpstr>
      <vt:lpstr>Trevor Moore App. Innovation Specialist Global Black Belt</vt:lpstr>
      <vt:lpstr>Mobile Center: Distribute</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Nikhil Keeppanasseril App. Innovation Specialist Global Black Belt</dc:title>
  <dc:creator>Nikhil Keeppanasseril</dc:creator>
  <cp:lastModifiedBy>June Cho</cp:lastModifiedBy>
  <cp:revision>20</cp:revision>
  <dcterms:created xsi:type="dcterms:W3CDTF">2017-10-19T23:13:26Z</dcterms:created>
  <dcterms:modified xsi:type="dcterms:W3CDTF">2017-10-21T01:32:31Z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nikeeppa@microsoft.com</vt:lpwstr>
  </property>
  <property fmtid="{D5CDD505-2E9C-101B-9397-08002B2CF9AE}" pid="6" name="MSIP_Label_f42aa342-8706-4288-bd11-ebb85995028c_SetDate">
    <vt:lpwstr>2017-10-19T16:20:00.4553894-07:00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