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9753600" cx="13004800"/>
  <p:notesSz cx="6858000" cy="9144000"/>
  <p:embeddedFontLst>
    <p:embeddedFont>
      <p:font typeface="Roboto Medium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Helvetica Neue"/>
      <p:regular r:id="rId41"/>
      <p:bold r:id="rId42"/>
      <p:italic r:id="rId43"/>
      <p:boldItalic r:id="rId44"/>
    </p:embeddedFont>
    <p:embeddedFont>
      <p:font typeface="Roboto Light"/>
      <p:regular r:id="rId45"/>
      <p:bold r:id="rId46"/>
      <p:italic r:id="rId47"/>
      <p:boldItalic r:id="rId48"/>
    </p:embeddedFont>
    <p:embeddedFont>
      <p:font typeface="Helvetica Neue Light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HelveticaNeue-bold.fntdata"/><Relationship Id="rId41" Type="http://schemas.openxmlformats.org/officeDocument/2006/relationships/font" Target="fonts/HelveticaNeue-regular.fntdata"/><Relationship Id="rId44" Type="http://schemas.openxmlformats.org/officeDocument/2006/relationships/font" Target="fonts/HelveticaNeue-boldItalic.fntdata"/><Relationship Id="rId43" Type="http://schemas.openxmlformats.org/officeDocument/2006/relationships/font" Target="fonts/HelveticaNeue-italic.fntdata"/><Relationship Id="rId46" Type="http://schemas.openxmlformats.org/officeDocument/2006/relationships/font" Target="fonts/RobotoLight-bold.fntdata"/><Relationship Id="rId45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Light-boldItalic.fntdata"/><Relationship Id="rId47" Type="http://schemas.openxmlformats.org/officeDocument/2006/relationships/font" Target="fonts/RobotoLight-italic.fntdata"/><Relationship Id="rId49" Type="http://schemas.openxmlformats.org/officeDocument/2006/relationships/font" Target="fonts/HelveticaNeue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font" Target="fonts/RobotoMedium-regular.fntdata"/><Relationship Id="rId32" Type="http://schemas.openxmlformats.org/officeDocument/2006/relationships/slide" Target="slides/slide28.xml"/><Relationship Id="rId35" Type="http://schemas.openxmlformats.org/officeDocument/2006/relationships/font" Target="fonts/RobotoMedium-italic.fntdata"/><Relationship Id="rId34" Type="http://schemas.openxmlformats.org/officeDocument/2006/relationships/font" Target="fonts/RobotoMedium-bold.fntdata"/><Relationship Id="rId37" Type="http://schemas.openxmlformats.org/officeDocument/2006/relationships/font" Target="fonts/Roboto-regular.fntdata"/><Relationship Id="rId36" Type="http://schemas.openxmlformats.org/officeDocument/2006/relationships/font" Target="fonts/RobotoMedium-boldItalic.fntdata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HelveticaNeueLight-italic.fntdata"/><Relationship Id="rId50" Type="http://schemas.openxmlformats.org/officeDocument/2006/relationships/font" Target="fonts/HelveticaNeueLight-bold.fntdata"/><Relationship Id="rId52" Type="http://schemas.openxmlformats.org/officeDocument/2006/relationships/font" Target="fonts/HelveticaNeue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d2525793f_0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ed2525793f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d2525793f_0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ed2525793f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d2525793f_0_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ed2525793f_0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d2525793f_0_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ed2525793f_0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ed2525793f_0_1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ed2525793f_0_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d2525793f_0_2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ed2525793f_0_2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d2525793f_0_2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1ed2525793f_0_2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d2525793f_0_2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1ed2525793f_0_2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a584ee33af_1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2a584ee33af_1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ed2525793f_0_2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1ed2525793f_0_2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ed2525793f_0_3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1ed2525793f_0_3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ed2525793f_0_3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1ed2525793f_0_3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ed2525793f_0_3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1ed2525793f_0_3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a584ee33af_1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2a584ee33af_1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a584ee33af_1_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2a584ee33af_1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a584ee33af_1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2a584ee33af_1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ed2525793f_0_3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1ed2525793f_0_3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54ac48db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a54ac48db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d2525793f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ed2525793f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d2525793f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ed2525793f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d2525793f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ed2525793f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94335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b="0" i="0" sz="16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  <a:defRPr>
                <a:solidFill>
                  <a:srgbClr val="000000"/>
                </a:solidFill>
              </a:defRPr>
            </a:lvl1pPr>
            <a:lvl2pPr indent="-394335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1270000" y="4267200"/>
            <a:ext cx="1046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  <a:defRPr>
                <a:solidFill>
                  <a:srgbClr val="000000"/>
                </a:solidFill>
              </a:defRPr>
            </a:lvl1pPr>
            <a:lvl2pPr indent="-394335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94335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re">
  <p:cSld name="Title - Centr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94335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94335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3116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>
                <a:solidFill>
                  <a:srgbClr val="000000"/>
                </a:solidFill>
              </a:defRPr>
            </a:lvl1pPr>
            <a:lvl2pPr indent="-431165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>
                <a:solidFill>
                  <a:srgbClr val="000000"/>
                </a:solidFill>
              </a:defRPr>
            </a:lvl2pPr>
            <a:lvl3pPr indent="-431164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>
                <a:solidFill>
                  <a:srgbClr val="000000"/>
                </a:solidFill>
              </a:defRPr>
            </a:lvl3pPr>
            <a:lvl4pPr indent="-431164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>
                <a:solidFill>
                  <a:srgbClr val="000000"/>
                </a:solidFill>
              </a:defRPr>
            </a:lvl4pPr>
            <a:lvl5pPr indent="-431164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>
                <a:solidFill>
                  <a:srgbClr val="000000"/>
                </a:solidFill>
              </a:defRPr>
            </a:lvl5pPr>
            <a:lvl6pPr indent="-394335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b="0" i="0" sz="16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94335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oboto Medium"/>
              <a:buNone/>
              <a:defRPr b="0" i="0" sz="50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oboto Medium"/>
              <a:buNone/>
              <a:defRPr b="0" i="0" sz="50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oboto Medium"/>
              <a:buNone/>
              <a:defRPr b="0" i="0" sz="50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oboto Medium"/>
              <a:buNone/>
              <a:defRPr b="0" i="0" sz="50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oboto Medium"/>
              <a:buNone/>
              <a:defRPr b="0" i="0" sz="50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oboto Medium"/>
              <a:buNone/>
              <a:defRPr b="0" i="0" sz="50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oboto Medium"/>
              <a:buNone/>
              <a:defRPr b="0" i="0" sz="50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oboto Medium"/>
              <a:buNone/>
              <a:defRPr b="0" i="0" sz="50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oboto Medium"/>
              <a:buNone/>
              <a:defRPr b="0" i="0" sz="50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31165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 b="0" i="0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31165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 b="0" i="0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31164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 b="0" i="0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31164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 b="0" i="0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31164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 b="0" i="0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31164" lvl="5" marL="2743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 b="0" i="0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31164" lvl="6" marL="320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 b="0" i="0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31164" lvl="7" marL="3657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 b="0" i="0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31165" lvl="8" marL="411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 b="0" i="0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806543" y="223927"/>
            <a:ext cx="102657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537098" y="1716113"/>
            <a:ext cx="9930604" cy="872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oboto Medium"/>
              <a:buNone/>
            </a:pPr>
            <a:r>
              <a:rPr b="0" i="0" lang="ru-RU" sz="50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Алгоритмы и структуры данных</a:t>
            </a:r>
            <a:endParaRPr b="0" i="0" sz="50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317443" y="4347466"/>
            <a:ext cx="86733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</a:pPr>
            <a:r>
              <a:rPr b="1" i="0" lang="ru-RU" sz="4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Лекция </a:t>
            </a:r>
            <a:r>
              <a:rPr b="1" lang="ru-RU" sz="4000">
                <a:latin typeface="Roboto Light"/>
                <a:ea typeface="Roboto Light"/>
                <a:cs typeface="Roboto Light"/>
                <a:sym typeface="Roboto Light"/>
              </a:rPr>
              <a:t>3.5</a:t>
            </a:r>
            <a:endParaRPr b="1" i="0" sz="40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</a:pPr>
            <a:r>
              <a:rPr b="0" i="0" lang="ru-RU" sz="4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Cryptography 101</a:t>
            </a:r>
            <a:endParaRPr b="0" i="0" sz="40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270000" y="1270000"/>
            <a:ext cx="63500" cy="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175" name="Google Shape;1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/>
        </p:nvSpPr>
        <p:spPr>
          <a:xfrm>
            <a:off x="806543" y="223927"/>
            <a:ext cx="4158190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Задачи и области применения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806543" y="889000"/>
            <a:ext cx="1126247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Конфиденциальность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806543" y="4553303"/>
            <a:ext cx="907956" cy="9335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b="0" i="0" lang="ru-RU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11359578" y="4553301"/>
            <a:ext cx="907956" cy="9335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b="0" i="0" lang="ru-RU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b="0" i="0" sz="5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5837869" y="4553302"/>
            <a:ext cx="907956" cy="933589"/>
          </a:xfrm>
          <a:prstGeom prst="rect">
            <a:avLst/>
          </a:prstGeom>
          <a:solidFill>
            <a:srgbClr val="FFA09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b="0" i="0" lang="ru-RU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b="0" i="0" sz="5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1" name="Google Shape;181;p23"/>
          <p:cNvCxnSpPr>
            <a:stCxn id="180" idx="3"/>
            <a:endCxn id="179" idx="1"/>
          </p:cNvCxnSpPr>
          <p:nvPr/>
        </p:nvCxnSpPr>
        <p:spPr>
          <a:xfrm>
            <a:off x="6745825" y="5020097"/>
            <a:ext cx="46137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2" name="Google Shape;182;p23"/>
          <p:cNvCxnSpPr>
            <a:stCxn id="178" idx="3"/>
            <a:endCxn id="180" idx="1"/>
          </p:cNvCxnSpPr>
          <p:nvPr/>
        </p:nvCxnSpPr>
        <p:spPr>
          <a:xfrm>
            <a:off x="1714499" y="5020098"/>
            <a:ext cx="41235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83" name="Google Shape;183;p23"/>
          <p:cNvSpPr txBox="1"/>
          <p:nvPr/>
        </p:nvSpPr>
        <p:spPr>
          <a:xfrm>
            <a:off x="1810753" y="4549296"/>
            <a:ext cx="2720296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MEET YOU AT 5PM!!!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9626" y="3892277"/>
            <a:ext cx="517763" cy="47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5388451" y="3916724"/>
            <a:ext cx="1481175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5PM OKAY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190" name="Google Shape;1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806543" y="223927"/>
            <a:ext cx="4158190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Задачи и области применения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806543" y="889000"/>
            <a:ext cx="1126247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Конфиденциальность – симметричная криптография</a:t>
            </a:r>
            <a:r>
              <a:rPr b="0" i="0" lang="ru-RU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883780" y="2573539"/>
            <a:ext cx="907956" cy="9335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b="0" i="0" lang="ru-RU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</a:t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8283810" y="2573538"/>
            <a:ext cx="907956" cy="9335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b="0" i="0" lang="ru-RU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b="0" i="0" sz="5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4958596" y="5451708"/>
            <a:ext cx="907956" cy="933589"/>
          </a:xfrm>
          <a:prstGeom prst="rect">
            <a:avLst/>
          </a:prstGeom>
          <a:solidFill>
            <a:srgbClr val="FFA09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b="0" i="0" lang="ru-RU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b="0" i="0" sz="5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1504078" y="3919092"/>
            <a:ext cx="2749151" cy="1118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MEET YOU AT 5PM!!!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7110" y="4717105"/>
            <a:ext cx="639406" cy="67098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/>
          <p:nvPr/>
        </p:nvSpPr>
        <p:spPr>
          <a:xfrm>
            <a:off x="435939" y="5528652"/>
            <a:ext cx="1803638" cy="7797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ru-RU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symmetrical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ru-RU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sypher</a:t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7842106" y="5528651"/>
            <a:ext cx="1803638" cy="7797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ru-RU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symmetrical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ru-RU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sypher</a:t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0" name="Google Shape;200;p24"/>
          <p:cNvCxnSpPr>
            <a:stCxn id="193" idx="2"/>
            <a:endCxn id="198" idx="0"/>
          </p:cNvCxnSpPr>
          <p:nvPr/>
        </p:nvCxnSpPr>
        <p:spPr>
          <a:xfrm>
            <a:off x="1337758" y="3507128"/>
            <a:ext cx="0" cy="2021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1" name="Google Shape;201;p24"/>
          <p:cNvCxnSpPr>
            <a:stCxn id="198" idx="3"/>
            <a:endCxn id="195" idx="1"/>
          </p:cNvCxnSpPr>
          <p:nvPr/>
        </p:nvCxnSpPr>
        <p:spPr>
          <a:xfrm>
            <a:off x="2239577" y="5918503"/>
            <a:ext cx="2718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2" name="Google Shape;202;p24"/>
          <p:cNvCxnSpPr>
            <a:stCxn id="195" idx="3"/>
            <a:endCxn id="199" idx="1"/>
          </p:cNvCxnSpPr>
          <p:nvPr/>
        </p:nvCxnSpPr>
        <p:spPr>
          <a:xfrm>
            <a:off x="5866552" y="5918503"/>
            <a:ext cx="19755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3" name="Google Shape;203;p24"/>
          <p:cNvSpPr txBox="1"/>
          <p:nvPr/>
        </p:nvSpPr>
        <p:spPr>
          <a:xfrm>
            <a:off x="10073536" y="5697930"/>
            <a:ext cx="2749151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MEET YOU AT 5PM!!!</a:t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2693555" y="5388087"/>
            <a:ext cx="1772921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Af5^88a))-~``</a:t>
            </a:r>
            <a:endParaRPr/>
          </a:p>
        </p:txBody>
      </p:sp>
      <p:cxnSp>
        <p:nvCxnSpPr>
          <p:cNvPr id="205" name="Google Shape;205;p24"/>
          <p:cNvCxnSpPr>
            <a:stCxn id="194" idx="2"/>
            <a:endCxn id="199" idx="0"/>
          </p:cNvCxnSpPr>
          <p:nvPr/>
        </p:nvCxnSpPr>
        <p:spPr>
          <a:xfrm>
            <a:off x="8737788" y="3507127"/>
            <a:ext cx="6000" cy="2021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6" name="Google Shape;206;p24"/>
          <p:cNvCxnSpPr>
            <a:endCxn id="203" idx="1"/>
          </p:cNvCxnSpPr>
          <p:nvPr/>
        </p:nvCxnSpPr>
        <p:spPr>
          <a:xfrm>
            <a:off x="9645736" y="5918503"/>
            <a:ext cx="427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7" name="Google Shape;207;p24"/>
          <p:cNvSpPr txBox="1"/>
          <p:nvPr/>
        </p:nvSpPr>
        <p:spPr>
          <a:xfrm>
            <a:off x="8823181" y="4257646"/>
            <a:ext cx="609141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212" name="Google Shape;21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806543" y="223927"/>
            <a:ext cx="415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Задачи и области применения</a:t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806543" y="889000"/>
            <a:ext cx="11262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Конфиденциальность – асимметричная криптография</a:t>
            </a:r>
            <a:r>
              <a:rPr b="0" i="0" lang="ru-RU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883780" y="2573539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b="0" i="0" lang="ru-RU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</a:t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8283810" y="2573538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b="0" i="0" lang="ru-RU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b="0" i="0" sz="5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4958596" y="5451708"/>
            <a:ext cx="908100" cy="933600"/>
          </a:xfrm>
          <a:prstGeom prst="rect">
            <a:avLst/>
          </a:prstGeom>
          <a:solidFill>
            <a:srgbClr val="FFA09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b="0" i="0" lang="ru-RU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b="0" i="0" sz="5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1504078" y="3919092"/>
            <a:ext cx="27492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MEET YOU AT 5PM!!!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PUBLIC </a:t>
            </a: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 B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7110" y="4717105"/>
            <a:ext cx="639406" cy="67098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/>
          <p:nvPr/>
        </p:nvSpPr>
        <p:spPr>
          <a:xfrm>
            <a:off x="435939" y="5528652"/>
            <a:ext cx="1803600" cy="77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ru-RU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ru-RU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symmetrical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ru-RU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sypher</a:t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7842106" y="5528651"/>
            <a:ext cx="1803600" cy="77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ru-RU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ru-RU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symmetrical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ru-RU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sypher</a:t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2" name="Google Shape;222;p25"/>
          <p:cNvCxnSpPr>
            <a:stCxn id="215" idx="2"/>
            <a:endCxn id="220" idx="0"/>
          </p:cNvCxnSpPr>
          <p:nvPr/>
        </p:nvCxnSpPr>
        <p:spPr>
          <a:xfrm>
            <a:off x="1337830" y="3507139"/>
            <a:ext cx="0" cy="2021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3" name="Google Shape;223;p25"/>
          <p:cNvCxnSpPr>
            <a:stCxn id="220" idx="3"/>
            <a:endCxn id="217" idx="1"/>
          </p:cNvCxnSpPr>
          <p:nvPr/>
        </p:nvCxnSpPr>
        <p:spPr>
          <a:xfrm>
            <a:off x="2239539" y="5918502"/>
            <a:ext cx="27192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4" name="Google Shape;224;p25"/>
          <p:cNvCxnSpPr>
            <a:stCxn id="217" idx="3"/>
            <a:endCxn id="221" idx="1"/>
          </p:cNvCxnSpPr>
          <p:nvPr/>
        </p:nvCxnSpPr>
        <p:spPr>
          <a:xfrm>
            <a:off x="5866696" y="5918508"/>
            <a:ext cx="19755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5" name="Google Shape;225;p25"/>
          <p:cNvSpPr txBox="1"/>
          <p:nvPr/>
        </p:nvSpPr>
        <p:spPr>
          <a:xfrm>
            <a:off x="10073536" y="5697930"/>
            <a:ext cx="2749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MEET YOU AT 5PM!!!</a:t>
            </a: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2693555" y="5388087"/>
            <a:ext cx="17730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Af5^88a))-~``</a:t>
            </a:r>
            <a:endParaRPr/>
          </a:p>
        </p:txBody>
      </p:sp>
      <p:cxnSp>
        <p:nvCxnSpPr>
          <p:cNvPr id="227" name="Google Shape;227;p25"/>
          <p:cNvCxnSpPr>
            <a:stCxn id="216" idx="2"/>
            <a:endCxn id="221" idx="0"/>
          </p:cNvCxnSpPr>
          <p:nvPr/>
        </p:nvCxnSpPr>
        <p:spPr>
          <a:xfrm>
            <a:off x="8737860" y="3507138"/>
            <a:ext cx="6000" cy="2021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8" name="Google Shape;228;p25"/>
          <p:cNvCxnSpPr>
            <a:endCxn id="225" idx="1"/>
          </p:cNvCxnSpPr>
          <p:nvPr/>
        </p:nvCxnSpPr>
        <p:spPr>
          <a:xfrm>
            <a:off x="9645736" y="5918580"/>
            <a:ext cx="427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9" name="Google Shape;229;p25"/>
          <p:cNvSpPr txBox="1"/>
          <p:nvPr/>
        </p:nvSpPr>
        <p:spPr>
          <a:xfrm>
            <a:off x="8823180" y="4257650"/>
            <a:ext cx="25497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PRIVATE </a:t>
            </a: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 B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234" name="Google Shape;2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 txBox="1"/>
          <p:nvPr/>
        </p:nvSpPr>
        <p:spPr>
          <a:xfrm>
            <a:off x="806543" y="223927"/>
            <a:ext cx="415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Задачи и области применения</a:t>
            </a:r>
            <a:endParaRPr/>
          </a:p>
        </p:txBody>
      </p:sp>
      <p:sp>
        <p:nvSpPr>
          <p:cNvPr id="236" name="Google Shape;236;p26"/>
          <p:cNvSpPr txBox="1"/>
          <p:nvPr/>
        </p:nvSpPr>
        <p:spPr>
          <a:xfrm>
            <a:off x="806543" y="889000"/>
            <a:ext cx="11262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Целостность данных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806543" y="4553303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b="0" i="0" lang="ru-RU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</a:t>
            </a: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1359578" y="4553301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b="0" i="0" lang="ru-RU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b="0" i="0" sz="5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5837869" y="4553302"/>
            <a:ext cx="908100" cy="933600"/>
          </a:xfrm>
          <a:prstGeom prst="rect">
            <a:avLst/>
          </a:prstGeom>
          <a:solidFill>
            <a:srgbClr val="FFA09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b="0" i="0" lang="ru-RU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b="0" i="0" sz="5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0" name="Google Shape;240;p26"/>
          <p:cNvCxnSpPr>
            <a:stCxn id="239" idx="3"/>
            <a:endCxn id="238" idx="1"/>
          </p:cNvCxnSpPr>
          <p:nvPr/>
        </p:nvCxnSpPr>
        <p:spPr>
          <a:xfrm>
            <a:off x="6745969" y="5020102"/>
            <a:ext cx="46137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1" name="Google Shape;241;p26"/>
          <p:cNvCxnSpPr>
            <a:stCxn id="237" idx="3"/>
            <a:endCxn id="239" idx="1"/>
          </p:cNvCxnSpPr>
          <p:nvPr/>
        </p:nvCxnSpPr>
        <p:spPr>
          <a:xfrm>
            <a:off x="1714643" y="5020103"/>
            <a:ext cx="41232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42" name="Google Shape;242;p26"/>
          <p:cNvSpPr txBox="1"/>
          <p:nvPr/>
        </p:nvSpPr>
        <p:spPr>
          <a:xfrm>
            <a:off x="1810753" y="4549296"/>
            <a:ext cx="27204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MEET YOU AT 5PM!!!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8039" y="3898852"/>
            <a:ext cx="517763" cy="47704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6"/>
          <p:cNvSpPr txBox="1"/>
          <p:nvPr/>
        </p:nvSpPr>
        <p:spPr>
          <a:xfrm>
            <a:off x="5598038" y="3916725"/>
            <a:ext cx="8700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NOPE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7819128" y="4549296"/>
            <a:ext cx="27204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MEET YOU AT </a:t>
            </a: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PM!!!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250" name="Google Shape;2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7"/>
          <p:cNvSpPr txBox="1"/>
          <p:nvPr/>
        </p:nvSpPr>
        <p:spPr>
          <a:xfrm>
            <a:off x="806543" y="223927"/>
            <a:ext cx="415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Задачи и области применения</a:t>
            </a:r>
            <a:endParaRPr/>
          </a:p>
        </p:txBody>
      </p:sp>
      <p:sp>
        <p:nvSpPr>
          <p:cNvPr id="252" name="Google Shape;252;p27"/>
          <p:cNvSpPr txBox="1"/>
          <p:nvPr/>
        </p:nvSpPr>
        <p:spPr>
          <a:xfrm>
            <a:off x="806543" y="889000"/>
            <a:ext cx="11262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Целостность данных </a:t>
            </a:r>
            <a:r>
              <a:rPr b="1" i="0" lang="ru-RU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b="1"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digital signature algorithm</a:t>
            </a:r>
            <a:r>
              <a:rPr b="0" i="0" lang="ru-RU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7"/>
          <p:cNvSpPr/>
          <p:nvPr/>
        </p:nvSpPr>
        <p:spPr>
          <a:xfrm>
            <a:off x="883780" y="2573539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b="0" i="0" lang="ru-RU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</a:t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9835685" y="2573538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b="0" i="0" lang="ru-RU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b="0" i="0" sz="5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4958446" y="5670708"/>
            <a:ext cx="908100" cy="933600"/>
          </a:xfrm>
          <a:prstGeom prst="rect">
            <a:avLst/>
          </a:prstGeom>
          <a:solidFill>
            <a:srgbClr val="FFA09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b="0" i="0" lang="ru-RU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b="0" i="0" sz="5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1435053" y="3590042"/>
            <a:ext cx="27492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MEET YOU AT 5PM!!!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+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PRIVATE KEY 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7" name="Google Shape;25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9399" y="5183550"/>
            <a:ext cx="464225" cy="48714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7"/>
          <p:cNvSpPr/>
          <p:nvPr/>
        </p:nvSpPr>
        <p:spPr>
          <a:xfrm>
            <a:off x="435950" y="5528650"/>
            <a:ext cx="1803600" cy="121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dsa-sign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9393975" y="5528649"/>
            <a:ext cx="1803600" cy="121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dsa-verify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0" name="Google Shape;260;p27"/>
          <p:cNvCxnSpPr>
            <a:stCxn id="253" idx="2"/>
            <a:endCxn id="258" idx="0"/>
          </p:cNvCxnSpPr>
          <p:nvPr/>
        </p:nvCxnSpPr>
        <p:spPr>
          <a:xfrm>
            <a:off x="1337830" y="3507139"/>
            <a:ext cx="0" cy="2021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1" name="Google Shape;261;p27"/>
          <p:cNvCxnSpPr>
            <a:stCxn id="258" idx="3"/>
            <a:endCxn id="255" idx="1"/>
          </p:cNvCxnSpPr>
          <p:nvPr/>
        </p:nvCxnSpPr>
        <p:spPr>
          <a:xfrm>
            <a:off x="2239550" y="6137500"/>
            <a:ext cx="2718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2" name="Google Shape;262;p27"/>
          <p:cNvCxnSpPr>
            <a:stCxn id="255" idx="3"/>
            <a:endCxn id="259" idx="1"/>
          </p:cNvCxnSpPr>
          <p:nvPr/>
        </p:nvCxnSpPr>
        <p:spPr>
          <a:xfrm>
            <a:off x="5866546" y="6137508"/>
            <a:ext cx="3527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3" name="Google Shape;263;p27"/>
          <p:cNvCxnSpPr>
            <a:stCxn id="254" idx="2"/>
            <a:endCxn id="259" idx="0"/>
          </p:cNvCxnSpPr>
          <p:nvPr/>
        </p:nvCxnSpPr>
        <p:spPr>
          <a:xfrm>
            <a:off x="10289735" y="3507138"/>
            <a:ext cx="6000" cy="2021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4" name="Google Shape;264;p27"/>
          <p:cNvSpPr txBox="1"/>
          <p:nvPr/>
        </p:nvSpPr>
        <p:spPr>
          <a:xfrm>
            <a:off x="2267362" y="5237725"/>
            <a:ext cx="29976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MEET YOU AT 5PM!!!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1500">
                <a:latin typeface="Roboto"/>
                <a:ea typeface="Roboto"/>
                <a:cs typeface="Roboto"/>
                <a:sym typeface="Roboto"/>
              </a:rPr>
              <a:t>+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1500">
                <a:latin typeface="Roboto"/>
                <a:ea typeface="Roboto"/>
                <a:cs typeface="Roboto"/>
                <a:sym typeface="Roboto"/>
              </a:rPr>
              <a:t>original message signature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4730450" y="5237725"/>
            <a:ext cx="9960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NOPE?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7"/>
          <p:cNvSpPr txBox="1"/>
          <p:nvPr/>
        </p:nvSpPr>
        <p:spPr>
          <a:xfrm>
            <a:off x="6194487" y="5237725"/>
            <a:ext cx="29976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MEET YOU AT </a:t>
            </a:r>
            <a:r>
              <a:rPr lang="ru-RU" sz="1500"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PM!!!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1500">
                <a:latin typeface="Roboto"/>
                <a:ea typeface="Roboto"/>
                <a:cs typeface="Roboto"/>
                <a:sym typeface="Roboto"/>
              </a:rPr>
              <a:t>+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1500">
                <a:latin typeface="Roboto"/>
                <a:ea typeface="Roboto"/>
                <a:cs typeface="Roboto"/>
                <a:sym typeface="Roboto"/>
              </a:rPr>
              <a:t>original message signature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10476000" y="3928600"/>
            <a:ext cx="23514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</a:t>
            </a: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A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10295725" y="1270700"/>
            <a:ext cx="1625700" cy="1046100"/>
          </a:xfrm>
          <a:prstGeom prst="wedgeRectCallout">
            <a:avLst>
              <a:gd fmla="val -39880" name="adj1"/>
              <a:gd fmla="val 6904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latin typeface="Roboto"/>
                <a:ea typeface="Roboto"/>
                <a:cs typeface="Roboto"/>
                <a:sym typeface="Roboto"/>
              </a:rPr>
              <a:t>something wrong with this message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1571725" y="7566550"/>
            <a:ext cx="93606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original message signature != dsa-verify(“MEET YOU AT 6PM!!!”, public key)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verification failed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0" name="Google Shape;270;p27"/>
          <p:cNvCxnSpPr>
            <a:stCxn id="259" idx="2"/>
            <a:endCxn id="269" idx="0"/>
          </p:cNvCxnSpPr>
          <p:nvPr/>
        </p:nvCxnSpPr>
        <p:spPr>
          <a:xfrm flipH="1">
            <a:off x="6252075" y="6746349"/>
            <a:ext cx="4043700" cy="820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275" name="Google Shape;27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8"/>
          <p:cNvSpPr txBox="1"/>
          <p:nvPr/>
        </p:nvSpPr>
        <p:spPr>
          <a:xfrm>
            <a:off x="806543" y="223927"/>
            <a:ext cx="415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Задачи и области применения</a:t>
            </a:r>
            <a:endParaRPr/>
          </a:p>
        </p:txBody>
      </p:sp>
      <p:sp>
        <p:nvSpPr>
          <p:cNvPr id="277" name="Google Shape;277;p28"/>
          <p:cNvSpPr txBox="1"/>
          <p:nvPr/>
        </p:nvSpPr>
        <p:spPr>
          <a:xfrm>
            <a:off x="806543" y="889000"/>
            <a:ext cx="11262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Целостность данных </a:t>
            </a:r>
            <a:r>
              <a:rPr b="1" i="0" lang="ru-RU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b="1"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hash</a:t>
            </a:r>
            <a:r>
              <a:rPr b="0" i="0" lang="ru-RU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3094700" y="2759813"/>
            <a:ext cx="2366100" cy="120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hashing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806550" y="2820875"/>
            <a:ext cx="18297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long </a:t>
            </a: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message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0" name="Google Shape;280;p28"/>
          <p:cNvCxnSpPr>
            <a:stCxn id="279" idx="3"/>
            <a:endCxn id="278" idx="1"/>
          </p:cNvCxnSpPr>
          <p:nvPr/>
        </p:nvCxnSpPr>
        <p:spPr>
          <a:xfrm>
            <a:off x="2636250" y="3362075"/>
            <a:ext cx="45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28"/>
          <p:cNvSpPr txBox="1"/>
          <p:nvPr/>
        </p:nvSpPr>
        <p:spPr>
          <a:xfrm>
            <a:off x="5919250" y="2707025"/>
            <a:ext cx="18297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short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message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hash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2" name="Google Shape;282;p28"/>
          <p:cNvCxnSpPr>
            <a:stCxn id="278" idx="3"/>
            <a:endCxn id="281" idx="1"/>
          </p:cNvCxnSpPr>
          <p:nvPr/>
        </p:nvCxnSpPr>
        <p:spPr>
          <a:xfrm>
            <a:off x="5460800" y="3362063"/>
            <a:ext cx="45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8"/>
          <p:cNvCxnSpPr>
            <a:stCxn id="281" idx="3"/>
            <a:endCxn id="284" idx="1"/>
          </p:cNvCxnSpPr>
          <p:nvPr/>
        </p:nvCxnSpPr>
        <p:spPr>
          <a:xfrm>
            <a:off x="7748950" y="3362075"/>
            <a:ext cx="45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28"/>
          <p:cNvSpPr/>
          <p:nvPr/>
        </p:nvSpPr>
        <p:spPr>
          <a:xfrm>
            <a:off x="8207400" y="2759813"/>
            <a:ext cx="2366100" cy="120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dsa-sign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85" name="Google Shape;285;p28"/>
          <p:cNvCxnSpPr>
            <a:stCxn id="286" idx="2"/>
            <a:endCxn id="284" idx="0"/>
          </p:cNvCxnSpPr>
          <p:nvPr/>
        </p:nvCxnSpPr>
        <p:spPr>
          <a:xfrm>
            <a:off x="9390450" y="2306825"/>
            <a:ext cx="0" cy="45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28"/>
          <p:cNvSpPr txBox="1"/>
          <p:nvPr/>
        </p:nvSpPr>
        <p:spPr>
          <a:xfrm>
            <a:off x="8265150" y="1852625"/>
            <a:ext cx="22506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private key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7" name="Google Shape;287;p28"/>
          <p:cNvCxnSpPr>
            <a:stCxn id="284" idx="3"/>
            <a:endCxn id="288" idx="1"/>
          </p:cNvCxnSpPr>
          <p:nvPr/>
        </p:nvCxnSpPr>
        <p:spPr>
          <a:xfrm>
            <a:off x="10573500" y="3362063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28"/>
          <p:cNvSpPr txBox="1"/>
          <p:nvPr/>
        </p:nvSpPr>
        <p:spPr>
          <a:xfrm>
            <a:off x="10954500" y="3024875"/>
            <a:ext cx="18297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signature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3133500" y="5326813"/>
            <a:ext cx="2366100" cy="120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hashing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Google Shape;290;p28"/>
          <p:cNvSpPr txBox="1"/>
          <p:nvPr/>
        </p:nvSpPr>
        <p:spPr>
          <a:xfrm>
            <a:off x="845350" y="5387875"/>
            <a:ext cx="18297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long message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1" name="Google Shape;291;p28"/>
          <p:cNvCxnSpPr>
            <a:stCxn id="290" idx="3"/>
            <a:endCxn id="289" idx="1"/>
          </p:cNvCxnSpPr>
          <p:nvPr/>
        </p:nvCxnSpPr>
        <p:spPr>
          <a:xfrm>
            <a:off x="2675050" y="5929075"/>
            <a:ext cx="45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28"/>
          <p:cNvSpPr txBox="1"/>
          <p:nvPr/>
        </p:nvSpPr>
        <p:spPr>
          <a:xfrm>
            <a:off x="5958050" y="5274025"/>
            <a:ext cx="18297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short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message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hash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3" name="Google Shape;293;p28"/>
          <p:cNvCxnSpPr>
            <a:stCxn id="289" idx="3"/>
            <a:endCxn id="292" idx="1"/>
          </p:cNvCxnSpPr>
          <p:nvPr/>
        </p:nvCxnSpPr>
        <p:spPr>
          <a:xfrm>
            <a:off x="5499600" y="5929063"/>
            <a:ext cx="45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8"/>
          <p:cNvCxnSpPr>
            <a:stCxn id="292" idx="3"/>
            <a:endCxn id="295" idx="1"/>
          </p:cNvCxnSpPr>
          <p:nvPr/>
        </p:nvCxnSpPr>
        <p:spPr>
          <a:xfrm>
            <a:off x="7787750" y="5929075"/>
            <a:ext cx="45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28"/>
          <p:cNvSpPr/>
          <p:nvPr/>
        </p:nvSpPr>
        <p:spPr>
          <a:xfrm>
            <a:off x="8246200" y="5326813"/>
            <a:ext cx="2366100" cy="120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dsa-verify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6" name="Google Shape;296;p28"/>
          <p:cNvCxnSpPr>
            <a:stCxn id="295" idx="3"/>
            <a:endCxn id="297" idx="1"/>
          </p:cNvCxnSpPr>
          <p:nvPr/>
        </p:nvCxnSpPr>
        <p:spPr>
          <a:xfrm>
            <a:off x="10612300" y="5929063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28"/>
          <p:cNvSpPr txBox="1"/>
          <p:nvPr/>
        </p:nvSpPr>
        <p:spPr>
          <a:xfrm>
            <a:off x="10993300" y="4929925"/>
            <a:ext cx="2011500" cy="19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signature verification result (pass/fail)</a:t>
            </a:r>
            <a:r>
              <a:rPr lang="ru-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8" name="Google Shape;298;p28"/>
          <p:cNvCxnSpPr>
            <a:stCxn id="299" idx="0"/>
            <a:endCxn id="295" idx="2"/>
          </p:cNvCxnSpPr>
          <p:nvPr/>
        </p:nvCxnSpPr>
        <p:spPr>
          <a:xfrm rot="10800000">
            <a:off x="9429100" y="6531300"/>
            <a:ext cx="15000" cy="45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28"/>
          <p:cNvSpPr txBox="1"/>
          <p:nvPr/>
        </p:nvSpPr>
        <p:spPr>
          <a:xfrm>
            <a:off x="8231350" y="6985500"/>
            <a:ext cx="24255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public </a:t>
            </a: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key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signature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304" name="Google Shape;3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9"/>
          <p:cNvSpPr txBox="1"/>
          <p:nvPr/>
        </p:nvSpPr>
        <p:spPr>
          <a:xfrm>
            <a:off x="806543" y="223927"/>
            <a:ext cx="415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Задачи и области применения</a:t>
            </a:r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806543" y="889000"/>
            <a:ext cx="11262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Аутентификация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11359578" y="4553301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b="0" i="0" lang="ru-RU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b="0" i="0" sz="5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806544" y="4553302"/>
            <a:ext cx="908100" cy="933600"/>
          </a:xfrm>
          <a:prstGeom prst="rect">
            <a:avLst/>
          </a:prstGeom>
          <a:solidFill>
            <a:srgbClr val="FFA09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b="0" i="0" lang="ru-RU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b="0" i="0" sz="5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09" name="Google Shape;309;p29"/>
          <p:cNvCxnSpPr>
            <a:stCxn id="308" idx="3"/>
            <a:endCxn id="307" idx="1"/>
          </p:cNvCxnSpPr>
          <p:nvPr/>
        </p:nvCxnSpPr>
        <p:spPr>
          <a:xfrm>
            <a:off x="1714644" y="5020102"/>
            <a:ext cx="9645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id="310" name="Google Shape;31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1714" y="3965402"/>
            <a:ext cx="517763" cy="47704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9"/>
          <p:cNvSpPr txBox="1"/>
          <p:nvPr/>
        </p:nvSpPr>
        <p:spPr>
          <a:xfrm>
            <a:off x="5079328" y="4197596"/>
            <a:ext cx="27204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HELLO I AM </a:t>
            </a: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ALICE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MEET YOU AT </a:t>
            </a: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PM!!!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316" name="Google Shape;31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0"/>
          <p:cNvSpPr txBox="1"/>
          <p:nvPr/>
        </p:nvSpPr>
        <p:spPr>
          <a:xfrm>
            <a:off x="806543" y="223927"/>
            <a:ext cx="415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Задачи и области применения</a:t>
            </a:r>
            <a:endParaRPr/>
          </a:p>
        </p:txBody>
      </p:sp>
      <p:sp>
        <p:nvSpPr>
          <p:cNvPr id="318" name="Google Shape;318;p30"/>
          <p:cNvSpPr txBox="1"/>
          <p:nvPr/>
        </p:nvSpPr>
        <p:spPr>
          <a:xfrm>
            <a:off x="806543" y="889000"/>
            <a:ext cx="11262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Аутентификация - digital signature algorithm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30"/>
          <p:cNvSpPr/>
          <p:nvPr/>
        </p:nvSpPr>
        <p:spPr>
          <a:xfrm>
            <a:off x="9545766" y="2984726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b="0" i="0" lang="ru-RU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b="0" i="0" sz="5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0" name="Google Shape;320;p30"/>
          <p:cNvSpPr/>
          <p:nvPr/>
        </p:nvSpPr>
        <p:spPr>
          <a:xfrm>
            <a:off x="707281" y="2984727"/>
            <a:ext cx="908100" cy="933600"/>
          </a:xfrm>
          <a:prstGeom prst="rect">
            <a:avLst/>
          </a:prstGeom>
          <a:solidFill>
            <a:srgbClr val="FFA09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b="0" i="0" lang="ru-RU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b="0" i="0" sz="5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21" name="Google Shape;321;p30"/>
          <p:cNvCxnSpPr>
            <a:stCxn id="320" idx="3"/>
            <a:endCxn id="319" idx="1"/>
          </p:cNvCxnSpPr>
          <p:nvPr/>
        </p:nvCxnSpPr>
        <p:spPr>
          <a:xfrm>
            <a:off x="1615382" y="3451527"/>
            <a:ext cx="79305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id="322" name="Google Shape;32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2451" y="2396827"/>
            <a:ext cx="517763" cy="47704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0"/>
          <p:cNvSpPr txBox="1"/>
          <p:nvPr/>
        </p:nvSpPr>
        <p:spPr>
          <a:xfrm>
            <a:off x="4264841" y="2543471"/>
            <a:ext cx="27204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HELLO I AM ALICE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MEET YOU AT </a:t>
            </a: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PM!!!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0"/>
          <p:cNvSpPr/>
          <p:nvPr/>
        </p:nvSpPr>
        <p:spPr>
          <a:xfrm>
            <a:off x="10443450" y="1631950"/>
            <a:ext cx="1956000" cy="1046100"/>
          </a:xfrm>
          <a:prstGeom prst="wedgeRectCallout">
            <a:avLst>
              <a:gd fmla="val -49141" name="adj1"/>
              <a:gd fmla="val 808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latin typeface="Roboto"/>
                <a:ea typeface="Roboto"/>
                <a:cs typeface="Roboto"/>
                <a:sym typeface="Roboto"/>
              </a:rPr>
              <a:t>I don’t trust you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latin typeface="Roboto"/>
                <a:ea typeface="Roboto"/>
                <a:cs typeface="Roboto"/>
                <a:sym typeface="Roboto"/>
              </a:rPr>
              <a:t>please sign your message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0"/>
          <p:cNvSpPr/>
          <p:nvPr/>
        </p:nvSpPr>
        <p:spPr>
          <a:xfrm>
            <a:off x="5468835" y="5024951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b="0" i="0" lang="ru-RU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b="0" i="0" sz="5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30"/>
          <p:cNvSpPr txBox="1"/>
          <p:nvPr/>
        </p:nvSpPr>
        <p:spPr>
          <a:xfrm>
            <a:off x="1241228" y="5424792"/>
            <a:ext cx="27492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HELLO I AM ALICE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MEET YOU AT 5PM!!!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1800">
                <a:latin typeface="Roboto"/>
                <a:ea typeface="Roboto"/>
                <a:cs typeface="Roboto"/>
                <a:sym typeface="Roboto"/>
              </a:rPr>
              <a:t>+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1800">
                <a:latin typeface="Roboto"/>
                <a:ea typeface="Roboto"/>
                <a:cs typeface="Roboto"/>
                <a:sym typeface="Roboto"/>
              </a:rPr>
              <a:t>Eve private key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30"/>
          <p:cNvSpPr/>
          <p:nvPr/>
        </p:nvSpPr>
        <p:spPr>
          <a:xfrm>
            <a:off x="331074" y="6768100"/>
            <a:ext cx="1625700" cy="10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dsa-sign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8" name="Google Shape;328;p30"/>
          <p:cNvSpPr/>
          <p:nvPr/>
        </p:nvSpPr>
        <p:spPr>
          <a:xfrm>
            <a:off x="5110025" y="6778750"/>
            <a:ext cx="1625700" cy="10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dsa-verify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29" name="Google Shape;329;p30"/>
          <p:cNvCxnSpPr>
            <a:stCxn id="330" idx="2"/>
            <a:endCxn id="327" idx="0"/>
          </p:cNvCxnSpPr>
          <p:nvPr/>
        </p:nvCxnSpPr>
        <p:spPr>
          <a:xfrm>
            <a:off x="1143924" y="4746700"/>
            <a:ext cx="0" cy="2021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31" name="Google Shape;331;p30"/>
          <p:cNvCxnSpPr>
            <a:stCxn id="327" idx="3"/>
            <a:endCxn id="328" idx="1"/>
          </p:cNvCxnSpPr>
          <p:nvPr/>
        </p:nvCxnSpPr>
        <p:spPr>
          <a:xfrm>
            <a:off x="1956774" y="7301800"/>
            <a:ext cx="31533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32" name="Google Shape;332;p30"/>
          <p:cNvCxnSpPr>
            <a:stCxn id="325" idx="2"/>
            <a:endCxn id="328" idx="0"/>
          </p:cNvCxnSpPr>
          <p:nvPr/>
        </p:nvCxnSpPr>
        <p:spPr>
          <a:xfrm>
            <a:off x="5922885" y="5958550"/>
            <a:ext cx="0" cy="820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3" name="Google Shape;333;p30"/>
          <p:cNvSpPr txBox="1"/>
          <p:nvPr/>
        </p:nvSpPr>
        <p:spPr>
          <a:xfrm>
            <a:off x="2034612" y="6877600"/>
            <a:ext cx="2997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1500">
                <a:latin typeface="Roboto"/>
                <a:ea typeface="Roboto"/>
                <a:cs typeface="Roboto"/>
                <a:sym typeface="Roboto"/>
              </a:rPr>
              <a:t>message + signature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6099550" y="6155650"/>
            <a:ext cx="2351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Alice public key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0"/>
          <p:cNvSpPr/>
          <p:nvPr/>
        </p:nvSpPr>
        <p:spPr>
          <a:xfrm>
            <a:off x="6462400" y="3700600"/>
            <a:ext cx="1625700" cy="1046100"/>
          </a:xfrm>
          <a:prstGeom prst="wedgeRectCallout">
            <a:avLst>
              <a:gd fmla="val -55531" name="adj1"/>
              <a:gd fmla="val 794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latin typeface="Roboto"/>
                <a:ea typeface="Roboto"/>
                <a:cs typeface="Roboto"/>
                <a:sym typeface="Roboto"/>
              </a:rPr>
              <a:t>YOU ARE NOT ALICE!!!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2239475" y="8037900"/>
            <a:ext cx="73668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message signature != dsa-verify(message, Alice public key)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verification failed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7" name="Google Shape;337;p30"/>
          <p:cNvCxnSpPr>
            <a:stCxn id="328" idx="2"/>
            <a:endCxn id="336" idx="0"/>
          </p:cNvCxnSpPr>
          <p:nvPr/>
        </p:nvCxnSpPr>
        <p:spPr>
          <a:xfrm>
            <a:off x="5922875" y="7824850"/>
            <a:ext cx="0" cy="213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8" name="Google Shape;338;p30"/>
          <p:cNvSpPr/>
          <p:nvPr/>
        </p:nvSpPr>
        <p:spPr>
          <a:xfrm>
            <a:off x="689881" y="4531765"/>
            <a:ext cx="908100" cy="933600"/>
          </a:xfrm>
          <a:prstGeom prst="rect">
            <a:avLst/>
          </a:prstGeom>
          <a:solidFill>
            <a:srgbClr val="FFA09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b="0" i="0" lang="ru-RU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b="0" i="0" sz="5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9" name="Google Shape;33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5037" y="3953383"/>
            <a:ext cx="517775" cy="543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344" name="Google Shape;3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620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1"/>
          <p:cNvSpPr txBox="1"/>
          <p:nvPr/>
        </p:nvSpPr>
        <p:spPr>
          <a:xfrm>
            <a:off x="806543" y="223927"/>
            <a:ext cx="1383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RSA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806543" y="743221"/>
            <a:ext cx="11262600" cy="41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algorithm to rule them all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b="1" lang="ru-RU" sz="2400">
                <a:solidFill>
                  <a:srgbClr val="202122"/>
                </a:solidFill>
                <a:highlight>
                  <a:srgbClr val="FFFFFF"/>
                </a:highlight>
              </a:rPr>
              <a:t>RSA - </a:t>
            </a: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Rivest, Shamir, Adleman</a:t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t/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Алгоритм основан на проблеме факторизации произведения двух больших простых чисел.</a:t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t/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RSA - первый алгоритм, пригодный и для шифрования, и для цифровой подписи.</a:t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351" name="Google Shape;3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620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2"/>
          <p:cNvSpPr txBox="1"/>
          <p:nvPr/>
        </p:nvSpPr>
        <p:spPr>
          <a:xfrm>
            <a:off x="806543" y="223927"/>
            <a:ext cx="1383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RSA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32"/>
          <p:cNvSpPr txBox="1"/>
          <p:nvPr/>
        </p:nvSpPr>
        <p:spPr>
          <a:xfrm>
            <a:off x="806543" y="743221"/>
            <a:ext cx="11262600" cy="84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Односторонняя (необратимая) функция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b="1" lang="ru-RU" sz="2200">
                <a:solidFill>
                  <a:srgbClr val="202122"/>
                </a:solidFill>
                <a:highlight>
                  <a:srgbClr val="FFFFFF"/>
                </a:highlight>
              </a:rPr>
              <a:t>f(x) = n</a:t>
            </a:r>
            <a:endParaRPr b="1" sz="2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683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Char char="●"/>
            </a:pPr>
            <a:r>
              <a:rPr lang="ru-RU" sz="2200">
                <a:solidFill>
                  <a:srgbClr val="202122"/>
                </a:solidFill>
                <a:highlight>
                  <a:srgbClr val="FFFFFF"/>
                </a:highlight>
              </a:rPr>
              <a:t>легко вычислить n</a:t>
            </a:r>
            <a:endParaRPr sz="2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683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Char char="●"/>
            </a:pPr>
            <a:r>
              <a:rPr lang="ru-RU" sz="2200">
                <a:solidFill>
                  <a:srgbClr val="202122"/>
                </a:solidFill>
                <a:highlight>
                  <a:srgbClr val="FFFFFF"/>
                </a:highlight>
              </a:rPr>
              <a:t>невозможно за разумное время вычислить x зная n</a:t>
            </a:r>
            <a:endParaRPr sz="2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rgbClr val="202122"/>
                </a:solidFill>
                <a:highlight>
                  <a:srgbClr val="FFFFFF"/>
                </a:highlight>
              </a:rPr>
              <a:t>Односторонняя функция</a:t>
            </a:r>
            <a:r>
              <a:rPr lang="ru-RU" sz="2200">
                <a:solidFill>
                  <a:srgbClr val="202122"/>
                </a:solidFill>
                <a:highlight>
                  <a:srgbClr val="FFFFFF"/>
                </a:highlight>
              </a:rPr>
              <a:t> — математическая функция, которая легко вычисляется для любого входного значения, но трудно найти аргумент по заданному значению функции.</a:t>
            </a:r>
            <a:endParaRPr sz="2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rgbClr val="202122"/>
                </a:solidFill>
                <a:highlight>
                  <a:schemeClr val="lt1"/>
                </a:highlight>
              </a:rPr>
              <a:t>Как за разумное время вычислить значение функции dec(x`)? </a:t>
            </a:r>
            <a:endParaRPr b="1" sz="22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202122"/>
                </a:solidFill>
                <a:highlight>
                  <a:schemeClr val="lt1"/>
                </a:highlight>
              </a:rPr>
              <a:t>Для некоторых необратимых функций существует “секретное” свойство, зная которое можно легко вычислить обратную функцию. Такие необратимые функции называются </a:t>
            </a:r>
            <a:r>
              <a:rPr b="1" lang="ru-RU" sz="2200">
                <a:solidFill>
                  <a:srgbClr val="202122"/>
                </a:solidFill>
                <a:highlight>
                  <a:schemeClr val="lt1"/>
                </a:highlight>
              </a:rPr>
              <a:t>функциями с секретом</a:t>
            </a:r>
            <a:r>
              <a:rPr lang="ru-RU" sz="2200">
                <a:solidFill>
                  <a:srgbClr val="202122"/>
                </a:solidFill>
                <a:highlight>
                  <a:schemeClr val="lt1"/>
                </a:highlight>
              </a:rPr>
              <a:t>.</a:t>
            </a:r>
            <a:endParaRPr sz="22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202122"/>
                </a:solidFill>
                <a:highlight>
                  <a:srgbClr val="FFFFFF"/>
                </a:highlight>
              </a:rPr>
              <a:t>На основе функций с секретом удобно строить криптографические алгоритмы:</a:t>
            </a:r>
            <a:endParaRPr sz="2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683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Char char="●"/>
            </a:pPr>
            <a:r>
              <a:rPr lang="ru-RU" sz="2200">
                <a:solidFill>
                  <a:srgbClr val="202122"/>
                </a:solidFill>
                <a:highlight>
                  <a:srgbClr val="FFFFFF"/>
                </a:highlight>
              </a:rPr>
              <a:t>f(x) = enc(x) = y</a:t>
            </a:r>
            <a:endParaRPr sz="2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683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Char char="●"/>
            </a:pPr>
            <a:r>
              <a:rPr lang="ru-RU" sz="2200">
                <a:solidFill>
                  <a:srgbClr val="202122"/>
                </a:solidFill>
                <a:highlight>
                  <a:srgbClr val="FFFFFF"/>
                </a:highlight>
              </a:rPr>
              <a:t>x = dec(y, some secret property)</a:t>
            </a:r>
            <a:endParaRPr b="1" sz="2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620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806543" y="223927"/>
            <a:ext cx="1383392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806543" y="743221"/>
            <a:ext cx="11262470" cy="4648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Криптогра́фия</a:t>
            </a:r>
            <a:r>
              <a:rPr b="0" i="0" lang="ru-RU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(от др.-греч. κρυπτός «скрытый» + γράφω «пишу») — наука о методах обеспечения конфиденциальности, целостности данных, аутентификации, шифрования.</a:t>
            </a:r>
            <a:br>
              <a:rPr b="0" i="0" lang="ru-RU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ru-RU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ru-RU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Изначально криптография изучала методы шифрования информации — обратимого преобразования открытого (исходного) текста на основе секретного алгоритма или ключа в шифрованный текст (шифротекст).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358" name="Google Shape;35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620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3"/>
          <p:cNvSpPr txBox="1"/>
          <p:nvPr/>
        </p:nvSpPr>
        <p:spPr>
          <a:xfrm>
            <a:off x="806543" y="223927"/>
            <a:ext cx="1383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RSA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3"/>
          <p:cNvSpPr txBox="1"/>
          <p:nvPr/>
        </p:nvSpPr>
        <p:spPr>
          <a:xfrm>
            <a:off x="806543" y="743221"/>
            <a:ext cx="11262600" cy="79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Возведения в степень по модулю числа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b="1" lang="ru-RU" sz="3000">
                <a:solidFill>
                  <a:srgbClr val="202122"/>
                </a:solidFill>
                <a:highlight>
                  <a:srgbClr val="FFFFFF"/>
                </a:highlight>
              </a:rPr>
              <a:t>f(x) = x</a:t>
            </a:r>
            <a:r>
              <a:rPr b="1" baseline="30000" lang="ru-RU" sz="3000">
                <a:solidFill>
                  <a:srgbClr val="202122"/>
                </a:solidFill>
                <a:highlight>
                  <a:srgbClr val="FFFFFF"/>
                </a:highlight>
              </a:rPr>
              <a:t>e</a:t>
            </a:r>
            <a:r>
              <a:rPr b="1" lang="ru-RU" sz="3000">
                <a:solidFill>
                  <a:srgbClr val="202122"/>
                </a:solidFill>
                <a:highlight>
                  <a:srgbClr val="FFFFFF"/>
                </a:highlight>
              </a:rPr>
              <a:t> mod m = y</a:t>
            </a:r>
            <a:endParaRPr sz="3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202122"/>
                </a:solidFill>
                <a:highlight>
                  <a:srgbClr val="FFFFFF"/>
                </a:highlight>
              </a:rPr>
              <a:t>существует ли такая легко вычислимая f`, что x = f`(y)?</a:t>
            </a:r>
            <a:endParaRPr b="1"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202122"/>
                </a:solidFill>
                <a:highlight>
                  <a:srgbClr val="FFFFFF"/>
                </a:highlight>
              </a:rPr>
              <a:t>f`(y) = y</a:t>
            </a:r>
            <a:r>
              <a:rPr b="1" baseline="30000" lang="ru-RU" sz="3000">
                <a:solidFill>
                  <a:srgbClr val="202122"/>
                </a:solidFill>
                <a:highlight>
                  <a:srgbClr val="FFFFFF"/>
                </a:highlight>
              </a:rPr>
              <a:t>d</a:t>
            </a:r>
            <a:r>
              <a:rPr b="1" lang="ru-RU" sz="3000">
                <a:solidFill>
                  <a:srgbClr val="202122"/>
                </a:solidFill>
                <a:highlight>
                  <a:srgbClr val="FFFFFF"/>
                </a:highlight>
              </a:rPr>
              <a:t> mod m = x, </a:t>
            </a:r>
            <a:r>
              <a:rPr lang="ru-RU" sz="3000">
                <a:solidFill>
                  <a:srgbClr val="202122"/>
                </a:solidFill>
                <a:highlight>
                  <a:srgbClr val="FFFFFF"/>
                </a:highlight>
              </a:rPr>
              <a:t>при</a:t>
            </a:r>
            <a:r>
              <a:rPr b="1" lang="ru-RU" sz="3000">
                <a:solidFill>
                  <a:srgbClr val="202122"/>
                </a:solidFill>
                <a:highlight>
                  <a:srgbClr val="FFFFFF"/>
                </a:highlight>
              </a:rPr>
              <a:t> de mod φ(m) = 1</a:t>
            </a:r>
            <a:endParaRPr b="1" sz="3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202122"/>
                </a:solidFill>
                <a:highlight>
                  <a:schemeClr val="lt1"/>
                </a:highlight>
              </a:rPr>
              <a:t>φ </a:t>
            </a:r>
            <a:r>
              <a:rPr lang="ru-RU" sz="2400">
                <a:solidFill>
                  <a:srgbClr val="202122"/>
                </a:solidFill>
                <a:highlight>
                  <a:schemeClr val="lt1"/>
                </a:highlight>
              </a:rPr>
              <a:t>- функция Эйлера. Для любого целого m, φ(m) равна числу целых чисел</a:t>
            </a:r>
            <a:r>
              <a:rPr b="1" lang="ru-RU" sz="2400">
                <a:solidFill>
                  <a:srgbClr val="202122"/>
                </a:solidFill>
                <a:highlight>
                  <a:schemeClr val="lt1"/>
                </a:highlight>
              </a:rPr>
              <a:t> </a:t>
            </a:r>
            <a:r>
              <a:rPr lang="ru-RU" sz="2400">
                <a:solidFill>
                  <a:srgbClr val="202122"/>
                </a:solidFill>
                <a:highlight>
                  <a:schemeClr val="lt1"/>
                </a:highlight>
              </a:rPr>
              <a:t>из интервала 1..m-1, взаимно простых с m</a:t>
            </a:r>
            <a:r>
              <a:rPr b="1" lang="ru-RU" sz="2400">
                <a:solidFill>
                  <a:srgbClr val="202122"/>
                </a:solidFill>
                <a:highlight>
                  <a:schemeClr val="lt1"/>
                </a:highlight>
              </a:rPr>
              <a:t>. </a:t>
            </a:r>
            <a:r>
              <a:rPr lang="ru-RU" sz="2400">
                <a:solidFill>
                  <a:srgbClr val="202122"/>
                </a:solidFill>
                <a:highlight>
                  <a:schemeClr val="lt1"/>
                </a:highlight>
              </a:rPr>
              <a:t>Обладает следующими свойствами:</a:t>
            </a:r>
            <a:endParaRPr sz="24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rabicPeriod"/>
            </a:pPr>
            <a:r>
              <a:rPr b="1" lang="ru-RU" sz="2400">
                <a:solidFill>
                  <a:srgbClr val="202122"/>
                </a:solidFill>
                <a:highlight>
                  <a:schemeClr val="lt1"/>
                </a:highlight>
              </a:rPr>
              <a:t>φ(1) = 1</a:t>
            </a:r>
            <a:endParaRPr b="1" sz="24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rabicPeriod"/>
            </a:pPr>
            <a:r>
              <a:rPr b="1" lang="ru-RU" sz="2400">
                <a:solidFill>
                  <a:srgbClr val="202122"/>
                </a:solidFill>
                <a:highlight>
                  <a:schemeClr val="lt1"/>
                </a:highlight>
              </a:rPr>
              <a:t>φ(p) = p - 1 </a:t>
            </a:r>
            <a:r>
              <a:rPr lang="ru-RU" sz="2400">
                <a:solidFill>
                  <a:srgbClr val="202122"/>
                </a:solidFill>
                <a:highlight>
                  <a:schemeClr val="lt1"/>
                </a:highlight>
              </a:rPr>
              <a:t>для любого простого p</a:t>
            </a:r>
            <a:endParaRPr sz="24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rabicPeriod"/>
            </a:pPr>
            <a:r>
              <a:rPr b="1" lang="ru-RU" sz="2400">
                <a:solidFill>
                  <a:srgbClr val="202122"/>
                </a:solidFill>
                <a:highlight>
                  <a:schemeClr val="lt1"/>
                </a:highlight>
              </a:rPr>
              <a:t>φ(p^r) = p</a:t>
            </a:r>
            <a:r>
              <a:rPr b="1" baseline="30000" lang="ru-RU" sz="2400">
                <a:solidFill>
                  <a:srgbClr val="202122"/>
                </a:solidFill>
                <a:highlight>
                  <a:schemeClr val="lt1"/>
                </a:highlight>
              </a:rPr>
              <a:t>r-1</a:t>
            </a:r>
            <a:r>
              <a:rPr b="1" lang="ru-RU" sz="2400">
                <a:solidFill>
                  <a:srgbClr val="202122"/>
                </a:solidFill>
                <a:highlight>
                  <a:schemeClr val="lt1"/>
                </a:highlight>
              </a:rPr>
              <a:t>(p-1) </a:t>
            </a:r>
            <a:r>
              <a:rPr lang="ru-RU" sz="2400">
                <a:solidFill>
                  <a:srgbClr val="202122"/>
                </a:solidFill>
                <a:highlight>
                  <a:schemeClr val="lt1"/>
                </a:highlight>
              </a:rPr>
              <a:t>для любого простого </a:t>
            </a:r>
            <a:r>
              <a:rPr b="1" lang="ru-RU" sz="2400">
                <a:solidFill>
                  <a:srgbClr val="202122"/>
                </a:solidFill>
                <a:highlight>
                  <a:schemeClr val="lt1"/>
                </a:highlight>
              </a:rPr>
              <a:t>p</a:t>
            </a:r>
            <a:r>
              <a:rPr lang="ru-RU" sz="2400">
                <a:solidFill>
                  <a:srgbClr val="202122"/>
                </a:solidFill>
                <a:highlight>
                  <a:schemeClr val="lt1"/>
                </a:highlight>
              </a:rPr>
              <a:t> и целого </a:t>
            </a:r>
            <a:r>
              <a:rPr b="1" lang="ru-RU" sz="2400">
                <a:solidFill>
                  <a:srgbClr val="202122"/>
                </a:solidFill>
                <a:highlight>
                  <a:schemeClr val="lt1"/>
                </a:highlight>
              </a:rPr>
              <a:t>r</a:t>
            </a:r>
            <a:endParaRPr b="1" sz="24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rabicPeriod"/>
            </a:pPr>
            <a:r>
              <a:rPr b="1" baseline="30000" lang="ru-RU" sz="2400">
                <a:solidFill>
                  <a:srgbClr val="202122"/>
                </a:solidFill>
                <a:highlight>
                  <a:schemeClr val="lt1"/>
                </a:highlight>
              </a:rPr>
              <a:t> </a:t>
            </a:r>
            <a:r>
              <a:rPr b="1" lang="ru-RU" sz="2400">
                <a:solidFill>
                  <a:srgbClr val="202122"/>
                </a:solidFill>
                <a:highlight>
                  <a:schemeClr val="lt1"/>
                </a:highlight>
              </a:rPr>
              <a:t>φ(pq) = φ(p)φ(q) </a:t>
            </a:r>
            <a:r>
              <a:rPr lang="ru-RU" sz="2400">
                <a:solidFill>
                  <a:srgbClr val="202122"/>
                </a:solidFill>
                <a:highlight>
                  <a:schemeClr val="lt1"/>
                </a:highlight>
              </a:rPr>
              <a:t>для любых взаимно простых</a:t>
            </a:r>
            <a:r>
              <a:rPr b="1" lang="ru-RU" sz="2400">
                <a:solidFill>
                  <a:srgbClr val="202122"/>
                </a:solidFill>
                <a:highlight>
                  <a:schemeClr val="lt1"/>
                </a:highlight>
              </a:rPr>
              <a:t> p </a:t>
            </a:r>
            <a:r>
              <a:rPr lang="ru-RU" sz="2400">
                <a:solidFill>
                  <a:srgbClr val="202122"/>
                </a:solidFill>
                <a:highlight>
                  <a:schemeClr val="lt1"/>
                </a:highlight>
              </a:rPr>
              <a:t>и</a:t>
            </a:r>
            <a:r>
              <a:rPr b="1" lang="ru-RU" sz="2400">
                <a:solidFill>
                  <a:srgbClr val="202122"/>
                </a:solidFill>
                <a:highlight>
                  <a:schemeClr val="lt1"/>
                </a:highlight>
              </a:rPr>
              <a:t> q</a:t>
            </a:r>
            <a:endParaRPr b="1" sz="24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365" name="Google Shape;3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620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4"/>
          <p:cNvSpPr txBox="1"/>
          <p:nvPr/>
        </p:nvSpPr>
        <p:spPr>
          <a:xfrm>
            <a:off x="806543" y="223927"/>
            <a:ext cx="1383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RSA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34"/>
          <p:cNvSpPr txBox="1"/>
          <p:nvPr/>
        </p:nvSpPr>
        <p:spPr>
          <a:xfrm>
            <a:off x="806543" y="743221"/>
            <a:ext cx="11262600" cy="43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Длинная арифметика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b="1" lang="ru-RU" sz="2200">
                <a:solidFill>
                  <a:srgbClr val="202122"/>
                </a:solidFill>
                <a:highlight>
                  <a:srgbClr val="FFFFFF"/>
                </a:highlight>
              </a:rPr>
              <a:t>Длинная арифметика </a:t>
            </a:r>
            <a:r>
              <a:rPr lang="ru-RU" sz="2200">
                <a:solidFill>
                  <a:srgbClr val="202122"/>
                </a:solidFill>
                <a:highlight>
                  <a:srgbClr val="FFFFFF"/>
                </a:highlight>
              </a:rPr>
              <a:t>— выполняемые с помощью вычислительной машины арифметические операции (сложение, вычитание, умножение, деление, возведение в степень, элементарные функции) над числами, разрядность которых превышает длину машинного слова данной вычислительной машины. Эти операции реализуются не аппаратно, а программно, с использованием базовых аппаратных средств работы с числами меньших порядков.</a:t>
            </a:r>
            <a:endParaRPr sz="2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t/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t/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368" name="Google Shape;368;p34"/>
          <p:cNvSpPr/>
          <p:nvPr/>
        </p:nvSpPr>
        <p:spPr>
          <a:xfrm>
            <a:off x="1643125" y="5044750"/>
            <a:ext cx="2014500" cy="4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A3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34"/>
          <p:cNvSpPr/>
          <p:nvPr/>
        </p:nvSpPr>
        <p:spPr>
          <a:xfrm>
            <a:off x="3728448" y="5044750"/>
            <a:ext cx="2014500" cy="4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A2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34"/>
          <p:cNvSpPr/>
          <p:nvPr/>
        </p:nvSpPr>
        <p:spPr>
          <a:xfrm>
            <a:off x="5813771" y="5044750"/>
            <a:ext cx="2014500" cy="4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A1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34"/>
          <p:cNvSpPr/>
          <p:nvPr/>
        </p:nvSpPr>
        <p:spPr>
          <a:xfrm>
            <a:off x="7899094" y="5044750"/>
            <a:ext cx="2014500" cy="4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A0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4"/>
          <p:cNvSpPr/>
          <p:nvPr/>
        </p:nvSpPr>
        <p:spPr>
          <a:xfrm>
            <a:off x="7899094" y="6033725"/>
            <a:ext cx="2014500" cy="4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ru-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4"/>
          <p:cNvSpPr/>
          <p:nvPr/>
        </p:nvSpPr>
        <p:spPr>
          <a:xfrm>
            <a:off x="5813771" y="6033725"/>
            <a:ext cx="2014500" cy="4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ru-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3728448" y="6033725"/>
            <a:ext cx="2014500" cy="4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ru-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34"/>
          <p:cNvSpPr/>
          <p:nvPr/>
        </p:nvSpPr>
        <p:spPr>
          <a:xfrm>
            <a:off x="1643125" y="6033725"/>
            <a:ext cx="2014500" cy="4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ru-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4"/>
          <p:cNvSpPr/>
          <p:nvPr/>
        </p:nvSpPr>
        <p:spPr>
          <a:xfrm>
            <a:off x="1002000" y="5486050"/>
            <a:ext cx="570300" cy="5328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34"/>
          <p:cNvSpPr/>
          <p:nvPr/>
        </p:nvSpPr>
        <p:spPr>
          <a:xfrm>
            <a:off x="1002000" y="6475025"/>
            <a:ext cx="570300" cy="4413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34"/>
          <p:cNvSpPr/>
          <p:nvPr/>
        </p:nvSpPr>
        <p:spPr>
          <a:xfrm>
            <a:off x="1643125" y="7022700"/>
            <a:ext cx="2014500" cy="4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A3 + B3 + carry2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4"/>
          <p:cNvSpPr/>
          <p:nvPr/>
        </p:nvSpPr>
        <p:spPr>
          <a:xfrm>
            <a:off x="3728448" y="7022700"/>
            <a:ext cx="2014500" cy="4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A2 + B2 + carry1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34"/>
          <p:cNvSpPr/>
          <p:nvPr/>
        </p:nvSpPr>
        <p:spPr>
          <a:xfrm>
            <a:off x="5813771" y="7022700"/>
            <a:ext cx="2014500" cy="4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A1 + </a:t>
            </a:r>
            <a:r>
              <a:rPr lang="ru-RU">
                <a:latin typeface="Roboto"/>
                <a:ea typeface="Roboto"/>
                <a:cs typeface="Roboto"/>
                <a:sym typeface="Roboto"/>
              </a:rPr>
              <a:t>B1 + carry</a:t>
            </a:r>
            <a:r>
              <a:rPr lang="ru-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7899096" y="7022700"/>
            <a:ext cx="2014500" cy="4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A0 + B0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34"/>
          <p:cNvSpPr/>
          <p:nvPr/>
        </p:nvSpPr>
        <p:spPr>
          <a:xfrm>
            <a:off x="806550" y="7022700"/>
            <a:ext cx="765900" cy="4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carry3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4"/>
          <p:cNvSpPr/>
          <p:nvPr/>
        </p:nvSpPr>
        <p:spPr>
          <a:xfrm rot="-10799146">
            <a:off x="7670000" y="7554225"/>
            <a:ext cx="1207500" cy="313800"/>
          </a:xfrm>
          <a:prstGeom prst="uturnArrow">
            <a:avLst>
              <a:gd fmla="val 0" name="adj1"/>
              <a:gd fmla="val 25000" name="adj2"/>
              <a:gd fmla="val 36152" name="adj3"/>
              <a:gd fmla="val 0" name="adj4"/>
              <a:gd fmla="val 100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34"/>
          <p:cNvSpPr/>
          <p:nvPr/>
        </p:nvSpPr>
        <p:spPr>
          <a:xfrm rot="-10799146">
            <a:off x="5540850" y="7554225"/>
            <a:ext cx="1207500" cy="313800"/>
          </a:xfrm>
          <a:prstGeom prst="uturnArrow">
            <a:avLst>
              <a:gd fmla="val 0" name="adj1"/>
              <a:gd fmla="val 25000" name="adj2"/>
              <a:gd fmla="val 36152" name="adj3"/>
              <a:gd fmla="val 0" name="adj4"/>
              <a:gd fmla="val 100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34"/>
          <p:cNvSpPr/>
          <p:nvPr/>
        </p:nvSpPr>
        <p:spPr>
          <a:xfrm rot="-10799146">
            <a:off x="3468750" y="7554225"/>
            <a:ext cx="1207500" cy="313800"/>
          </a:xfrm>
          <a:prstGeom prst="uturnArrow">
            <a:avLst>
              <a:gd fmla="val 0" name="adj1"/>
              <a:gd fmla="val 25000" name="adj2"/>
              <a:gd fmla="val 36152" name="adj3"/>
              <a:gd fmla="val 0" name="adj4"/>
              <a:gd fmla="val 100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4"/>
          <p:cNvSpPr/>
          <p:nvPr/>
        </p:nvSpPr>
        <p:spPr>
          <a:xfrm rot="-10799146">
            <a:off x="1396650" y="7554225"/>
            <a:ext cx="1207500" cy="313800"/>
          </a:xfrm>
          <a:prstGeom prst="uturnArrow">
            <a:avLst>
              <a:gd fmla="val 0" name="adj1"/>
              <a:gd fmla="val 25000" name="adj2"/>
              <a:gd fmla="val 36152" name="adj3"/>
              <a:gd fmla="val 0" name="adj4"/>
              <a:gd fmla="val 100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4"/>
          <p:cNvSpPr txBox="1"/>
          <p:nvPr/>
        </p:nvSpPr>
        <p:spPr>
          <a:xfrm>
            <a:off x="7797050" y="7919150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carry</a:t>
            </a:r>
            <a:endParaRPr/>
          </a:p>
        </p:txBody>
      </p:sp>
      <p:sp>
        <p:nvSpPr>
          <p:cNvPr id="388" name="Google Shape;388;p34"/>
          <p:cNvSpPr txBox="1"/>
          <p:nvPr/>
        </p:nvSpPr>
        <p:spPr>
          <a:xfrm>
            <a:off x="5742950" y="7919150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carry</a:t>
            </a:r>
            <a:endParaRPr/>
          </a:p>
        </p:txBody>
      </p:sp>
      <p:sp>
        <p:nvSpPr>
          <p:cNvPr id="389" name="Google Shape;389;p34"/>
          <p:cNvSpPr txBox="1"/>
          <p:nvPr/>
        </p:nvSpPr>
        <p:spPr>
          <a:xfrm>
            <a:off x="3688850" y="7919150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carry</a:t>
            </a:r>
            <a:endParaRPr/>
          </a:p>
        </p:txBody>
      </p:sp>
      <p:sp>
        <p:nvSpPr>
          <p:cNvPr id="390" name="Google Shape;390;p34"/>
          <p:cNvSpPr txBox="1"/>
          <p:nvPr/>
        </p:nvSpPr>
        <p:spPr>
          <a:xfrm>
            <a:off x="1523700" y="7919150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395" name="Google Shape;39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620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5"/>
          <p:cNvSpPr txBox="1"/>
          <p:nvPr/>
        </p:nvSpPr>
        <p:spPr>
          <a:xfrm>
            <a:off x="806543" y="223927"/>
            <a:ext cx="1383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RSA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35"/>
          <p:cNvSpPr txBox="1"/>
          <p:nvPr/>
        </p:nvSpPr>
        <p:spPr>
          <a:xfrm>
            <a:off x="806543" y="743221"/>
            <a:ext cx="11262600" cy="6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Генерация ключей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rabicPeriod"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выберем два больших простых числа </a:t>
            </a:r>
            <a:r>
              <a:rPr b="1" lang="ru-RU" sz="2400">
                <a:solidFill>
                  <a:srgbClr val="202122"/>
                </a:solidFill>
                <a:highlight>
                  <a:srgbClr val="FFFFFF"/>
                </a:highlight>
              </a:rPr>
              <a:t>p </a:t>
            </a: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и </a:t>
            </a:r>
            <a:r>
              <a:rPr b="1" lang="ru-RU" sz="2400">
                <a:solidFill>
                  <a:srgbClr val="202122"/>
                </a:solidFill>
                <a:highlight>
                  <a:srgbClr val="FFFFFF"/>
                </a:highlight>
              </a:rPr>
              <a:t>q</a:t>
            </a:r>
            <a:endParaRPr b="1"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810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lphaLcPeriod"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p != q</a:t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810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lphaLcPeriod"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размер чисел &gt; 1024 бита</a:t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rabicPeriod"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вычислим модуль </a:t>
            </a:r>
            <a:r>
              <a:rPr b="1" lang="ru-RU" sz="2400">
                <a:solidFill>
                  <a:srgbClr val="202122"/>
                </a:solidFill>
                <a:highlight>
                  <a:srgbClr val="FFFFFF"/>
                </a:highlight>
              </a:rPr>
              <a:t>n = pq</a:t>
            </a:r>
            <a:endParaRPr b="1"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rabicPeriod"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вычислим </a:t>
            </a:r>
            <a:r>
              <a:rPr b="1" lang="ru-RU" sz="2400">
                <a:solidFill>
                  <a:srgbClr val="202122"/>
                </a:solidFill>
                <a:highlight>
                  <a:srgbClr val="FFFFFF"/>
                </a:highlight>
              </a:rPr>
              <a:t>r = (p-1)(q-1)</a:t>
            </a:r>
            <a:endParaRPr b="1"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rabicPeriod"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выберем </a:t>
            </a:r>
            <a:r>
              <a:rPr b="1" lang="ru-RU" sz="2400">
                <a:solidFill>
                  <a:srgbClr val="202122"/>
                </a:solidFill>
                <a:highlight>
                  <a:srgbClr val="FFFFFF"/>
                </a:highlight>
              </a:rPr>
              <a:t>e</a:t>
            </a: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810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lphaLcPeriod"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небольшое</a:t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810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lphaLcPeriod"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1 &lt; e &lt; r, </a:t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810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lphaLcPeriod"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e взаимно простое с r</a:t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rabicPeriod"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вычислим </a:t>
            </a:r>
            <a:r>
              <a:rPr b="1" lang="ru-RU" sz="2400">
                <a:solidFill>
                  <a:srgbClr val="202122"/>
                </a:solidFill>
                <a:highlight>
                  <a:srgbClr val="FFFFFF"/>
                </a:highlight>
              </a:rPr>
              <a:t>d</a:t>
            </a: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, такое, что </a:t>
            </a:r>
            <a:r>
              <a:rPr b="1" lang="ru-RU" sz="2400">
                <a:solidFill>
                  <a:srgbClr val="202122"/>
                </a:solidFill>
                <a:highlight>
                  <a:srgbClr val="FFFFFF"/>
                </a:highlight>
              </a:rPr>
              <a:t>de ≡ 1 mod r</a:t>
            </a:r>
            <a:endParaRPr b="1"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пара </a:t>
            </a:r>
            <a:r>
              <a:rPr b="1" lang="ru-RU" sz="2400">
                <a:solidFill>
                  <a:srgbClr val="202122"/>
                </a:solidFill>
                <a:highlight>
                  <a:srgbClr val="FFFFFF"/>
                </a:highlight>
              </a:rPr>
              <a:t>P = (e, n)</a:t>
            </a: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 - публичный ключ</a:t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пара </a:t>
            </a:r>
            <a:r>
              <a:rPr b="1" lang="ru-RU" sz="2400">
                <a:solidFill>
                  <a:srgbClr val="202122"/>
                </a:solidFill>
                <a:highlight>
                  <a:srgbClr val="FFFFFF"/>
                </a:highlight>
              </a:rPr>
              <a:t>S = (d, n)</a:t>
            </a: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 - приватный ключ </a:t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402" name="Google Shape;40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620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/>
          <p:nvPr/>
        </p:nvSpPr>
        <p:spPr>
          <a:xfrm>
            <a:off x="806543" y="223927"/>
            <a:ext cx="1383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RSA-ED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36"/>
          <p:cNvSpPr txBox="1"/>
          <p:nvPr/>
        </p:nvSpPr>
        <p:spPr>
          <a:xfrm>
            <a:off x="806543" y="743221"/>
            <a:ext cx="11262600" cy="91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Шифрование и дешифрование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202122"/>
                </a:solidFill>
                <a:highlight>
                  <a:schemeClr val="lt1"/>
                </a:highlight>
              </a:rPr>
              <a:t>P = (e, n)</a:t>
            </a:r>
            <a:r>
              <a:rPr lang="ru-RU" sz="3000">
                <a:solidFill>
                  <a:srgbClr val="202122"/>
                </a:solidFill>
                <a:highlight>
                  <a:schemeClr val="lt1"/>
                </a:highlight>
              </a:rPr>
              <a:t> - публичный ключ</a:t>
            </a:r>
            <a:endParaRPr sz="3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202122"/>
                </a:solidFill>
                <a:highlight>
                  <a:schemeClr val="lt1"/>
                </a:highlight>
              </a:rPr>
              <a:t>S = (d, n)</a:t>
            </a:r>
            <a:r>
              <a:rPr lang="ru-RU" sz="3000">
                <a:solidFill>
                  <a:srgbClr val="202122"/>
                </a:solidFill>
                <a:highlight>
                  <a:schemeClr val="lt1"/>
                </a:highlight>
              </a:rPr>
              <a:t> - приватный ключ </a:t>
            </a:r>
            <a:endParaRPr sz="3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202122"/>
                </a:solidFill>
                <a:highlight>
                  <a:schemeClr val="lt1"/>
                </a:highlight>
              </a:rPr>
              <a:t>Шифрование:</a:t>
            </a:r>
            <a:endParaRPr sz="3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202122"/>
                </a:solidFill>
                <a:highlight>
                  <a:schemeClr val="lt1"/>
                </a:highlight>
              </a:rPr>
              <a:t>c = m</a:t>
            </a:r>
            <a:r>
              <a:rPr b="1" baseline="30000" lang="ru-RU" sz="3000">
                <a:solidFill>
                  <a:srgbClr val="202122"/>
                </a:solidFill>
                <a:highlight>
                  <a:schemeClr val="lt1"/>
                </a:highlight>
              </a:rPr>
              <a:t>e</a:t>
            </a:r>
            <a:r>
              <a:rPr b="1" lang="ru-RU" sz="3000">
                <a:solidFill>
                  <a:srgbClr val="202122"/>
                </a:solidFill>
                <a:highlight>
                  <a:schemeClr val="lt1"/>
                </a:highlight>
              </a:rPr>
              <a:t> mod n</a:t>
            </a:r>
            <a:endParaRPr b="1" sz="3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202122"/>
                </a:solidFill>
                <a:highlight>
                  <a:schemeClr val="lt1"/>
                </a:highlight>
              </a:rPr>
              <a:t>Дешифрование:</a:t>
            </a:r>
            <a:endParaRPr sz="3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202122"/>
                </a:solidFill>
                <a:highlight>
                  <a:schemeClr val="lt1"/>
                </a:highlight>
              </a:rPr>
              <a:t>m = c</a:t>
            </a:r>
            <a:r>
              <a:rPr b="1" baseline="30000" lang="ru-RU" sz="3000">
                <a:solidFill>
                  <a:srgbClr val="202122"/>
                </a:solidFill>
                <a:highlight>
                  <a:schemeClr val="lt1"/>
                </a:highlight>
              </a:rPr>
              <a:t>d</a:t>
            </a:r>
            <a:r>
              <a:rPr b="1" lang="ru-RU" sz="3000">
                <a:solidFill>
                  <a:srgbClr val="202122"/>
                </a:solidFill>
                <a:highlight>
                  <a:schemeClr val="lt1"/>
                </a:highlight>
              </a:rPr>
              <a:t> mod n</a:t>
            </a:r>
            <a:endParaRPr b="1" sz="3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solidFill>
                  <a:srgbClr val="202122"/>
                </a:solidFill>
                <a:highlight>
                  <a:schemeClr val="lt1"/>
                </a:highlight>
              </a:rPr>
              <a:t>На практике чаще используется схема с сессионными ключами:</a:t>
            </a:r>
            <a:endParaRPr sz="21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100"/>
              <a:buChar char="●"/>
            </a:pPr>
            <a:r>
              <a:rPr lang="ru-RU" sz="2100">
                <a:solidFill>
                  <a:srgbClr val="202122"/>
                </a:solidFill>
                <a:highlight>
                  <a:schemeClr val="lt1"/>
                </a:highlight>
              </a:rPr>
              <a:t>передать зашифрованный сеансовый ключ для алгоритма симметричного шифрования</a:t>
            </a:r>
            <a:endParaRPr sz="21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100"/>
              <a:buChar char="●"/>
            </a:pPr>
            <a:r>
              <a:rPr lang="ru-RU" sz="2100">
                <a:solidFill>
                  <a:srgbClr val="202122"/>
                </a:solidFill>
                <a:highlight>
                  <a:schemeClr val="lt1"/>
                </a:highlight>
              </a:rPr>
              <a:t>продолжать передачу данных, зашифрованных алгоритмом симметричного шифрования с ранее переданным сеансовым ключом</a:t>
            </a:r>
            <a:endParaRPr sz="21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2021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409" name="Google Shape;40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620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7"/>
          <p:cNvSpPr txBox="1"/>
          <p:nvPr/>
        </p:nvSpPr>
        <p:spPr>
          <a:xfrm>
            <a:off x="806543" y="223927"/>
            <a:ext cx="1383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RSA-DSA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7"/>
          <p:cNvSpPr txBox="1"/>
          <p:nvPr/>
        </p:nvSpPr>
        <p:spPr>
          <a:xfrm>
            <a:off x="806543" y="743221"/>
            <a:ext cx="11262600" cy="6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Подпись и верификация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202122"/>
                </a:solidFill>
                <a:highlight>
                  <a:schemeClr val="lt1"/>
                </a:highlight>
              </a:rPr>
              <a:t>P = (e, n)</a:t>
            </a:r>
            <a:r>
              <a:rPr lang="ru-RU" sz="3000">
                <a:solidFill>
                  <a:srgbClr val="202122"/>
                </a:solidFill>
                <a:highlight>
                  <a:schemeClr val="lt1"/>
                </a:highlight>
              </a:rPr>
              <a:t> - публичный ключ</a:t>
            </a:r>
            <a:endParaRPr sz="3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202122"/>
                </a:solidFill>
                <a:highlight>
                  <a:schemeClr val="lt1"/>
                </a:highlight>
              </a:rPr>
              <a:t>S = (d, n)</a:t>
            </a:r>
            <a:r>
              <a:rPr lang="ru-RU" sz="3000">
                <a:solidFill>
                  <a:srgbClr val="202122"/>
                </a:solidFill>
                <a:highlight>
                  <a:schemeClr val="lt1"/>
                </a:highlight>
              </a:rPr>
              <a:t> - приватный ключ </a:t>
            </a:r>
            <a:endParaRPr sz="3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202122"/>
                </a:solidFill>
                <a:highlight>
                  <a:schemeClr val="lt1"/>
                </a:highlight>
              </a:rPr>
              <a:t>Подпись:</a:t>
            </a:r>
            <a:endParaRPr sz="3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202122"/>
                </a:solidFill>
                <a:highlight>
                  <a:schemeClr val="lt1"/>
                </a:highlight>
              </a:rPr>
              <a:t>s = m</a:t>
            </a:r>
            <a:r>
              <a:rPr b="1" baseline="30000" lang="ru-RU" sz="3000">
                <a:solidFill>
                  <a:srgbClr val="202122"/>
                </a:solidFill>
                <a:highlight>
                  <a:schemeClr val="lt1"/>
                </a:highlight>
              </a:rPr>
              <a:t>d</a:t>
            </a:r>
            <a:r>
              <a:rPr b="1" lang="ru-RU" sz="3000">
                <a:solidFill>
                  <a:srgbClr val="202122"/>
                </a:solidFill>
                <a:highlight>
                  <a:schemeClr val="lt1"/>
                </a:highlight>
              </a:rPr>
              <a:t> mod n</a:t>
            </a:r>
            <a:endParaRPr b="1" sz="3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202122"/>
                </a:solidFill>
                <a:highlight>
                  <a:schemeClr val="lt1"/>
                </a:highlight>
              </a:rPr>
              <a:t>отправить (m, s)</a:t>
            </a:r>
            <a:endParaRPr sz="3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202122"/>
                </a:solidFill>
                <a:highlight>
                  <a:schemeClr val="lt1"/>
                </a:highlight>
              </a:rPr>
              <a:t>Верификация:</a:t>
            </a:r>
            <a:endParaRPr sz="3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202122"/>
                </a:solidFill>
                <a:highlight>
                  <a:schemeClr val="lt1"/>
                </a:highlight>
              </a:rPr>
              <a:t>m` = s</a:t>
            </a:r>
            <a:r>
              <a:rPr b="1" baseline="30000" lang="ru-RU" sz="3000">
                <a:solidFill>
                  <a:srgbClr val="202122"/>
                </a:solidFill>
                <a:highlight>
                  <a:schemeClr val="lt1"/>
                </a:highlight>
              </a:rPr>
              <a:t>p</a:t>
            </a:r>
            <a:r>
              <a:rPr b="1" lang="ru-RU" sz="3000">
                <a:solidFill>
                  <a:srgbClr val="202122"/>
                </a:solidFill>
                <a:highlight>
                  <a:schemeClr val="lt1"/>
                </a:highlight>
              </a:rPr>
              <a:t> mod n</a:t>
            </a:r>
            <a:endParaRPr b="1" sz="3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202122"/>
                </a:solidFill>
                <a:highlight>
                  <a:schemeClr val="lt1"/>
                </a:highlight>
              </a:rPr>
              <a:t>сравнить m и m`</a:t>
            </a:r>
            <a:endParaRPr sz="3000">
              <a:solidFill>
                <a:srgbClr val="2021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416" name="Google Shape;41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8"/>
          <p:cNvSpPr txBox="1"/>
          <p:nvPr/>
        </p:nvSpPr>
        <p:spPr>
          <a:xfrm>
            <a:off x="806543" y="223927"/>
            <a:ext cx="415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RSA</a:t>
            </a:r>
            <a:endParaRPr/>
          </a:p>
        </p:txBody>
      </p:sp>
      <p:sp>
        <p:nvSpPr>
          <p:cNvPr id="418" name="Google Shape;418;p38"/>
          <p:cNvSpPr txBox="1"/>
          <p:nvPr/>
        </p:nvSpPr>
        <p:spPr>
          <a:xfrm>
            <a:off x="806543" y="889000"/>
            <a:ext cx="11262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RSA-DSA + RSA-ED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883780" y="2573539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b="0" i="0" lang="ru-RU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</a:t>
            </a:r>
            <a:endParaRPr/>
          </a:p>
        </p:txBody>
      </p:sp>
      <p:sp>
        <p:nvSpPr>
          <p:cNvPr id="420" name="Google Shape;420;p38"/>
          <p:cNvSpPr/>
          <p:nvPr/>
        </p:nvSpPr>
        <p:spPr>
          <a:xfrm>
            <a:off x="7649235" y="2573538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b="0" i="0" lang="ru-RU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b="0" i="0" sz="5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1" name="Google Shape;421;p38"/>
          <p:cNvSpPr txBox="1"/>
          <p:nvPr/>
        </p:nvSpPr>
        <p:spPr>
          <a:xfrm>
            <a:off x="1881849" y="2650350"/>
            <a:ext cx="35274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PRIVATE KEY A (PRIV A)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PUBLIC KEY B (PUB B)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436025" y="4977275"/>
            <a:ext cx="18036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rsa-sign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8622225" y="2650350"/>
            <a:ext cx="31119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PRIVATE KEY B (PRIV B)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PUBLIC KEY A (PUB A)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4" name="Google Shape;424;p38"/>
          <p:cNvCxnSpPr>
            <a:stCxn id="419" idx="2"/>
            <a:endCxn id="422" idx="0"/>
          </p:cNvCxnSpPr>
          <p:nvPr/>
        </p:nvCxnSpPr>
        <p:spPr>
          <a:xfrm>
            <a:off x="1337830" y="3507139"/>
            <a:ext cx="0" cy="1470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5" name="Google Shape;425;p38"/>
          <p:cNvSpPr/>
          <p:nvPr/>
        </p:nvSpPr>
        <p:spPr>
          <a:xfrm>
            <a:off x="436025" y="6707725"/>
            <a:ext cx="18036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rsa-encrypt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" name="Google Shape;426;p38"/>
          <p:cNvSpPr txBox="1"/>
          <p:nvPr/>
        </p:nvSpPr>
        <p:spPr>
          <a:xfrm>
            <a:off x="1437449" y="3813813"/>
            <a:ext cx="35274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message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 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7" name="Google Shape;427;p38"/>
          <p:cNvCxnSpPr>
            <a:stCxn id="422" idx="2"/>
            <a:endCxn id="425" idx="0"/>
          </p:cNvCxnSpPr>
          <p:nvPr/>
        </p:nvCxnSpPr>
        <p:spPr>
          <a:xfrm>
            <a:off x="1337825" y="5510675"/>
            <a:ext cx="0" cy="1197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8" name="Google Shape;428;p38"/>
          <p:cNvSpPr txBox="1"/>
          <p:nvPr/>
        </p:nvSpPr>
        <p:spPr>
          <a:xfrm>
            <a:off x="1437449" y="5549988"/>
            <a:ext cx="35274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message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signature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 B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38"/>
          <p:cNvSpPr/>
          <p:nvPr/>
        </p:nvSpPr>
        <p:spPr>
          <a:xfrm>
            <a:off x="7201475" y="4977275"/>
            <a:ext cx="18036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rsa-decrypt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0" name="Google Shape;430;p38"/>
          <p:cNvSpPr txBox="1"/>
          <p:nvPr/>
        </p:nvSpPr>
        <p:spPr>
          <a:xfrm>
            <a:off x="8194450" y="3852213"/>
            <a:ext cx="25677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encrypted </a:t>
            </a: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message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PRIV B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1" name="Google Shape;431;p38"/>
          <p:cNvCxnSpPr>
            <a:endCxn id="429" idx="1"/>
          </p:cNvCxnSpPr>
          <p:nvPr/>
        </p:nvCxnSpPr>
        <p:spPr>
          <a:xfrm flipH="1" rot="10800000">
            <a:off x="2265575" y="5243975"/>
            <a:ext cx="4935900" cy="1721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38"/>
          <p:cNvCxnSpPr>
            <a:stCxn id="420" idx="2"/>
            <a:endCxn id="429" idx="0"/>
          </p:cNvCxnSpPr>
          <p:nvPr/>
        </p:nvCxnSpPr>
        <p:spPr>
          <a:xfrm>
            <a:off x="8103285" y="3507138"/>
            <a:ext cx="0" cy="1470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33" name="Google Shape;433;p38"/>
          <p:cNvSpPr/>
          <p:nvPr/>
        </p:nvSpPr>
        <p:spPr>
          <a:xfrm>
            <a:off x="7201475" y="6707725"/>
            <a:ext cx="18036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rsa-verify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34" name="Google Shape;434;p38"/>
          <p:cNvCxnSpPr>
            <a:stCxn id="429" idx="2"/>
            <a:endCxn id="433" idx="0"/>
          </p:cNvCxnSpPr>
          <p:nvPr/>
        </p:nvCxnSpPr>
        <p:spPr>
          <a:xfrm>
            <a:off x="8103275" y="5510675"/>
            <a:ext cx="0" cy="1197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35" name="Google Shape;435;p38"/>
          <p:cNvSpPr txBox="1"/>
          <p:nvPr/>
        </p:nvSpPr>
        <p:spPr>
          <a:xfrm>
            <a:off x="8129225" y="5549988"/>
            <a:ext cx="2567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de</a:t>
            </a: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crypted message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signature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PUB 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440" name="Google Shape;44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9"/>
          <p:cNvSpPr txBox="1"/>
          <p:nvPr/>
        </p:nvSpPr>
        <p:spPr>
          <a:xfrm>
            <a:off x="806543" y="223927"/>
            <a:ext cx="415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RSA</a:t>
            </a:r>
            <a:endParaRPr/>
          </a:p>
        </p:txBody>
      </p:sp>
      <p:sp>
        <p:nvSpPr>
          <p:cNvPr id="442" name="Google Shape;442;p39"/>
          <p:cNvSpPr txBox="1"/>
          <p:nvPr/>
        </p:nvSpPr>
        <p:spPr>
          <a:xfrm>
            <a:off x="806543" y="889000"/>
            <a:ext cx="11262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RSA-DSA + SYMMETRIC-ED - session key transmission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883780" y="2573539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b="0" i="0" lang="ru-RU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</a:t>
            </a:r>
            <a:endParaRPr/>
          </a:p>
        </p:txBody>
      </p:sp>
      <p:sp>
        <p:nvSpPr>
          <p:cNvPr id="444" name="Google Shape;444;p39"/>
          <p:cNvSpPr/>
          <p:nvPr/>
        </p:nvSpPr>
        <p:spPr>
          <a:xfrm>
            <a:off x="7649235" y="2573538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b="0" i="0" lang="ru-RU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b="0" i="0" sz="5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5" name="Google Shape;445;p39"/>
          <p:cNvSpPr txBox="1"/>
          <p:nvPr/>
        </p:nvSpPr>
        <p:spPr>
          <a:xfrm>
            <a:off x="1881849" y="2650350"/>
            <a:ext cx="35274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PUBLIC KEY B (PUB B)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39"/>
          <p:cNvSpPr txBox="1"/>
          <p:nvPr/>
        </p:nvSpPr>
        <p:spPr>
          <a:xfrm>
            <a:off x="8622225" y="2650350"/>
            <a:ext cx="31119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PRIVATE KEY B (PRIV B)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7" name="Google Shape;447;p39"/>
          <p:cNvCxnSpPr>
            <a:stCxn id="443" idx="2"/>
            <a:endCxn id="448" idx="0"/>
          </p:cNvCxnSpPr>
          <p:nvPr/>
        </p:nvCxnSpPr>
        <p:spPr>
          <a:xfrm>
            <a:off x="1337830" y="3507139"/>
            <a:ext cx="0" cy="3200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8" name="Google Shape;448;p39"/>
          <p:cNvSpPr/>
          <p:nvPr/>
        </p:nvSpPr>
        <p:spPr>
          <a:xfrm>
            <a:off x="436025" y="6707725"/>
            <a:ext cx="18036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encrypt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9" name="Google Shape;449;p39"/>
          <p:cNvSpPr txBox="1"/>
          <p:nvPr/>
        </p:nvSpPr>
        <p:spPr>
          <a:xfrm>
            <a:off x="1437449" y="4717425"/>
            <a:ext cx="35274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session key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 B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39"/>
          <p:cNvSpPr/>
          <p:nvPr/>
        </p:nvSpPr>
        <p:spPr>
          <a:xfrm>
            <a:off x="7201475" y="4977275"/>
            <a:ext cx="18036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rsa-decrypt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1" name="Google Shape;451;p39"/>
          <p:cNvSpPr txBox="1"/>
          <p:nvPr/>
        </p:nvSpPr>
        <p:spPr>
          <a:xfrm>
            <a:off x="8194450" y="3852225"/>
            <a:ext cx="3064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encrypted session key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PRIV B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2" name="Google Shape;452;p39"/>
          <p:cNvCxnSpPr>
            <a:endCxn id="450" idx="1"/>
          </p:cNvCxnSpPr>
          <p:nvPr/>
        </p:nvCxnSpPr>
        <p:spPr>
          <a:xfrm flipH="1" rot="10800000">
            <a:off x="2265575" y="5243975"/>
            <a:ext cx="4935900" cy="1721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39"/>
          <p:cNvCxnSpPr>
            <a:stCxn id="444" idx="2"/>
            <a:endCxn id="450" idx="0"/>
          </p:cNvCxnSpPr>
          <p:nvPr/>
        </p:nvCxnSpPr>
        <p:spPr>
          <a:xfrm>
            <a:off x="8103285" y="3507138"/>
            <a:ext cx="0" cy="1470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54" name="Google Shape;454;p39"/>
          <p:cNvCxnSpPr>
            <a:stCxn id="450" idx="2"/>
            <a:endCxn id="455" idx="0"/>
          </p:cNvCxnSpPr>
          <p:nvPr/>
        </p:nvCxnSpPr>
        <p:spPr>
          <a:xfrm>
            <a:off x="8103275" y="5510675"/>
            <a:ext cx="0" cy="1197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6" name="Google Shape;456;p39"/>
          <p:cNvSpPr txBox="1"/>
          <p:nvPr/>
        </p:nvSpPr>
        <p:spPr>
          <a:xfrm>
            <a:off x="6614525" y="6753775"/>
            <a:ext cx="2977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decrypted session key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461" name="Google Shape;46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0"/>
          <p:cNvSpPr txBox="1"/>
          <p:nvPr/>
        </p:nvSpPr>
        <p:spPr>
          <a:xfrm>
            <a:off x="806543" y="223927"/>
            <a:ext cx="415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RSA</a:t>
            </a:r>
            <a:endParaRPr/>
          </a:p>
        </p:txBody>
      </p:sp>
      <p:sp>
        <p:nvSpPr>
          <p:cNvPr id="463" name="Google Shape;463;p40"/>
          <p:cNvSpPr txBox="1"/>
          <p:nvPr/>
        </p:nvSpPr>
        <p:spPr>
          <a:xfrm>
            <a:off x="806543" y="889000"/>
            <a:ext cx="11262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RSA-DSA + </a:t>
            </a:r>
            <a:r>
              <a:rPr b="1"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SYMMETRIC-ED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883780" y="2573539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b="0" i="0" lang="ru-RU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</a:t>
            </a:r>
            <a:endParaRPr/>
          </a:p>
        </p:txBody>
      </p:sp>
      <p:sp>
        <p:nvSpPr>
          <p:cNvPr id="465" name="Google Shape;465;p40"/>
          <p:cNvSpPr/>
          <p:nvPr/>
        </p:nvSpPr>
        <p:spPr>
          <a:xfrm>
            <a:off x="7649235" y="2573538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b="0" i="0" lang="ru-RU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b="0" i="0" sz="5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6" name="Google Shape;466;p40"/>
          <p:cNvSpPr txBox="1"/>
          <p:nvPr/>
        </p:nvSpPr>
        <p:spPr>
          <a:xfrm>
            <a:off x="1881849" y="2650350"/>
            <a:ext cx="35274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PRIVATE KEY A (PRIV A)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session key (SK)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40"/>
          <p:cNvSpPr/>
          <p:nvPr/>
        </p:nvSpPr>
        <p:spPr>
          <a:xfrm>
            <a:off x="436025" y="4977275"/>
            <a:ext cx="18036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rsa-sign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8" name="Google Shape;468;p40"/>
          <p:cNvSpPr txBox="1"/>
          <p:nvPr/>
        </p:nvSpPr>
        <p:spPr>
          <a:xfrm>
            <a:off x="8622225" y="2650350"/>
            <a:ext cx="31119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PUBLIC KEY A (PUB A)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session key (SK)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9" name="Google Shape;469;p40"/>
          <p:cNvCxnSpPr>
            <a:stCxn id="464" idx="2"/>
            <a:endCxn id="467" idx="0"/>
          </p:cNvCxnSpPr>
          <p:nvPr/>
        </p:nvCxnSpPr>
        <p:spPr>
          <a:xfrm>
            <a:off x="1337830" y="3507139"/>
            <a:ext cx="0" cy="1470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0" name="Google Shape;470;p40"/>
          <p:cNvSpPr/>
          <p:nvPr/>
        </p:nvSpPr>
        <p:spPr>
          <a:xfrm>
            <a:off x="436025" y="6707725"/>
            <a:ext cx="1803600" cy="89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symmetric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encrypt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1" name="Google Shape;471;p40"/>
          <p:cNvSpPr txBox="1"/>
          <p:nvPr/>
        </p:nvSpPr>
        <p:spPr>
          <a:xfrm>
            <a:off x="1437449" y="3813813"/>
            <a:ext cx="35274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message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 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2" name="Google Shape;472;p40"/>
          <p:cNvCxnSpPr>
            <a:stCxn id="467" idx="2"/>
            <a:endCxn id="470" idx="0"/>
          </p:cNvCxnSpPr>
          <p:nvPr/>
        </p:nvCxnSpPr>
        <p:spPr>
          <a:xfrm>
            <a:off x="1337825" y="5510675"/>
            <a:ext cx="0" cy="1197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3" name="Google Shape;473;p40"/>
          <p:cNvSpPr txBox="1"/>
          <p:nvPr/>
        </p:nvSpPr>
        <p:spPr>
          <a:xfrm>
            <a:off x="1437449" y="5549988"/>
            <a:ext cx="35274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message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signature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SK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40"/>
          <p:cNvSpPr/>
          <p:nvPr/>
        </p:nvSpPr>
        <p:spPr>
          <a:xfrm>
            <a:off x="7201475" y="4730675"/>
            <a:ext cx="1803600" cy="7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symmetric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decrypt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Google Shape;475;p40"/>
          <p:cNvSpPr txBox="1"/>
          <p:nvPr/>
        </p:nvSpPr>
        <p:spPr>
          <a:xfrm>
            <a:off x="8194450" y="3728900"/>
            <a:ext cx="25677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encrypted message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SK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6" name="Google Shape;476;p40"/>
          <p:cNvCxnSpPr>
            <a:endCxn id="474" idx="1"/>
          </p:cNvCxnSpPr>
          <p:nvPr/>
        </p:nvCxnSpPr>
        <p:spPr>
          <a:xfrm flipH="1" rot="10800000">
            <a:off x="2265575" y="5120675"/>
            <a:ext cx="4935900" cy="1721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40"/>
          <p:cNvCxnSpPr>
            <a:stCxn id="465" idx="2"/>
            <a:endCxn id="474" idx="0"/>
          </p:cNvCxnSpPr>
          <p:nvPr/>
        </p:nvCxnSpPr>
        <p:spPr>
          <a:xfrm>
            <a:off x="8103285" y="3507138"/>
            <a:ext cx="0" cy="1223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8" name="Google Shape;478;p40"/>
          <p:cNvSpPr/>
          <p:nvPr/>
        </p:nvSpPr>
        <p:spPr>
          <a:xfrm>
            <a:off x="7201475" y="6707725"/>
            <a:ext cx="18036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rsa-verify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79" name="Google Shape;479;p40"/>
          <p:cNvCxnSpPr>
            <a:stCxn id="474" idx="2"/>
            <a:endCxn id="478" idx="0"/>
          </p:cNvCxnSpPr>
          <p:nvPr/>
        </p:nvCxnSpPr>
        <p:spPr>
          <a:xfrm>
            <a:off x="8103275" y="5510675"/>
            <a:ext cx="0" cy="1197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80" name="Google Shape;480;p40"/>
          <p:cNvSpPr txBox="1"/>
          <p:nvPr/>
        </p:nvSpPr>
        <p:spPr>
          <a:xfrm>
            <a:off x="8129225" y="5549988"/>
            <a:ext cx="2567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decrypted message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signature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PUB 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485" name="Google Shape;48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620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41"/>
          <p:cNvSpPr txBox="1"/>
          <p:nvPr/>
        </p:nvSpPr>
        <p:spPr>
          <a:xfrm>
            <a:off x="806600" y="223925"/>
            <a:ext cx="111936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Further reading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41"/>
          <p:cNvSpPr txBox="1"/>
          <p:nvPr/>
        </p:nvSpPr>
        <p:spPr>
          <a:xfrm>
            <a:off x="806543" y="743221"/>
            <a:ext cx="11262600" cy="79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 это всё?</a:t>
            </a:r>
            <a:endParaRPr b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lang="ru-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Diffie–Hellman key exchange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lang="ru-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Оптимизации RSA: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быстрое возведение в степень, редукция по Монтгомери и другие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lang="ru-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Асимметричная </a:t>
            </a:r>
            <a:r>
              <a:rPr b="1" lang="ru-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криптография</a:t>
            </a:r>
            <a:r>
              <a:rPr b="1" lang="ru-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на </a:t>
            </a:r>
            <a:r>
              <a:rPr b="1" lang="ru-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эллиптических</a:t>
            </a:r>
            <a:r>
              <a:rPr b="1" lang="ru-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кривых</a:t>
            </a:r>
            <a:r>
              <a:rPr lang="ru-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ec256, ed25519, ГОСТ Р 34.10-2001, SM2 и другие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rPr b="1" lang="ru-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Симметричная криптография</a:t>
            </a:r>
            <a:r>
              <a:rPr lang="ru-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rPr lang="ru-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AES, Магма, Кузнечик,  SM4 и другие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rPr b="1" lang="ru-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Хеши</a:t>
            </a:r>
            <a:r>
              <a:rPr lang="ru-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rPr lang="ru-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SHA256, SHA3, Blake3, Стрибог, SM3 и другие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b="1" lang="ru-RU" sz="20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Постквантовая криптография</a:t>
            </a:r>
            <a:endParaRPr b="1" sz="20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ru-RU" sz="20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Christof Paar, Jan Pelzl</a:t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000">
                <a:solidFill>
                  <a:srgbClr val="0F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Understanding Cryptography: A Textbook for Students and Practitioners</a:t>
            </a:r>
            <a:endParaRPr b="1" sz="20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806543" y="223927"/>
            <a:ext cx="1383392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801203" y="793126"/>
            <a:ext cx="11262470" cy="878496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Современная криптография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В основе построения криптостойких систем лежит многократное использование относительно простых преобразований, так называемых криптографических примитивов.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t/>
            </a:r>
            <a:endParaRPr b="0" i="0" sz="2000" u="none" cap="none" strike="noStrike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Криптографическим протоколом называется абстрактный или конкретный протокол, включающий набор криптографических алгоритмов. В основе протокола лежит набор правил, регламентирующих использование криптографических преобразований и алгоритмов в информационных процессах.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835522" y="1389648"/>
            <a:ext cx="8549109" cy="3795963"/>
          </a:xfrm>
          <a:prstGeom prst="rect">
            <a:avLst/>
          </a:prstGeom>
          <a:solidFill>
            <a:srgbClr val="BEEFAD"/>
          </a:solidFill>
          <a:ln cap="flat" cmpd="sng" w="12700">
            <a:solidFill>
              <a:schemeClr val="dk1">
                <a:alpha val="56078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890337" y="1477885"/>
            <a:ext cx="4619854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КРИПТОГРАФИЧЕСКАЯ СИСТЕМА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935787" y="2071063"/>
            <a:ext cx="4788568" cy="4411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>
                <a:alpha val="56078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ru-RU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симметричное шифрование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935787" y="2615314"/>
            <a:ext cx="4788568" cy="4411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>
                <a:alpha val="56078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ru-RU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асимметричное шифрование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935787" y="3159565"/>
            <a:ext cx="4788568" cy="4411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>
                <a:alpha val="56078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ru-RU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цифровые подписи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935787" y="3705100"/>
            <a:ext cx="4788568" cy="4411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>
                <a:alpha val="56078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ru-RU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хеширование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935787" y="4554329"/>
            <a:ext cx="4788568" cy="441146"/>
          </a:xfrm>
          <a:prstGeom prst="rect">
            <a:avLst/>
          </a:prstGeom>
          <a:solidFill>
            <a:srgbClr val="FBDEED"/>
          </a:solidFill>
          <a:ln cap="flat" cmpd="sng" w="12700">
            <a:solidFill>
              <a:schemeClr val="dk1">
                <a:alpha val="56078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криптографический протокол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5952058" y="2071063"/>
            <a:ext cx="480380" cy="207518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507946" y="2718803"/>
            <a:ext cx="2752357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криптографические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примитивы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806543" y="223927"/>
            <a:ext cx="1383392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830914" y="889000"/>
            <a:ext cx="11262600" cy="82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Задачи и области применения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Конфиденциальность</a:t>
            </a:r>
            <a:endParaRPr/>
          </a:p>
          <a:p>
            <a:pPr indent="-45720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Целостность данных</a:t>
            </a:r>
            <a:endParaRPr/>
          </a:p>
          <a:p>
            <a:pPr indent="-45720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Аутентификация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hyper text transfer protocol </a:t>
            </a:r>
            <a:r>
              <a:rPr b="1" i="0" lang="ru-RU" sz="28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secure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</a:t>
            </a:r>
            <a:r>
              <a:rPr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ru-RU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все передаваемые и получаемые данные защищены криптографической системой (протокол TLS + набор криптографических примитивов), третьи лица не могут получить к ним доступ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914" y="3931411"/>
            <a:ext cx="5706271" cy="7335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7"/>
          <p:cNvCxnSpPr/>
          <p:nvPr/>
        </p:nvCxnSpPr>
        <p:spPr>
          <a:xfrm flipH="1" rot="10800000">
            <a:off x="911416" y="4423786"/>
            <a:ext cx="2066400" cy="664878"/>
          </a:xfrm>
          <a:prstGeom prst="straightConnector1">
            <a:avLst/>
          </a:prstGeom>
          <a:noFill/>
          <a:ln cap="flat" cmpd="sng" w="76200">
            <a:solidFill>
              <a:srgbClr val="FD5D4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6" name="Google Shape;96;p17"/>
          <p:cNvCxnSpPr/>
          <p:nvPr/>
        </p:nvCxnSpPr>
        <p:spPr>
          <a:xfrm flipH="1" rot="10800000">
            <a:off x="3672650" y="5508625"/>
            <a:ext cx="2041800" cy="686400"/>
          </a:xfrm>
          <a:prstGeom prst="straightConnector1">
            <a:avLst/>
          </a:prstGeom>
          <a:noFill/>
          <a:ln cap="flat" cmpd="sng" w="76200">
            <a:solidFill>
              <a:srgbClr val="FD5D47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806543" y="223927"/>
            <a:ext cx="415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806543" y="889000"/>
            <a:ext cx="11262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Симметричное шифрование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3553150" y="2594975"/>
            <a:ext cx="2366100" cy="120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symmetric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cipher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encryption </a:t>
            </a:r>
            <a:endParaRPr sz="2400"/>
          </a:p>
        </p:txBody>
      </p:sp>
      <p:sp>
        <p:nvSpPr>
          <p:cNvPr id="105" name="Google Shape;105;p18"/>
          <p:cNvSpPr txBox="1"/>
          <p:nvPr/>
        </p:nvSpPr>
        <p:spPr>
          <a:xfrm>
            <a:off x="806550" y="2656025"/>
            <a:ext cx="20313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plain text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key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" name="Google Shape;106;p18"/>
          <p:cNvCxnSpPr>
            <a:stCxn id="105" idx="3"/>
            <a:endCxn id="104" idx="1"/>
          </p:cNvCxnSpPr>
          <p:nvPr/>
        </p:nvCxnSpPr>
        <p:spPr>
          <a:xfrm>
            <a:off x="2837850" y="3197225"/>
            <a:ext cx="715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8"/>
          <p:cNvSpPr txBox="1"/>
          <p:nvPr/>
        </p:nvSpPr>
        <p:spPr>
          <a:xfrm>
            <a:off x="6634450" y="2877425"/>
            <a:ext cx="26472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cipher text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8"/>
          <p:cNvCxnSpPr>
            <a:stCxn id="104" idx="3"/>
            <a:endCxn id="107" idx="1"/>
          </p:cNvCxnSpPr>
          <p:nvPr/>
        </p:nvCxnSpPr>
        <p:spPr>
          <a:xfrm>
            <a:off x="5919250" y="3197225"/>
            <a:ext cx="715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8"/>
          <p:cNvSpPr/>
          <p:nvPr/>
        </p:nvSpPr>
        <p:spPr>
          <a:xfrm>
            <a:off x="3553150" y="5076450"/>
            <a:ext cx="2366100" cy="120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symmetric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cipher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decryption </a:t>
            </a:r>
            <a:endParaRPr sz="2400"/>
          </a:p>
        </p:txBody>
      </p:sp>
      <p:sp>
        <p:nvSpPr>
          <p:cNvPr id="110" name="Google Shape;110;p18"/>
          <p:cNvSpPr txBox="1"/>
          <p:nvPr/>
        </p:nvSpPr>
        <p:spPr>
          <a:xfrm>
            <a:off x="854375" y="5137500"/>
            <a:ext cx="20313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cipher text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key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" name="Google Shape;111;p18"/>
          <p:cNvCxnSpPr>
            <a:stCxn id="110" idx="3"/>
            <a:endCxn id="109" idx="1"/>
          </p:cNvCxnSpPr>
          <p:nvPr/>
        </p:nvCxnSpPr>
        <p:spPr>
          <a:xfrm>
            <a:off x="2885675" y="5678700"/>
            <a:ext cx="667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8"/>
          <p:cNvSpPr txBox="1"/>
          <p:nvPr/>
        </p:nvSpPr>
        <p:spPr>
          <a:xfrm>
            <a:off x="6682275" y="5358900"/>
            <a:ext cx="26472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plain </a:t>
            </a: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" name="Google Shape;113;p18"/>
          <p:cNvCxnSpPr>
            <a:stCxn id="109" idx="3"/>
            <a:endCxn id="112" idx="1"/>
          </p:cNvCxnSpPr>
          <p:nvPr/>
        </p:nvCxnSpPr>
        <p:spPr>
          <a:xfrm>
            <a:off x="5919250" y="5678700"/>
            <a:ext cx="762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8"/>
          <p:cNvSpPr txBox="1"/>
          <p:nvPr/>
        </p:nvSpPr>
        <p:spPr>
          <a:xfrm>
            <a:off x="854375" y="6822475"/>
            <a:ext cx="97008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и шифрование и дешифрование осуществляется с помощью одного ключа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невозможно расшифровать сообщение без ключа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806543" y="223927"/>
            <a:ext cx="415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806543" y="889000"/>
            <a:ext cx="11262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Ас</a:t>
            </a:r>
            <a:r>
              <a:rPr b="1"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имметричное шифрование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3553150" y="2594975"/>
            <a:ext cx="2366100" cy="120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symmetric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cipher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encryption </a:t>
            </a:r>
            <a:endParaRPr sz="2400"/>
          </a:p>
        </p:txBody>
      </p:sp>
      <p:sp>
        <p:nvSpPr>
          <p:cNvPr id="123" name="Google Shape;123;p19"/>
          <p:cNvSpPr txBox="1"/>
          <p:nvPr/>
        </p:nvSpPr>
        <p:spPr>
          <a:xfrm>
            <a:off x="806550" y="2656025"/>
            <a:ext cx="20313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plain text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public key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" name="Google Shape;124;p19"/>
          <p:cNvCxnSpPr>
            <a:stCxn id="123" idx="3"/>
            <a:endCxn id="122" idx="1"/>
          </p:cNvCxnSpPr>
          <p:nvPr/>
        </p:nvCxnSpPr>
        <p:spPr>
          <a:xfrm>
            <a:off x="2837850" y="3197225"/>
            <a:ext cx="715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9"/>
          <p:cNvSpPr txBox="1"/>
          <p:nvPr/>
        </p:nvSpPr>
        <p:spPr>
          <a:xfrm>
            <a:off x="6634450" y="2877425"/>
            <a:ext cx="26472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cipher text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19"/>
          <p:cNvCxnSpPr>
            <a:stCxn id="122" idx="3"/>
            <a:endCxn id="125" idx="1"/>
          </p:cNvCxnSpPr>
          <p:nvPr/>
        </p:nvCxnSpPr>
        <p:spPr>
          <a:xfrm>
            <a:off x="5919250" y="3197225"/>
            <a:ext cx="715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9"/>
          <p:cNvSpPr/>
          <p:nvPr/>
        </p:nvSpPr>
        <p:spPr>
          <a:xfrm>
            <a:off x="3600975" y="5076450"/>
            <a:ext cx="2366100" cy="120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symmetric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cipher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decryption </a:t>
            </a:r>
            <a:endParaRPr sz="2400"/>
          </a:p>
        </p:txBody>
      </p:sp>
      <p:sp>
        <p:nvSpPr>
          <p:cNvPr id="128" name="Google Shape;128;p19"/>
          <p:cNvSpPr txBox="1"/>
          <p:nvPr/>
        </p:nvSpPr>
        <p:spPr>
          <a:xfrm>
            <a:off x="854375" y="5137500"/>
            <a:ext cx="20313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cipher text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private key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" name="Google Shape;129;p19"/>
          <p:cNvCxnSpPr>
            <a:stCxn id="128" idx="3"/>
            <a:endCxn id="127" idx="1"/>
          </p:cNvCxnSpPr>
          <p:nvPr/>
        </p:nvCxnSpPr>
        <p:spPr>
          <a:xfrm>
            <a:off x="2885675" y="5678700"/>
            <a:ext cx="715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9"/>
          <p:cNvSpPr txBox="1"/>
          <p:nvPr/>
        </p:nvSpPr>
        <p:spPr>
          <a:xfrm>
            <a:off x="6682275" y="5358900"/>
            <a:ext cx="26472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plain text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" name="Google Shape;131;p19"/>
          <p:cNvCxnSpPr>
            <a:stCxn id="127" idx="3"/>
            <a:endCxn id="130" idx="1"/>
          </p:cNvCxnSpPr>
          <p:nvPr/>
        </p:nvCxnSpPr>
        <p:spPr>
          <a:xfrm>
            <a:off x="5967075" y="5678700"/>
            <a:ext cx="715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9"/>
          <p:cNvSpPr txBox="1"/>
          <p:nvPr/>
        </p:nvSpPr>
        <p:spPr>
          <a:xfrm>
            <a:off x="854375" y="6822475"/>
            <a:ext cx="97008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шифрование осуществляется с помощью публичного ключа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дешифрование осуществляется с помощью приватного ключа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невозможно зашифровать сообщение без </a:t>
            </a: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публичного </a:t>
            </a: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ключа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невозможно расшифровать сообщение без </a:t>
            </a: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приватного </a:t>
            </a: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ключа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806543" y="223927"/>
            <a:ext cx="415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806543" y="889000"/>
            <a:ext cx="11262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Цифровые подписи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3553150" y="2594975"/>
            <a:ext cx="2366100" cy="120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signature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 - sign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806550" y="2656025"/>
            <a:ext cx="20313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plain text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private key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" name="Google Shape;142;p20"/>
          <p:cNvCxnSpPr>
            <a:stCxn id="141" idx="3"/>
            <a:endCxn id="140" idx="1"/>
          </p:cNvCxnSpPr>
          <p:nvPr/>
        </p:nvCxnSpPr>
        <p:spPr>
          <a:xfrm>
            <a:off x="2837850" y="3197225"/>
            <a:ext cx="715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0"/>
          <p:cNvSpPr txBox="1"/>
          <p:nvPr/>
        </p:nvSpPr>
        <p:spPr>
          <a:xfrm>
            <a:off x="6634450" y="2877425"/>
            <a:ext cx="26472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signature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" name="Google Shape;144;p20"/>
          <p:cNvCxnSpPr>
            <a:stCxn id="140" idx="3"/>
            <a:endCxn id="143" idx="1"/>
          </p:cNvCxnSpPr>
          <p:nvPr/>
        </p:nvCxnSpPr>
        <p:spPr>
          <a:xfrm>
            <a:off x="5919250" y="3197225"/>
            <a:ext cx="715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0"/>
          <p:cNvSpPr/>
          <p:nvPr/>
        </p:nvSpPr>
        <p:spPr>
          <a:xfrm>
            <a:off x="3600975" y="5076450"/>
            <a:ext cx="2366100" cy="120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signature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 - verify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806550" y="4941900"/>
            <a:ext cx="20313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signature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plain text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public key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" name="Google Shape;147;p20"/>
          <p:cNvCxnSpPr>
            <a:stCxn id="146" idx="3"/>
            <a:endCxn id="145" idx="1"/>
          </p:cNvCxnSpPr>
          <p:nvPr/>
        </p:nvCxnSpPr>
        <p:spPr>
          <a:xfrm>
            <a:off x="2837850" y="5678700"/>
            <a:ext cx="763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0"/>
          <p:cNvSpPr txBox="1"/>
          <p:nvPr/>
        </p:nvSpPr>
        <p:spPr>
          <a:xfrm>
            <a:off x="6682275" y="5358900"/>
            <a:ext cx="58314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signature verification result (pass/fail)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" name="Google Shape;149;p20"/>
          <p:cNvCxnSpPr>
            <a:stCxn id="145" idx="3"/>
            <a:endCxn id="148" idx="1"/>
          </p:cNvCxnSpPr>
          <p:nvPr/>
        </p:nvCxnSpPr>
        <p:spPr>
          <a:xfrm>
            <a:off x="5967075" y="5678700"/>
            <a:ext cx="715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0"/>
          <p:cNvSpPr txBox="1"/>
          <p:nvPr/>
        </p:nvSpPr>
        <p:spPr>
          <a:xfrm>
            <a:off x="854375" y="6822475"/>
            <a:ext cx="97008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подпись </a:t>
            </a: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осуществляется с помощью приватного ключа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верификация </a:t>
            </a: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осуществляется с помощью публичного ключа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невозможно подписать сообщение без приватного ключа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невозможно верифицировать подпись без публичного ключа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806543" y="223927"/>
            <a:ext cx="415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806543" y="889000"/>
            <a:ext cx="11262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Хеширование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3553150" y="2926175"/>
            <a:ext cx="2366100" cy="120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hashing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806550" y="2987225"/>
            <a:ext cx="22008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message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(any </a:t>
            </a: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length</a:t>
            </a: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21"/>
          <p:cNvCxnSpPr>
            <a:stCxn id="159" idx="3"/>
            <a:endCxn id="158" idx="1"/>
          </p:cNvCxnSpPr>
          <p:nvPr/>
        </p:nvCxnSpPr>
        <p:spPr>
          <a:xfrm>
            <a:off x="3007350" y="3528425"/>
            <a:ext cx="545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1"/>
          <p:cNvSpPr txBox="1"/>
          <p:nvPr/>
        </p:nvSpPr>
        <p:spPr>
          <a:xfrm>
            <a:off x="6634450" y="2873375"/>
            <a:ext cx="39684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message hash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(fixed length)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2" name="Google Shape;162;p21"/>
          <p:cNvCxnSpPr>
            <a:stCxn id="158" idx="3"/>
            <a:endCxn id="161" idx="1"/>
          </p:cNvCxnSpPr>
          <p:nvPr/>
        </p:nvCxnSpPr>
        <p:spPr>
          <a:xfrm>
            <a:off x="5919250" y="3528425"/>
            <a:ext cx="715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1"/>
          <p:cNvSpPr txBox="1"/>
          <p:nvPr/>
        </p:nvSpPr>
        <p:spPr>
          <a:xfrm>
            <a:off x="806550" y="5634175"/>
            <a:ext cx="97008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алгоритм хеширования превращает сообщения произвольной длины в хеш фиксированной длины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незначительные изменения в сообщении приводят к значительному изменению хеша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хеширование должно быть необратимо 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различные входные сообщения не должны превращаться в одинаковые хеши (не должно быть коллизий)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s.jpg"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806543" y="223927"/>
            <a:ext cx="4158190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Задачи и области применения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806543" y="782832"/>
            <a:ext cx="11262600" cy="77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Meet the new friends – Alice and Bob</a:t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Алиса и Боб – два пользователя (или клиент и сервер), которые передают друг другу информацию. Алиса и Боб хотят чтобы информация:</a:t>
            </a:r>
            <a:endParaRPr/>
          </a:p>
          <a:p>
            <a:pPr indent="-45720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не была прочитана третьим лицом в процессе передачи</a:t>
            </a:r>
            <a:endParaRPr/>
          </a:p>
          <a:p>
            <a:pPr indent="-45720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не была изменена в процессе передачи</a:t>
            </a:r>
            <a:endParaRPr/>
          </a:p>
          <a:p>
            <a:pPr indent="-45720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быть уверенными, что информация не была отправлена третьим лицом под видом другого отправителя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Ева хочет читать и изменять информацию, а </a:t>
            </a:r>
            <a:r>
              <a:rPr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также</a:t>
            </a:r>
            <a:r>
              <a:rPr b="0" i="0" lang="ru-RU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отправлять Бобу сообщения притворяясь Алисой.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криптография может помочь нашим новым друзьям, и помешать Еве?</a:t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