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2"/>
    <p:sldId id="312" r:id="rId3"/>
    <p:sldId id="295" r:id="rId4"/>
    <p:sldId id="296" r:id="rId5"/>
    <p:sldId id="318" r:id="rId6"/>
    <p:sldId id="317" r:id="rId7"/>
    <p:sldId id="319" r:id="rId8"/>
    <p:sldId id="328" r:id="rId9"/>
    <p:sldId id="320" r:id="rId10"/>
    <p:sldId id="321" r:id="rId11"/>
    <p:sldId id="322" r:id="rId12"/>
    <p:sldId id="323" r:id="rId13"/>
    <p:sldId id="324" r:id="rId14"/>
    <p:sldId id="325" r:id="rId15"/>
    <p:sldId id="329" r:id="rId16"/>
    <p:sldId id="326" r:id="rId17"/>
    <p:sldId id="330" r:id="rId18"/>
    <p:sldId id="331" r:id="rId19"/>
    <p:sldId id="335" r:id="rId20"/>
    <p:sldId id="333" r:id="rId21"/>
    <p:sldId id="334" r:id="rId22"/>
    <p:sldId id="336" r:id="rId23"/>
    <p:sldId id="338" r:id="rId24"/>
    <p:sldId id="339" r:id="rId25"/>
    <p:sldId id="340" r:id="rId26"/>
    <p:sldId id="341" r:id="rId27"/>
    <p:sldId id="342" r:id="rId28"/>
    <p:sldId id="343" r:id="rId29"/>
    <p:sldId id="344" r:id="rId30"/>
    <p:sldId id="345" r:id="rId31"/>
    <p:sldId id="346"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1pPr>
    <a:lvl2pPr marL="0" marR="0" indent="2286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2pPr>
    <a:lvl3pPr marL="0" marR="0" indent="4572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3pPr>
    <a:lvl4pPr marL="0" marR="0" indent="6858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4pPr>
    <a:lvl5pPr marL="0" marR="0" indent="9144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5pPr>
    <a:lvl6pPr marL="0" marR="0" indent="11430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6pPr>
    <a:lvl7pPr marL="0" marR="0" indent="13716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7pPr>
    <a:lvl8pPr marL="0" marR="0" indent="16002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8pPr>
    <a:lvl9pPr marL="0" marR="0" indent="182880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Сред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00"/>
    <p:restoredTop sz="93741"/>
  </p:normalViewPr>
  <p:slideViewPr>
    <p:cSldViewPr snapToGrid="0" snapToObjects="1">
      <p:cViewPr varScale="1">
        <p:scale>
          <a:sx n="111" d="100"/>
          <a:sy n="111" d="100"/>
        </p:scale>
        <p:origin x="402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2098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nSpc>
                <a:spcPct val="100000"/>
              </a:lnSpc>
              <a:buSzTx/>
              <a:buNone/>
              <a:defRPr sz="4000">
                <a:solidFill>
                  <a:srgbClr val="000000">
                    <a:alpha val="87042"/>
                  </a:srgbClr>
                </a:solidFill>
                <a:latin typeface="Roboto Light"/>
                <a:ea typeface="Roboto Light"/>
                <a:cs typeface="Roboto Light"/>
                <a:sym typeface="Roboto Light"/>
              </a:defRPr>
            </a:lvl1pPr>
            <a:lvl2pPr marL="0" indent="0">
              <a:lnSpc>
                <a:spcPct val="100000"/>
              </a:lnSpc>
              <a:buSzTx/>
              <a:buNone/>
              <a:defRPr sz="4000">
                <a:solidFill>
                  <a:srgbClr val="000000">
                    <a:alpha val="87042"/>
                  </a:srgbClr>
                </a:solidFill>
                <a:latin typeface="Roboto Light"/>
                <a:ea typeface="Roboto Light"/>
                <a:cs typeface="Roboto Light"/>
                <a:sym typeface="Roboto Light"/>
              </a:defRPr>
            </a:lvl2pPr>
            <a:lvl3pPr marL="0" indent="0">
              <a:lnSpc>
                <a:spcPct val="100000"/>
              </a:lnSpc>
              <a:buSzTx/>
              <a:buNone/>
              <a:defRPr sz="4000">
                <a:solidFill>
                  <a:srgbClr val="000000">
                    <a:alpha val="87042"/>
                  </a:srgbClr>
                </a:solidFill>
                <a:latin typeface="Roboto Light"/>
                <a:ea typeface="Roboto Light"/>
                <a:cs typeface="Roboto Light"/>
                <a:sym typeface="Roboto Light"/>
              </a:defRPr>
            </a:lvl3pPr>
            <a:lvl4pPr marL="0" indent="0">
              <a:lnSpc>
                <a:spcPct val="100000"/>
              </a:lnSpc>
              <a:buSzTx/>
              <a:buNone/>
              <a:defRPr sz="4000">
                <a:solidFill>
                  <a:srgbClr val="000000">
                    <a:alpha val="87042"/>
                  </a:srgbClr>
                </a:solidFill>
                <a:latin typeface="Roboto Light"/>
                <a:ea typeface="Roboto Light"/>
                <a:cs typeface="Roboto Light"/>
                <a:sym typeface="Roboto Light"/>
              </a:defRPr>
            </a:lvl4pPr>
            <a:lvl5pPr marL="0" indent="0">
              <a:lnSpc>
                <a:spcPct val="100000"/>
              </a:lnSpc>
              <a:buSzTx/>
              <a:buNone/>
              <a:defRPr sz="4000">
                <a:solidFill>
                  <a:srgbClr val="000000">
                    <a:alpha val="87042"/>
                  </a:srgbClr>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57200"/>
          </a:xfrm>
          <a:prstGeom prst="rect">
            <a:avLst/>
          </a:prstGeom>
        </p:spPr>
        <p:txBody>
          <a:bodyPr anchor="t">
            <a:spAutoFit/>
          </a:bodyPr>
          <a:lstStyle>
            <a:lvl1pPr marL="0" indent="0" algn="r">
              <a:lnSpc>
                <a:spcPct val="100000"/>
              </a:lnSpc>
              <a:buSzTx/>
              <a:buNone/>
              <a:defRPr>
                <a:solidFill>
                  <a:srgbClr val="000000">
                    <a:alpha val="56311"/>
                  </a:srgbClr>
                </a:solidFill>
              </a:defRPr>
            </a:lvl1pPr>
          </a:lstStyle>
          <a:p>
            <a:r>
              <a:t>–Johnny Appleseed</a:t>
            </a:r>
          </a:p>
        </p:txBody>
      </p:sp>
      <p:sp>
        <p:nvSpPr>
          <p:cNvPr id="94" name="“Type a quote here.”"/>
          <p:cNvSpPr txBox="1">
            <a:spLocks noGrp="1"/>
          </p:cNvSpPr>
          <p:nvPr>
            <p:ph type="body" sz="quarter" idx="14"/>
          </p:nvPr>
        </p:nvSpPr>
        <p:spPr>
          <a:xfrm>
            <a:off x="1270000" y="4267200"/>
            <a:ext cx="10464800" cy="609600"/>
          </a:xfrm>
          <a:prstGeom prst="rect">
            <a:avLst/>
          </a:prstGeom>
        </p:spPr>
        <p:txBody>
          <a:bodyPr>
            <a:spAutoFit/>
          </a:bodyPr>
          <a:lstStyle>
            <a:lvl1pPr marL="0" indent="0" algn="r">
              <a:lnSpc>
                <a:spcPct val="100000"/>
              </a:lnSpc>
              <a:buSzTx/>
              <a:buNone/>
              <a:defRPr>
                <a:solidFill>
                  <a:srgbClr val="000000">
                    <a:alpha val="56311"/>
                  </a:srgbClr>
                </a:solidFill>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nSpc>
                <a:spcPct val="100000"/>
              </a:lnSpc>
              <a:buSzTx/>
              <a:buNone/>
              <a:defRPr sz="4000">
                <a:solidFill>
                  <a:srgbClr val="000000">
                    <a:alpha val="87042"/>
                  </a:srgbClr>
                </a:solidFill>
                <a:latin typeface="Roboto Light"/>
                <a:ea typeface="Roboto Light"/>
                <a:cs typeface="Roboto Light"/>
                <a:sym typeface="Roboto Light"/>
              </a:defRPr>
            </a:lvl1pPr>
            <a:lvl2pPr marL="0" indent="0">
              <a:lnSpc>
                <a:spcPct val="100000"/>
              </a:lnSpc>
              <a:buSzTx/>
              <a:buNone/>
              <a:defRPr sz="4000">
                <a:solidFill>
                  <a:srgbClr val="000000">
                    <a:alpha val="87042"/>
                  </a:srgbClr>
                </a:solidFill>
                <a:latin typeface="Roboto Light"/>
                <a:ea typeface="Roboto Light"/>
                <a:cs typeface="Roboto Light"/>
                <a:sym typeface="Roboto Light"/>
              </a:defRPr>
            </a:lvl2pPr>
            <a:lvl3pPr marL="0" indent="0">
              <a:lnSpc>
                <a:spcPct val="100000"/>
              </a:lnSpc>
              <a:buSzTx/>
              <a:buNone/>
              <a:defRPr sz="4000">
                <a:solidFill>
                  <a:srgbClr val="000000">
                    <a:alpha val="87042"/>
                  </a:srgbClr>
                </a:solidFill>
                <a:latin typeface="Roboto Light"/>
                <a:ea typeface="Roboto Light"/>
                <a:cs typeface="Roboto Light"/>
                <a:sym typeface="Roboto Light"/>
              </a:defRPr>
            </a:lvl3pPr>
            <a:lvl4pPr marL="0" indent="0">
              <a:lnSpc>
                <a:spcPct val="100000"/>
              </a:lnSpc>
              <a:buSzTx/>
              <a:buNone/>
              <a:defRPr sz="4000">
                <a:solidFill>
                  <a:srgbClr val="000000">
                    <a:alpha val="87042"/>
                  </a:srgbClr>
                </a:solidFill>
                <a:latin typeface="Roboto Light"/>
                <a:ea typeface="Roboto Light"/>
                <a:cs typeface="Roboto Light"/>
                <a:sym typeface="Roboto Light"/>
              </a:defRPr>
            </a:lvl4pPr>
            <a:lvl5pPr marL="0" indent="0">
              <a:lnSpc>
                <a:spcPct val="100000"/>
              </a:lnSpc>
              <a:buSzTx/>
              <a:buNone/>
              <a:defRPr sz="4000">
                <a:solidFill>
                  <a:srgbClr val="000000">
                    <a:alpha val="87042"/>
                  </a:srgbClr>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4000">
                <a:latin typeface="Roboto Light"/>
                <a:ea typeface="Roboto Light"/>
                <a:cs typeface="Roboto Light"/>
                <a:sym typeface="Roboto Light"/>
              </a:defRPr>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nSpc>
                <a:spcPct val="100000"/>
              </a:lnSpc>
              <a:buSzTx/>
              <a:buNone/>
              <a:defRPr sz="4000">
                <a:solidFill>
                  <a:srgbClr val="000000">
                    <a:alpha val="87042"/>
                  </a:srgbClr>
                </a:solidFill>
                <a:latin typeface="Roboto Light"/>
                <a:ea typeface="Roboto Light"/>
                <a:cs typeface="Roboto Light"/>
                <a:sym typeface="Roboto Light"/>
              </a:defRPr>
            </a:lvl1pPr>
            <a:lvl2pPr marL="0" indent="0">
              <a:lnSpc>
                <a:spcPct val="100000"/>
              </a:lnSpc>
              <a:buSzTx/>
              <a:buNone/>
              <a:defRPr sz="4000">
                <a:solidFill>
                  <a:srgbClr val="000000">
                    <a:alpha val="87042"/>
                  </a:srgbClr>
                </a:solidFill>
                <a:latin typeface="Roboto Light"/>
                <a:ea typeface="Roboto Light"/>
                <a:cs typeface="Roboto Light"/>
                <a:sym typeface="Roboto Light"/>
              </a:defRPr>
            </a:lvl2pPr>
            <a:lvl3pPr marL="0" indent="0">
              <a:lnSpc>
                <a:spcPct val="100000"/>
              </a:lnSpc>
              <a:buSzTx/>
              <a:buNone/>
              <a:defRPr sz="4000">
                <a:solidFill>
                  <a:srgbClr val="000000">
                    <a:alpha val="87042"/>
                  </a:srgbClr>
                </a:solidFill>
                <a:latin typeface="Roboto Light"/>
                <a:ea typeface="Roboto Light"/>
                <a:cs typeface="Roboto Light"/>
                <a:sym typeface="Roboto Light"/>
              </a:defRPr>
            </a:lvl3pPr>
            <a:lvl4pPr marL="0" indent="0">
              <a:lnSpc>
                <a:spcPct val="100000"/>
              </a:lnSpc>
              <a:buSzTx/>
              <a:buNone/>
              <a:defRPr sz="4000">
                <a:solidFill>
                  <a:srgbClr val="000000">
                    <a:alpha val="87042"/>
                  </a:srgbClr>
                </a:solidFill>
                <a:latin typeface="Roboto Light"/>
                <a:ea typeface="Roboto Light"/>
                <a:cs typeface="Roboto Light"/>
                <a:sym typeface="Roboto Light"/>
              </a:defRPr>
            </a:lvl4pPr>
            <a:lvl5pPr marL="0" indent="0">
              <a:lnSpc>
                <a:spcPct val="100000"/>
              </a:lnSpc>
              <a:buSzTx/>
              <a:buNone/>
              <a:defRPr sz="4000">
                <a:solidFill>
                  <a:srgbClr val="000000">
                    <a:alpha val="87042"/>
                  </a:srgbClr>
                </a:solidFill>
                <a:latin typeface="Roboto Light"/>
                <a:ea typeface="Roboto Light"/>
                <a:cs typeface="Roboto Light"/>
                <a:sym typeface="Roboto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269421" indent="-269421">
              <a:lnSpc>
                <a:spcPct val="100000"/>
              </a:lnSpc>
              <a:defRPr>
                <a:solidFill>
                  <a:srgbClr val="000000">
                    <a:alpha val="56311"/>
                  </a:srgbClr>
                </a:solidFill>
              </a:defRPr>
            </a:lvl1pPr>
            <a:lvl2pPr marL="612321" indent="-269421">
              <a:lnSpc>
                <a:spcPct val="100000"/>
              </a:lnSpc>
              <a:defRPr>
                <a:solidFill>
                  <a:srgbClr val="000000">
                    <a:alpha val="56311"/>
                  </a:srgbClr>
                </a:solidFill>
              </a:defRPr>
            </a:lvl2pPr>
            <a:lvl3pPr marL="955221" indent="-269421">
              <a:lnSpc>
                <a:spcPct val="100000"/>
              </a:lnSpc>
              <a:defRPr>
                <a:solidFill>
                  <a:srgbClr val="000000">
                    <a:alpha val="56311"/>
                  </a:srgbClr>
                </a:solidFill>
              </a:defRPr>
            </a:lvl3pPr>
            <a:lvl4pPr marL="1298121" indent="-269421">
              <a:lnSpc>
                <a:spcPct val="100000"/>
              </a:lnSpc>
              <a:defRPr>
                <a:solidFill>
                  <a:srgbClr val="000000">
                    <a:alpha val="56311"/>
                  </a:srgbClr>
                </a:solidFill>
              </a:defRPr>
            </a:lvl4pPr>
            <a:lvl5pPr marL="1641021" indent="-269421">
              <a:lnSpc>
                <a:spcPct val="100000"/>
              </a:lnSpc>
              <a:defRPr>
                <a:solidFill>
                  <a:srgbClr val="000000">
                    <a:alpha val="56311"/>
                  </a:srgbClr>
                </a:solidFill>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lgn="ctr">
              <a:defRPr sz="16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1pPr>
      <a:lvl2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2pPr>
      <a:lvl3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3pPr>
      <a:lvl4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4pPr>
      <a:lvl5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5pPr>
      <a:lvl6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6pPr>
      <a:lvl7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7pPr>
      <a:lvl8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8pPr>
      <a:lvl9pPr marL="0" marR="0" indent="0" algn="l" defTabSz="584200" rtl="0" latinLnBrk="0">
        <a:lnSpc>
          <a:spcPct val="100000"/>
        </a:lnSpc>
        <a:spcBef>
          <a:spcPts val="0"/>
        </a:spcBef>
        <a:spcAft>
          <a:spcPts val="0"/>
        </a:spcAft>
        <a:buClrTx/>
        <a:buSzTx/>
        <a:buFontTx/>
        <a:buNone/>
        <a:tabLst/>
        <a:defRPr sz="5000" b="0" i="0" u="none" strike="noStrike" cap="none" spc="0" baseline="0">
          <a:ln>
            <a:noFill/>
          </a:ln>
          <a:solidFill>
            <a:srgbClr val="000000">
              <a:alpha val="87042"/>
            </a:srgbClr>
          </a:solidFill>
          <a:uFillTx/>
          <a:latin typeface="Roboto Medium"/>
          <a:ea typeface="Roboto Medium"/>
          <a:cs typeface="Roboto Medium"/>
          <a:sym typeface="Roboto Medium"/>
        </a:defRPr>
      </a:lvl9pPr>
    </p:titleStyle>
    <p:bodyStyle>
      <a:lvl1pPr marL="305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1pPr>
      <a:lvl2pPr marL="750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2pPr>
      <a:lvl3pPr marL="1194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3pPr>
      <a:lvl4pPr marL="1639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4pPr>
      <a:lvl5pPr marL="2083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5pPr>
      <a:lvl6pPr marL="2528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6pPr>
      <a:lvl7pPr marL="2972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7pPr>
      <a:lvl8pPr marL="34170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8pPr>
      <a:lvl9pPr marL="3861593" marR="0" indent="-305593" algn="l" defTabSz="584200" rtl="0" latinLnBrk="0">
        <a:lnSpc>
          <a:spcPct val="120000"/>
        </a:lnSpc>
        <a:spcBef>
          <a:spcPts val="0"/>
        </a:spcBef>
        <a:spcAft>
          <a:spcPts val="0"/>
        </a:spcAft>
        <a:buClrTx/>
        <a:buSzPct val="145000"/>
        <a:buFontTx/>
        <a:buChar char="•"/>
        <a:tabLst/>
        <a:defRPr sz="2200" b="0" i="0" u="none" strike="noStrike" cap="none" spc="0" baseline="0">
          <a:ln>
            <a:noFill/>
          </a:ln>
          <a:solidFill>
            <a:srgbClr val="000000">
              <a:alpha val="87087"/>
            </a:srgbClr>
          </a:solidFill>
          <a:uFillTx/>
          <a:latin typeface="+mn-lt"/>
          <a:ea typeface="+mn-ea"/>
          <a:cs typeface="+mn-cs"/>
          <a:sym typeface="Roboto"/>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earn-c.org/en/Linked_lists"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data_structures_algorithms/linked_list_algorithms.ht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point.com/data_structures_algorithms/doubly_linked_list_algorithm.ht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spoint.com/data_structures_algorithms/circular_linked_list_algorithm.ht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tutorialspoint.com/data_structures_algorithms/stack_algorithm.ht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stack-data-structure-introduction-progra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stack-data-structure-introduction-progra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hyperlink" Target="https://dev.to/rinsama77/data-structure-stack-and-queue-4ecd"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medium.com/@ryan.dphu.nguyen/quick-queues-in-swift-eb4d305707c5"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queue-set-1introduction-and-array-implementa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queue-set-1introduction-and-array-implementa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w3schools.in/data-structures-tutorial/linked-lis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www.learn-c.org/en/Linked_lists"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25" name="Page name"/>
          <p:cNvSpPr txBox="1"/>
          <p:nvPr/>
        </p:nvSpPr>
        <p:spPr>
          <a:xfrm>
            <a:off x="806543" y="223927"/>
            <a:ext cx="102657"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endParaRPr dirty="0"/>
          </a:p>
        </p:txBody>
      </p:sp>
      <p:sp>
        <p:nvSpPr>
          <p:cNvPr id="127" name="Title"/>
          <p:cNvSpPr txBox="1"/>
          <p:nvPr/>
        </p:nvSpPr>
        <p:spPr>
          <a:xfrm>
            <a:off x="1537098" y="1716113"/>
            <a:ext cx="9930604" cy="872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000">
                <a:solidFill>
                  <a:srgbClr val="000000">
                    <a:alpha val="87042"/>
                  </a:srgbClr>
                </a:solidFill>
                <a:latin typeface="Roboto Medium"/>
                <a:ea typeface="Roboto Medium"/>
                <a:cs typeface="Roboto Medium"/>
                <a:sym typeface="Roboto Medium"/>
              </a:defRPr>
            </a:lvl1pPr>
          </a:lstStyle>
          <a:p>
            <a:pPr algn="ctr"/>
            <a:r>
              <a:rPr lang="ru-RU" dirty="0"/>
              <a:t>Алгоритмы и структуры данных</a:t>
            </a:r>
            <a:endParaRPr dirty="0"/>
          </a:p>
        </p:txBody>
      </p:sp>
      <p:sp>
        <p:nvSpPr>
          <p:cNvPr id="128" name="Subtitle"/>
          <p:cNvSpPr txBox="1"/>
          <p:nvPr/>
        </p:nvSpPr>
        <p:spPr>
          <a:xfrm>
            <a:off x="1888185" y="4485299"/>
            <a:ext cx="9698381"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4000">
                <a:solidFill>
                  <a:srgbClr val="000000">
                    <a:alpha val="87042"/>
                  </a:srgbClr>
                </a:solidFill>
                <a:latin typeface="Roboto Light"/>
                <a:ea typeface="Roboto Light"/>
                <a:cs typeface="Roboto Light"/>
                <a:sym typeface="Roboto Light"/>
              </a:defRPr>
            </a:lvl1pPr>
          </a:lstStyle>
          <a:p>
            <a:pPr algn="ctr"/>
            <a:r>
              <a:rPr lang="ru-RU" dirty="0"/>
              <a:t>Лекция 3. Базовые структуры данных</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Связный список (</a:t>
            </a:r>
            <a:r>
              <a:rPr lang="en-US" sz="2800" b="1" dirty="0"/>
              <a:t>linked list)</a:t>
            </a:r>
            <a:endParaRPr sz="2800" dirty="0"/>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EBE8D38B-4045-4C4B-903E-FA6F5A09EAE4}"/>
              </a:ext>
            </a:extLst>
          </p:cNvPr>
          <p:cNvSpPr txBox="1"/>
          <p:nvPr/>
        </p:nvSpPr>
        <p:spPr>
          <a:xfrm>
            <a:off x="4149135" y="2531695"/>
            <a:ext cx="4706527"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Перебор связного списка</a:t>
            </a:r>
            <a:endParaRPr sz="2800" b="1"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4653977" y="8397542"/>
            <a:ext cx="3696846" cy="338554"/>
          </a:xfrm>
          <a:prstGeom prst="rect">
            <a:avLst/>
          </a:prstGeom>
        </p:spPr>
        <p:txBody>
          <a:bodyPr wrap="none">
            <a:spAutoFit/>
          </a:bodyPr>
          <a:lstStyle/>
          <a:p>
            <a:r>
              <a:rPr lang="en-US" sz="1600" dirty="0">
                <a:hlinkClick r:id="rId3"/>
              </a:rPr>
              <a:t>https://www.learn-c.org/en/Linked_lists</a:t>
            </a:r>
            <a:endParaRPr lang="ru-RU" sz="1600" dirty="0"/>
          </a:p>
        </p:txBody>
      </p:sp>
      <p:pic>
        <p:nvPicPr>
          <p:cNvPr id="3" name="Рисунок 2">
            <a:extLst>
              <a:ext uri="{FF2B5EF4-FFF2-40B4-BE49-F238E27FC236}">
                <a16:creationId xmlns:a16="http://schemas.microsoft.com/office/drawing/2014/main" id="{8ED0A43C-D682-4CBB-925F-FF38682CEA4C}"/>
              </a:ext>
            </a:extLst>
          </p:cNvPr>
          <p:cNvPicPr>
            <a:picLocks noChangeAspect="1"/>
          </p:cNvPicPr>
          <p:nvPr/>
        </p:nvPicPr>
        <p:blipFill>
          <a:blip r:embed="rId4"/>
          <a:stretch>
            <a:fillRect/>
          </a:stretch>
        </p:blipFill>
        <p:spPr>
          <a:xfrm>
            <a:off x="2411412" y="3496041"/>
            <a:ext cx="8181975" cy="3457575"/>
          </a:xfrm>
          <a:prstGeom prst="rect">
            <a:avLst/>
          </a:prstGeom>
        </p:spPr>
      </p:pic>
    </p:spTree>
    <p:extLst>
      <p:ext uri="{BB962C8B-B14F-4D97-AF65-F5344CB8AC3E}">
        <p14:creationId xmlns:p14="http://schemas.microsoft.com/office/powerpoint/2010/main" val="150927924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Вариации связных списков</a:t>
            </a:r>
            <a:endParaRPr sz="2800" dirty="0"/>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EBE8D38B-4045-4C4B-903E-FA6F5A09EAE4}"/>
              </a:ext>
            </a:extLst>
          </p:cNvPr>
          <p:cNvSpPr txBox="1"/>
          <p:nvPr/>
        </p:nvSpPr>
        <p:spPr>
          <a:xfrm>
            <a:off x="881592" y="2147248"/>
            <a:ext cx="784788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Односвязный список (</a:t>
            </a:r>
            <a:r>
              <a:rPr lang="en-US" sz="2800" b="1" dirty="0"/>
              <a:t>singly linked list)</a:t>
            </a:r>
            <a:endParaRPr sz="2800" b="1"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2572478" y="8363487"/>
            <a:ext cx="7859844" cy="338554"/>
          </a:xfrm>
          <a:prstGeom prst="rect">
            <a:avLst/>
          </a:prstGeom>
        </p:spPr>
        <p:txBody>
          <a:bodyPr wrap="none">
            <a:spAutoFit/>
          </a:bodyPr>
          <a:lstStyle/>
          <a:p>
            <a:r>
              <a:rPr lang="en-US" sz="1600" dirty="0">
                <a:hlinkClick r:id="rId3"/>
              </a:rPr>
              <a:t>https://www.tutorialspoint.com/data_structures_algorithms/linked_list_algorithms.htm</a:t>
            </a:r>
            <a:endParaRPr lang="ru-RU" sz="1600" dirty="0"/>
          </a:p>
        </p:txBody>
      </p:sp>
      <p:pic>
        <p:nvPicPr>
          <p:cNvPr id="9220" name="Picture 4" descr="Linked List">
            <a:extLst>
              <a:ext uri="{FF2B5EF4-FFF2-40B4-BE49-F238E27FC236}">
                <a16:creationId xmlns:a16="http://schemas.microsoft.com/office/drawing/2014/main" id="{151B1BCF-E506-43DF-B6E7-86D9539DFA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950" y="4098268"/>
            <a:ext cx="10688255" cy="19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3579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Вариации связных списков</a:t>
            </a:r>
            <a:endParaRPr sz="2800" dirty="0"/>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EBE8D38B-4045-4C4B-903E-FA6F5A09EAE4}"/>
              </a:ext>
            </a:extLst>
          </p:cNvPr>
          <p:cNvSpPr txBox="1"/>
          <p:nvPr/>
        </p:nvSpPr>
        <p:spPr>
          <a:xfrm>
            <a:off x="881592" y="2147248"/>
            <a:ext cx="784788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Двусвязный список (</a:t>
            </a:r>
            <a:r>
              <a:rPr lang="en-US" sz="2800" b="1" dirty="0"/>
              <a:t>doubly linked list)</a:t>
            </a:r>
            <a:endParaRPr sz="2800" b="1"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2095357" y="8105010"/>
            <a:ext cx="8473795" cy="338554"/>
          </a:xfrm>
          <a:prstGeom prst="rect">
            <a:avLst/>
          </a:prstGeom>
        </p:spPr>
        <p:txBody>
          <a:bodyPr wrap="none">
            <a:spAutoFit/>
          </a:bodyPr>
          <a:lstStyle/>
          <a:p>
            <a:r>
              <a:rPr lang="en-US" sz="1600" dirty="0">
                <a:hlinkClick r:id="rId3"/>
              </a:rPr>
              <a:t>https://www.tutorialspoint.com/data_structures_algorithms/doubly_linked_list_algorithm.htm</a:t>
            </a:r>
            <a:endParaRPr lang="ru-RU" sz="1600" dirty="0"/>
          </a:p>
        </p:txBody>
      </p:sp>
      <p:pic>
        <p:nvPicPr>
          <p:cNvPr id="11268" name="Picture 4" descr="Doubly Linked List">
            <a:extLst>
              <a:ext uri="{FF2B5EF4-FFF2-40B4-BE49-F238E27FC236}">
                <a16:creationId xmlns:a16="http://schemas.microsoft.com/office/drawing/2014/main" id="{23E27B04-7A1B-4EB6-B9A4-0368C6F06C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592" y="3533447"/>
            <a:ext cx="11353360" cy="2384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3821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Вариации связных списков</a:t>
            </a:r>
            <a:endParaRPr sz="2800" dirty="0"/>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EBE8D38B-4045-4C4B-903E-FA6F5A09EAE4}"/>
              </a:ext>
            </a:extLst>
          </p:cNvPr>
          <p:cNvSpPr txBox="1"/>
          <p:nvPr/>
        </p:nvSpPr>
        <p:spPr>
          <a:xfrm>
            <a:off x="881592" y="2147248"/>
            <a:ext cx="784788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Кольцевой список (</a:t>
            </a:r>
            <a:r>
              <a:rPr lang="en-US" sz="2800" b="1" dirty="0"/>
              <a:t>circular linked list)</a:t>
            </a:r>
            <a:endParaRPr sz="2800" b="1"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2236648" y="8339266"/>
            <a:ext cx="8531503" cy="338554"/>
          </a:xfrm>
          <a:prstGeom prst="rect">
            <a:avLst/>
          </a:prstGeom>
        </p:spPr>
        <p:txBody>
          <a:bodyPr wrap="none">
            <a:spAutoFit/>
          </a:bodyPr>
          <a:lstStyle/>
          <a:p>
            <a:r>
              <a:rPr lang="en-US" sz="1600" dirty="0">
                <a:hlinkClick r:id="rId3"/>
              </a:rPr>
              <a:t>https://www.tutorialspoint.com/data_structures_algorithms/circular_linked_list_algorithm.htm</a:t>
            </a:r>
            <a:endParaRPr lang="ru-RU" sz="1600" dirty="0"/>
          </a:p>
        </p:txBody>
      </p:sp>
      <p:pic>
        <p:nvPicPr>
          <p:cNvPr id="12290" name="Picture 2" descr="Singly Linked List as Circular Linked List">
            <a:extLst>
              <a:ext uri="{FF2B5EF4-FFF2-40B4-BE49-F238E27FC236}">
                <a16:creationId xmlns:a16="http://schemas.microsoft.com/office/drawing/2014/main" id="{E4B7725D-B5CA-4A7A-82F1-FBA467B52E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7922" y="4236939"/>
            <a:ext cx="10966145" cy="180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93419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212312"/>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Сложность операций с односвязными списками</a:t>
            </a:r>
            <a:endParaRPr sz="2800" dirty="0"/>
          </a:p>
        </p:txBody>
      </p:sp>
      <p:graphicFrame>
        <p:nvGraphicFramePr>
          <p:cNvPr id="7" name="Таблица 6">
            <a:extLst>
              <a:ext uri="{FF2B5EF4-FFF2-40B4-BE49-F238E27FC236}">
                <a16:creationId xmlns:a16="http://schemas.microsoft.com/office/drawing/2014/main" id="{784055BE-CFB0-48D3-A442-E1BF2874699B}"/>
              </a:ext>
            </a:extLst>
          </p:cNvPr>
          <p:cNvGraphicFramePr>
            <a:graphicFrameLocks noGrp="1"/>
          </p:cNvGraphicFramePr>
          <p:nvPr>
            <p:extLst>
              <p:ext uri="{D42A27DB-BD31-4B8C-83A1-F6EECF244321}">
                <p14:modId xmlns:p14="http://schemas.microsoft.com/office/powerpoint/2010/main" val="740906835"/>
              </p:ext>
            </p:extLst>
          </p:nvPr>
        </p:nvGraphicFramePr>
        <p:xfrm>
          <a:off x="2673278" y="2164971"/>
          <a:ext cx="7658244" cy="6253480"/>
        </p:xfrm>
        <a:graphic>
          <a:graphicData uri="http://schemas.openxmlformats.org/drawingml/2006/table">
            <a:tbl>
              <a:tblPr firstRow="1" firstCol="1" bandRow="1">
                <a:tableStyleId>{FABFCF23-3B69-468F-B69F-88F6DE6A72F2}</a:tableStyleId>
              </a:tblPr>
              <a:tblGrid>
                <a:gridCol w="2552748">
                  <a:extLst>
                    <a:ext uri="{9D8B030D-6E8A-4147-A177-3AD203B41FA5}">
                      <a16:colId xmlns:a16="http://schemas.microsoft.com/office/drawing/2014/main" val="2518591083"/>
                    </a:ext>
                  </a:extLst>
                </a:gridCol>
                <a:gridCol w="2552748">
                  <a:extLst>
                    <a:ext uri="{9D8B030D-6E8A-4147-A177-3AD203B41FA5}">
                      <a16:colId xmlns:a16="http://schemas.microsoft.com/office/drawing/2014/main" val="2696512963"/>
                    </a:ext>
                  </a:extLst>
                </a:gridCol>
                <a:gridCol w="2552748">
                  <a:extLst>
                    <a:ext uri="{9D8B030D-6E8A-4147-A177-3AD203B41FA5}">
                      <a16:colId xmlns:a16="http://schemas.microsoft.com/office/drawing/2014/main" val="1079000731"/>
                    </a:ext>
                  </a:extLst>
                </a:gridCol>
              </a:tblGrid>
              <a:tr h="370840">
                <a:tc>
                  <a:txBody>
                    <a:bodyPr/>
                    <a:lstStyle/>
                    <a:p>
                      <a:endParaRPr lang="ru-RU" dirty="0"/>
                    </a:p>
                  </a:txBody>
                  <a:tcPr/>
                </a:tc>
                <a:tc gridSpan="2">
                  <a:txBody>
                    <a:bodyPr/>
                    <a:lstStyle/>
                    <a:p>
                      <a:r>
                        <a:rPr lang="ru-RU" dirty="0"/>
                        <a:t>Асимптотическая сложность</a:t>
                      </a:r>
                    </a:p>
                  </a:txBody>
                  <a:tcPr/>
                </a:tc>
                <a:tc hMerge="1">
                  <a:txBody>
                    <a:bodyPr/>
                    <a:lstStyle/>
                    <a:p>
                      <a:endParaRPr lang="ru-RU"/>
                    </a:p>
                  </a:txBody>
                  <a:tcPr/>
                </a:tc>
                <a:extLst>
                  <a:ext uri="{0D108BD9-81ED-4DB2-BD59-A6C34878D82A}">
                    <a16:rowId xmlns:a16="http://schemas.microsoft.com/office/drawing/2014/main" val="789628695"/>
                  </a:ext>
                </a:extLst>
              </a:tr>
              <a:tr h="370840">
                <a:tc>
                  <a:txBody>
                    <a:bodyPr/>
                    <a:lstStyle/>
                    <a:p>
                      <a:r>
                        <a:rPr lang="ru-RU" sz="2000" dirty="0"/>
                        <a:t>Тип </a:t>
                      </a:r>
                    </a:p>
                    <a:p>
                      <a:r>
                        <a:rPr lang="ru-RU" sz="2000" dirty="0"/>
                        <a:t>операции</a:t>
                      </a:r>
                    </a:p>
                  </a:txBody>
                  <a:tcPr>
                    <a:lnR w="12700" cap="flat" cmpd="sng" algn="ctr">
                      <a:solidFill>
                        <a:schemeClr val="tx1"/>
                      </a:solidFill>
                      <a:prstDash val="solid"/>
                      <a:round/>
                      <a:headEnd type="none" w="med" len="med"/>
                      <a:tailEnd type="none" w="med" len="med"/>
                    </a:lnR>
                  </a:tcPr>
                </a:tc>
                <a:tc>
                  <a:txBody>
                    <a:bodyPr/>
                    <a:lstStyle/>
                    <a:p>
                      <a:r>
                        <a:rPr lang="ru-RU" sz="2000" b="1" dirty="0"/>
                        <a:t>Только </a:t>
                      </a:r>
                      <a:r>
                        <a:rPr lang="en-US" sz="2000" b="1" dirty="0"/>
                        <a:t>head</a:t>
                      </a:r>
                      <a:endParaRPr lang="ru-RU" sz="2000" b="1" dirty="0"/>
                    </a:p>
                  </a:txBody>
                  <a:tcPr anchor="ctr">
                    <a:lnL w="12700" cap="flat" cmpd="sng" algn="ctr">
                      <a:solidFill>
                        <a:schemeClr val="tx1"/>
                      </a:solidFill>
                      <a:prstDash val="solid"/>
                      <a:round/>
                      <a:headEnd type="none" w="med" len="med"/>
                      <a:tailEnd type="none" w="med" len="med"/>
                    </a:lnL>
                  </a:tcPr>
                </a:tc>
                <a:tc>
                  <a:txBody>
                    <a:bodyPr/>
                    <a:lstStyle/>
                    <a:p>
                      <a:r>
                        <a:rPr lang="en-US" sz="2000" b="1" dirty="0"/>
                        <a:t>Head + Tail</a:t>
                      </a:r>
                      <a:endParaRPr lang="ru-RU" sz="2000" b="1" dirty="0"/>
                    </a:p>
                  </a:txBody>
                  <a:tcPr anchor="ctr"/>
                </a:tc>
                <a:extLst>
                  <a:ext uri="{0D108BD9-81ED-4DB2-BD59-A6C34878D82A}">
                    <a16:rowId xmlns:a16="http://schemas.microsoft.com/office/drawing/2014/main" val="2526644760"/>
                  </a:ext>
                </a:extLst>
              </a:tr>
              <a:tr h="370840">
                <a:tc>
                  <a:txBody>
                    <a:bodyPr/>
                    <a:lstStyle/>
                    <a:p>
                      <a:r>
                        <a:rPr lang="ru-RU" sz="2000" b="0" dirty="0"/>
                        <a:t>Взять первый</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711901881"/>
                  </a:ext>
                </a:extLst>
              </a:tr>
              <a:tr h="370840">
                <a:tc>
                  <a:txBody>
                    <a:bodyPr/>
                    <a:lstStyle/>
                    <a:p>
                      <a:r>
                        <a:rPr lang="ru-RU" sz="2000" b="0" dirty="0"/>
                        <a:t>Взять последний </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O(1) </a:t>
                      </a:r>
                      <a:endParaRPr lang="ru-RU" sz="2000" dirty="0"/>
                    </a:p>
                  </a:txBody>
                  <a:tcPr anchor="ctr"/>
                </a:tc>
                <a:extLst>
                  <a:ext uri="{0D108BD9-81ED-4DB2-BD59-A6C34878D82A}">
                    <a16:rowId xmlns:a16="http://schemas.microsoft.com/office/drawing/2014/main" val="4125387908"/>
                  </a:ext>
                </a:extLst>
              </a:tr>
              <a:tr h="370840">
                <a:tc>
                  <a:txBody>
                    <a:bodyPr/>
                    <a:lstStyle/>
                    <a:p>
                      <a:r>
                        <a:rPr lang="ru-RU" sz="2000" b="0" dirty="0"/>
                        <a:t>Вставка в начало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1593299118"/>
                  </a:ext>
                </a:extLst>
              </a:tr>
              <a:tr h="370840">
                <a:tc>
                  <a:txBody>
                    <a:bodyPr/>
                    <a:lstStyle/>
                    <a:p>
                      <a:r>
                        <a:rPr lang="ru-RU" sz="2000" b="0" dirty="0"/>
                        <a:t>Вставка в конец</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O(1)</a:t>
                      </a:r>
                      <a:endParaRPr lang="ru-RU" sz="2000" dirty="0"/>
                    </a:p>
                  </a:txBody>
                  <a:tcPr anchor="ctr"/>
                </a:tc>
                <a:extLst>
                  <a:ext uri="{0D108BD9-81ED-4DB2-BD59-A6C34878D82A}">
                    <a16:rowId xmlns:a16="http://schemas.microsoft.com/office/drawing/2014/main" val="2691556943"/>
                  </a:ext>
                </a:extLst>
              </a:tr>
              <a:tr h="370840">
                <a:tc>
                  <a:txBody>
                    <a:bodyPr/>
                    <a:lstStyle/>
                    <a:p>
                      <a:r>
                        <a:rPr lang="ru-RU" sz="2000" b="0" dirty="0"/>
                        <a:t>Вставка до заданного</a:t>
                      </a:r>
                    </a:p>
                  </a:txBody>
                  <a:tcPr>
                    <a:lnR w="12700" cap="flat" cmpd="sng" algn="ctr">
                      <a:solidFill>
                        <a:schemeClr val="tx1"/>
                      </a:solidFill>
                      <a:prstDash val="solid"/>
                      <a:round/>
                      <a:headEnd type="none" w="med" len="med"/>
                      <a:tailEnd type="none" w="med" len="med"/>
                    </a:lnR>
                  </a:tcPr>
                </a:tc>
                <a:tc>
                  <a:txBody>
                    <a:bodyPr/>
                    <a:lstStyle/>
                    <a:p>
                      <a:r>
                        <a:rPr lang="en-US" sz="2000" strike="noStrike" dirty="0"/>
                        <a:t>O(n)</a:t>
                      </a:r>
                      <a:endParaRPr lang="ru-RU" sz="2000" strike="sngStrike" dirty="0">
                        <a:solidFill>
                          <a:srgbClr val="00B050"/>
                        </a:solidFill>
                      </a:endParaRPr>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385777977"/>
                  </a:ext>
                </a:extLst>
              </a:tr>
              <a:tr h="370840">
                <a:tc>
                  <a:txBody>
                    <a:bodyPr/>
                    <a:lstStyle/>
                    <a:p>
                      <a:r>
                        <a:rPr lang="ru-RU" sz="2000" b="0" dirty="0"/>
                        <a:t>Вставка после заданного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1118949445"/>
                  </a:ext>
                </a:extLst>
              </a:tr>
              <a:tr h="370840">
                <a:tc>
                  <a:txBody>
                    <a:bodyPr/>
                    <a:lstStyle/>
                    <a:p>
                      <a:r>
                        <a:rPr lang="ru-RU" sz="2000" b="0" dirty="0"/>
                        <a:t>Удаление первого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06001463"/>
                  </a:ext>
                </a:extLst>
              </a:tr>
              <a:tr h="370840">
                <a:tc>
                  <a:txBody>
                    <a:bodyPr/>
                    <a:lstStyle/>
                    <a:p>
                      <a:r>
                        <a:rPr lang="ru-RU" sz="2000" b="0" dirty="0"/>
                        <a:t>Удаление последнего</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O(n)</a:t>
                      </a:r>
                      <a:endParaRPr lang="ru-RU" sz="2000" dirty="0"/>
                    </a:p>
                  </a:txBody>
                  <a:tcPr anchor="ctr"/>
                </a:tc>
                <a:extLst>
                  <a:ext uri="{0D108BD9-81ED-4DB2-BD59-A6C34878D82A}">
                    <a16:rowId xmlns:a16="http://schemas.microsoft.com/office/drawing/2014/main" val="3061479886"/>
                  </a:ext>
                </a:extLst>
              </a:tr>
              <a:tr h="370840">
                <a:tc>
                  <a:txBody>
                    <a:bodyPr/>
                    <a:lstStyle/>
                    <a:p>
                      <a:r>
                        <a:rPr lang="ru-RU" sz="2000" b="0" dirty="0"/>
                        <a:t>Удаление по значению</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680080913"/>
                  </a:ext>
                </a:extLst>
              </a:tr>
              <a:tr h="370840">
                <a:tc>
                  <a:txBody>
                    <a:bodyPr/>
                    <a:lstStyle/>
                    <a:p>
                      <a:r>
                        <a:rPr lang="ru-RU" sz="2000" b="0" dirty="0"/>
                        <a:t>Поиск элемента</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633890763"/>
                  </a:ext>
                </a:extLst>
              </a:tr>
            </a:tbl>
          </a:graphicData>
        </a:graphic>
      </p:graphicFrame>
    </p:spTree>
    <p:extLst>
      <p:ext uri="{BB962C8B-B14F-4D97-AF65-F5344CB8AC3E}">
        <p14:creationId xmlns:p14="http://schemas.microsoft.com/office/powerpoint/2010/main" val="30265179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212312"/>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Сложность операций с двусвязными списками</a:t>
            </a:r>
            <a:endParaRPr sz="2800" dirty="0"/>
          </a:p>
        </p:txBody>
      </p:sp>
      <p:graphicFrame>
        <p:nvGraphicFramePr>
          <p:cNvPr id="7" name="Таблица 6">
            <a:extLst>
              <a:ext uri="{FF2B5EF4-FFF2-40B4-BE49-F238E27FC236}">
                <a16:creationId xmlns:a16="http://schemas.microsoft.com/office/drawing/2014/main" id="{784055BE-CFB0-48D3-A442-E1BF2874699B}"/>
              </a:ext>
            </a:extLst>
          </p:cNvPr>
          <p:cNvGraphicFramePr>
            <a:graphicFrameLocks noGrp="1"/>
          </p:cNvGraphicFramePr>
          <p:nvPr>
            <p:extLst>
              <p:ext uri="{D42A27DB-BD31-4B8C-83A1-F6EECF244321}">
                <p14:modId xmlns:p14="http://schemas.microsoft.com/office/powerpoint/2010/main" val="3489237622"/>
              </p:ext>
            </p:extLst>
          </p:nvPr>
        </p:nvGraphicFramePr>
        <p:xfrm>
          <a:off x="2673278" y="2164971"/>
          <a:ext cx="7658244" cy="6253480"/>
        </p:xfrm>
        <a:graphic>
          <a:graphicData uri="http://schemas.openxmlformats.org/drawingml/2006/table">
            <a:tbl>
              <a:tblPr firstRow="1" firstCol="1" bandRow="1">
                <a:tableStyleId>{FABFCF23-3B69-468F-B69F-88F6DE6A72F2}</a:tableStyleId>
              </a:tblPr>
              <a:tblGrid>
                <a:gridCol w="2552748">
                  <a:extLst>
                    <a:ext uri="{9D8B030D-6E8A-4147-A177-3AD203B41FA5}">
                      <a16:colId xmlns:a16="http://schemas.microsoft.com/office/drawing/2014/main" val="2518591083"/>
                    </a:ext>
                  </a:extLst>
                </a:gridCol>
                <a:gridCol w="2552748">
                  <a:extLst>
                    <a:ext uri="{9D8B030D-6E8A-4147-A177-3AD203B41FA5}">
                      <a16:colId xmlns:a16="http://schemas.microsoft.com/office/drawing/2014/main" val="2696512963"/>
                    </a:ext>
                  </a:extLst>
                </a:gridCol>
                <a:gridCol w="2552748">
                  <a:extLst>
                    <a:ext uri="{9D8B030D-6E8A-4147-A177-3AD203B41FA5}">
                      <a16:colId xmlns:a16="http://schemas.microsoft.com/office/drawing/2014/main" val="1079000731"/>
                    </a:ext>
                  </a:extLst>
                </a:gridCol>
              </a:tblGrid>
              <a:tr h="370840">
                <a:tc>
                  <a:txBody>
                    <a:bodyPr/>
                    <a:lstStyle/>
                    <a:p>
                      <a:endParaRPr lang="ru-RU" dirty="0"/>
                    </a:p>
                  </a:txBody>
                  <a:tcPr/>
                </a:tc>
                <a:tc gridSpan="2">
                  <a:txBody>
                    <a:bodyPr/>
                    <a:lstStyle/>
                    <a:p>
                      <a:r>
                        <a:rPr lang="ru-RU" dirty="0"/>
                        <a:t>Асимптотическая сложность</a:t>
                      </a:r>
                    </a:p>
                  </a:txBody>
                  <a:tcPr/>
                </a:tc>
                <a:tc hMerge="1">
                  <a:txBody>
                    <a:bodyPr/>
                    <a:lstStyle/>
                    <a:p>
                      <a:endParaRPr lang="ru-RU"/>
                    </a:p>
                  </a:txBody>
                  <a:tcPr/>
                </a:tc>
                <a:extLst>
                  <a:ext uri="{0D108BD9-81ED-4DB2-BD59-A6C34878D82A}">
                    <a16:rowId xmlns:a16="http://schemas.microsoft.com/office/drawing/2014/main" val="789628695"/>
                  </a:ext>
                </a:extLst>
              </a:tr>
              <a:tr h="370840">
                <a:tc>
                  <a:txBody>
                    <a:bodyPr/>
                    <a:lstStyle/>
                    <a:p>
                      <a:r>
                        <a:rPr lang="ru-RU" sz="2000" dirty="0"/>
                        <a:t>Тип </a:t>
                      </a:r>
                    </a:p>
                    <a:p>
                      <a:r>
                        <a:rPr lang="ru-RU" sz="2000" dirty="0"/>
                        <a:t>операции</a:t>
                      </a:r>
                    </a:p>
                  </a:txBody>
                  <a:tcPr>
                    <a:lnR w="12700" cap="flat" cmpd="sng" algn="ctr">
                      <a:solidFill>
                        <a:schemeClr val="tx1"/>
                      </a:solidFill>
                      <a:prstDash val="solid"/>
                      <a:round/>
                      <a:headEnd type="none" w="med" len="med"/>
                      <a:tailEnd type="none" w="med" len="med"/>
                    </a:lnR>
                  </a:tcPr>
                </a:tc>
                <a:tc>
                  <a:txBody>
                    <a:bodyPr/>
                    <a:lstStyle/>
                    <a:p>
                      <a:r>
                        <a:rPr lang="ru-RU" sz="2000" b="1" dirty="0"/>
                        <a:t>Только </a:t>
                      </a:r>
                      <a:r>
                        <a:rPr lang="en-US" sz="2000" b="1" dirty="0"/>
                        <a:t>head</a:t>
                      </a:r>
                      <a:endParaRPr lang="ru-RU" sz="2000" b="1" dirty="0"/>
                    </a:p>
                  </a:txBody>
                  <a:tcPr anchor="ctr">
                    <a:lnL w="12700" cap="flat" cmpd="sng" algn="ctr">
                      <a:solidFill>
                        <a:schemeClr val="tx1"/>
                      </a:solidFill>
                      <a:prstDash val="solid"/>
                      <a:round/>
                      <a:headEnd type="none" w="med" len="med"/>
                      <a:tailEnd type="none" w="med" len="med"/>
                    </a:lnL>
                  </a:tcPr>
                </a:tc>
                <a:tc>
                  <a:txBody>
                    <a:bodyPr/>
                    <a:lstStyle/>
                    <a:p>
                      <a:r>
                        <a:rPr lang="en-US" sz="2000" b="1" dirty="0"/>
                        <a:t>Head + Tail</a:t>
                      </a:r>
                      <a:endParaRPr lang="ru-RU" sz="2000" b="1" dirty="0"/>
                    </a:p>
                  </a:txBody>
                  <a:tcPr anchor="ctr"/>
                </a:tc>
                <a:extLst>
                  <a:ext uri="{0D108BD9-81ED-4DB2-BD59-A6C34878D82A}">
                    <a16:rowId xmlns:a16="http://schemas.microsoft.com/office/drawing/2014/main" val="2526644760"/>
                  </a:ext>
                </a:extLst>
              </a:tr>
              <a:tr h="370840">
                <a:tc>
                  <a:txBody>
                    <a:bodyPr/>
                    <a:lstStyle/>
                    <a:p>
                      <a:r>
                        <a:rPr lang="ru-RU" sz="2000" b="0" dirty="0"/>
                        <a:t>Взять первый</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711901881"/>
                  </a:ext>
                </a:extLst>
              </a:tr>
              <a:tr h="370840">
                <a:tc>
                  <a:txBody>
                    <a:bodyPr/>
                    <a:lstStyle/>
                    <a:p>
                      <a:r>
                        <a:rPr lang="ru-RU" sz="2000" b="0" dirty="0"/>
                        <a:t>Взять последний </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O(1) </a:t>
                      </a:r>
                      <a:endParaRPr lang="ru-RU" sz="2000" dirty="0"/>
                    </a:p>
                  </a:txBody>
                  <a:tcPr anchor="ctr"/>
                </a:tc>
                <a:extLst>
                  <a:ext uri="{0D108BD9-81ED-4DB2-BD59-A6C34878D82A}">
                    <a16:rowId xmlns:a16="http://schemas.microsoft.com/office/drawing/2014/main" val="4125387908"/>
                  </a:ext>
                </a:extLst>
              </a:tr>
              <a:tr h="370840">
                <a:tc>
                  <a:txBody>
                    <a:bodyPr/>
                    <a:lstStyle/>
                    <a:p>
                      <a:r>
                        <a:rPr lang="ru-RU" sz="2000" b="0" dirty="0"/>
                        <a:t>Вставка в начало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1593299118"/>
                  </a:ext>
                </a:extLst>
              </a:tr>
              <a:tr h="370840">
                <a:tc>
                  <a:txBody>
                    <a:bodyPr/>
                    <a:lstStyle/>
                    <a:p>
                      <a:r>
                        <a:rPr lang="ru-RU" sz="2000" b="0" dirty="0"/>
                        <a:t>Вставка в конец</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O(1)</a:t>
                      </a:r>
                      <a:endParaRPr lang="ru-RU" sz="2000" dirty="0"/>
                    </a:p>
                  </a:txBody>
                  <a:tcPr anchor="ctr"/>
                </a:tc>
                <a:extLst>
                  <a:ext uri="{0D108BD9-81ED-4DB2-BD59-A6C34878D82A}">
                    <a16:rowId xmlns:a16="http://schemas.microsoft.com/office/drawing/2014/main" val="2691556943"/>
                  </a:ext>
                </a:extLst>
              </a:tr>
              <a:tr h="370840">
                <a:tc>
                  <a:txBody>
                    <a:bodyPr/>
                    <a:lstStyle/>
                    <a:p>
                      <a:r>
                        <a:rPr lang="ru-RU" sz="2000" b="0" dirty="0"/>
                        <a:t>Вставка до заданного</a:t>
                      </a:r>
                    </a:p>
                  </a:txBody>
                  <a:tcPr>
                    <a:lnR w="12700" cap="flat" cmpd="sng" algn="ctr">
                      <a:solidFill>
                        <a:schemeClr val="tx1"/>
                      </a:solidFill>
                      <a:prstDash val="solid"/>
                      <a:round/>
                      <a:headEnd type="none" w="med" len="med"/>
                      <a:tailEnd type="none" w="med" len="med"/>
                    </a:lnR>
                  </a:tcPr>
                </a:tc>
                <a:tc>
                  <a:txBody>
                    <a:bodyPr/>
                    <a:lstStyle/>
                    <a:p>
                      <a:r>
                        <a:rPr lang="en-US" sz="2000" strike="sngStrike" dirty="0"/>
                        <a:t>O(n)</a:t>
                      </a:r>
                      <a:r>
                        <a:rPr lang="ru-RU" sz="2000" strike="sngStrike" dirty="0"/>
                        <a:t> </a:t>
                      </a:r>
                      <a:r>
                        <a:rPr lang="en-US" sz="2000" strike="noStrike" dirty="0">
                          <a:solidFill>
                            <a:srgbClr val="00B050"/>
                          </a:solidFill>
                        </a:rPr>
                        <a:t>O(1)</a:t>
                      </a:r>
                      <a:endParaRPr lang="ru-RU" sz="2000" strike="sngStrike" dirty="0">
                        <a:solidFill>
                          <a:srgbClr val="00B050"/>
                        </a:solidFill>
                      </a:endParaRPr>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385777977"/>
                  </a:ext>
                </a:extLst>
              </a:tr>
              <a:tr h="370840">
                <a:tc>
                  <a:txBody>
                    <a:bodyPr/>
                    <a:lstStyle/>
                    <a:p>
                      <a:r>
                        <a:rPr lang="ru-RU" sz="2000" b="0" dirty="0"/>
                        <a:t>Вставка после заданного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1118949445"/>
                  </a:ext>
                </a:extLst>
              </a:tr>
              <a:tr h="370840">
                <a:tc>
                  <a:txBody>
                    <a:bodyPr/>
                    <a:lstStyle/>
                    <a:p>
                      <a:r>
                        <a:rPr lang="ru-RU" sz="2000" b="0" dirty="0"/>
                        <a:t>Удаление первого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06001463"/>
                  </a:ext>
                </a:extLst>
              </a:tr>
              <a:tr h="370840">
                <a:tc>
                  <a:txBody>
                    <a:bodyPr/>
                    <a:lstStyle/>
                    <a:p>
                      <a:r>
                        <a:rPr lang="ru-RU" sz="2000" b="0" dirty="0"/>
                        <a:t>Удаление последнего</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strike="sngStrike" dirty="0"/>
                        <a:t>O(n)</a:t>
                      </a:r>
                      <a:r>
                        <a:rPr lang="en-US" sz="2000" dirty="0">
                          <a:solidFill>
                            <a:srgbClr val="00B050"/>
                          </a:solidFill>
                        </a:rPr>
                        <a:t> O(1)</a:t>
                      </a:r>
                      <a:endParaRPr lang="ru-RU" sz="2000" dirty="0"/>
                    </a:p>
                  </a:txBody>
                  <a:tcPr anchor="ctr"/>
                </a:tc>
                <a:extLst>
                  <a:ext uri="{0D108BD9-81ED-4DB2-BD59-A6C34878D82A}">
                    <a16:rowId xmlns:a16="http://schemas.microsoft.com/office/drawing/2014/main" val="3061479886"/>
                  </a:ext>
                </a:extLst>
              </a:tr>
              <a:tr h="370840">
                <a:tc>
                  <a:txBody>
                    <a:bodyPr/>
                    <a:lstStyle/>
                    <a:p>
                      <a:r>
                        <a:rPr lang="ru-RU" sz="2000" b="0" dirty="0"/>
                        <a:t>Удаление по значению</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680080913"/>
                  </a:ext>
                </a:extLst>
              </a:tr>
              <a:tr h="370840">
                <a:tc>
                  <a:txBody>
                    <a:bodyPr/>
                    <a:lstStyle/>
                    <a:p>
                      <a:r>
                        <a:rPr lang="ru-RU" sz="2000" b="0" dirty="0"/>
                        <a:t>Поиск элемента</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endParaRPr lang="ru-RU" sz="2000" dirty="0"/>
                    </a:p>
                  </a:txBody>
                  <a:tcPr anchor="ctr"/>
                </a:tc>
                <a:extLst>
                  <a:ext uri="{0D108BD9-81ED-4DB2-BD59-A6C34878D82A}">
                    <a16:rowId xmlns:a16="http://schemas.microsoft.com/office/drawing/2014/main" val="2633890763"/>
                  </a:ext>
                </a:extLst>
              </a:tr>
            </a:tbl>
          </a:graphicData>
        </a:graphic>
      </p:graphicFrame>
    </p:spTree>
    <p:extLst>
      <p:ext uri="{BB962C8B-B14F-4D97-AF65-F5344CB8AC3E}">
        <p14:creationId xmlns:p14="http://schemas.microsoft.com/office/powerpoint/2010/main" val="379755849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51399"/>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2" y="1420572"/>
            <a:ext cx="6947569"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Связные списки - </a:t>
            </a:r>
            <a:r>
              <a:rPr lang="en-US" sz="2800" dirty="0"/>
              <a:t> Pros &amp; Cons</a:t>
            </a:r>
            <a:endParaRPr sz="2800" dirty="0"/>
          </a:p>
        </p:txBody>
      </p:sp>
      <p:pic>
        <p:nvPicPr>
          <p:cNvPr id="4098" name="Picture 2">
            <a:extLst>
              <a:ext uri="{FF2B5EF4-FFF2-40B4-BE49-F238E27FC236}">
                <a16:creationId xmlns:a16="http://schemas.microsoft.com/office/drawing/2014/main" id="{D753D8BE-A0AC-48CF-BC3B-44D7D31D9F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26" y="3436864"/>
            <a:ext cx="738697" cy="7386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59727E3-BF75-42B2-B61A-383B9B4859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0413" y="3377655"/>
            <a:ext cx="738698" cy="738698"/>
          </a:xfrm>
          <a:prstGeom prst="rect">
            <a:avLst/>
          </a:prstGeom>
          <a:noFill/>
          <a:extLst>
            <a:ext uri="{909E8E84-426E-40DD-AFC4-6F175D3DCCD1}">
              <a14:hiddenFill xmlns:a14="http://schemas.microsoft.com/office/drawing/2010/main">
                <a:solidFill>
                  <a:srgbClr val="FFFFFF"/>
                </a:solidFill>
              </a14:hiddenFill>
            </a:ext>
          </a:extLst>
        </p:spPr>
      </p:pic>
      <p:sp>
        <p:nvSpPr>
          <p:cNvPr id="9"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5E46E65C-EA1F-4DE8-9F0C-6892F9A00B63}"/>
              </a:ext>
            </a:extLst>
          </p:cNvPr>
          <p:cNvSpPr txBox="1"/>
          <p:nvPr/>
        </p:nvSpPr>
        <p:spPr>
          <a:xfrm>
            <a:off x="1480691" y="3325195"/>
            <a:ext cx="4856642" cy="948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Переполнение невозможно, только если закончилась память</a:t>
            </a:r>
            <a:endParaRPr sz="2400" dirty="0"/>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74184074-D088-4004-8C7D-0AED92989751}"/>
              </a:ext>
            </a:extLst>
          </p:cNvPr>
          <p:cNvSpPr txBox="1"/>
          <p:nvPr/>
        </p:nvSpPr>
        <p:spPr>
          <a:xfrm>
            <a:off x="1468499" y="4635062"/>
            <a:ext cx="4856642" cy="948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400" dirty="0"/>
              <a:t>Простые и эффективные операции вставки и удаления</a:t>
            </a:r>
            <a:endParaRPr sz="2400" dirty="0"/>
          </a:p>
        </p:txBody>
      </p:sp>
      <p:sp>
        <p:nvSpPr>
          <p:cNvPr id="11"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6473B249-4880-4909-BE7E-8097D9CD56EA}"/>
              </a:ext>
            </a:extLst>
          </p:cNvPr>
          <p:cNvSpPr txBox="1"/>
          <p:nvPr/>
        </p:nvSpPr>
        <p:spPr>
          <a:xfrm>
            <a:off x="1468499" y="5802066"/>
            <a:ext cx="5211162" cy="1391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400" dirty="0"/>
              <a:t>При работе с большими объектами перемещение указателей проще чем копирование</a:t>
            </a:r>
            <a:endParaRPr sz="2400" dirty="0"/>
          </a:p>
        </p:txBody>
      </p:sp>
      <p:pic>
        <p:nvPicPr>
          <p:cNvPr id="12" name="Picture 2">
            <a:extLst>
              <a:ext uri="{FF2B5EF4-FFF2-40B4-BE49-F238E27FC236}">
                <a16:creationId xmlns:a16="http://schemas.microsoft.com/office/drawing/2014/main" id="{DB814F1F-349B-435A-9807-4EB3DA7280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25" y="4764507"/>
            <a:ext cx="738697" cy="7386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79EE2A06-4DE3-4F4F-B59E-27A8B1F9A1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507" y="6128420"/>
            <a:ext cx="738697" cy="738697"/>
          </a:xfrm>
          <a:prstGeom prst="rect">
            <a:avLst/>
          </a:prstGeom>
          <a:noFill/>
          <a:extLst>
            <a:ext uri="{909E8E84-426E-40DD-AFC4-6F175D3DCCD1}">
              <a14:hiddenFill xmlns:a14="http://schemas.microsoft.com/office/drawing/2010/main">
                <a:solidFill>
                  <a:srgbClr val="FFFFFF"/>
                </a:solidFill>
              </a14:hiddenFill>
            </a:ext>
          </a:extLst>
        </p:spPr>
      </p:pic>
      <p:sp>
        <p:nvSpPr>
          <p:cNvPr id="14"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38016459-83ED-499E-9BB4-D5ECFD3A8012}"/>
              </a:ext>
            </a:extLst>
          </p:cNvPr>
          <p:cNvSpPr txBox="1"/>
          <p:nvPr/>
        </p:nvSpPr>
        <p:spPr>
          <a:xfrm>
            <a:off x="7936474" y="3281565"/>
            <a:ext cx="4587705" cy="948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Использую дополнительную память для указателей</a:t>
            </a:r>
            <a:endParaRPr sz="2400" dirty="0"/>
          </a:p>
        </p:txBody>
      </p:sp>
      <p:pic>
        <p:nvPicPr>
          <p:cNvPr id="15" name="Picture 4">
            <a:extLst>
              <a:ext uri="{FF2B5EF4-FFF2-40B4-BE49-F238E27FC236}">
                <a16:creationId xmlns:a16="http://schemas.microsoft.com/office/drawing/2014/main" id="{C3EBF8DD-E71B-4972-99CC-0A94616C3B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6509" y="4761447"/>
            <a:ext cx="738698" cy="738698"/>
          </a:xfrm>
          <a:prstGeom prst="rect">
            <a:avLst/>
          </a:prstGeom>
          <a:noFill/>
          <a:extLst>
            <a:ext uri="{909E8E84-426E-40DD-AFC4-6F175D3DCCD1}">
              <a14:hiddenFill xmlns:a14="http://schemas.microsoft.com/office/drawing/2010/main">
                <a:solidFill>
                  <a:srgbClr val="FFFFFF"/>
                </a:solidFill>
              </a14:hiddenFill>
            </a:ext>
          </a:extLst>
        </p:spPr>
      </p:pic>
      <p:sp>
        <p:nvSpPr>
          <p:cNvPr id="16"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84AE1BA4-9F50-4CF6-A33F-5C66FDC9BC4E}"/>
              </a:ext>
            </a:extLst>
          </p:cNvPr>
          <p:cNvSpPr txBox="1"/>
          <p:nvPr/>
        </p:nvSpPr>
        <p:spPr>
          <a:xfrm>
            <a:off x="7942570" y="4665357"/>
            <a:ext cx="4587705" cy="948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Нет эффективного произвольного доступа</a:t>
            </a:r>
            <a:endParaRPr sz="2400" dirty="0"/>
          </a:p>
        </p:txBody>
      </p:sp>
      <p:pic>
        <p:nvPicPr>
          <p:cNvPr id="17" name="Picture 4">
            <a:extLst>
              <a:ext uri="{FF2B5EF4-FFF2-40B4-BE49-F238E27FC236}">
                <a16:creationId xmlns:a16="http://schemas.microsoft.com/office/drawing/2014/main" id="{4B31ED54-FDA0-442E-AE96-38A7C9231A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0413" y="6145239"/>
            <a:ext cx="738698" cy="738698"/>
          </a:xfrm>
          <a:prstGeom prst="rect">
            <a:avLst/>
          </a:prstGeom>
          <a:noFill/>
          <a:extLst>
            <a:ext uri="{909E8E84-426E-40DD-AFC4-6F175D3DCCD1}">
              <a14:hiddenFill xmlns:a14="http://schemas.microsoft.com/office/drawing/2010/main">
                <a:solidFill>
                  <a:srgbClr val="FFFFFF"/>
                </a:solidFill>
              </a14:hiddenFill>
            </a:ext>
          </a:extLst>
        </p:spPr>
      </p:pic>
      <p:sp>
        <p:nvSpPr>
          <p:cNvPr id="18"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8A993CD3-F9C6-4923-864A-E1FDBC4DE097}"/>
              </a:ext>
            </a:extLst>
          </p:cNvPr>
          <p:cNvSpPr txBox="1"/>
          <p:nvPr/>
        </p:nvSpPr>
        <p:spPr>
          <a:xfrm>
            <a:off x="7936474" y="6049149"/>
            <a:ext cx="4587705" cy="948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Менее эффективны в использовании кэш-памяти</a:t>
            </a:r>
            <a:endParaRPr sz="2400" dirty="0"/>
          </a:p>
        </p:txBody>
      </p:sp>
    </p:spTree>
    <p:extLst>
      <p:ext uri="{BB962C8B-B14F-4D97-AF65-F5344CB8AC3E}">
        <p14:creationId xmlns:p14="http://schemas.microsoft.com/office/powerpoint/2010/main" val="30456805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2192"/>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1003512" y="3064770"/>
            <a:ext cx="7433352" cy="31574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marL="514350" indent="-514350" algn="just">
              <a:buAutoNum type="arabicPeriod"/>
            </a:pPr>
            <a:r>
              <a:rPr lang="ru-RU" sz="2800" dirty="0">
                <a:solidFill>
                  <a:schemeClr val="tx1">
                    <a:alpha val="87087"/>
                  </a:schemeClr>
                </a:solidFill>
              </a:rPr>
              <a:t>Массив</a:t>
            </a:r>
            <a:r>
              <a:rPr lang="en-US" sz="2800" dirty="0">
                <a:solidFill>
                  <a:schemeClr val="tx1">
                    <a:alpha val="87087"/>
                  </a:schemeClr>
                </a:solidFill>
              </a:rPr>
              <a:t> (array)</a:t>
            </a:r>
            <a:endParaRPr lang="ru-RU" sz="2800" dirty="0">
              <a:solidFill>
                <a:schemeClr val="tx1">
                  <a:alpha val="87087"/>
                </a:schemeClr>
              </a:solidFill>
            </a:endParaRPr>
          </a:p>
          <a:p>
            <a:pPr marL="514350" indent="-514350" algn="just">
              <a:buAutoNum type="arabicPeriod"/>
            </a:pPr>
            <a:r>
              <a:rPr lang="ru-RU" sz="2800" dirty="0"/>
              <a:t>Связный список (</a:t>
            </a:r>
            <a:r>
              <a:rPr lang="en-US" sz="2800" dirty="0"/>
              <a:t>linked list)</a:t>
            </a:r>
            <a:endParaRPr lang="ru-RU" sz="2800" dirty="0"/>
          </a:p>
          <a:p>
            <a:pPr marL="514350" indent="-514350" algn="just">
              <a:buAutoNum type="arabicPeriod"/>
            </a:pPr>
            <a:r>
              <a:rPr lang="ru-RU" sz="2800" b="1" dirty="0">
                <a:solidFill>
                  <a:srgbClr val="00B050">
                    <a:alpha val="87087"/>
                  </a:srgbClr>
                </a:solidFill>
              </a:rPr>
              <a:t>Стек и очередь (</a:t>
            </a:r>
            <a:r>
              <a:rPr lang="en-US" sz="2800" b="1" dirty="0">
                <a:solidFill>
                  <a:srgbClr val="00B050">
                    <a:alpha val="87087"/>
                  </a:srgbClr>
                </a:solidFill>
              </a:rPr>
              <a:t>stack &amp; queue)</a:t>
            </a:r>
            <a:endParaRPr lang="ru-RU" sz="2800" b="1" dirty="0">
              <a:solidFill>
                <a:srgbClr val="00B050">
                  <a:alpha val="87087"/>
                </a:srgbClr>
              </a:solidFill>
            </a:endParaRPr>
          </a:p>
          <a:p>
            <a:pPr marL="514350" indent="-514350" algn="just">
              <a:buAutoNum type="arabicPeriod"/>
            </a:pPr>
            <a:r>
              <a:rPr lang="ru-RU" sz="2800" dirty="0"/>
              <a:t>Хэш-таблицы (</a:t>
            </a:r>
            <a:r>
              <a:rPr lang="en-US" sz="2800" dirty="0"/>
              <a:t>hash tables)</a:t>
            </a:r>
          </a:p>
          <a:p>
            <a:pPr algn="just"/>
            <a:endParaRPr lang="en-US" sz="2800" b="1" dirty="0"/>
          </a:p>
          <a:p>
            <a:pPr algn="just"/>
            <a:endParaRPr sz="2800" dirty="0"/>
          </a:p>
        </p:txBody>
      </p:sp>
      <p:sp>
        <p:nvSpPr>
          <p:cNvPr id="6"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5545342D-FFFB-454E-AAFE-C003F379E7E6}"/>
              </a:ext>
            </a:extLst>
          </p:cNvPr>
          <p:cNvSpPr txBox="1"/>
          <p:nvPr/>
        </p:nvSpPr>
        <p:spPr>
          <a:xfrm>
            <a:off x="1003512" y="1535962"/>
            <a:ext cx="11262470"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План занятия</a:t>
            </a:r>
            <a:r>
              <a:rPr lang="en-US" sz="2800" b="1" dirty="0"/>
              <a:t>:</a:t>
            </a:r>
          </a:p>
          <a:p>
            <a:pPr algn="just"/>
            <a:endParaRPr sz="2800" dirty="0"/>
          </a:p>
        </p:txBody>
      </p:sp>
    </p:spTree>
    <p:extLst>
      <p:ext uri="{BB962C8B-B14F-4D97-AF65-F5344CB8AC3E}">
        <p14:creationId xmlns:p14="http://schemas.microsoft.com/office/powerpoint/2010/main" val="807518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911597" y="1318259"/>
            <a:ext cx="11262470" cy="2123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Стек (</a:t>
            </a:r>
            <a:r>
              <a:rPr lang="en-US" sz="2800" b="1" dirty="0"/>
              <a:t>Stack)</a:t>
            </a:r>
            <a:r>
              <a:rPr lang="ru-RU" sz="2800" dirty="0"/>
              <a:t> - это структура данных, работающая по принципу </a:t>
            </a:r>
            <a:r>
              <a:rPr lang="en-US" sz="2800" dirty="0"/>
              <a:t>“</a:t>
            </a:r>
            <a:r>
              <a:rPr lang="ru-RU" sz="2800" dirty="0"/>
              <a:t>последним добавлен – первым возвращен</a:t>
            </a:r>
            <a:r>
              <a:rPr lang="en-US" sz="2800" dirty="0"/>
              <a:t>”</a:t>
            </a:r>
            <a:r>
              <a:rPr lang="ru-RU" sz="2800" dirty="0"/>
              <a:t> – </a:t>
            </a:r>
            <a:r>
              <a:rPr lang="en-US" sz="2800" b="1" dirty="0"/>
              <a:t>Last In First Out (LIFO)</a:t>
            </a:r>
          </a:p>
          <a:p>
            <a:pPr algn="just"/>
            <a:r>
              <a:rPr lang="en-US" sz="2800" dirty="0"/>
              <a:t> </a:t>
            </a:r>
            <a:endParaRPr sz="2800" dirty="0"/>
          </a:p>
        </p:txBody>
      </p:sp>
      <p:pic>
        <p:nvPicPr>
          <p:cNvPr id="7" name="Picture 2" descr="Image result for stack data structure">
            <a:extLst>
              <a:ext uri="{FF2B5EF4-FFF2-40B4-BE49-F238E27FC236}">
                <a16:creationId xmlns:a16="http://schemas.microsoft.com/office/drawing/2014/main" id="{52F16204-9603-40BD-8082-2AA08E35C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1582" y="3441597"/>
            <a:ext cx="4762500" cy="328612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590A26BB-C03D-4FCD-89F1-EAA4E4F9F26A}"/>
              </a:ext>
            </a:extLst>
          </p:cNvPr>
          <p:cNvSpPr/>
          <p:nvPr/>
        </p:nvSpPr>
        <p:spPr>
          <a:xfrm>
            <a:off x="3147568" y="8460987"/>
            <a:ext cx="6709664" cy="307777"/>
          </a:xfrm>
          <a:prstGeom prst="rect">
            <a:avLst/>
          </a:prstGeom>
        </p:spPr>
        <p:txBody>
          <a:bodyPr wrap="square">
            <a:spAutoFit/>
          </a:bodyPr>
          <a:lstStyle/>
          <a:p>
            <a:r>
              <a:rPr lang="en-US" sz="1400" dirty="0">
                <a:hlinkClick r:id="rId4"/>
              </a:rPr>
              <a:t>https://www.tutorialspoint.com/data_structures_algorithms/stack_algorithm.htm</a:t>
            </a:r>
            <a:endParaRPr lang="ru-RU" sz="1400" dirty="0"/>
          </a:p>
        </p:txBody>
      </p:sp>
    </p:spTree>
    <p:extLst>
      <p:ext uri="{BB962C8B-B14F-4D97-AF65-F5344CB8AC3E}">
        <p14:creationId xmlns:p14="http://schemas.microsoft.com/office/powerpoint/2010/main" val="1488694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908292"/>
            <a:ext cx="11262470" cy="625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Основные операции</a:t>
            </a:r>
            <a:r>
              <a:rPr lang="en-US" sz="2800" b="1" dirty="0"/>
              <a:t> </a:t>
            </a:r>
            <a:r>
              <a:rPr lang="ru-RU" sz="2800" b="1" dirty="0"/>
              <a:t>со стеком</a:t>
            </a:r>
            <a:endParaRPr lang="en-US" sz="2800" b="1" dirty="0"/>
          </a:p>
          <a:p>
            <a:pPr algn="just"/>
            <a:endParaRPr lang="ru-RU" sz="2800" b="1" dirty="0"/>
          </a:p>
          <a:p>
            <a:pPr algn="just"/>
            <a:r>
              <a:rPr lang="ru-RU" sz="2800" b="1" dirty="0"/>
              <a:t>Доступ</a:t>
            </a:r>
          </a:p>
          <a:p>
            <a:pPr algn="just"/>
            <a:r>
              <a:rPr lang="ru-RU" sz="2800" dirty="0"/>
              <a:t>- Получение последнего элемента без удаления</a:t>
            </a:r>
          </a:p>
          <a:p>
            <a:pPr algn="just"/>
            <a:r>
              <a:rPr lang="ru-RU" sz="2800" b="1" dirty="0"/>
              <a:t>Вставка</a:t>
            </a:r>
          </a:p>
          <a:p>
            <a:pPr marL="457200" indent="-457200" algn="just">
              <a:buFontTx/>
              <a:buChar char="-"/>
            </a:pPr>
            <a:r>
              <a:rPr lang="ru-RU" sz="2800" dirty="0"/>
              <a:t>В конец стека</a:t>
            </a:r>
          </a:p>
          <a:p>
            <a:pPr algn="just"/>
            <a:r>
              <a:rPr lang="ru-RU" sz="2800" b="1" dirty="0"/>
              <a:t>Удаление</a:t>
            </a:r>
          </a:p>
          <a:p>
            <a:pPr marL="457200" indent="-457200">
              <a:buFontTx/>
              <a:buChar char="-"/>
            </a:pPr>
            <a:r>
              <a:rPr lang="ru-RU" sz="2800" dirty="0"/>
              <a:t>Получение последнего элемента с удалением</a:t>
            </a:r>
          </a:p>
          <a:p>
            <a:r>
              <a:rPr lang="ru-RU" sz="2800" b="1" dirty="0"/>
              <a:t>Дополнительно</a:t>
            </a:r>
          </a:p>
          <a:p>
            <a:pPr marL="457200" indent="-457200">
              <a:buFontTx/>
              <a:buChar char="-"/>
            </a:pPr>
            <a:r>
              <a:rPr lang="ru-RU" sz="2800" dirty="0"/>
              <a:t>Пуст ли стек?</a:t>
            </a:r>
          </a:p>
          <a:p>
            <a:pPr marL="457200" indent="-457200">
              <a:buFontTx/>
              <a:buChar char="-"/>
            </a:pPr>
            <a:r>
              <a:rPr lang="ru-RU" sz="2800" dirty="0"/>
              <a:t>Полон ли стек? (реализация через массив)</a:t>
            </a:r>
          </a:p>
          <a:p>
            <a:endParaRPr lang="ru-RU" sz="2800" b="1" dirty="0"/>
          </a:p>
        </p:txBody>
      </p:sp>
    </p:spTree>
    <p:extLst>
      <p:ext uri="{BB962C8B-B14F-4D97-AF65-F5344CB8AC3E}">
        <p14:creationId xmlns:p14="http://schemas.microsoft.com/office/powerpoint/2010/main" val="219978016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2192"/>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1003512" y="3064770"/>
            <a:ext cx="7433352" cy="31574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marL="514350" indent="-514350" algn="just">
              <a:buAutoNum type="arabicPeriod"/>
            </a:pPr>
            <a:r>
              <a:rPr lang="ru-RU" sz="2800" b="1" dirty="0">
                <a:solidFill>
                  <a:srgbClr val="00B050">
                    <a:alpha val="87087"/>
                  </a:srgbClr>
                </a:solidFill>
              </a:rPr>
              <a:t>Массив</a:t>
            </a:r>
            <a:r>
              <a:rPr lang="en-US" sz="2800" b="1" dirty="0">
                <a:solidFill>
                  <a:srgbClr val="00B050">
                    <a:alpha val="87087"/>
                  </a:srgbClr>
                </a:solidFill>
              </a:rPr>
              <a:t> (array)</a:t>
            </a:r>
            <a:endParaRPr lang="ru-RU" sz="2800" b="1" dirty="0">
              <a:solidFill>
                <a:srgbClr val="00B050">
                  <a:alpha val="87087"/>
                </a:srgbClr>
              </a:solidFill>
            </a:endParaRPr>
          </a:p>
          <a:p>
            <a:pPr marL="514350" indent="-514350" algn="just">
              <a:buAutoNum type="arabicPeriod"/>
            </a:pPr>
            <a:r>
              <a:rPr lang="ru-RU" sz="2800" dirty="0"/>
              <a:t>Связный список (</a:t>
            </a:r>
            <a:r>
              <a:rPr lang="en-US" sz="2800" dirty="0"/>
              <a:t>linked list)</a:t>
            </a:r>
            <a:endParaRPr lang="ru-RU" sz="2800" dirty="0"/>
          </a:p>
          <a:p>
            <a:pPr marL="514350" indent="-514350" algn="just">
              <a:buAutoNum type="arabicPeriod"/>
            </a:pPr>
            <a:r>
              <a:rPr lang="ru-RU" sz="2800" dirty="0"/>
              <a:t>Стек и очередь (</a:t>
            </a:r>
            <a:r>
              <a:rPr lang="en-US" sz="2800" dirty="0"/>
              <a:t>stack &amp; queue)</a:t>
            </a:r>
            <a:endParaRPr lang="ru-RU" sz="2800" dirty="0"/>
          </a:p>
          <a:p>
            <a:pPr marL="514350" indent="-514350" algn="just">
              <a:buAutoNum type="arabicPeriod"/>
            </a:pPr>
            <a:r>
              <a:rPr lang="ru-RU" sz="2800" dirty="0"/>
              <a:t>Хэш-таблицы (</a:t>
            </a:r>
            <a:r>
              <a:rPr lang="en-US" sz="2800" dirty="0"/>
              <a:t>hash tables)</a:t>
            </a:r>
          </a:p>
          <a:p>
            <a:pPr algn="just"/>
            <a:endParaRPr lang="en-US" sz="2800" b="1" dirty="0"/>
          </a:p>
          <a:p>
            <a:pPr algn="just"/>
            <a:endParaRPr sz="2800" dirty="0"/>
          </a:p>
        </p:txBody>
      </p:sp>
      <p:sp>
        <p:nvSpPr>
          <p:cNvPr id="6"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5545342D-FFFB-454E-AAFE-C003F379E7E6}"/>
              </a:ext>
            </a:extLst>
          </p:cNvPr>
          <p:cNvSpPr txBox="1"/>
          <p:nvPr/>
        </p:nvSpPr>
        <p:spPr>
          <a:xfrm>
            <a:off x="1003512" y="1535962"/>
            <a:ext cx="11262470"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План занятия</a:t>
            </a:r>
            <a:r>
              <a:rPr lang="en-US" sz="2800" b="1" dirty="0"/>
              <a:t>:</a:t>
            </a:r>
          </a:p>
          <a:p>
            <a:pPr algn="just"/>
            <a:endParaRPr sz="2800" dirty="0"/>
          </a:p>
        </p:txBody>
      </p:sp>
    </p:spTree>
    <p:extLst>
      <p:ext uri="{BB962C8B-B14F-4D97-AF65-F5344CB8AC3E}">
        <p14:creationId xmlns:p14="http://schemas.microsoft.com/office/powerpoint/2010/main" val="252717484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Стек (</a:t>
            </a:r>
            <a:r>
              <a:rPr lang="en-US" sz="2800" b="1" dirty="0"/>
              <a:t>Stack)</a:t>
            </a:r>
            <a:endParaRPr sz="2800"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3070218" y="8381718"/>
            <a:ext cx="6885218" cy="338554"/>
          </a:xfrm>
          <a:prstGeom prst="rect">
            <a:avLst/>
          </a:prstGeom>
        </p:spPr>
        <p:txBody>
          <a:bodyPr wrap="none">
            <a:spAutoFit/>
          </a:bodyPr>
          <a:lstStyle/>
          <a:p>
            <a:r>
              <a:rPr lang="en-US" sz="1600" dirty="0">
                <a:hlinkClick r:id="rId3"/>
              </a:rPr>
              <a:t>https://www.geeksforgeeks.org/stack-data-structure-introduction-program/</a:t>
            </a:r>
            <a:endParaRPr lang="ru-RU" sz="1600" dirty="0"/>
          </a:p>
        </p:txBody>
      </p:sp>
      <p:pic>
        <p:nvPicPr>
          <p:cNvPr id="6" name="Рисунок 5">
            <a:extLst>
              <a:ext uri="{FF2B5EF4-FFF2-40B4-BE49-F238E27FC236}">
                <a16:creationId xmlns:a16="http://schemas.microsoft.com/office/drawing/2014/main" id="{26097D1C-FD86-4628-B362-EE5DE03BD74C}"/>
              </a:ext>
            </a:extLst>
          </p:cNvPr>
          <p:cNvPicPr>
            <a:picLocks noChangeAspect="1"/>
          </p:cNvPicPr>
          <p:nvPr/>
        </p:nvPicPr>
        <p:blipFill>
          <a:blip r:embed="rId4"/>
          <a:stretch>
            <a:fillRect/>
          </a:stretch>
        </p:blipFill>
        <p:spPr>
          <a:xfrm>
            <a:off x="2573337" y="2985443"/>
            <a:ext cx="7858125" cy="2638425"/>
          </a:xfrm>
          <a:prstGeom prst="rect">
            <a:avLst/>
          </a:prstGeom>
        </p:spPr>
      </p:pic>
    </p:spTree>
    <p:extLst>
      <p:ext uri="{BB962C8B-B14F-4D97-AF65-F5344CB8AC3E}">
        <p14:creationId xmlns:p14="http://schemas.microsoft.com/office/powerpoint/2010/main" val="272458474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Стек (</a:t>
            </a:r>
            <a:r>
              <a:rPr lang="en-US" sz="2800" b="1" dirty="0"/>
              <a:t>Stack)</a:t>
            </a:r>
            <a:endParaRPr sz="2800"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3059791" y="8381718"/>
            <a:ext cx="6885218" cy="338554"/>
          </a:xfrm>
          <a:prstGeom prst="rect">
            <a:avLst/>
          </a:prstGeom>
        </p:spPr>
        <p:txBody>
          <a:bodyPr wrap="none">
            <a:spAutoFit/>
          </a:bodyPr>
          <a:lstStyle/>
          <a:p>
            <a:r>
              <a:rPr lang="en-US" sz="1600" dirty="0">
                <a:hlinkClick r:id="rId3"/>
              </a:rPr>
              <a:t>https://www.geeksforgeeks.org/stack-data-structure-introduction-program/</a:t>
            </a:r>
            <a:endParaRPr lang="ru-RU" sz="1600" dirty="0"/>
          </a:p>
        </p:txBody>
      </p:sp>
      <p:pic>
        <p:nvPicPr>
          <p:cNvPr id="3" name="Рисунок 2">
            <a:extLst>
              <a:ext uri="{FF2B5EF4-FFF2-40B4-BE49-F238E27FC236}">
                <a16:creationId xmlns:a16="http://schemas.microsoft.com/office/drawing/2014/main" id="{8E41BC6B-FB7D-48C8-87AA-33F031DFA239}"/>
              </a:ext>
            </a:extLst>
          </p:cNvPr>
          <p:cNvPicPr>
            <a:picLocks noChangeAspect="1"/>
          </p:cNvPicPr>
          <p:nvPr/>
        </p:nvPicPr>
        <p:blipFill>
          <a:blip r:embed="rId4"/>
          <a:stretch>
            <a:fillRect/>
          </a:stretch>
        </p:blipFill>
        <p:spPr>
          <a:xfrm>
            <a:off x="1151318" y="3114675"/>
            <a:ext cx="10734675" cy="3524250"/>
          </a:xfrm>
          <a:prstGeom prst="rect">
            <a:avLst/>
          </a:prstGeom>
        </p:spPr>
      </p:pic>
    </p:spTree>
    <p:extLst>
      <p:ext uri="{BB962C8B-B14F-4D97-AF65-F5344CB8AC3E}">
        <p14:creationId xmlns:p14="http://schemas.microsoft.com/office/powerpoint/2010/main" val="133609480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Стек (</a:t>
            </a:r>
            <a:r>
              <a:rPr lang="en-US" sz="2800" b="1" dirty="0"/>
              <a:t>Stack)</a:t>
            </a:r>
            <a:endParaRPr sz="2800"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3606422" y="8381718"/>
            <a:ext cx="5812810" cy="338554"/>
          </a:xfrm>
          <a:prstGeom prst="rect">
            <a:avLst/>
          </a:prstGeom>
        </p:spPr>
        <p:txBody>
          <a:bodyPr wrap="none">
            <a:spAutoFit/>
          </a:bodyPr>
          <a:lstStyle/>
          <a:p>
            <a:r>
              <a:rPr lang="en-US" sz="1600" dirty="0">
                <a:hlinkClick r:id="rId3"/>
              </a:rPr>
              <a:t>https://dev.to/rinsama77/data-structure-stack-and-queue-4ecd</a:t>
            </a:r>
            <a:endParaRPr lang="ru-RU" sz="1600" dirty="0"/>
          </a:p>
        </p:txBody>
      </p:sp>
      <p:pic>
        <p:nvPicPr>
          <p:cNvPr id="5122" name="Picture 2" descr="Image result for stack">
            <a:extLst>
              <a:ext uri="{FF2B5EF4-FFF2-40B4-BE49-F238E27FC236}">
                <a16:creationId xmlns:a16="http://schemas.microsoft.com/office/drawing/2014/main" id="{5F97ED2A-32E8-46DA-A6E3-3064A74071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6095" y="2908386"/>
            <a:ext cx="6885218" cy="374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14164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778726" y="847312"/>
            <a:ext cx="11262470" cy="71861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Задачи на использование стека</a:t>
            </a:r>
          </a:p>
          <a:p>
            <a:pPr algn="just"/>
            <a:endParaRPr lang="ru-RU" sz="2800" b="1" dirty="0"/>
          </a:p>
          <a:p>
            <a:pPr algn="just"/>
            <a:r>
              <a:rPr lang="ru-RU" sz="2800" b="1" dirty="0"/>
              <a:t>Определение правильности скобочной последовательности</a:t>
            </a:r>
          </a:p>
          <a:p>
            <a:pPr algn="just"/>
            <a:r>
              <a:rPr lang="ru-RU" sz="2800" dirty="0"/>
              <a:t>Дана строка состоящая из скобок разных видов </a:t>
            </a:r>
            <a:r>
              <a:rPr lang="en-US" sz="2800" dirty="0"/>
              <a:t>“(“, “[“, “{”, “)“, “]“, “}”. </a:t>
            </a:r>
            <a:r>
              <a:rPr lang="ru-RU" sz="2800" dirty="0"/>
              <a:t>Необходимо сообщить, является ли данная скобочная последовательность правильной.</a:t>
            </a:r>
          </a:p>
          <a:p>
            <a:pPr algn="just"/>
            <a:endParaRPr lang="ru-RU" sz="2800" dirty="0"/>
          </a:p>
          <a:p>
            <a:pPr algn="just"/>
            <a:r>
              <a:rPr lang="en-US" sz="4800" dirty="0"/>
              <a:t>“()()()[][]{()}”</a:t>
            </a:r>
            <a:r>
              <a:rPr lang="en-US" sz="2800" dirty="0"/>
              <a:t> – </a:t>
            </a:r>
            <a:r>
              <a:rPr lang="ru-RU" sz="2800" dirty="0">
                <a:solidFill>
                  <a:srgbClr val="00B050">
                    <a:alpha val="87087"/>
                  </a:srgbClr>
                </a:solidFill>
              </a:rPr>
              <a:t>правильная последовательность</a:t>
            </a:r>
          </a:p>
          <a:p>
            <a:pPr algn="just"/>
            <a:r>
              <a:rPr lang="en-US" sz="4800" dirty="0"/>
              <a:t>“</a:t>
            </a:r>
            <a:r>
              <a:rPr lang="ru-RU" sz="4800" dirty="0"/>
              <a:t>((()))</a:t>
            </a:r>
            <a:r>
              <a:rPr lang="en-US" sz="4800" dirty="0"/>
              <a:t>{{}}[{}]” </a:t>
            </a:r>
            <a:r>
              <a:rPr lang="en-US" sz="2800" dirty="0"/>
              <a:t>– </a:t>
            </a:r>
            <a:r>
              <a:rPr lang="ru-RU" sz="2800" dirty="0">
                <a:solidFill>
                  <a:srgbClr val="00B050">
                    <a:alpha val="87087"/>
                  </a:srgbClr>
                </a:solidFill>
              </a:rPr>
              <a:t>правильная последовательность</a:t>
            </a:r>
          </a:p>
          <a:p>
            <a:pPr algn="just"/>
            <a:r>
              <a:rPr lang="en-US" sz="4800" dirty="0"/>
              <a:t>“{[)}”</a:t>
            </a:r>
            <a:r>
              <a:rPr lang="en-US" sz="2800" dirty="0"/>
              <a:t> – </a:t>
            </a:r>
            <a:r>
              <a:rPr lang="ru-RU" sz="2800" dirty="0">
                <a:solidFill>
                  <a:srgbClr val="FF0000">
                    <a:alpha val="87087"/>
                  </a:srgbClr>
                </a:solidFill>
              </a:rPr>
              <a:t>неправильная последовательность</a:t>
            </a:r>
          </a:p>
          <a:p>
            <a:pPr algn="just"/>
            <a:r>
              <a:rPr lang="en-US" sz="4800" dirty="0"/>
              <a:t>“}{)(”</a:t>
            </a:r>
            <a:r>
              <a:rPr lang="en-US" sz="2800" dirty="0"/>
              <a:t> – </a:t>
            </a:r>
            <a:r>
              <a:rPr lang="ru-RU" sz="2800" dirty="0">
                <a:solidFill>
                  <a:srgbClr val="FF0000">
                    <a:alpha val="87087"/>
                  </a:srgbClr>
                </a:solidFill>
              </a:rPr>
              <a:t>неправильная последовательность</a:t>
            </a:r>
          </a:p>
        </p:txBody>
      </p:sp>
    </p:spTree>
    <p:extLst>
      <p:ext uri="{BB962C8B-B14F-4D97-AF65-F5344CB8AC3E}">
        <p14:creationId xmlns:p14="http://schemas.microsoft.com/office/powerpoint/2010/main" val="166608016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212312"/>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Сложность операций со стеком</a:t>
            </a:r>
            <a:endParaRPr sz="2800" dirty="0"/>
          </a:p>
        </p:txBody>
      </p:sp>
      <p:graphicFrame>
        <p:nvGraphicFramePr>
          <p:cNvPr id="7" name="Таблица 6">
            <a:extLst>
              <a:ext uri="{FF2B5EF4-FFF2-40B4-BE49-F238E27FC236}">
                <a16:creationId xmlns:a16="http://schemas.microsoft.com/office/drawing/2014/main" id="{784055BE-CFB0-48D3-A442-E1BF2874699B}"/>
              </a:ext>
            </a:extLst>
          </p:cNvPr>
          <p:cNvGraphicFramePr>
            <a:graphicFrameLocks noGrp="1"/>
          </p:cNvGraphicFramePr>
          <p:nvPr>
            <p:extLst>
              <p:ext uri="{D42A27DB-BD31-4B8C-83A1-F6EECF244321}">
                <p14:modId xmlns:p14="http://schemas.microsoft.com/office/powerpoint/2010/main" val="926309660"/>
              </p:ext>
            </p:extLst>
          </p:nvPr>
        </p:nvGraphicFramePr>
        <p:xfrm>
          <a:off x="3949652" y="2591691"/>
          <a:ext cx="5105496" cy="3870960"/>
        </p:xfrm>
        <a:graphic>
          <a:graphicData uri="http://schemas.openxmlformats.org/drawingml/2006/table">
            <a:tbl>
              <a:tblPr firstRow="1" firstCol="1" bandRow="1">
                <a:tableStyleId>{FABFCF23-3B69-468F-B69F-88F6DE6A72F2}</a:tableStyleId>
              </a:tblPr>
              <a:tblGrid>
                <a:gridCol w="2552748">
                  <a:extLst>
                    <a:ext uri="{9D8B030D-6E8A-4147-A177-3AD203B41FA5}">
                      <a16:colId xmlns:a16="http://schemas.microsoft.com/office/drawing/2014/main" val="2518591083"/>
                    </a:ext>
                  </a:extLst>
                </a:gridCol>
                <a:gridCol w="2552748">
                  <a:extLst>
                    <a:ext uri="{9D8B030D-6E8A-4147-A177-3AD203B41FA5}">
                      <a16:colId xmlns:a16="http://schemas.microsoft.com/office/drawing/2014/main" val="2696512963"/>
                    </a:ext>
                  </a:extLst>
                </a:gridCol>
              </a:tblGrid>
              <a:tr h="370840">
                <a:tc>
                  <a:txBody>
                    <a:bodyPr/>
                    <a:lstStyle/>
                    <a:p>
                      <a:endParaRPr lang="ru-RU" dirty="0"/>
                    </a:p>
                  </a:txBody>
                  <a:tcPr/>
                </a:tc>
                <a:tc>
                  <a:txBody>
                    <a:bodyPr/>
                    <a:lstStyle/>
                    <a:p>
                      <a:r>
                        <a:rPr lang="ru-RU" dirty="0"/>
                        <a:t>Асимптотическая сложность</a:t>
                      </a:r>
                    </a:p>
                  </a:txBody>
                  <a:tcPr/>
                </a:tc>
                <a:extLst>
                  <a:ext uri="{0D108BD9-81ED-4DB2-BD59-A6C34878D82A}">
                    <a16:rowId xmlns:a16="http://schemas.microsoft.com/office/drawing/2014/main" val="789628695"/>
                  </a:ext>
                </a:extLst>
              </a:tr>
              <a:tr h="370840">
                <a:tc>
                  <a:txBody>
                    <a:bodyPr/>
                    <a:lstStyle/>
                    <a:p>
                      <a:r>
                        <a:rPr lang="ru-RU" sz="2000" dirty="0"/>
                        <a:t>Тип </a:t>
                      </a:r>
                    </a:p>
                    <a:p>
                      <a:r>
                        <a:rPr lang="ru-RU" sz="2000" dirty="0"/>
                        <a:t>операции</a:t>
                      </a:r>
                    </a:p>
                  </a:txBody>
                  <a:tcPr>
                    <a:lnR w="12700" cap="flat" cmpd="sng" algn="ctr">
                      <a:solidFill>
                        <a:schemeClr val="tx1"/>
                      </a:solidFill>
                      <a:prstDash val="solid"/>
                      <a:round/>
                      <a:headEnd type="none" w="med" len="med"/>
                      <a:tailEnd type="none" w="med" len="med"/>
                    </a:lnR>
                  </a:tcPr>
                </a:tc>
                <a:tc>
                  <a:txBody>
                    <a:bodyPr/>
                    <a:lstStyle/>
                    <a:p>
                      <a:r>
                        <a:rPr lang="en-US" sz="2000" b="1" dirty="0"/>
                        <a:t>Stack</a:t>
                      </a:r>
                      <a:endParaRPr lang="ru-RU" sz="2000" b="1"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26644760"/>
                  </a:ext>
                </a:extLst>
              </a:tr>
              <a:tr h="370840">
                <a:tc>
                  <a:txBody>
                    <a:bodyPr/>
                    <a:lstStyle/>
                    <a:p>
                      <a:r>
                        <a:rPr lang="ru-RU" sz="2000" b="0" dirty="0"/>
                        <a:t>Получить элемент</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11901881"/>
                  </a:ext>
                </a:extLst>
              </a:tr>
              <a:tr h="370840">
                <a:tc>
                  <a:txBody>
                    <a:bodyPr/>
                    <a:lstStyle/>
                    <a:p>
                      <a:r>
                        <a:rPr lang="ru-RU" sz="2000" b="0" dirty="0"/>
                        <a:t>Вставка в конец</a:t>
                      </a:r>
                    </a:p>
                  </a:txBody>
                  <a:tcPr>
                    <a:lnR w="12700" cap="flat" cmpd="sng" algn="ctr">
                      <a:solidFill>
                        <a:schemeClr val="tx1"/>
                      </a:solidFill>
                      <a:prstDash val="solid"/>
                      <a:round/>
                      <a:headEnd type="none" w="med" len="med"/>
                      <a:tailEnd type="none" w="med" len="med"/>
                    </a:lnR>
                  </a:tcPr>
                </a:tc>
                <a:tc>
                  <a:txBody>
                    <a:bodyPr/>
                    <a:lstStyle/>
                    <a:p>
                      <a:r>
                        <a:rPr lang="en-US" sz="2000" dirty="0"/>
                        <a:t>O(</a:t>
                      </a:r>
                      <a:r>
                        <a:rPr lang="ru-RU" sz="2000" dirty="0"/>
                        <a:t>1</a:t>
                      </a:r>
                      <a:r>
                        <a:rPr lang="en-US" sz="2000" dirty="0"/>
                        <a:t>)</a:t>
                      </a:r>
                      <a:endParaRPr lang="ru-RU" sz="2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25387908"/>
                  </a:ext>
                </a:extLst>
              </a:tr>
              <a:tr h="370840">
                <a:tc>
                  <a:txBody>
                    <a:bodyPr/>
                    <a:lstStyle/>
                    <a:p>
                      <a:r>
                        <a:rPr lang="ru-RU" sz="2000" b="0" dirty="0"/>
                        <a:t>Удаление последнего</a:t>
                      </a:r>
                    </a:p>
                  </a:txBody>
                  <a:tcPr>
                    <a:lnR w="12700" cap="flat" cmpd="sng" algn="ctr">
                      <a:solidFill>
                        <a:schemeClr val="tx1"/>
                      </a:solidFill>
                      <a:prstDash val="solid"/>
                      <a:round/>
                      <a:headEnd type="none" w="med" len="med"/>
                      <a:tailEnd type="none" w="med" len="med"/>
                    </a:lnR>
                  </a:tcPr>
                </a:tc>
                <a:tc>
                  <a:txBody>
                    <a:bodyPr/>
                    <a:lstStyle/>
                    <a:p>
                      <a:r>
                        <a:rPr lang="en-US" sz="2000" dirty="0"/>
                        <a:t>O(1)</a:t>
                      </a:r>
                      <a:endParaRPr lang="ru-RU" sz="2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93299118"/>
                  </a:ext>
                </a:extLst>
              </a:tr>
              <a:tr h="370840">
                <a:tc>
                  <a:txBody>
                    <a:bodyPr/>
                    <a:lstStyle/>
                    <a:p>
                      <a:r>
                        <a:rPr lang="ru-RU" sz="2000" b="0" dirty="0"/>
                        <a:t>Проверка пустоты</a:t>
                      </a:r>
                    </a:p>
                  </a:txBody>
                  <a:tcPr>
                    <a:lnR w="12700" cap="flat" cmpd="sng" algn="ctr">
                      <a:solidFill>
                        <a:schemeClr val="tx1"/>
                      </a:solidFill>
                      <a:prstDash val="solid"/>
                      <a:round/>
                      <a:headEnd type="none" w="med" len="med"/>
                      <a:tailEnd type="none" w="med" len="med"/>
                    </a:lnR>
                  </a:tcPr>
                </a:tc>
                <a:tc>
                  <a:txBody>
                    <a:bodyPr/>
                    <a:lstStyle/>
                    <a:p>
                      <a:r>
                        <a:rPr lang="en-US" sz="2000" dirty="0"/>
                        <a:t>O(</a:t>
                      </a:r>
                      <a:r>
                        <a:rPr lang="ru-RU" sz="2000" dirty="0"/>
                        <a:t>1</a:t>
                      </a:r>
                      <a:r>
                        <a:rPr lang="en-US" sz="2000" dirty="0"/>
                        <a:t>)</a:t>
                      </a:r>
                      <a:endParaRPr lang="ru-RU" sz="20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91556943"/>
                  </a:ext>
                </a:extLst>
              </a:tr>
              <a:tr h="370840">
                <a:tc>
                  <a:txBody>
                    <a:bodyPr/>
                    <a:lstStyle/>
                    <a:p>
                      <a:r>
                        <a:rPr lang="ru-RU" sz="2000" b="0" dirty="0"/>
                        <a:t>Проверка заполненности</a:t>
                      </a:r>
                    </a:p>
                  </a:txBody>
                  <a:tcPr>
                    <a:lnR w="12700" cap="flat" cmpd="sng" algn="ctr">
                      <a:solidFill>
                        <a:schemeClr val="tx1"/>
                      </a:solidFill>
                      <a:prstDash val="solid"/>
                      <a:round/>
                      <a:headEnd type="none" w="med" len="med"/>
                      <a:tailEnd type="none" w="med" len="med"/>
                    </a:lnR>
                  </a:tcPr>
                </a:tc>
                <a:tc>
                  <a:txBody>
                    <a:bodyPr/>
                    <a:lstStyle/>
                    <a:p>
                      <a:r>
                        <a:rPr lang="en-US" sz="2000" strike="noStrike" dirty="0"/>
                        <a:t>O(</a:t>
                      </a:r>
                      <a:r>
                        <a:rPr lang="ru-RU" sz="2000" strike="noStrike" dirty="0"/>
                        <a:t>1</a:t>
                      </a:r>
                      <a:r>
                        <a:rPr lang="en-US" sz="2000" strike="noStrike" dirty="0"/>
                        <a:t>)</a:t>
                      </a:r>
                      <a:endParaRPr lang="ru-RU" sz="2000" strike="sngStrike" dirty="0">
                        <a:solidFill>
                          <a:srgbClr val="00B050"/>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85777977"/>
                  </a:ext>
                </a:extLst>
              </a:tr>
            </a:tbl>
          </a:graphicData>
        </a:graphic>
      </p:graphicFrame>
    </p:spTree>
    <p:extLst>
      <p:ext uri="{BB962C8B-B14F-4D97-AF65-F5344CB8AC3E}">
        <p14:creationId xmlns:p14="http://schemas.microsoft.com/office/powerpoint/2010/main" val="422460268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911597" y="1318259"/>
            <a:ext cx="11262470" cy="2123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Очередь (</a:t>
            </a:r>
            <a:r>
              <a:rPr lang="en-US" sz="2800" b="1" dirty="0"/>
              <a:t>Queue)</a:t>
            </a:r>
            <a:r>
              <a:rPr lang="ru-RU" sz="2800" dirty="0"/>
              <a:t> - это структура данных, работающая по принципу </a:t>
            </a:r>
            <a:r>
              <a:rPr lang="en-US" sz="2800" dirty="0"/>
              <a:t>“</a:t>
            </a:r>
            <a:r>
              <a:rPr lang="ru-RU" sz="2800" dirty="0"/>
              <a:t>первым добавлен – первым возвращен</a:t>
            </a:r>
            <a:r>
              <a:rPr lang="en-US" sz="2800" dirty="0"/>
              <a:t>”</a:t>
            </a:r>
            <a:r>
              <a:rPr lang="ru-RU" sz="2800" dirty="0"/>
              <a:t> – </a:t>
            </a:r>
            <a:r>
              <a:rPr lang="en-US" sz="2800" b="1" dirty="0"/>
              <a:t>First In First Out (FIFO)</a:t>
            </a:r>
          </a:p>
          <a:p>
            <a:pPr algn="just"/>
            <a:r>
              <a:rPr lang="en-US" sz="2800" dirty="0"/>
              <a:t> </a:t>
            </a:r>
            <a:endParaRPr sz="2800" dirty="0"/>
          </a:p>
        </p:txBody>
      </p:sp>
      <p:sp>
        <p:nvSpPr>
          <p:cNvPr id="2" name="Прямоугольник 1">
            <a:extLst>
              <a:ext uri="{FF2B5EF4-FFF2-40B4-BE49-F238E27FC236}">
                <a16:creationId xmlns:a16="http://schemas.microsoft.com/office/drawing/2014/main" id="{590A26BB-C03D-4FCD-89F1-EAA4E4F9F26A}"/>
              </a:ext>
            </a:extLst>
          </p:cNvPr>
          <p:cNvSpPr/>
          <p:nvPr/>
        </p:nvSpPr>
        <p:spPr>
          <a:xfrm>
            <a:off x="3147568" y="8460987"/>
            <a:ext cx="6709664" cy="307777"/>
          </a:xfrm>
          <a:prstGeom prst="rect">
            <a:avLst/>
          </a:prstGeom>
        </p:spPr>
        <p:txBody>
          <a:bodyPr wrap="square">
            <a:spAutoFit/>
          </a:bodyPr>
          <a:lstStyle/>
          <a:p>
            <a:r>
              <a:rPr lang="en-US" sz="1400" dirty="0">
                <a:hlinkClick r:id="rId3"/>
              </a:rPr>
              <a:t>https://medium.com/@ryan.dphu.nguyen/quick-queues-in-swift-eb4d305707c5</a:t>
            </a:r>
            <a:endParaRPr lang="ru-RU" sz="1400" dirty="0"/>
          </a:p>
        </p:txBody>
      </p:sp>
      <p:pic>
        <p:nvPicPr>
          <p:cNvPr id="7170" name="Picture 2" descr="Image result for queue data structure">
            <a:extLst>
              <a:ext uri="{FF2B5EF4-FFF2-40B4-BE49-F238E27FC236}">
                <a16:creationId xmlns:a16="http://schemas.microsoft.com/office/drawing/2014/main" id="{9E11C4B2-7D36-4FC3-9AFD-0F700EA502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4432" y="3207308"/>
            <a:ext cx="7327392" cy="496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113377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908292"/>
            <a:ext cx="11262470" cy="6259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Основные операции</a:t>
            </a:r>
            <a:r>
              <a:rPr lang="en-US" sz="2800" b="1" dirty="0"/>
              <a:t> </a:t>
            </a:r>
            <a:r>
              <a:rPr lang="ru-RU" sz="2800" b="1" dirty="0"/>
              <a:t>с очередью</a:t>
            </a:r>
          </a:p>
          <a:p>
            <a:pPr algn="just"/>
            <a:endParaRPr lang="ru-RU" sz="2800" b="1" dirty="0"/>
          </a:p>
          <a:p>
            <a:pPr algn="just"/>
            <a:r>
              <a:rPr lang="ru-RU" sz="2800" b="1" dirty="0"/>
              <a:t>Доступ</a:t>
            </a:r>
          </a:p>
          <a:p>
            <a:pPr marL="457200" indent="-457200" algn="just">
              <a:buFontTx/>
              <a:buChar char="-"/>
            </a:pPr>
            <a:r>
              <a:rPr lang="ru-RU" sz="2800" dirty="0"/>
              <a:t>Получение первого элемента</a:t>
            </a:r>
            <a:endParaRPr lang="en-US" sz="2800" dirty="0"/>
          </a:p>
          <a:p>
            <a:pPr marL="457200" indent="-457200" algn="just">
              <a:buFontTx/>
              <a:buChar char="-"/>
            </a:pPr>
            <a:r>
              <a:rPr lang="ru-RU" sz="2800" dirty="0"/>
              <a:t>Получение последнего элемента</a:t>
            </a:r>
          </a:p>
          <a:p>
            <a:pPr algn="just"/>
            <a:r>
              <a:rPr lang="ru-RU" sz="2800" b="1" dirty="0"/>
              <a:t>Вставка</a:t>
            </a:r>
          </a:p>
          <a:p>
            <a:pPr marL="457200" indent="-457200" algn="just">
              <a:buFontTx/>
              <a:buChar char="-"/>
            </a:pPr>
            <a:r>
              <a:rPr lang="ru-RU" sz="2800" dirty="0"/>
              <a:t>В начало очереди</a:t>
            </a:r>
          </a:p>
          <a:p>
            <a:pPr algn="just"/>
            <a:r>
              <a:rPr lang="ru-RU" sz="2800" b="1" dirty="0"/>
              <a:t>Удаление</a:t>
            </a:r>
          </a:p>
          <a:p>
            <a:pPr marL="457200" indent="-457200">
              <a:buFontTx/>
              <a:buChar char="-"/>
            </a:pPr>
            <a:r>
              <a:rPr lang="ru-RU" sz="2800" dirty="0"/>
              <a:t>Получение последнего элемента с удалением</a:t>
            </a:r>
          </a:p>
          <a:p>
            <a:r>
              <a:rPr lang="ru-RU" sz="2800" b="1" dirty="0"/>
              <a:t>Дополнительно</a:t>
            </a:r>
          </a:p>
          <a:p>
            <a:pPr marL="457200" indent="-457200">
              <a:buFontTx/>
              <a:buChar char="-"/>
            </a:pPr>
            <a:r>
              <a:rPr lang="ru-RU" sz="2800" dirty="0"/>
              <a:t>Пуста ли очередь?</a:t>
            </a:r>
          </a:p>
          <a:p>
            <a:endParaRPr lang="ru-RU" sz="2800" b="1" dirty="0"/>
          </a:p>
        </p:txBody>
      </p:sp>
    </p:spTree>
    <p:extLst>
      <p:ext uri="{BB962C8B-B14F-4D97-AF65-F5344CB8AC3E}">
        <p14:creationId xmlns:p14="http://schemas.microsoft.com/office/powerpoint/2010/main" val="316454390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Очередь (</a:t>
            </a:r>
            <a:r>
              <a:rPr lang="en-US" sz="2800" b="1" dirty="0"/>
              <a:t>Queue)</a:t>
            </a:r>
            <a:endParaRPr sz="2800"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2960490" y="8381718"/>
            <a:ext cx="7667484" cy="338554"/>
          </a:xfrm>
          <a:prstGeom prst="rect">
            <a:avLst/>
          </a:prstGeom>
        </p:spPr>
        <p:txBody>
          <a:bodyPr wrap="none">
            <a:spAutoFit/>
          </a:bodyPr>
          <a:lstStyle/>
          <a:p>
            <a:r>
              <a:rPr lang="en-US" sz="1600" dirty="0">
                <a:hlinkClick r:id="rId3"/>
              </a:rPr>
              <a:t>https://www.geeksforgeeks.org/queue-set-1introduction-and-array-implementation/</a:t>
            </a:r>
            <a:endParaRPr lang="ru-RU" sz="1600" dirty="0"/>
          </a:p>
        </p:txBody>
      </p:sp>
      <p:pic>
        <p:nvPicPr>
          <p:cNvPr id="2" name="Рисунок 1">
            <a:extLst>
              <a:ext uri="{FF2B5EF4-FFF2-40B4-BE49-F238E27FC236}">
                <a16:creationId xmlns:a16="http://schemas.microsoft.com/office/drawing/2014/main" id="{28AB3C89-71A9-4F8F-9CC6-A9E05CC5722C}"/>
              </a:ext>
            </a:extLst>
          </p:cNvPr>
          <p:cNvPicPr>
            <a:picLocks noChangeAspect="1"/>
          </p:cNvPicPr>
          <p:nvPr/>
        </p:nvPicPr>
        <p:blipFill>
          <a:blip r:embed="rId4"/>
          <a:stretch>
            <a:fillRect/>
          </a:stretch>
        </p:blipFill>
        <p:spPr>
          <a:xfrm>
            <a:off x="2095357" y="2791968"/>
            <a:ext cx="8911550" cy="3489007"/>
          </a:xfrm>
          <a:prstGeom prst="rect">
            <a:avLst/>
          </a:prstGeom>
        </p:spPr>
      </p:pic>
    </p:spTree>
    <p:extLst>
      <p:ext uri="{BB962C8B-B14F-4D97-AF65-F5344CB8AC3E}">
        <p14:creationId xmlns:p14="http://schemas.microsoft.com/office/powerpoint/2010/main" val="306431881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Очередь (</a:t>
            </a:r>
            <a:r>
              <a:rPr lang="en-US" sz="2800" b="1" dirty="0"/>
              <a:t>Queue)</a:t>
            </a:r>
            <a:endParaRPr sz="2800"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2889103" y="8393698"/>
            <a:ext cx="7667484" cy="338554"/>
          </a:xfrm>
          <a:prstGeom prst="rect">
            <a:avLst/>
          </a:prstGeom>
        </p:spPr>
        <p:txBody>
          <a:bodyPr wrap="none">
            <a:spAutoFit/>
          </a:bodyPr>
          <a:lstStyle/>
          <a:p>
            <a:r>
              <a:rPr lang="en-US" sz="1600" dirty="0">
                <a:hlinkClick r:id="rId3"/>
              </a:rPr>
              <a:t>https://www.geeksforgeeks.org/queue-set-1introduction-and-array-implementation/</a:t>
            </a:r>
            <a:endParaRPr lang="ru-RU" sz="1600" dirty="0"/>
          </a:p>
        </p:txBody>
      </p:sp>
      <p:pic>
        <p:nvPicPr>
          <p:cNvPr id="2" name="Рисунок 1">
            <a:extLst>
              <a:ext uri="{FF2B5EF4-FFF2-40B4-BE49-F238E27FC236}">
                <a16:creationId xmlns:a16="http://schemas.microsoft.com/office/drawing/2014/main" id="{AF0D11F5-523A-4493-ACA2-2B4D224300D8}"/>
              </a:ext>
            </a:extLst>
          </p:cNvPr>
          <p:cNvPicPr>
            <a:picLocks noChangeAspect="1"/>
          </p:cNvPicPr>
          <p:nvPr/>
        </p:nvPicPr>
        <p:blipFill>
          <a:blip r:embed="rId4"/>
          <a:stretch>
            <a:fillRect/>
          </a:stretch>
        </p:blipFill>
        <p:spPr>
          <a:xfrm>
            <a:off x="673100" y="2381250"/>
            <a:ext cx="11658600" cy="4991100"/>
          </a:xfrm>
          <a:prstGeom prst="rect">
            <a:avLst/>
          </a:prstGeom>
        </p:spPr>
      </p:pic>
    </p:spTree>
    <p:extLst>
      <p:ext uri="{BB962C8B-B14F-4D97-AF65-F5344CB8AC3E}">
        <p14:creationId xmlns:p14="http://schemas.microsoft.com/office/powerpoint/2010/main" val="44508567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021950"/>
            <a:ext cx="11262470" cy="1606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Задачи на использование очереди</a:t>
            </a:r>
          </a:p>
          <a:p>
            <a:pPr algn="just"/>
            <a:endParaRPr lang="ru-RU" sz="2800" b="1" dirty="0"/>
          </a:p>
          <a:p>
            <a:pPr algn="just"/>
            <a:r>
              <a:rPr lang="en-US" sz="2800" b="1" dirty="0"/>
              <a:t>Breadth First Search – </a:t>
            </a:r>
            <a:r>
              <a:rPr lang="ru-RU" sz="2800" dirty="0"/>
              <a:t>поиск в ширину</a:t>
            </a:r>
          </a:p>
        </p:txBody>
      </p:sp>
      <p:pic>
        <p:nvPicPr>
          <p:cNvPr id="2" name="Рисунок 1">
            <a:extLst>
              <a:ext uri="{FF2B5EF4-FFF2-40B4-BE49-F238E27FC236}">
                <a16:creationId xmlns:a16="http://schemas.microsoft.com/office/drawing/2014/main" id="{574DD141-3CB7-401F-968F-F8093147BDE2}"/>
              </a:ext>
            </a:extLst>
          </p:cNvPr>
          <p:cNvPicPr>
            <a:picLocks noChangeAspect="1"/>
          </p:cNvPicPr>
          <p:nvPr/>
        </p:nvPicPr>
        <p:blipFill>
          <a:blip r:embed="rId3"/>
          <a:stretch>
            <a:fillRect/>
          </a:stretch>
        </p:blipFill>
        <p:spPr>
          <a:xfrm>
            <a:off x="1695214" y="2997209"/>
            <a:ext cx="8908288" cy="5616397"/>
          </a:xfrm>
          <a:prstGeom prst="rect">
            <a:avLst/>
          </a:prstGeom>
        </p:spPr>
      </p:pic>
    </p:spTree>
    <p:extLst>
      <p:ext uri="{BB962C8B-B14F-4D97-AF65-F5344CB8AC3E}">
        <p14:creationId xmlns:p14="http://schemas.microsoft.com/office/powerpoint/2010/main" val="32371321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1003512" y="1752346"/>
            <a:ext cx="11262470" cy="31574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Массив</a:t>
            </a:r>
            <a:r>
              <a:rPr lang="ru-RU" sz="2800" dirty="0"/>
              <a:t> - это структура данных, для которой характерно</a:t>
            </a:r>
            <a:r>
              <a:rPr lang="en-US" sz="2800" dirty="0"/>
              <a:t>:</a:t>
            </a:r>
          </a:p>
          <a:p>
            <a:pPr marL="457200" indent="-457200" algn="just">
              <a:buFont typeface="Arial" panose="020B0604020202020204" pitchFamily="34" charset="0"/>
              <a:buChar char="•"/>
            </a:pPr>
            <a:r>
              <a:rPr lang="ru-RU" sz="2800" dirty="0"/>
              <a:t>хранение элементов одного типа </a:t>
            </a:r>
          </a:p>
          <a:p>
            <a:pPr marL="457200" indent="-457200" algn="just">
              <a:buFont typeface="Arial" panose="020B0604020202020204" pitchFamily="34" charset="0"/>
              <a:buChar char="•"/>
            </a:pPr>
            <a:r>
              <a:rPr lang="ru-RU" sz="2800" dirty="0"/>
              <a:t>размещение элементов в одном непрерывном участке памяти</a:t>
            </a:r>
          </a:p>
          <a:p>
            <a:pPr marL="457200" indent="-457200" algn="just">
              <a:buFont typeface="Arial" panose="020B0604020202020204" pitchFamily="34" charset="0"/>
              <a:buChar char="•"/>
            </a:pPr>
            <a:r>
              <a:rPr lang="ru-RU" sz="2800" dirty="0"/>
              <a:t>единое имя для всех элементов</a:t>
            </a:r>
          </a:p>
          <a:p>
            <a:pPr algn="just"/>
            <a:endParaRPr lang="en-US" sz="2800" dirty="0"/>
          </a:p>
          <a:p>
            <a:pPr algn="just"/>
            <a:r>
              <a:rPr lang="en-US" sz="2800" dirty="0"/>
              <a:t> </a:t>
            </a:r>
            <a:endParaRPr sz="2800" dirty="0"/>
          </a:p>
        </p:txBody>
      </p:sp>
      <p:pic>
        <p:nvPicPr>
          <p:cNvPr id="1026" name="Picture 2" descr="Image result for array in memory">
            <a:extLst>
              <a:ext uri="{FF2B5EF4-FFF2-40B4-BE49-F238E27FC236}">
                <a16:creationId xmlns:a16="http://schemas.microsoft.com/office/drawing/2014/main" id="{9A525ABE-AC34-4642-8D22-6F3A22150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077" y="4515580"/>
            <a:ext cx="9186227" cy="281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80388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1005882"/>
            <a:ext cx="11262470" cy="1606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Задачи на использование очереди</a:t>
            </a:r>
          </a:p>
          <a:p>
            <a:pPr algn="just"/>
            <a:endParaRPr lang="ru-RU" sz="2800" b="1" dirty="0"/>
          </a:p>
          <a:p>
            <a:pPr algn="just"/>
            <a:r>
              <a:rPr lang="en-US" sz="2800" b="1" dirty="0"/>
              <a:t>Breadth First Search – </a:t>
            </a:r>
            <a:r>
              <a:rPr lang="ru-RU" sz="2800" dirty="0"/>
              <a:t>поиск в ширину</a:t>
            </a:r>
          </a:p>
        </p:txBody>
      </p:sp>
      <p:pic>
        <p:nvPicPr>
          <p:cNvPr id="3" name="Рисунок 2">
            <a:extLst>
              <a:ext uri="{FF2B5EF4-FFF2-40B4-BE49-F238E27FC236}">
                <a16:creationId xmlns:a16="http://schemas.microsoft.com/office/drawing/2014/main" id="{47629103-0F3D-4432-A44D-1C0A2C637FC2}"/>
              </a:ext>
            </a:extLst>
          </p:cNvPr>
          <p:cNvPicPr>
            <a:picLocks noChangeAspect="1"/>
          </p:cNvPicPr>
          <p:nvPr/>
        </p:nvPicPr>
        <p:blipFill>
          <a:blip r:embed="rId3"/>
          <a:stretch>
            <a:fillRect/>
          </a:stretch>
        </p:blipFill>
        <p:spPr>
          <a:xfrm>
            <a:off x="2611109" y="2823880"/>
            <a:ext cx="7653338" cy="6044599"/>
          </a:xfrm>
          <a:prstGeom prst="rect">
            <a:avLst/>
          </a:prstGeom>
        </p:spPr>
      </p:pic>
    </p:spTree>
    <p:extLst>
      <p:ext uri="{BB962C8B-B14F-4D97-AF65-F5344CB8AC3E}">
        <p14:creationId xmlns:p14="http://schemas.microsoft.com/office/powerpoint/2010/main" val="364518154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12192"/>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1003512" y="3064770"/>
            <a:ext cx="7433352" cy="31574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marL="514350" indent="-514350" algn="just">
              <a:buAutoNum type="arabicPeriod"/>
            </a:pPr>
            <a:r>
              <a:rPr lang="ru-RU" sz="2800" dirty="0">
                <a:solidFill>
                  <a:schemeClr val="tx1">
                    <a:alpha val="87087"/>
                  </a:schemeClr>
                </a:solidFill>
              </a:rPr>
              <a:t>Массив</a:t>
            </a:r>
            <a:r>
              <a:rPr lang="en-US" sz="2800" dirty="0">
                <a:solidFill>
                  <a:schemeClr val="tx1">
                    <a:alpha val="87087"/>
                  </a:schemeClr>
                </a:solidFill>
              </a:rPr>
              <a:t> (array)</a:t>
            </a:r>
            <a:endParaRPr lang="ru-RU" sz="2800" dirty="0">
              <a:solidFill>
                <a:schemeClr val="tx1">
                  <a:alpha val="87087"/>
                </a:schemeClr>
              </a:solidFill>
            </a:endParaRPr>
          </a:p>
          <a:p>
            <a:pPr marL="514350" indent="-514350" algn="just">
              <a:buAutoNum type="arabicPeriod"/>
            </a:pPr>
            <a:r>
              <a:rPr lang="ru-RU" sz="2800" dirty="0"/>
              <a:t>Связный список (</a:t>
            </a:r>
            <a:r>
              <a:rPr lang="en-US" sz="2800" dirty="0"/>
              <a:t>linked list)</a:t>
            </a:r>
            <a:endParaRPr lang="ru-RU" sz="2800" dirty="0"/>
          </a:p>
          <a:p>
            <a:pPr marL="514350" indent="-514350" algn="just">
              <a:buAutoNum type="arabicPeriod"/>
            </a:pPr>
            <a:r>
              <a:rPr lang="ru-RU" sz="2800" dirty="0"/>
              <a:t>Стек и очередь (</a:t>
            </a:r>
            <a:r>
              <a:rPr lang="en-US" sz="2800" dirty="0"/>
              <a:t>stack &amp; queue)</a:t>
            </a:r>
            <a:endParaRPr lang="ru-RU" sz="2800" dirty="0"/>
          </a:p>
          <a:p>
            <a:pPr marL="514350" indent="-514350" algn="just">
              <a:buAutoNum type="arabicPeriod"/>
            </a:pPr>
            <a:r>
              <a:rPr lang="ru-RU" sz="2800" b="1" dirty="0">
                <a:solidFill>
                  <a:srgbClr val="00B050">
                    <a:alpha val="87087"/>
                  </a:srgbClr>
                </a:solidFill>
              </a:rPr>
              <a:t>Хэш-таблица (</a:t>
            </a:r>
            <a:r>
              <a:rPr lang="en-US" sz="2800" b="1" dirty="0">
                <a:solidFill>
                  <a:srgbClr val="00B050">
                    <a:alpha val="87087"/>
                  </a:srgbClr>
                </a:solidFill>
              </a:rPr>
              <a:t>hash table)</a:t>
            </a:r>
          </a:p>
          <a:p>
            <a:pPr algn="just"/>
            <a:endParaRPr lang="en-US" sz="2800" b="1" dirty="0"/>
          </a:p>
          <a:p>
            <a:pPr algn="just"/>
            <a:endParaRPr sz="2800" dirty="0"/>
          </a:p>
        </p:txBody>
      </p:sp>
      <p:sp>
        <p:nvSpPr>
          <p:cNvPr id="6"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5545342D-FFFB-454E-AAFE-C003F379E7E6}"/>
              </a:ext>
            </a:extLst>
          </p:cNvPr>
          <p:cNvSpPr txBox="1"/>
          <p:nvPr/>
        </p:nvSpPr>
        <p:spPr>
          <a:xfrm>
            <a:off x="1003512" y="1535962"/>
            <a:ext cx="11262470"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План занятия</a:t>
            </a:r>
            <a:r>
              <a:rPr lang="en-US" sz="2800" b="1" dirty="0"/>
              <a:t>:</a:t>
            </a:r>
          </a:p>
          <a:p>
            <a:pPr algn="just"/>
            <a:endParaRPr sz="2800" dirty="0"/>
          </a:p>
        </p:txBody>
      </p:sp>
    </p:spTree>
    <p:extLst>
      <p:ext uri="{BB962C8B-B14F-4D97-AF65-F5344CB8AC3E}">
        <p14:creationId xmlns:p14="http://schemas.microsoft.com/office/powerpoint/2010/main" val="40497059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3" y="1498384"/>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Операции с массивами и их сложность</a:t>
            </a:r>
            <a:endParaRPr sz="2800" dirty="0"/>
          </a:p>
        </p:txBody>
      </p:sp>
      <p:graphicFrame>
        <p:nvGraphicFramePr>
          <p:cNvPr id="6" name="Таблица 6">
            <a:extLst>
              <a:ext uri="{FF2B5EF4-FFF2-40B4-BE49-F238E27FC236}">
                <a16:creationId xmlns:a16="http://schemas.microsoft.com/office/drawing/2014/main" id="{30EF15F1-9C08-476D-BA51-F7903545B707}"/>
              </a:ext>
            </a:extLst>
          </p:cNvPr>
          <p:cNvGraphicFramePr>
            <a:graphicFrameLocks noGrp="1"/>
          </p:cNvGraphicFramePr>
          <p:nvPr>
            <p:extLst>
              <p:ext uri="{D42A27DB-BD31-4B8C-83A1-F6EECF244321}">
                <p14:modId xmlns:p14="http://schemas.microsoft.com/office/powerpoint/2010/main" val="3009459583"/>
              </p:ext>
            </p:extLst>
          </p:nvPr>
        </p:nvGraphicFramePr>
        <p:xfrm>
          <a:off x="2095357" y="3250059"/>
          <a:ext cx="8669868" cy="2473960"/>
        </p:xfrm>
        <a:graphic>
          <a:graphicData uri="http://schemas.openxmlformats.org/drawingml/2006/table">
            <a:tbl>
              <a:tblPr firstRow="1" firstCol="1" bandRow="1">
                <a:tableStyleId>{FABFCF23-3B69-468F-B69F-88F6DE6A72F2}</a:tableStyleId>
              </a:tblPr>
              <a:tblGrid>
                <a:gridCol w="2167467">
                  <a:extLst>
                    <a:ext uri="{9D8B030D-6E8A-4147-A177-3AD203B41FA5}">
                      <a16:colId xmlns:a16="http://schemas.microsoft.com/office/drawing/2014/main" val="2518591083"/>
                    </a:ext>
                  </a:extLst>
                </a:gridCol>
                <a:gridCol w="2167467">
                  <a:extLst>
                    <a:ext uri="{9D8B030D-6E8A-4147-A177-3AD203B41FA5}">
                      <a16:colId xmlns:a16="http://schemas.microsoft.com/office/drawing/2014/main" val="2696512963"/>
                    </a:ext>
                  </a:extLst>
                </a:gridCol>
                <a:gridCol w="2167467">
                  <a:extLst>
                    <a:ext uri="{9D8B030D-6E8A-4147-A177-3AD203B41FA5}">
                      <a16:colId xmlns:a16="http://schemas.microsoft.com/office/drawing/2014/main" val="1079000731"/>
                    </a:ext>
                  </a:extLst>
                </a:gridCol>
                <a:gridCol w="2167467">
                  <a:extLst>
                    <a:ext uri="{9D8B030D-6E8A-4147-A177-3AD203B41FA5}">
                      <a16:colId xmlns:a16="http://schemas.microsoft.com/office/drawing/2014/main" val="331583875"/>
                    </a:ext>
                  </a:extLst>
                </a:gridCol>
              </a:tblGrid>
              <a:tr h="370840">
                <a:tc>
                  <a:txBody>
                    <a:bodyPr/>
                    <a:lstStyle/>
                    <a:p>
                      <a:endParaRPr lang="ru-RU" dirty="0"/>
                    </a:p>
                  </a:txBody>
                  <a:tcPr/>
                </a:tc>
                <a:tc gridSpan="3">
                  <a:txBody>
                    <a:bodyPr/>
                    <a:lstStyle/>
                    <a:p>
                      <a:r>
                        <a:rPr lang="ru-RU" dirty="0"/>
                        <a:t>Асимптотическая сложность</a:t>
                      </a:r>
                    </a:p>
                  </a:txBody>
                  <a:tcPr/>
                </a:tc>
                <a:tc hMerge="1">
                  <a:txBody>
                    <a:bodyPr/>
                    <a:lstStyle/>
                    <a:p>
                      <a:endParaRPr lang="ru-RU"/>
                    </a:p>
                  </a:txBody>
                  <a:tcPr/>
                </a:tc>
                <a:tc hMerge="1">
                  <a:txBody>
                    <a:bodyPr/>
                    <a:lstStyle/>
                    <a:p>
                      <a:endParaRPr lang="ru-RU" dirty="0"/>
                    </a:p>
                  </a:txBody>
                  <a:tcPr/>
                </a:tc>
                <a:extLst>
                  <a:ext uri="{0D108BD9-81ED-4DB2-BD59-A6C34878D82A}">
                    <a16:rowId xmlns:a16="http://schemas.microsoft.com/office/drawing/2014/main" val="789628695"/>
                  </a:ext>
                </a:extLst>
              </a:tr>
              <a:tr h="370840">
                <a:tc>
                  <a:txBody>
                    <a:bodyPr/>
                    <a:lstStyle/>
                    <a:p>
                      <a:r>
                        <a:rPr lang="ru-RU" sz="2000" dirty="0"/>
                        <a:t>Тип </a:t>
                      </a:r>
                    </a:p>
                    <a:p>
                      <a:r>
                        <a:rPr lang="ru-RU" sz="2000" dirty="0"/>
                        <a:t>операции</a:t>
                      </a:r>
                    </a:p>
                  </a:txBody>
                  <a:tcPr>
                    <a:lnR w="12700" cap="flat" cmpd="sng" algn="ctr">
                      <a:solidFill>
                        <a:schemeClr val="tx1"/>
                      </a:solidFill>
                      <a:prstDash val="solid"/>
                      <a:round/>
                      <a:headEnd type="none" w="med" len="med"/>
                      <a:tailEnd type="none" w="med" len="med"/>
                    </a:lnR>
                  </a:tcPr>
                </a:tc>
                <a:tc>
                  <a:txBody>
                    <a:bodyPr/>
                    <a:lstStyle/>
                    <a:p>
                      <a:r>
                        <a:rPr lang="ru-RU" sz="2000" b="1" dirty="0"/>
                        <a:t>Начало</a:t>
                      </a:r>
                    </a:p>
                  </a:txBody>
                  <a:tcPr anchor="ctr">
                    <a:lnL w="12700" cap="flat" cmpd="sng" algn="ctr">
                      <a:solidFill>
                        <a:schemeClr val="tx1"/>
                      </a:solidFill>
                      <a:prstDash val="solid"/>
                      <a:round/>
                      <a:headEnd type="none" w="med" len="med"/>
                      <a:tailEnd type="none" w="med" len="med"/>
                    </a:lnL>
                  </a:tcPr>
                </a:tc>
                <a:tc>
                  <a:txBody>
                    <a:bodyPr/>
                    <a:lstStyle/>
                    <a:p>
                      <a:r>
                        <a:rPr lang="ru-RU" sz="2000" b="1" dirty="0"/>
                        <a:t>Середина</a:t>
                      </a:r>
                    </a:p>
                  </a:txBody>
                  <a:tcPr anchor="ctr"/>
                </a:tc>
                <a:tc>
                  <a:txBody>
                    <a:bodyPr/>
                    <a:lstStyle/>
                    <a:p>
                      <a:r>
                        <a:rPr lang="ru-RU" sz="2000" b="1" dirty="0"/>
                        <a:t>Конец</a:t>
                      </a:r>
                    </a:p>
                  </a:txBody>
                  <a:tcPr anchor="ctr"/>
                </a:tc>
                <a:extLst>
                  <a:ext uri="{0D108BD9-81ED-4DB2-BD59-A6C34878D82A}">
                    <a16:rowId xmlns:a16="http://schemas.microsoft.com/office/drawing/2014/main" val="2526644760"/>
                  </a:ext>
                </a:extLst>
              </a:tr>
              <a:tr h="370840">
                <a:tc>
                  <a:txBody>
                    <a:bodyPr/>
                    <a:lstStyle/>
                    <a:p>
                      <a:r>
                        <a:rPr lang="ru-RU" sz="2000" b="0" dirty="0"/>
                        <a:t>Вставка </a:t>
                      </a:r>
                    </a:p>
                    <a:p>
                      <a:r>
                        <a:rPr lang="ru-RU" sz="2000" b="0" dirty="0"/>
                        <a:t>элемента</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O(n)</a:t>
                      </a:r>
                      <a:endParaRPr lang="ru-RU" sz="2000" dirty="0"/>
                    </a:p>
                  </a:txBody>
                  <a:tcPr anchor="ctr"/>
                </a:tc>
                <a:tc>
                  <a:txBody>
                    <a:bodyPr/>
                    <a:lstStyle/>
                    <a:p>
                      <a:r>
                        <a:rPr lang="en-US" sz="2000" dirty="0"/>
                        <a:t>O(1)</a:t>
                      </a:r>
                      <a:endParaRPr lang="ru-RU" sz="2000" dirty="0"/>
                    </a:p>
                  </a:txBody>
                  <a:tcPr anchor="ctr"/>
                </a:tc>
                <a:extLst>
                  <a:ext uri="{0D108BD9-81ED-4DB2-BD59-A6C34878D82A}">
                    <a16:rowId xmlns:a16="http://schemas.microsoft.com/office/drawing/2014/main" val="1593299118"/>
                  </a:ext>
                </a:extLst>
              </a:tr>
              <a:tr h="370840">
                <a:tc>
                  <a:txBody>
                    <a:bodyPr/>
                    <a:lstStyle/>
                    <a:p>
                      <a:r>
                        <a:rPr lang="ru-RU" sz="2000" b="0" dirty="0"/>
                        <a:t>Удаление</a:t>
                      </a:r>
                    </a:p>
                    <a:p>
                      <a:r>
                        <a:rPr lang="ru-RU" sz="2000" b="0" dirty="0"/>
                        <a:t>элемента</a:t>
                      </a:r>
                    </a:p>
                  </a:txBody>
                  <a:tcPr>
                    <a:lnR w="12700" cap="flat" cmpd="sng" algn="ctr">
                      <a:solidFill>
                        <a:schemeClr val="tx1"/>
                      </a:solidFill>
                      <a:prstDash val="solid"/>
                      <a:round/>
                      <a:headEnd type="none" w="med" len="med"/>
                      <a:tailEnd type="none" w="med" len="med"/>
                    </a:lnR>
                  </a:tcPr>
                </a:tc>
                <a:tc>
                  <a:txBody>
                    <a:bodyPr/>
                    <a:lstStyle/>
                    <a:p>
                      <a:r>
                        <a:rPr lang="en-US" sz="2000" dirty="0"/>
                        <a:t>O(n)</a:t>
                      </a:r>
                      <a:endParaRPr lang="ru-RU" sz="2000" dirty="0"/>
                    </a:p>
                  </a:txBody>
                  <a:tcPr anchor="ctr">
                    <a:lnL w="12700" cap="flat" cmpd="sng" algn="ctr">
                      <a:solidFill>
                        <a:schemeClr val="tx1"/>
                      </a:solidFill>
                      <a:prstDash val="solid"/>
                      <a:round/>
                      <a:headEnd type="none" w="med" len="med"/>
                      <a:tailEnd type="none" w="med" len="med"/>
                    </a:lnL>
                  </a:tcPr>
                </a:tc>
                <a:tc>
                  <a:txBody>
                    <a:bodyPr/>
                    <a:lstStyle/>
                    <a:p>
                      <a:r>
                        <a:rPr lang="en-US" sz="2000" dirty="0"/>
                        <a:t>O(n)</a:t>
                      </a:r>
                      <a:endParaRPr lang="ru-RU" sz="2000" dirty="0"/>
                    </a:p>
                  </a:txBody>
                  <a:tcPr anchor="ctr"/>
                </a:tc>
                <a:tc>
                  <a:txBody>
                    <a:bodyPr/>
                    <a:lstStyle/>
                    <a:p>
                      <a:r>
                        <a:rPr lang="en-US" sz="2000" dirty="0"/>
                        <a:t>O(1)</a:t>
                      </a:r>
                      <a:endParaRPr lang="ru-RU" sz="2000" dirty="0"/>
                    </a:p>
                  </a:txBody>
                  <a:tcPr anchor="ctr"/>
                </a:tc>
                <a:extLst>
                  <a:ext uri="{0D108BD9-81ED-4DB2-BD59-A6C34878D82A}">
                    <a16:rowId xmlns:a16="http://schemas.microsoft.com/office/drawing/2014/main" val="2691556943"/>
                  </a:ext>
                </a:extLst>
              </a:tr>
            </a:tbl>
          </a:graphicData>
        </a:graphic>
      </p:graphicFrame>
    </p:spTree>
    <p:extLst>
      <p:ext uri="{BB962C8B-B14F-4D97-AF65-F5344CB8AC3E}">
        <p14:creationId xmlns:p14="http://schemas.microsoft.com/office/powerpoint/2010/main" val="118999661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06542" y="1420572"/>
            <a:ext cx="6947569"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Массивы - </a:t>
            </a:r>
            <a:r>
              <a:rPr lang="en-US" sz="2800" dirty="0"/>
              <a:t> Pros &amp; Cons</a:t>
            </a:r>
            <a:endParaRPr sz="2800" dirty="0"/>
          </a:p>
        </p:txBody>
      </p:sp>
      <p:pic>
        <p:nvPicPr>
          <p:cNvPr id="4098" name="Picture 2">
            <a:extLst>
              <a:ext uri="{FF2B5EF4-FFF2-40B4-BE49-F238E27FC236}">
                <a16:creationId xmlns:a16="http://schemas.microsoft.com/office/drawing/2014/main" id="{D753D8BE-A0AC-48CF-BC3B-44D7D31D9F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26" y="3436864"/>
            <a:ext cx="738697" cy="7386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59727E3-BF75-42B2-B61A-383B9B4859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0413" y="3377655"/>
            <a:ext cx="738698" cy="738698"/>
          </a:xfrm>
          <a:prstGeom prst="rect">
            <a:avLst/>
          </a:prstGeom>
          <a:noFill/>
          <a:extLst>
            <a:ext uri="{909E8E84-426E-40DD-AFC4-6F175D3DCCD1}">
              <a14:hiddenFill xmlns:a14="http://schemas.microsoft.com/office/drawing/2010/main">
                <a:solidFill>
                  <a:srgbClr val="FFFFFF"/>
                </a:solidFill>
              </a14:hiddenFill>
            </a:ext>
          </a:extLst>
        </p:spPr>
      </p:pic>
      <p:sp>
        <p:nvSpPr>
          <p:cNvPr id="9"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5E46E65C-EA1F-4DE8-9F0C-6892F9A00B63}"/>
              </a:ext>
            </a:extLst>
          </p:cNvPr>
          <p:cNvSpPr txBox="1"/>
          <p:nvPr/>
        </p:nvSpPr>
        <p:spPr>
          <a:xfrm>
            <a:off x="1480691" y="3325195"/>
            <a:ext cx="4856642" cy="948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Постоянное время доступа к любому элементу по индексу</a:t>
            </a:r>
            <a:r>
              <a:rPr lang="en-US" sz="2400" dirty="0"/>
              <a:t> </a:t>
            </a:r>
            <a:endParaRPr sz="2400" dirty="0"/>
          </a:p>
        </p:txBody>
      </p:sp>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74184074-D088-4004-8C7D-0AED92989751}"/>
              </a:ext>
            </a:extLst>
          </p:cNvPr>
          <p:cNvSpPr txBox="1"/>
          <p:nvPr/>
        </p:nvSpPr>
        <p:spPr>
          <a:xfrm>
            <a:off x="1468499" y="4856661"/>
            <a:ext cx="4856642" cy="5050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400" dirty="0"/>
              <a:t>Содержат только данные</a:t>
            </a:r>
            <a:endParaRPr sz="2400" dirty="0"/>
          </a:p>
        </p:txBody>
      </p:sp>
      <p:sp>
        <p:nvSpPr>
          <p:cNvPr id="11"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6473B249-4880-4909-BE7E-8097D9CD56EA}"/>
              </a:ext>
            </a:extLst>
          </p:cNvPr>
          <p:cNvSpPr txBox="1"/>
          <p:nvPr/>
        </p:nvSpPr>
        <p:spPr>
          <a:xfrm>
            <a:off x="1468499" y="6123344"/>
            <a:ext cx="4856642" cy="5050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400" dirty="0"/>
              <a:t>Локальность в памяти</a:t>
            </a:r>
            <a:endParaRPr sz="2400" dirty="0"/>
          </a:p>
        </p:txBody>
      </p:sp>
      <p:pic>
        <p:nvPicPr>
          <p:cNvPr id="12" name="Picture 2">
            <a:extLst>
              <a:ext uri="{FF2B5EF4-FFF2-40B4-BE49-F238E27FC236}">
                <a16:creationId xmlns:a16="http://schemas.microsoft.com/office/drawing/2014/main" id="{DB814F1F-349B-435A-9807-4EB3DA7280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25" y="4764507"/>
            <a:ext cx="738697" cy="7386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79EE2A06-4DE3-4F4F-B59E-27A8B1F9A1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507" y="6006500"/>
            <a:ext cx="738697" cy="738697"/>
          </a:xfrm>
          <a:prstGeom prst="rect">
            <a:avLst/>
          </a:prstGeom>
          <a:noFill/>
          <a:extLst>
            <a:ext uri="{909E8E84-426E-40DD-AFC4-6F175D3DCCD1}">
              <a14:hiddenFill xmlns:a14="http://schemas.microsoft.com/office/drawing/2010/main">
                <a:solidFill>
                  <a:srgbClr val="FFFFFF"/>
                </a:solidFill>
              </a14:hiddenFill>
            </a:ext>
          </a:extLst>
        </p:spPr>
      </p:pic>
      <p:sp>
        <p:nvSpPr>
          <p:cNvPr id="14"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38016459-83ED-499E-9BB4-D5ECFD3A8012}"/>
              </a:ext>
            </a:extLst>
          </p:cNvPr>
          <p:cNvSpPr txBox="1"/>
          <p:nvPr/>
        </p:nvSpPr>
        <p:spPr>
          <a:xfrm>
            <a:off x="7936474" y="3281565"/>
            <a:ext cx="4587705" cy="948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Нельзя изменять размер в процессе выполнения</a:t>
            </a:r>
            <a:endParaRPr sz="2400" dirty="0"/>
          </a:p>
        </p:txBody>
      </p:sp>
      <p:pic>
        <p:nvPicPr>
          <p:cNvPr id="15" name="Picture 4">
            <a:extLst>
              <a:ext uri="{FF2B5EF4-FFF2-40B4-BE49-F238E27FC236}">
                <a16:creationId xmlns:a16="http://schemas.microsoft.com/office/drawing/2014/main" id="{C3EBF8DD-E71B-4972-99CC-0A94616C3B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6509" y="4761447"/>
            <a:ext cx="738698" cy="738698"/>
          </a:xfrm>
          <a:prstGeom prst="rect">
            <a:avLst/>
          </a:prstGeom>
          <a:noFill/>
          <a:extLst>
            <a:ext uri="{909E8E84-426E-40DD-AFC4-6F175D3DCCD1}">
              <a14:hiddenFill xmlns:a14="http://schemas.microsoft.com/office/drawing/2010/main">
                <a:solidFill>
                  <a:srgbClr val="FFFFFF"/>
                </a:solidFill>
              </a14:hiddenFill>
            </a:ext>
          </a:extLst>
        </p:spPr>
      </p:pic>
      <p:sp>
        <p:nvSpPr>
          <p:cNvPr id="16"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84AE1BA4-9F50-4CF6-A33F-5C66FDC9BC4E}"/>
              </a:ext>
            </a:extLst>
          </p:cNvPr>
          <p:cNvSpPr txBox="1"/>
          <p:nvPr/>
        </p:nvSpPr>
        <p:spPr>
          <a:xfrm>
            <a:off x="7942570" y="4665357"/>
            <a:ext cx="4587705" cy="9482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r>
              <a:rPr lang="ru-RU" sz="2400" dirty="0"/>
              <a:t>Необходимость сдвигать элементы при вставках</a:t>
            </a:r>
            <a:endParaRPr sz="2400" dirty="0"/>
          </a:p>
        </p:txBody>
      </p:sp>
    </p:spTree>
    <p:extLst>
      <p:ext uri="{BB962C8B-B14F-4D97-AF65-F5344CB8AC3E}">
        <p14:creationId xmlns:p14="http://schemas.microsoft.com/office/powerpoint/2010/main" val="117318036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3"/>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1003512" y="3138228"/>
            <a:ext cx="11262470" cy="31654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marL="514350" indent="-514350" algn="just">
              <a:buAutoNum type="arabicPeriod"/>
            </a:pPr>
            <a:r>
              <a:rPr lang="ru-RU" sz="2800" dirty="0"/>
              <a:t>Массив</a:t>
            </a:r>
            <a:r>
              <a:rPr lang="en-US" sz="2800" dirty="0"/>
              <a:t> (array)</a:t>
            </a:r>
            <a:endParaRPr lang="ru-RU" sz="2800" dirty="0"/>
          </a:p>
          <a:p>
            <a:pPr marL="514350" indent="-514350" algn="just">
              <a:buAutoNum type="arabicPeriod"/>
            </a:pPr>
            <a:r>
              <a:rPr lang="ru-RU" sz="2800" b="1" dirty="0">
                <a:solidFill>
                  <a:srgbClr val="00B050">
                    <a:alpha val="87087"/>
                  </a:srgbClr>
                </a:solidFill>
              </a:rPr>
              <a:t>Связный список (</a:t>
            </a:r>
            <a:r>
              <a:rPr lang="en-US" sz="2800" b="1" dirty="0">
                <a:solidFill>
                  <a:srgbClr val="00B050">
                    <a:alpha val="87087"/>
                  </a:srgbClr>
                </a:solidFill>
              </a:rPr>
              <a:t>linked list)</a:t>
            </a:r>
            <a:endParaRPr lang="ru-RU" sz="2800" b="1" dirty="0">
              <a:solidFill>
                <a:srgbClr val="00B050">
                  <a:alpha val="87087"/>
                </a:srgbClr>
              </a:solidFill>
            </a:endParaRPr>
          </a:p>
          <a:p>
            <a:pPr marL="514350" indent="-514350" algn="just">
              <a:buAutoNum type="arabicPeriod"/>
            </a:pPr>
            <a:r>
              <a:rPr lang="ru-RU" sz="2800" dirty="0"/>
              <a:t>Стек и очередь (</a:t>
            </a:r>
            <a:r>
              <a:rPr lang="en-US" sz="2800" dirty="0"/>
              <a:t>stack &amp; queue)</a:t>
            </a:r>
            <a:endParaRPr lang="ru-RU" sz="2800" dirty="0"/>
          </a:p>
          <a:p>
            <a:pPr marL="514350" indent="-514350" algn="just">
              <a:buAutoNum type="arabicPeriod"/>
            </a:pPr>
            <a:r>
              <a:rPr lang="ru-RU" sz="2800" dirty="0"/>
              <a:t>Хэш-таблицы (</a:t>
            </a:r>
            <a:r>
              <a:rPr lang="en-US" sz="2800" dirty="0"/>
              <a:t>hash tables)</a:t>
            </a:r>
          </a:p>
          <a:p>
            <a:pPr algn="just"/>
            <a:endParaRPr lang="en-US" sz="2800" b="1" dirty="0"/>
          </a:p>
          <a:p>
            <a:pPr algn="just"/>
            <a:endParaRPr sz="2800" dirty="0"/>
          </a:p>
        </p:txBody>
      </p:sp>
      <p:sp>
        <p:nvSpPr>
          <p:cNvPr id="6"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5545342D-FFFB-454E-AAFE-C003F379E7E6}"/>
              </a:ext>
            </a:extLst>
          </p:cNvPr>
          <p:cNvSpPr txBox="1"/>
          <p:nvPr/>
        </p:nvSpPr>
        <p:spPr>
          <a:xfrm>
            <a:off x="1003512" y="1535962"/>
            <a:ext cx="11262470" cy="1089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План занятия</a:t>
            </a:r>
            <a:r>
              <a:rPr lang="en-US" sz="2800" b="1" dirty="0"/>
              <a:t>:</a:t>
            </a:r>
          </a:p>
          <a:p>
            <a:pPr algn="just"/>
            <a:endParaRPr sz="2800" dirty="0"/>
          </a:p>
        </p:txBody>
      </p:sp>
    </p:spTree>
    <p:extLst>
      <p:ext uri="{BB962C8B-B14F-4D97-AF65-F5344CB8AC3E}">
        <p14:creationId xmlns:p14="http://schemas.microsoft.com/office/powerpoint/2010/main" val="34649220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1003512" y="1039903"/>
            <a:ext cx="11262470" cy="6776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Связный список (</a:t>
            </a:r>
            <a:r>
              <a:rPr lang="en-US" sz="2800" b="1" dirty="0"/>
              <a:t>linked list)</a:t>
            </a:r>
            <a:r>
              <a:rPr lang="ru-RU" sz="2800" dirty="0"/>
              <a:t> - это структура данных, состоящая  объектов специального вида</a:t>
            </a:r>
            <a:r>
              <a:rPr lang="en-US" sz="2800" dirty="0"/>
              <a:t>, </a:t>
            </a:r>
            <a:r>
              <a:rPr lang="ru-RU" sz="2800" dirty="0"/>
              <a:t>которые называются  </a:t>
            </a:r>
            <a:r>
              <a:rPr lang="ru-RU" sz="2800" b="1" dirty="0"/>
              <a:t>узлами</a:t>
            </a:r>
            <a:r>
              <a:rPr lang="ru-RU" sz="2800" dirty="0"/>
              <a:t> (</a:t>
            </a:r>
            <a:r>
              <a:rPr lang="en-US" sz="2800" b="1" dirty="0"/>
              <a:t>nodes</a:t>
            </a:r>
            <a:r>
              <a:rPr lang="en-US" sz="2800" dirty="0"/>
              <a:t>).</a:t>
            </a:r>
            <a:r>
              <a:rPr lang="ru-RU" sz="2800" dirty="0"/>
              <a:t> Узлы хранят сами </a:t>
            </a:r>
            <a:r>
              <a:rPr lang="ru-RU" sz="2800" b="1" dirty="0"/>
              <a:t>данные</a:t>
            </a:r>
            <a:r>
              <a:rPr lang="ru-RU" sz="2800" dirty="0"/>
              <a:t> и связаны друг с другом с помощью </a:t>
            </a:r>
            <a:r>
              <a:rPr lang="ru-RU" sz="2800" b="1" dirty="0"/>
              <a:t>указателей</a:t>
            </a:r>
            <a:r>
              <a:rPr lang="ru-RU" sz="2800" dirty="0"/>
              <a:t>.</a:t>
            </a:r>
            <a:endParaRPr lang="en-US" sz="2800" dirty="0"/>
          </a:p>
          <a:p>
            <a:pPr algn="just"/>
            <a:endParaRPr lang="en-US" sz="2800" dirty="0"/>
          </a:p>
          <a:p>
            <a:pPr algn="just"/>
            <a:r>
              <a:rPr lang="ru-RU" sz="2800" dirty="0"/>
              <a:t>Каждый узел содержит одно или несколько полей для хранения </a:t>
            </a:r>
            <a:r>
              <a:rPr lang="ru-RU" sz="2800" b="1" dirty="0"/>
              <a:t>данных</a:t>
            </a:r>
            <a:endParaRPr lang="en-US" sz="2800" b="1" dirty="0"/>
          </a:p>
          <a:p>
            <a:pPr algn="just"/>
            <a:endParaRPr lang="en-US" sz="2800" b="1" dirty="0"/>
          </a:p>
          <a:p>
            <a:pPr algn="just"/>
            <a:r>
              <a:rPr lang="ru-RU" sz="2800" dirty="0"/>
              <a:t>Каждый узел содержит </a:t>
            </a:r>
            <a:r>
              <a:rPr lang="ru-RU" sz="2800" b="1" dirty="0"/>
              <a:t>указатель</a:t>
            </a:r>
            <a:r>
              <a:rPr lang="ru-RU" sz="2800" dirty="0"/>
              <a:t> на следующий</a:t>
            </a:r>
            <a:r>
              <a:rPr lang="en-US" sz="2800" dirty="0"/>
              <a:t>/</a:t>
            </a:r>
            <a:r>
              <a:rPr lang="ru-RU" sz="2800" dirty="0"/>
              <a:t>предыдущий узел</a:t>
            </a:r>
          </a:p>
          <a:p>
            <a:pPr algn="just"/>
            <a:endParaRPr lang="ru-RU" sz="2800" dirty="0"/>
          </a:p>
          <a:p>
            <a:pPr algn="just"/>
            <a:r>
              <a:rPr lang="ru-RU" sz="2800" dirty="0"/>
              <a:t>Требуются указатели на первый</a:t>
            </a:r>
            <a:r>
              <a:rPr lang="en-US" sz="2800" dirty="0"/>
              <a:t>/</a:t>
            </a:r>
            <a:r>
              <a:rPr lang="ru-RU" sz="2800" dirty="0"/>
              <a:t>последний элементы списка</a:t>
            </a:r>
          </a:p>
          <a:p>
            <a:pPr algn="just"/>
            <a:endParaRPr sz="2800" dirty="0"/>
          </a:p>
        </p:txBody>
      </p:sp>
    </p:spTree>
    <p:extLst>
      <p:ext uri="{BB962C8B-B14F-4D97-AF65-F5344CB8AC3E}">
        <p14:creationId xmlns:p14="http://schemas.microsoft.com/office/powerpoint/2010/main" val="281535202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71165" y="809249"/>
            <a:ext cx="11262470" cy="5750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Основные операции</a:t>
            </a:r>
            <a:endParaRPr lang="en-US" sz="2800" b="1" dirty="0"/>
          </a:p>
          <a:p>
            <a:pPr algn="just"/>
            <a:endParaRPr lang="en-US" sz="2800" b="1" dirty="0"/>
          </a:p>
          <a:p>
            <a:pPr algn="just"/>
            <a:r>
              <a:rPr lang="ru-RU" sz="2800" b="1" dirty="0"/>
              <a:t>Вставка</a:t>
            </a:r>
          </a:p>
          <a:p>
            <a:pPr marL="457200" indent="-457200" algn="just">
              <a:buFontTx/>
              <a:buChar char="-"/>
            </a:pPr>
            <a:r>
              <a:rPr lang="ru-RU" sz="2800" dirty="0"/>
              <a:t>В начало</a:t>
            </a:r>
            <a:r>
              <a:rPr lang="en-US" sz="2800" dirty="0"/>
              <a:t>/</a:t>
            </a:r>
            <a:r>
              <a:rPr lang="ru-RU" sz="2800" dirty="0"/>
              <a:t>конец списка</a:t>
            </a:r>
          </a:p>
          <a:p>
            <a:pPr marL="457200" indent="-457200" algn="just">
              <a:buFontTx/>
              <a:buChar char="-"/>
            </a:pPr>
            <a:r>
              <a:rPr lang="ru-RU" sz="2800" dirty="0"/>
              <a:t>До</a:t>
            </a:r>
            <a:r>
              <a:rPr lang="en-US" sz="2800" dirty="0"/>
              <a:t>/</a:t>
            </a:r>
            <a:r>
              <a:rPr lang="ru-RU" sz="2800" dirty="0"/>
              <a:t>после определенного значения</a:t>
            </a:r>
          </a:p>
          <a:p>
            <a:pPr marL="457200" indent="-457200" algn="just">
              <a:buFontTx/>
              <a:buChar char="-"/>
            </a:pPr>
            <a:r>
              <a:rPr lang="ru-RU" sz="2800" dirty="0"/>
              <a:t>До</a:t>
            </a:r>
            <a:r>
              <a:rPr lang="en-US" sz="2800" dirty="0"/>
              <a:t>/</a:t>
            </a:r>
            <a:r>
              <a:rPr lang="ru-RU" sz="2800" dirty="0"/>
              <a:t>после определенного адреса</a:t>
            </a:r>
          </a:p>
          <a:p>
            <a:pPr algn="just"/>
            <a:r>
              <a:rPr lang="ru-RU" sz="2800" b="1" dirty="0"/>
              <a:t>Удаление</a:t>
            </a:r>
          </a:p>
          <a:p>
            <a:pPr marL="457200" indent="-457200" algn="just">
              <a:buFontTx/>
              <a:buChar char="-"/>
            </a:pPr>
            <a:r>
              <a:rPr lang="ru-RU" sz="2800" dirty="0"/>
              <a:t>Первый</a:t>
            </a:r>
            <a:r>
              <a:rPr lang="en-US" sz="2800" dirty="0"/>
              <a:t>/</a:t>
            </a:r>
            <a:r>
              <a:rPr lang="ru-RU" sz="2800" dirty="0"/>
              <a:t>последний элемент</a:t>
            </a:r>
          </a:p>
          <a:p>
            <a:pPr marL="457200" indent="-457200" algn="just">
              <a:buFontTx/>
              <a:buChar char="-"/>
            </a:pPr>
            <a:r>
              <a:rPr lang="ru-RU" sz="2800" dirty="0"/>
              <a:t>По значению элемента</a:t>
            </a:r>
          </a:p>
          <a:p>
            <a:pPr algn="just"/>
            <a:r>
              <a:rPr lang="ru-RU" sz="2800" b="1" dirty="0"/>
              <a:t>Поиск</a:t>
            </a:r>
          </a:p>
          <a:p>
            <a:pPr algn="just"/>
            <a:r>
              <a:rPr lang="ru-RU" sz="2800" dirty="0"/>
              <a:t>- По значению элемента</a:t>
            </a:r>
          </a:p>
        </p:txBody>
      </p:sp>
      <p:pic>
        <p:nvPicPr>
          <p:cNvPr id="1026" name="Picture 2" descr="Image result for single linked list">
            <a:extLst>
              <a:ext uri="{FF2B5EF4-FFF2-40B4-BE49-F238E27FC236}">
                <a16:creationId xmlns:a16="http://schemas.microsoft.com/office/drawing/2014/main" id="{062D9454-0308-4A63-BE8F-0AB07123A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101" y="6609607"/>
            <a:ext cx="6510083" cy="1519389"/>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010A7C12-F67A-4525-8E3F-FB840E5650FD}"/>
              </a:ext>
            </a:extLst>
          </p:cNvPr>
          <p:cNvSpPr/>
          <p:nvPr/>
        </p:nvSpPr>
        <p:spPr>
          <a:xfrm>
            <a:off x="4336288" y="8508241"/>
            <a:ext cx="4868672" cy="307777"/>
          </a:xfrm>
          <a:prstGeom prst="rect">
            <a:avLst/>
          </a:prstGeom>
        </p:spPr>
        <p:txBody>
          <a:bodyPr wrap="square">
            <a:spAutoFit/>
          </a:bodyPr>
          <a:lstStyle/>
          <a:p>
            <a:r>
              <a:rPr lang="en-US" sz="1400" dirty="0">
                <a:hlinkClick r:id="rId4"/>
              </a:rPr>
              <a:t>https://www.w3schools.in/data-structures-tutorial/linked-list/</a:t>
            </a:r>
            <a:endParaRPr lang="ru-RU" sz="1400" dirty="0"/>
          </a:p>
        </p:txBody>
      </p:sp>
    </p:spTree>
    <p:extLst>
      <p:ext uri="{BB962C8B-B14F-4D97-AF65-F5344CB8AC3E}">
        <p14:creationId xmlns:p14="http://schemas.microsoft.com/office/powerpoint/2010/main" val="2546443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Algorithms.jpg" descr="Algorithms.jpg"/>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8" name="Page name"/>
          <p:cNvSpPr txBox="1"/>
          <p:nvPr/>
        </p:nvSpPr>
        <p:spPr>
          <a:xfrm>
            <a:off x="806543" y="223927"/>
            <a:ext cx="1288814" cy="441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lang="ru-RU" dirty="0"/>
              <a:t>Массивы</a:t>
            </a:r>
            <a:endParaRPr dirty="0"/>
          </a:p>
        </p:txBody>
      </p:sp>
      <p:sp>
        <p:nvSpPr>
          <p:cNvPr id="14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p:cNvSpPr txBox="1"/>
          <p:nvPr/>
        </p:nvSpPr>
        <p:spPr>
          <a:xfrm>
            <a:off x="881592" y="1033328"/>
            <a:ext cx="11262470"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20000"/>
              </a:lnSpc>
              <a:defRPr>
                <a:solidFill>
                  <a:srgbClr val="000000">
                    <a:alpha val="87087"/>
                  </a:srgbClr>
                </a:solidFill>
              </a:defRPr>
            </a:lvl1pPr>
          </a:lstStyle>
          <a:p>
            <a:pPr algn="just"/>
            <a:r>
              <a:rPr lang="ru-RU" sz="2800" b="1" dirty="0"/>
              <a:t>Связный список (</a:t>
            </a:r>
            <a:r>
              <a:rPr lang="en-US" sz="2800" b="1" dirty="0"/>
              <a:t>linked list)</a:t>
            </a:r>
            <a:endParaRPr sz="2800" dirty="0"/>
          </a:p>
        </p:txBody>
      </p:sp>
      <p:pic>
        <p:nvPicPr>
          <p:cNvPr id="2" name="Рисунок 1">
            <a:extLst>
              <a:ext uri="{FF2B5EF4-FFF2-40B4-BE49-F238E27FC236}">
                <a16:creationId xmlns:a16="http://schemas.microsoft.com/office/drawing/2014/main" id="{96A7C6F3-5CE3-45A7-846D-E730618FD1BA}"/>
              </a:ext>
            </a:extLst>
          </p:cNvPr>
          <p:cNvPicPr>
            <a:picLocks noChangeAspect="1"/>
          </p:cNvPicPr>
          <p:nvPr/>
        </p:nvPicPr>
        <p:blipFill>
          <a:blip r:embed="rId3"/>
          <a:stretch>
            <a:fillRect/>
          </a:stretch>
        </p:blipFill>
        <p:spPr>
          <a:xfrm>
            <a:off x="926486" y="3338585"/>
            <a:ext cx="5043720" cy="1690328"/>
          </a:xfrm>
          <a:prstGeom prst="rect">
            <a:avLst/>
          </a:prstGeom>
        </p:spPr>
      </p:pic>
      <p:pic>
        <p:nvPicPr>
          <p:cNvPr id="4" name="Рисунок 3">
            <a:extLst>
              <a:ext uri="{FF2B5EF4-FFF2-40B4-BE49-F238E27FC236}">
                <a16:creationId xmlns:a16="http://schemas.microsoft.com/office/drawing/2014/main" id="{3237030B-E48F-4773-91DC-E68B90E4CA69}"/>
              </a:ext>
            </a:extLst>
          </p:cNvPr>
          <p:cNvPicPr>
            <a:picLocks noChangeAspect="1"/>
          </p:cNvPicPr>
          <p:nvPr/>
        </p:nvPicPr>
        <p:blipFill>
          <a:blip r:embed="rId4"/>
          <a:stretch>
            <a:fillRect/>
          </a:stretch>
        </p:blipFill>
        <p:spPr>
          <a:xfrm>
            <a:off x="7034596" y="3338585"/>
            <a:ext cx="5775157" cy="3098659"/>
          </a:xfrm>
          <a:prstGeom prst="rect">
            <a:avLst/>
          </a:prstGeom>
        </p:spPr>
      </p:pic>
      <p:sp>
        <p:nvSpPr>
          <p:cNvPr id="10"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EBE8D38B-4045-4C4B-903E-FA6F5A09EAE4}"/>
              </a:ext>
            </a:extLst>
          </p:cNvPr>
          <p:cNvSpPr txBox="1"/>
          <p:nvPr/>
        </p:nvSpPr>
        <p:spPr>
          <a:xfrm>
            <a:off x="1950614" y="2477254"/>
            <a:ext cx="2995464"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Создание </a:t>
            </a:r>
            <a:r>
              <a:rPr lang="en-US" sz="2800" b="1" dirty="0"/>
              <a:t>Node</a:t>
            </a:r>
            <a:endParaRPr sz="2800" b="1" dirty="0"/>
          </a:p>
        </p:txBody>
      </p:sp>
      <p:sp>
        <p:nvSpPr>
          <p:cNvPr id="11" name="Lorem ipsum dolor sit amet, consectetur adipiscing elit, sed do eiusmod tempor incididunt ut labore et dolore magna aliqua. Posuere urna nec tincidunt praesent semper feugiat nibh. Suspendisse potenti nullam ac tortor vitae purus faucibus ornare suspendisse. Et leo duis ut diam quam nulla porttitor massa id. Vitae turpis massa sed elementum tempus egestas sed sed risus. Vel pretium lectus quam id leo in vitae turpis massa. Bibendum arcu vitae elementum curabitur. Quam nulla porttitor massa id. Sed sed risus pretium quam vulputate. Dignissim diam quis enim lobortis scelerisque fermentum dui faucibus. Id interdum velit laoreet id donec ultrices. Est sit amet facilisis magna etiam tempor orci eu. Praesent tristique magna sit amet purus gravida. Aliquam ut porttitor leo a diam sollicitudin tempor id. Volutpat odio facilisis mauris sit amet massa vitae tortor. Phasellus faucibus scelerisque eleifend donec pretium vulputate sapien. Sapien faucibus et molestie ac.">
            <a:extLst>
              <a:ext uri="{FF2B5EF4-FFF2-40B4-BE49-F238E27FC236}">
                <a16:creationId xmlns:a16="http://schemas.microsoft.com/office/drawing/2014/main" id="{6BF3F4A4-B7BA-4212-816D-038DE0AA90BF}"/>
              </a:ext>
            </a:extLst>
          </p:cNvPr>
          <p:cNvSpPr txBox="1"/>
          <p:nvPr/>
        </p:nvSpPr>
        <p:spPr>
          <a:xfrm>
            <a:off x="8238106" y="2499949"/>
            <a:ext cx="2734989" cy="5721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nSpc>
                <a:spcPct val="120000"/>
              </a:lnSpc>
              <a:defRPr>
                <a:solidFill>
                  <a:srgbClr val="000000">
                    <a:alpha val="87087"/>
                  </a:srgbClr>
                </a:solidFill>
              </a:defRPr>
            </a:lvl1pPr>
          </a:lstStyle>
          <a:p>
            <a:pPr algn="just"/>
            <a:r>
              <a:rPr lang="ru-RU" sz="2800" b="1" dirty="0"/>
              <a:t>Работа с </a:t>
            </a:r>
            <a:r>
              <a:rPr lang="en-US" sz="2800" b="1" dirty="0"/>
              <a:t>Node</a:t>
            </a:r>
            <a:endParaRPr sz="2800" b="1" dirty="0"/>
          </a:p>
        </p:txBody>
      </p:sp>
      <p:sp>
        <p:nvSpPr>
          <p:cNvPr id="5" name="Прямоугольник 4">
            <a:extLst>
              <a:ext uri="{FF2B5EF4-FFF2-40B4-BE49-F238E27FC236}">
                <a16:creationId xmlns:a16="http://schemas.microsoft.com/office/drawing/2014/main" id="{4DF6C344-CD14-402B-BC43-F6208F2CC017}"/>
              </a:ext>
            </a:extLst>
          </p:cNvPr>
          <p:cNvSpPr/>
          <p:nvPr/>
        </p:nvSpPr>
        <p:spPr>
          <a:xfrm>
            <a:off x="4653977" y="8397542"/>
            <a:ext cx="3696846" cy="338554"/>
          </a:xfrm>
          <a:prstGeom prst="rect">
            <a:avLst/>
          </a:prstGeom>
        </p:spPr>
        <p:txBody>
          <a:bodyPr wrap="none">
            <a:spAutoFit/>
          </a:bodyPr>
          <a:lstStyle/>
          <a:p>
            <a:r>
              <a:rPr lang="en-US" sz="1600" dirty="0">
                <a:hlinkClick r:id="rId5"/>
              </a:rPr>
              <a:t>https://www.learn-c.org/en/Linked_lists</a:t>
            </a:r>
            <a:endParaRPr lang="ru-RU" sz="1600" dirty="0"/>
          </a:p>
        </p:txBody>
      </p:sp>
    </p:spTree>
    <p:extLst>
      <p:ext uri="{BB962C8B-B14F-4D97-AF65-F5344CB8AC3E}">
        <p14:creationId xmlns:p14="http://schemas.microsoft.com/office/powerpoint/2010/main" val="2579917117"/>
      </p:ext>
    </p:extLst>
  </p:cSld>
  <p:clrMapOvr>
    <a:masterClrMapping/>
  </p:clrMapOvr>
  <p:transition spd="med"/>
</p:sld>
</file>

<file path=ppt/theme/theme1.xml><?xml version="1.0" encoding="utf-8"?>
<a:theme xmlns:a="http://schemas.openxmlformats.org/drawingml/2006/main" name="White">
  <a:themeElements>
    <a:clrScheme name="White">
      <a:dk1>
        <a:srgbClr val="000000">
          <a:alpha val="56311"/>
        </a:srgbClr>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Roboto"/>
        <a:ea typeface="Roboto"/>
        <a:cs typeface="Roboto"/>
      </a:majorFont>
      <a:minorFont>
        <a:latin typeface="Roboto"/>
        <a:ea typeface="Roboto"/>
        <a:cs typeface="Robot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Roboto"/>
        <a:ea typeface="Roboto"/>
        <a:cs typeface="Roboto"/>
      </a:majorFont>
      <a:minorFont>
        <a:latin typeface="Roboto"/>
        <a:ea typeface="Roboto"/>
        <a:cs typeface="Robot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000000">
                <a:alpha val="56311"/>
              </a:srgbClr>
            </a:solidFill>
            <a:effectLst/>
            <a:uFillTx/>
            <a:latin typeface="+mn-lt"/>
            <a:ea typeface="+mn-ea"/>
            <a:cs typeface="+mn-cs"/>
            <a:sym typeface="Robot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5692</TotalTime>
  <Words>1053</Words>
  <Application>Microsoft Office PowerPoint</Application>
  <PresentationFormat>Произвольный</PresentationFormat>
  <Paragraphs>249</Paragraphs>
  <Slides>31</Slides>
  <Notes>1</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31</vt:i4>
      </vt:variant>
    </vt:vector>
  </HeadingPairs>
  <TitlesOfParts>
    <vt:vector size="40" baseType="lpstr">
      <vt:lpstr>Arial</vt:lpstr>
      <vt:lpstr>Helvetica Light</vt:lpstr>
      <vt:lpstr>Helvetica Neue</vt:lpstr>
      <vt:lpstr>Helvetica Neue Light</vt:lpstr>
      <vt:lpstr>Helvetica Neue Thin</vt:lpstr>
      <vt:lpstr>Roboto</vt:lpstr>
      <vt:lpstr>Roboto Light</vt:lpstr>
      <vt:lpstr>Roboto Medium</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dc:creator>
  <cp:lastModifiedBy>Ilya Bychkov</cp:lastModifiedBy>
  <cp:revision>310</cp:revision>
  <dcterms:modified xsi:type="dcterms:W3CDTF">2024-01-13T08:20:13Z</dcterms:modified>
</cp:coreProperties>
</file>