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4" roundtripDataSignature="AMtx7mhdu4drfVspkZjqXD1Zb3FXB4cn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1b75d32d5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1b75d32d5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14"/>
          <p:cNvGrpSpPr/>
          <p:nvPr/>
        </p:nvGrpSpPr>
        <p:grpSpPr>
          <a:xfrm>
            <a:off x="7343003" y="3409675"/>
            <a:ext cx="1691422" cy="1732548"/>
            <a:chOff x="7343003" y="3409675"/>
            <a:chExt cx="1691422" cy="1732548"/>
          </a:xfrm>
        </p:grpSpPr>
        <p:grpSp>
          <p:nvGrpSpPr>
            <p:cNvPr id="11" name="Google Shape;11;p14"/>
            <p:cNvGrpSpPr/>
            <p:nvPr/>
          </p:nvGrpSpPr>
          <p:grpSpPr>
            <a:xfrm>
              <a:off x="7343003" y="4453711"/>
              <a:ext cx="316800" cy="688512"/>
              <a:chOff x="7343003" y="4453711"/>
              <a:chExt cx="316800" cy="688512"/>
            </a:xfrm>
          </p:grpSpPr>
          <p:sp>
            <p:nvSpPr>
              <p:cNvPr id="12" name="Google Shape;12;p14"/>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4"/>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14"/>
            <p:cNvGrpSpPr/>
            <p:nvPr/>
          </p:nvGrpSpPr>
          <p:grpSpPr>
            <a:xfrm>
              <a:off x="7801210" y="4105700"/>
              <a:ext cx="316800" cy="1036523"/>
              <a:chOff x="7801210" y="4105700"/>
              <a:chExt cx="316800" cy="1036523"/>
            </a:xfrm>
          </p:grpSpPr>
          <p:sp>
            <p:nvSpPr>
              <p:cNvPr id="15" name="Google Shape;15;p14"/>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4"/>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4"/>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14"/>
            <p:cNvGrpSpPr/>
            <p:nvPr/>
          </p:nvGrpSpPr>
          <p:grpSpPr>
            <a:xfrm>
              <a:off x="8259418" y="3757688"/>
              <a:ext cx="316800" cy="1384535"/>
              <a:chOff x="8259418" y="3757688"/>
              <a:chExt cx="316800" cy="1384535"/>
            </a:xfrm>
          </p:grpSpPr>
          <p:sp>
            <p:nvSpPr>
              <p:cNvPr id="19" name="Google Shape;19;p14"/>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4"/>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4"/>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4"/>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14"/>
            <p:cNvGrpSpPr/>
            <p:nvPr/>
          </p:nvGrpSpPr>
          <p:grpSpPr>
            <a:xfrm>
              <a:off x="8717625" y="3409675"/>
              <a:ext cx="316800" cy="1732548"/>
              <a:chOff x="8717625" y="3409675"/>
              <a:chExt cx="316800" cy="1732548"/>
            </a:xfrm>
          </p:grpSpPr>
          <p:sp>
            <p:nvSpPr>
              <p:cNvPr id="24" name="Google Shape;24;p14"/>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4"/>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4"/>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4"/>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4"/>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14"/>
          <p:cNvGrpSpPr/>
          <p:nvPr/>
        </p:nvGrpSpPr>
        <p:grpSpPr>
          <a:xfrm>
            <a:off x="5043503" y="0"/>
            <a:ext cx="3814072" cy="3839102"/>
            <a:chOff x="5043503" y="0"/>
            <a:chExt cx="3814072" cy="3839102"/>
          </a:xfrm>
        </p:grpSpPr>
        <p:sp>
          <p:nvSpPr>
            <p:cNvPr id="30" name="Google Shape;30;p14"/>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4"/>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14"/>
            <p:cNvGrpSpPr/>
            <p:nvPr/>
          </p:nvGrpSpPr>
          <p:grpSpPr>
            <a:xfrm>
              <a:off x="7647812" y="2704283"/>
              <a:ext cx="635219" cy="635219"/>
              <a:chOff x="6725724" y="2701260"/>
              <a:chExt cx="1208101" cy="1208100"/>
            </a:xfrm>
          </p:grpSpPr>
          <p:sp>
            <p:nvSpPr>
              <p:cNvPr id="33" name="Google Shape;33;p14"/>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4"/>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4"/>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4"/>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14"/>
            <p:cNvGrpSpPr/>
            <p:nvPr/>
          </p:nvGrpSpPr>
          <p:grpSpPr>
            <a:xfrm>
              <a:off x="7952720" y="179238"/>
              <a:ext cx="873165" cy="873003"/>
              <a:chOff x="7754428" y="208725"/>
              <a:chExt cx="541800" cy="541800"/>
            </a:xfrm>
          </p:grpSpPr>
          <p:sp>
            <p:nvSpPr>
              <p:cNvPr id="38" name="Google Shape;38;p14"/>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4"/>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14"/>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4"/>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4"/>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4"/>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4"/>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4"/>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14"/>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14"/>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1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23"/>
          <p:cNvGrpSpPr/>
          <p:nvPr/>
        </p:nvGrpSpPr>
        <p:grpSpPr>
          <a:xfrm>
            <a:off x="52" y="4099200"/>
            <a:ext cx="9144036" cy="1044300"/>
            <a:chOff x="52" y="4099200"/>
            <a:chExt cx="9144036" cy="1044300"/>
          </a:xfrm>
        </p:grpSpPr>
        <p:grpSp>
          <p:nvGrpSpPr>
            <p:cNvPr id="143" name="Google Shape;143;p23"/>
            <p:cNvGrpSpPr/>
            <p:nvPr/>
          </p:nvGrpSpPr>
          <p:grpSpPr>
            <a:xfrm>
              <a:off x="52" y="4309200"/>
              <a:ext cx="231622" cy="834300"/>
              <a:chOff x="2688737" y="4301380"/>
              <a:chExt cx="231900" cy="834300"/>
            </a:xfrm>
          </p:grpSpPr>
          <p:sp>
            <p:nvSpPr>
              <p:cNvPr id="144" name="Google Shape;144;p23"/>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3"/>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3"/>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23"/>
            <p:cNvGrpSpPr/>
            <p:nvPr/>
          </p:nvGrpSpPr>
          <p:grpSpPr>
            <a:xfrm>
              <a:off x="371406" y="4099200"/>
              <a:ext cx="231622" cy="1044300"/>
              <a:chOff x="2688737" y="4091380"/>
              <a:chExt cx="231900" cy="1044300"/>
            </a:xfrm>
          </p:grpSpPr>
          <p:sp>
            <p:nvSpPr>
              <p:cNvPr id="149" name="Google Shape;149;p23"/>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3"/>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3"/>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3"/>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23"/>
            <p:cNvGrpSpPr/>
            <p:nvPr/>
          </p:nvGrpSpPr>
          <p:grpSpPr>
            <a:xfrm>
              <a:off x="742761" y="4309200"/>
              <a:ext cx="231622" cy="834300"/>
              <a:chOff x="2688737" y="4301380"/>
              <a:chExt cx="231900" cy="834300"/>
            </a:xfrm>
          </p:grpSpPr>
          <p:sp>
            <p:nvSpPr>
              <p:cNvPr id="155" name="Google Shape;155;p23"/>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3"/>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3"/>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23"/>
            <p:cNvGrpSpPr/>
            <p:nvPr/>
          </p:nvGrpSpPr>
          <p:grpSpPr>
            <a:xfrm>
              <a:off x="1114115" y="4518900"/>
              <a:ext cx="231622" cy="624600"/>
              <a:chOff x="2688737" y="4511080"/>
              <a:chExt cx="231900" cy="624600"/>
            </a:xfrm>
          </p:grpSpPr>
          <p:sp>
            <p:nvSpPr>
              <p:cNvPr id="160" name="Google Shape;160;p23"/>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3"/>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23"/>
            <p:cNvGrpSpPr/>
            <p:nvPr/>
          </p:nvGrpSpPr>
          <p:grpSpPr>
            <a:xfrm>
              <a:off x="1856753" y="4099200"/>
              <a:ext cx="231600" cy="1044300"/>
              <a:chOff x="1856753" y="4099200"/>
              <a:chExt cx="231600" cy="1044300"/>
            </a:xfrm>
          </p:grpSpPr>
          <p:sp>
            <p:nvSpPr>
              <p:cNvPr id="164" name="Google Shape;164;p23"/>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3"/>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3"/>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3"/>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3"/>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23"/>
            <p:cNvGrpSpPr/>
            <p:nvPr/>
          </p:nvGrpSpPr>
          <p:grpSpPr>
            <a:xfrm>
              <a:off x="2228107" y="4309200"/>
              <a:ext cx="231600" cy="834300"/>
              <a:chOff x="2228107" y="4309200"/>
              <a:chExt cx="231600" cy="834300"/>
            </a:xfrm>
          </p:grpSpPr>
          <p:sp>
            <p:nvSpPr>
              <p:cNvPr id="170" name="Google Shape;170;p23"/>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3"/>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3"/>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3"/>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23"/>
            <p:cNvGrpSpPr/>
            <p:nvPr/>
          </p:nvGrpSpPr>
          <p:grpSpPr>
            <a:xfrm>
              <a:off x="2599462" y="4518900"/>
              <a:ext cx="231600" cy="624600"/>
              <a:chOff x="2599462" y="4518900"/>
              <a:chExt cx="231600" cy="624600"/>
            </a:xfrm>
          </p:grpSpPr>
          <p:sp>
            <p:nvSpPr>
              <p:cNvPr id="175" name="Google Shape;175;p23"/>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3"/>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3"/>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23"/>
            <p:cNvGrpSpPr/>
            <p:nvPr/>
          </p:nvGrpSpPr>
          <p:grpSpPr>
            <a:xfrm>
              <a:off x="3342171" y="4099200"/>
              <a:ext cx="231600" cy="1044300"/>
              <a:chOff x="3342171" y="4099200"/>
              <a:chExt cx="231600" cy="1044300"/>
            </a:xfrm>
          </p:grpSpPr>
          <p:sp>
            <p:nvSpPr>
              <p:cNvPr id="179" name="Google Shape;179;p23"/>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3"/>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3"/>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3"/>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3"/>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23"/>
            <p:cNvGrpSpPr/>
            <p:nvPr/>
          </p:nvGrpSpPr>
          <p:grpSpPr>
            <a:xfrm>
              <a:off x="3713525" y="4309200"/>
              <a:ext cx="231600" cy="834300"/>
              <a:chOff x="3713525" y="4309200"/>
              <a:chExt cx="231600" cy="834300"/>
            </a:xfrm>
          </p:grpSpPr>
          <p:sp>
            <p:nvSpPr>
              <p:cNvPr id="185" name="Google Shape;185;p23"/>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3"/>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3"/>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3"/>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23"/>
            <p:cNvGrpSpPr/>
            <p:nvPr/>
          </p:nvGrpSpPr>
          <p:grpSpPr>
            <a:xfrm>
              <a:off x="1485398" y="4309200"/>
              <a:ext cx="231600" cy="834300"/>
              <a:chOff x="1485398" y="4309200"/>
              <a:chExt cx="231600" cy="834300"/>
            </a:xfrm>
          </p:grpSpPr>
          <p:sp>
            <p:nvSpPr>
              <p:cNvPr id="190" name="Google Shape;190;p23"/>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3"/>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3"/>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3"/>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23"/>
            <p:cNvGrpSpPr/>
            <p:nvPr/>
          </p:nvGrpSpPr>
          <p:grpSpPr>
            <a:xfrm>
              <a:off x="4084879" y="4518900"/>
              <a:ext cx="231600" cy="624600"/>
              <a:chOff x="4084879" y="4518900"/>
              <a:chExt cx="231600" cy="624600"/>
            </a:xfrm>
          </p:grpSpPr>
          <p:sp>
            <p:nvSpPr>
              <p:cNvPr id="195" name="Google Shape;195;p23"/>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3"/>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3"/>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23"/>
            <p:cNvGrpSpPr/>
            <p:nvPr/>
          </p:nvGrpSpPr>
          <p:grpSpPr>
            <a:xfrm>
              <a:off x="2970816" y="4309200"/>
              <a:ext cx="231600" cy="834300"/>
              <a:chOff x="2970816" y="4309200"/>
              <a:chExt cx="231600" cy="834300"/>
            </a:xfrm>
          </p:grpSpPr>
          <p:sp>
            <p:nvSpPr>
              <p:cNvPr id="199" name="Google Shape;199;p23"/>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3"/>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3"/>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3"/>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23"/>
            <p:cNvGrpSpPr/>
            <p:nvPr/>
          </p:nvGrpSpPr>
          <p:grpSpPr>
            <a:xfrm>
              <a:off x="4456234" y="4309200"/>
              <a:ext cx="231600" cy="834300"/>
              <a:chOff x="4456234" y="4309200"/>
              <a:chExt cx="231600" cy="834300"/>
            </a:xfrm>
          </p:grpSpPr>
          <p:sp>
            <p:nvSpPr>
              <p:cNvPr id="204" name="Google Shape;204;p23"/>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3"/>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3"/>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3"/>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23"/>
            <p:cNvGrpSpPr/>
            <p:nvPr/>
          </p:nvGrpSpPr>
          <p:grpSpPr>
            <a:xfrm>
              <a:off x="4827588" y="4099200"/>
              <a:ext cx="231600" cy="1044300"/>
              <a:chOff x="4827588" y="4099200"/>
              <a:chExt cx="231600" cy="1044300"/>
            </a:xfrm>
          </p:grpSpPr>
          <p:sp>
            <p:nvSpPr>
              <p:cNvPr id="209" name="Google Shape;209;p23"/>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3"/>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3"/>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3"/>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3"/>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23"/>
            <p:cNvGrpSpPr/>
            <p:nvPr/>
          </p:nvGrpSpPr>
          <p:grpSpPr>
            <a:xfrm>
              <a:off x="5198943" y="4309200"/>
              <a:ext cx="231600" cy="834300"/>
              <a:chOff x="5198943" y="4309200"/>
              <a:chExt cx="231600" cy="834300"/>
            </a:xfrm>
          </p:grpSpPr>
          <p:sp>
            <p:nvSpPr>
              <p:cNvPr id="215" name="Google Shape;215;p23"/>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3"/>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3"/>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3"/>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23"/>
            <p:cNvGrpSpPr/>
            <p:nvPr/>
          </p:nvGrpSpPr>
          <p:grpSpPr>
            <a:xfrm>
              <a:off x="5570297" y="4518900"/>
              <a:ext cx="231600" cy="624600"/>
              <a:chOff x="5570297" y="4518900"/>
              <a:chExt cx="231600" cy="624600"/>
            </a:xfrm>
          </p:grpSpPr>
          <p:sp>
            <p:nvSpPr>
              <p:cNvPr id="220" name="Google Shape;220;p23"/>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3"/>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3"/>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23"/>
            <p:cNvGrpSpPr/>
            <p:nvPr/>
          </p:nvGrpSpPr>
          <p:grpSpPr>
            <a:xfrm>
              <a:off x="5941652" y="4309200"/>
              <a:ext cx="231600" cy="834300"/>
              <a:chOff x="5941652" y="4309200"/>
              <a:chExt cx="231600" cy="834300"/>
            </a:xfrm>
          </p:grpSpPr>
          <p:sp>
            <p:nvSpPr>
              <p:cNvPr id="224" name="Google Shape;224;p23"/>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3"/>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3"/>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3"/>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23"/>
            <p:cNvGrpSpPr/>
            <p:nvPr/>
          </p:nvGrpSpPr>
          <p:grpSpPr>
            <a:xfrm>
              <a:off x="6313006" y="4099200"/>
              <a:ext cx="231600" cy="1044300"/>
              <a:chOff x="6313006" y="4099200"/>
              <a:chExt cx="231600" cy="1044300"/>
            </a:xfrm>
          </p:grpSpPr>
          <p:sp>
            <p:nvSpPr>
              <p:cNvPr id="229" name="Google Shape;229;p23"/>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3"/>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3"/>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3"/>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3"/>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23"/>
            <p:cNvGrpSpPr/>
            <p:nvPr/>
          </p:nvGrpSpPr>
          <p:grpSpPr>
            <a:xfrm>
              <a:off x="6684361" y="4309200"/>
              <a:ext cx="231600" cy="834300"/>
              <a:chOff x="6684361" y="4309200"/>
              <a:chExt cx="231600" cy="834300"/>
            </a:xfrm>
          </p:grpSpPr>
          <p:sp>
            <p:nvSpPr>
              <p:cNvPr id="235" name="Google Shape;235;p23"/>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3"/>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3"/>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3"/>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23"/>
            <p:cNvGrpSpPr/>
            <p:nvPr/>
          </p:nvGrpSpPr>
          <p:grpSpPr>
            <a:xfrm>
              <a:off x="7055715" y="4518900"/>
              <a:ext cx="231600" cy="624600"/>
              <a:chOff x="7055715" y="4518900"/>
              <a:chExt cx="231600" cy="624600"/>
            </a:xfrm>
          </p:grpSpPr>
          <p:sp>
            <p:nvSpPr>
              <p:cNvPr id="240" name="Google Shape;240;p23"/>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3"/>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3"/>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23"/>
            <p:cNvGrpSpPr/>
            <p:nvPr/>
          </p:nvGrpSpPr>
          <p:grpSpPr>
            <a:xfrm>
              <a:off x="7798424" y="4099200"/>
              <a:ext cx="231600" cy="1044300"/>
              <a:chOff x="7798424" y="4099200"/>
              <a:chExt cx="231600" cy="1044300"/>
            </a:xfrm>
          </p:grpSpPr>
          <p:sp>
            <p:nvSpPr>
              <p:cNvPr id="244" name="Google Shape;244;p23"/>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3"/>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3"/>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3"/>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3"/>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23"/>
            <p:cNvGrpSpPr/>
            <p:nvPr/>
          </p:nvGrpSpPr>
          <p:grpSpPr>
            <a:xfrm>
              <a:off x="8169779" y="4309200"/>
              <a:ext cx="231600" cy="834300"/>
              <a:chOff x="8169779" y="4309200"/>
              <a:chExt cx="231600" cy="834300"/>
            </a:xfrm>
          </p:grpSpPr>
          <p:sp>
            <p:nvSpPr>
              <p:cNvPr id="250" name="Google Shape;250;p23"/>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3"/>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3"/>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3"/>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23"/>
            <p:cNvGrpSpPr/>
            <p:nvPr/>
          </p:nvGrpSpPr>
          <p:grpSpPr>
            <a:xfrm>
              <a:off x="7427070" y="4309200"/>
              <a:ext cx="231600" cy="834300"/>
              <a:chOff x="7427070" y="4309200"/>
              <a:chExt cx="231600" cy="834300"/>
            </a:xfrm>
          </p:grpSpPr>
          <p:sp>
            <p:nvSpPr>
              <p:cNvPr id="255" name="Google Shape;255;p23"/>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3"/>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3"/>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3"/>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23"/>
            <p:cNvGrpSpPr/>
            <p:nvPr/>
          </p:nvGrpSpPr>
          <p:grpSpPr>
            <a:xfrm>
              <a:off x="8541133" y="4518900"/>
              <a:ext cx="231600" cy="624600"/>
              <a:chOff x="8541133" y="4518900"/>
              <a:chExt cx="231600" cy="624600"/>
            </a:xfrm>
          </p:grpSpPr>
          <p:sp>
            <p:nvSpPr>
              <p:cNvPr id="260" name="Google Shape;260;p23"/>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3"/>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3"/>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23"/>
            <p:cNvGrpSpPr/>
            <p:nvPr/>
          </p:nvGrpSpPr>
          <p:grpSpPr>
            <a:xfrm>
              <a:off x="8912488" y="4309200"/>
              <a:ext cx="231600" cy="834300"/>
              <a:chOff x="8912488" y="4309200"/>
              <a:chExt cx="231600" cy="834300"/>
            </a:xfrm>
          </p:grpSpPr>
          <p:sp>
            <p:nvSpPr>
              <p:cNvPr id="264" name="Google Shape;264;p23"/>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3"/>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3"/>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3"/>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23"/>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23"/>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70" name="Google Shape;270;p2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2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15"/>
          <p:cNvGrpSpPr/>
          <p:nvPr/>
        </p:nvGrpSpPr>
        <p:grpSpPr>
          <a:xfrm>
            <a:off x="625966" y="299376"/>
            <a:ext cx="999312" cy="999312"/>
            <a:chOff x="348199" y="179450"/>
            <a:chExt cx="1116300" cy="1116300"/>
          </a:xfrm>
        </p:grpSpPr>
        <p:sp>
          <p:nvSpPr>
            <p:cNvPr id="51" name="Google Shape;51;p1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1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15"/>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1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6" name="Shape 56"/>
        <p:cNvGrpSpPr/>
        <p:nvPr/>
      </p:nvGrpSpPr>
      <p:grpSpPr>
        <a:xfrm>
          <a:off x="0" y="0"/>
          <a:ext cx="0" cy="0"/>
          <a:chOff x="0" y="0"/>
          <a:chExt cx="0" cy="0"/>
        </a:xfrm>
      </p:grpSpPr>
      <p:grpSp>
        <p:nvGrpSpPr>
          <p:cNvPr id="57" name="Google Shape;57;p16"/>
          <p:cNvGrpSpPr/>
          <p:nvPr/>
        </p:nvGrpSpPr>
        <p:grpSpPr>
          <a:xfrm>
            <a:off x="146769" y="3406"/>
            <a:ext cx="1233214" cy="1384535"/>
            <a:chOff x="146769" y="3406"/>
            <a:chExt cx="1233214" cy="1384535"/>
          </a:xfrm>
        </p:grpSpPr>
        <p:grpSp>
          <p:nvGrpSpPr>
            <p:cNvPr id="58" name="Google Shape;58;p16"/>
            <p:cNvGrpSpPr/>
            <p:nvPr/>
          </p:nvGrpSpPr>
          <p:grpSpPr>
            <a:xfrm>
              <a:off x="1063183" y="3406"/>
              <a:ext cx="316800" cy="688513"/>
              <a:chOff x="1063183" y="3406"/>
              <a:chExt cx="316800" cy="688513"/>
            </a:xfrm>
          </p:grpSpPr>
          <p:sp>
            <p:nvSpPr>
              <p:cNvPr id="59" name="Google Shape;59;p16"/>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6"/>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16"/>
            <p:cNvGrpSpPr/>
            <p:nvPr/>
          </p:nvGrpSpPr>
          <p:grpSpPr>
            <a:xfrm>
              <a:off x="604976" y="3406"/>
              <a:ext cx="316800" cy="1036524"/>
              <a:chOff x="604976" y="3406"/>
              <a:chExt cx="316800" cy="1036524"/>
            </a:xfrm>
          </p:grpSpPr>
          <p:sp>
            <p:nvSpPr>
              <p:cNvPr id="62" name="Google Shape;62;p16"/>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6"/>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6"/>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p16"/>
            <p:cNvGrpSpPr/>
            <p:nvPr/>
          </p:nvGrpSpPr>
          <p:grpSpPr>
            <a:xfrm>
              <a:off x="146769" y="3406"/>
              <a:ext cx="316800" cy="1384535"/>
              <a:chOff x="146769" y="3406"/>
              <a:chExt cx="316800" cy="1384535"/>
            </a:xfrm>
          </p:grpSpPr>
          <p:sp>
            <p:nvSpPr>
              <p:cNvPr id="66" name="Google Shape;66;p16"/>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6"/>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6"/>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6"/>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 name="Google Shape;70;p16"/>
          <p:cNvGrpSpPr/>
          <p:nvPr/>
        </p:nvGrpSpPr>
        <p:grpSpPr>
          <a:xfrm>
            <a:off x="6775084" y="2904008"/>
            <a:ext cx="2186147" cy="2239500"/>
            <a:chOff x="6775084" y="2904008"/>
            <a:chExt cx="2186147" cy="2239500"/>
          </a:xfrm>
        </p:grpSpPr>
        <p:grpSp>
          <p:nvGrpSpPr>
            <p:cNvPr id="71" name="Google Shape;71;p16"/>
            <p:cNvGrpSpPr/>
            <p:nvPr/>
          </p:nvGrpSpPr>
          <p:grpSpPr>
            <a:xfrm>
              <a:off x="6775084" y="4253708"/>
              <a:ext cx="409500" cy="889800"/>
              <a:chOff x="6775084" y="4253708"/>
              <a:chExt cx="409500" cy="889800"/>
            </a:xfrm>
          </p:grpSpPr>
          <p:sp>
            <p:nvSpPr>
              <p:cNvPr id="72" name="Google Shape;72;p16"/>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6"/>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16"/>
            <p:cNvGrpSpPr/>
            <p:nvPr/>
          </p:nvGrpSpPr>
          <p:grpSpPr>
            <a:xfrm>
              <a:off x="7367299" y="3804008"/>
              <a:ext cx="409500" cy="1339500"/>
              <a:chOff x="7367299" y="3804008"/>
              <a:chExt cx="409500" cy="1339500"/>
            </a:xfrm>
          </p:grpSpPr>
          <p:sp>
            <p:nvSpPr>
              <p:cNvPr id="75" name="Google Shape;75;p16"/>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6"/>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6"/>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16"/>
            <p:cNvGrpSpPr/>
            <p:nvPr/>
          </p:nvGrpSpPr>
          <p:grpSpPr>
            <a:xfrm>
              <a:off x="7959516" y="3354008"/>
              <a:ext cx="409500" cy="1789500"/>
              <a:chOff x="7959516" y="3354008"/>
              <a:chExt cx="409500" cy="1789500"/>
            </a:xfrm>
          </p:grpSpPr>
          <p:sp>
            <p:nvSpPr>
              <p:cNvPr id="79" name="Google Shape;79;p16"/>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6"/>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6"/>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6"/>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16"/>
            <p:cNvGrpSpPr/>
            <p:nvPr/>
          </p:nvGrpSpPr>
          <p:grpSpPr>
            <a:xfrm>
              <a:off x="8551731" y="2904008"/>
              <a:ext cx="409500" cy="2239500"/>
              <a:chOff x="8551731" y="2904008"/>
              <a:chExt cx="409500" cy="2239500"/>
            </a:xfrm>
          </p:grpSpPr>
          <p:sp>
            <p:nvSpPr>
              <p:cNvPr id="84" name="Google Shape;84;p16"/>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6"/>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6"/>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6"/>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6"/>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 name="Google Shape;89;p16"/>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0" name="Google Shape;90;p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17"/>
          <p:cNvGrpSpPr/>
          <p:nvPr/>
        </p:nvGrpSpPr>
        <p:grpSpPr>
          <a:xfrm>
            <a:off x="625966" y="299376"/>
            <a:ext cx="999312" cy="999312"/>
            <a:chOff x="348199" y="179450"/>
            <a:chExt cx="1116300" cy="1116300"/>
          </a:xfrm>
        </p:grpSpPr>
        <p:sp>
          <p:nvSpPr>
            <p:cNvPr id="93" name="Google Shape;93;p1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1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17"/>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7" name="Google Shape;97;p17"/>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18"/>
          <p:cNvGrpSpPr/>
          <p:nvPr/>
        </p:nvGrpSpPr>
        <p:grpSpPr>
          <a:xfrm>
            <a:off x="625966" y="299376"/>
            <a:ext cx="999312" cy="999312"/>
            <a:chOff x="348199" y="179450"/>
            <a:chExt cx="1116300" cy="1116300"/>
          </a:xfrm>
        </p:grpSpPr>
        <p:sp>
          <p:nvSpPr>
            <p:cNvPr id="101" name="Google Shape;101;p18"/>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8"/>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19"/>
          <p:cNvGrpSpPr/>
          <p:nvPr/>
        </p:nvGrpSpPr>
        <p:grpSpPr>
          <a:xfrm>
            <a:off x="625966" y="299376"/>
            <a:ext cx="999312" cy="999312"/>
            <a:chOff x="348199" y="179450"/>
            <a:chExt cx="1116300" cy="1116300"/>
          </a:xfrm>
        </p:grpSpPr>
        <p:sp>
          <p:nvSpPr>
            <p:cNvPr id="107" name="Google Shape;107;p1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19"/>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19"/>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1" name="Google Shape;111;p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20"/>
          <p:cNvGrpSpPr/>
          <p:nvPr/>
        </p:nvGrpSpPr>
        <p:grpSpPr>
          <a:xfrm>
            <a:off x="6866714" y="1255"/>
            <a:ext cx="2267380" cy="2601741"/>
            <a:chOff x="6790514" y="1255"/>
            <a:chExt cx="2267380" cy="2601741"/>
          </a:xfrm>
        </p:grpSpPr>
        <p:grpSp>
          <p:nvGrpSpPr>
            <p:cNvPr id="114" name="Google Shape;114;p20"/>
            <p:cNvGrpSpPr/>
            <p:nvPr/>
          </p:nvGrpSpPr>
          <p:grpSpPr>
            <a:xfrm>
              <a:off x="7067536" y="1255"/>
              <a:ext cx="1990358" cy="1990303"/>
              <a:chOff x="7067536" y="1255"/>
              <a:chExt cx="1990358" cy="1990303"/>
            </a:xfrm>
          </p:grpSpPr>
          <p:sp>
            <p:nvSpPr>
              <p:cNvPr id="115" name="Google Shape;115;p20"/>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0"/>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0"/>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20"/>
            <p:cNvGrpSpPr/>
            <p:nvPr/>
          </p:nvGrpSpPr>
          <p:grpSpPr>
            <a:xfrm>
              <a:off x="8207126" y="1807997"/>
              <a:ext cx="795000" cy="795000"/>
              <a:chOff x="8207126" y="1807997"/>
              <a:chExt cx="795000" cy="795000"/>
            </a:xfrm>
          </p:grpSpPr>
          <p:sp>
            <p:nvSpPr>
              <p:cNvPr id="119" name="Google Shape;119;p20"/>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0"/>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0"/>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20"/>
            <p:cNvGrpSpPr/>
            <p:nvPr/>
          </p:nvGrpSpPr>
          <p:grpSpPr>
            <a:xfrm>
              <a:off x="6790514" y="118857"/>
              <a:ext cx="548700" cy="548700"/>
              <a:chOff x="6790514" y="118857"/>
              <a:chExt cx="548700" cy="548700"/>
            </a:xfrm>
          </p:grpSpPr>
          <p:sp>
            <p:nvSpPr>
              <p:cNvPr id="123" name="Google Shape;123;p20"/>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0"/>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20"/>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2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21"/>
          <p:cNvGrpSpPr/>
          <p:nvPr/>
        </p:nvGrpSpPr>
        <p:grpSpPr>
          <a:xfrm>
            <a:off x="625966" y="299376"/>
            <a:ext cx="999312" cy="999312"/>
            <a:chOff x="348199" y="179450"/>
            <a:chExt cx="1116300" cy="1116300"/>
          </a:xfrm>
        </p:grpSpPr>
        <p:sp>
          <p:nvSpPr>
            <p:cNvPr id="129" name="Google Shape;129;p21"/>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1"/>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21"/>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21"/>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21"/>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4" name="Google Shape;134;p2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22"/>
          <p:cNvGrpSpPr/>
          <p:nvPr/>
        </p:nvGrpSpPr>
        <p:grpSpPr>
          <a:xfrm>
            <a:off x="713373" y="3847119"/>
            <a:ext cx="825392" cy="825392"/>
            <a:chOff x="348199" y="179450"/>
            <a:chExt cx="1116300" cy="1116300"/>
          </a:xfrm>
        </p:grpSpPr>
        <p:sp>
          <p:nvSpPr>
            <p:cNvPr id="137" name="Google Shape;137;p22"/>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2"/>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22"/>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0" name="Google Shape;140;p2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rive.google.com/file/d/1vuJ7HEpXFULmdWSzAygJwXPG-kVcWIYq/view?usp=sharing" TargetMode="External"/><Relationship Id="rId4" Type="http://schemas.openxmlformats.org/officeDocument/2006/relationships/hyperlink" Target="https://drive.google.com/file/d/1vuJ7HEpXFULmdWSzAygJwXPG-kVcWIYq/view?usp=sharing" TargetMode="External"/><Relationship Id="rId5" Type="http://schemas.openxmlformats.org/officeDocument/2006/relationships/hyperlink" Target="https://drive.google.com/file/d/1vuJ7HEpXFULmdWSzAygJwXPG-kVcWIYq/view?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
          <p:cNvSpPr txBox="1"/>
          <p:nvPr>
            <p:ph type="ctrTitle"/>
          </p:nvPr>
        </p:nvSpPr>
        <p:spPr>
          <a:xfrm>
            <a:off x="824000" y="1613825"/>
            <a:ext cx="8092500" cy="187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GB">
                <a:latin typeface="Times New Roman"/>
                <a:ea typeface="Times New Roman"/>
                <a:cs typeface="Times New Roman"/>
                <a:sym typeface="Times New Roman"/>
              </a:rPr>
              <a:t>Real-Time Video Anomaly Detection</a:t>
            </a:r>
            <a:endParaRPr>
              <a:latin typeface="Times New Roman"/>
              <a:ea typeface="Times New Roman"/>
              <a:cs typeface="Times New Roman"/>
              <a:sym typeface="Times New Roman"/>
            </a:endParaRPr>
          </a:p>
        </p:txBody>
      </p:sp>
      <p:sp>
        <p:nvSpPr>
          <p:cNvPr id="278" name="Google Shape;278;p1"/>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GB">
                <a:latin typeface="Times New Roman"/>
                <a:ea typeface="Times New Roman"/>
                <a:cs typeface="Times New Roman"/>
                <a:sym typeface="Times New Roman"/>
              </a:rPr>
              <a:t>GAYATHRI BAMAN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1600"/>
              <a:buNone/>
            </a:pPr>
            <a:r>
              <a:rPr lang="en-GB">
                <a:latin typeface="Times New Roman"/>
                <a:ea typeface="Times New Roman"/>
                <a:cs typeface="Times New Roman"/>
                <a:sym typeface="Times New Roman"/>
              </a:rPr>
              <a:t>AKI HARU</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latin typeface="Times New Roman"/>
                <a:ea typeface="Times New Roman"/>
                <a:cs typeface="Times New Roman"/>
                <a:sym typeface="Times New Roman"/>
              </a:rPr>
              <a:t>Improvements</a:t>
            </a:r>
            <a:endParaRPr>
              <a:latin typeface="Times New Roman"/>
              <a:ea typeface="Times New Roman"/>
              <a:cs typeface="Times New Roman"/>
              <a:sym typeface="Times New Roman"/>
            </a:endParaRPr>
          </a:p>
        </p:txBody>
      </p:sp>
      <p:sp>
        <p:nvSpPr>
          <p:cNvPr id="331" name="Google Shape;331;p11"/>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1200"/>
              </a:spcBef>
              <a:spcAft>
                <a:spcPts val="0"/>
              </a:spcAft>
              <a:buClr>
                <a:srgbClr val="000000"/>
              </a:buClr>
              <a:buSzPts val="1300"/>
              <a:buFont typeface="Arial"/>
              <a:buChar char="●"/>
            </a:pPr>
            <a:r>
              <a:rPr b="1" lang="en-GB">
                <a:solidFill>
                  <a:srgbClr val="000000"/>
                </a:solidFill>
                <a:latin typeface="Times New Roman"/>
                <a:ea typeface="Times New Roman"/>
                <a:cs typeface="Times New Roman"/>
                <a:sym typeface="Times New Roman"/>
              </a:rPr>
              <a:t>Scheduling Algorithms</a:t>
            </a:r>
            <a:r>
              <a:rPr lang="en-GB">
                <a:solidFill>
                  <a:srgbClr val="000000"/>
                </a:solidFill>
                <a:latin typeface="Times New Roman"/>
                <a:ea typeface="Times New Roman"/>
                <a:cs typeface="Times New Roman"/>
                <a:sym typeface="Times New Roman"/>
              </a:rPr>
              <a:t>: RTOS can adopt adaptive algorithms to dynamically prioritize tasks based on their urgency.</a:t>
            </a:r>
            <a:endParaRPr>
              <a:solidFill>
                <a:srgbClr val="000000"/>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00000"/>
              </a:buClr>
              <a:buSzPts val="1300"/>
              <a:buFont typeface="Arial"/>
              <a:buChar char="●"/>
            </a:pPr>
            <a:r>
              <a:rPr b="1" lang="en-GB">
                <a:solidFill>
                  <a:srgbClr val="000000"/>
                </a:solidFill>
                <a:latin typeface="Times New Roman"/>
                <a:ea typeface="Times New Roman"/>
                <a:cs typeface="Times New Roman"/>
                <a:sym typeface="Times New Roman"/>
              </a:rPr>
              <a:t>Lightweight ML Models</a:t>
            </a:r>
            <a:r>
              <a:rPr lang="en-GB">
                <a:solidFill>
                  <a:srgbClr val="000000"/>
                </a:solidFill>
                <a:latin typeface="Times New Roman"/>
                <a:ea typeface="Times New Roman"/>
                <a:cs typeface="Times New Roman"/>
                <a:sym typeface="Times New Roman"/>
              </a:rPr>
              <a:t>: By optimizing ML models, anomaly detection systems can run faster on low-powered devices.</a:t>
            </a:r>
            <a:endParaRPr>
              <a:solidFill>
                <a:srgbClr val="000000"/>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00000"/>
              </a:buClr>
              <a:buSzPts val="1300"/>
              <a:buFont typeface="Arial"/>
              <a:buChar char="●"/>
            </a:pPr>
            <a:r>
              <a:rPr b="1" lang="en-GB">
                <a:solidFill>
                  <a:srgbClr val="000000"/>
                </a:solidFill>
                <a:latin typeface="Times New Roman"/>
                <a:ea typeface="Times New Roman"/>
                <a:cs typeface="Times New Roman"/>
                <a:sym typeface="Times New Roman"/>
              </a:rPr>
              <a:t>Scalable Architectures</a:t>
            </a:r>
            <a:r>
              <a:rPr lang="en-GB">
                <a:solidFill>
                  <a:srgbClr val="000000"/>
                </a:solidFill>
                <a:latin typeface="Times New Roman"/>
                <a:ea typeface="Times New Roman"/>
                <a:cs typeface="Times New Roman"/>
                <a:sym typeface="Times New Roman"/>
              </a:rPr>
              <a:t>: Distributed RTOS frameworks can process multiple streams across various devices efficiently.</a:t>
            </a:r>
            <a:endParaRPr>
              <a:solidFill>
                <a:srgbClr val="000000"/>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00000"/>
              </a:buClr>
              <a:buSzPts val="1300"/>
              <a:buFont typeface="Arial"/>
              <a:buChar char="●"/>
            </a:pPr>
            <a:r>
              <a:rPr b="1" lang="en-GB">
                <a:solidFill>
                  <a:srgbClr val="000000"/>
                </a:solidFill>
                <a:latin typeface="Times New Roman"/>
                <a:ea typeface="Times New Roman"/>
                <a:cs typeface="Times New Roman"/>
                <a:sym typeface="Times New Roman"/>
              </a:rPr>
              <a:t>Energy Optimization</a:t>
            </a:r>
            <a:r>
              <a:rPr lang="en-GB">
                <a:solidFill>
                  <a:srgbClr val="000000"/>
                </a:solidFill>
                <a:latin typeface="Times New Roman"/>
                <a:ea typeface="Times New Roman"/>
                <a:cs typeface="Times New Roman"/>
                <a:sym typeface="Times New Roman"/>
              </a:rPr>
              <a:t>: RTOS can implement power-aware scheduling, especially critical for battery-operated edge devices.</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337" name="Google Shape;337;p12"/>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300"/>
              <a:buNone/>
            </a:pPr>
            <a:r>
              <a:rPr lang="en-GB">
                <a:latin typeface="Times New Roman"/>
                <a:ea typeface="Times New Roman"/>
                <a:cs typeface="Times New Roman"/>
                <a:sym typeface="Times New Roman"/>
              </a:rPr>
              <a:t>RTOS is indispensable for real-time video anomaly detection, thanks to its deterministic task scheduling and low-latency processing. This technology has a wide range of applications, from ensuring patient safety in healthcare settings to enhancing security in critical infrastructure. By enabling rapid detection and response to anomalies, RTOS contributes to a safer and more efficient world.</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lang="en-GB">
                <a:latin typeface="Times New Roman"/>
                <a:ea typeface="Times New Roman"/>
                <a:cs typeface="Times New Roman"/>
                <a:sym typeface="Times New Roman"/>
              </a:rPr>
              <a:t>As technology continues to advance, RTOS can be further improved through advancements in scheduling algorithms, scalability, and energy efficiency. With these innovations, RTOS-based anomaly detection systems will become even more powerful, making our world safer and more efficient.</a:t>
            </a:r>
            <a:endParaRPr>
              <a:latin typeface="Times New Roman"/>
              <a:ea typeface="Times New Roman"/>
              <a:cs typeface="Times New Roman"/>
              <a:sym typeface="Times New Roman"/>
            </a:endParaRPr>
          </a:p>
          <a:p>
            <a:pPr indent="0" lvl="0" marL="0" rtl="0" algn="l">
              <a:lnSpc>
                <a:spcPct val="115000"/>
              </a:lnSpc>
              <a:spcBef>
                <a:spcPts val="1200"/>
              </a:spcBef>
              <a:spcAft>
                <a:spcPts val="1200"/>
              </a:spcAft>
              <a:buSzPts val="1300"/>
              <a:buNone/>
            </a:pPr>
            <a:r>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31b75d32d56_0_10"/>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latin typeface="Times New Roman"/>
                <a:ea typeface="Times New Roman"/>
                <a:cs typeface="Times New Roman"/>
                <a:sym typeface="Times New Roman"/>
              </a:rPr>
              <a:t>What is video anomaly detection?</a:t>
            </a:r>
            <a:endParaRPr>
              <a:latin typeface="Times New Roman"/>
              <a:ea typeface="Times New Roman"/>
              <a:cs typeface="Times New Roman"/>
              <a:sym typeface="Times New Roman"/>
            </a:endParaRPr>
          </a:p>
        </p:txBody>
      </p:sp>
      <p:sp>
        <p:nvSpPr>
          <p:cNvPr id="284" name="Google Shape;284;p2"/>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Font typeface="Times New Roman"/>
              <a:buChar char="●"/>
            </a:pPr>
            <a:r>
              <a:rPr lang="en-GB">
                <a:latin typeface="Times New Roman"/>
                <a:ea typeface="Times New Roman"/>
                <a:cs typeface="Times New Roman"/>
                <a:sym typeface="Times New Roman"/>
              </a:rPr>
              <a:t>A system that identifies unusual or unexpected events in live video feeds.</a:t>
            </a:r>
            <a:endParaRPr>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GB">
                <a:latin typeface="Times New Roman"/>
                <a:ea typeface="Times New Roman"/>
                <a:cs typeface="Times New Roman"/>
                <a:sym typeface="Times New Roman"/>
              </a:rPr>
              <a:t>For example, Highlight fields like security, healthcare, and industrial monitoring.</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lang="en-GB">
                <a:latin typeface="Times New Roman"/>
                <a:ea typeface="Times New Roman"/>
                <a:cs typeface="Times New Roman"/>
                <a:sym typeface="Times New Roman"/>
              </a:rPr>
              <a:t>Role of Real time operating systems in this domain :</a:t>
            </a:r>
            <a:endParaRPr>
              <a:latin typeface="Times New Roman"/>
              <a:ea typeface="Times New Roman"/>
              <a:cs typeface="Times New Roman"/>
              <a:sym typeface="Times New Roman"/>
            </a:endParaRPr>
          </a:p>
          <a:p>
            <a:pPr indent="-311150" lvl="0" marL="457200" rtl="0" algn="l">
              <a:lnSpc>
                <a:spcPct val="115000"/>
              </a:lnSpc>
              <a:spcBef>
                <a:spcPts val="1200"/>
              </a:spcBef>
              <a:spcAft>
                <a:spcPts val="0"/>
              </a:spcAft>
              <a:buSzPts val="1300"/>
              <a:buFont typeface="Times New Roman"/>
              <a:buChar char="●"/>
            </a:pPr>
            <a:r>
              <a:rPr lang="en-GB">
                <a:latin typeface="Times New Roman"/>
                <a:ea typeface="Times New Roman"/>
                <a:cs typeface="Times New Roman"/>
                <a:sym typeface="Times New Roman"/>
              </a:rPr>
              <a:t>Ensures fast, reliable processing without delays, crucial for real-time decision-making in critical applications.</a:t>
            </a:r>
            <a:endParaRPr>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GB">
                <a:latin typeface="Times New Roman"/>
                <a:ea typeface="Times New Roman"/>
                <a:cs typeface="Times New Roman"/>
                <a:sym typeface="Times New Roman"/>
              </a:rPr>
              <a:t>Use a simple example, like detecting a person entering a restricted area, to introduce the importance of low-latency alerts..</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latin typeface="Times New Roman"/>
                <a:ea typeface="Times New Roman"/>
                <a:cs typeface="Times New Roman"/>
                <a:sym typeface="Times New Roman"/>
              </a:rPr>
              <a:t>MOTIVATION</a:t>
            </a:r>
            <a:endParaRPr>
              <a:latin typeface="Times New Roman"/>
              <a:ea typeface="Times New Roman"/>
              <a:cs typeface="Times New Roman"/>
              <a:sym typeface="Times New Roman"/>
            </a:endParaRPr>
          </a:p>
        </p:txBody>
      </p:sp>
      <p:sp>
        <p:nvSpPr>
          <p:cNvPr id="290" name="Google Shape;290;p3"/>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8108"/>
              <a:buNone/>
            </a:pPr>
            <a:r>
              <a:rPr lang="en-GB">
                <a:latin typeface="Times New Roman"/>
                <a:ea typeface="Times New Roman"/>
                <a:cs typeface="Times New Roman"/>
                <a:sym typeface="Times New Roman"/>
              </a:rPr>
              <a:t>Rising demand for Real time anomaly detection: </a:t>
            </a:r>
            <a:endParaRPr>
              <a:latin typeface="Times New Roman"/>
              <a:ea typeface="Times New Roman"/>
              <a:cs typeface="Times New Roman"/>
              <a:sym typeface="Times New Roman"/>
            </a:endParaRPr>
          </a:p>
          <a:p>
            <a:pPr indent="-311150" lvl="0" marL="457200" rtl="0" algn="l">
              <a:lnSpc>
                <a:spcPct val="115000"/>
              </a:lnSpc>
              <a:spcBef>
                <a:spcPts val="1200"/>
              </a:spcBef>
              <a:spcAft>
                <a:spcPts val="0"/>
              </a:spcAft>
              <a:buSzPct val="108108"/>
              <a:buFont typeface="Times New Roman"/>
              <a:buChar char="●"/>
            </a:pPr>
            <a:r>
              <a:rPr lang="en-GB">
                <a:latin typeface="Times New Roman"/>
                <a:ea typeface="Times New Roman"/>
                <a:cs typeface="Times New Roman"/>
                <a:sym typeface="Times New Roman"/>
              </a:rPr>
              <a:t>Because security threats such as crimes, accidents, and health emergencies demand real-time detection and intervention.</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SzPct val="108108"/>
              <a:buNone/>
            </a:pPr>
            <a:r>
              <a:rPr lang="en-GB">
                <a:latin typeface="Times New Roman"/>
                <a:ea typeface="Times New Roman"/>
                <a:cs typeface="Times New Roman"/>
                <a:sym typeface="Times New Roman"/>
              </a:rPr>
              <a:t>Need of RTOS: </a:t>
            </a:r>
            <a:endParaRPr>
              <a:latin typeface="Times New Roman"/>
              <a:ea typeface="Times New Roman"/>
              <a:cs typeface="Times New Roman"/>
              <a:sym typeface="Times New Roman"/>
            </a:endParaRPr>
          </a:p>
          <a:p>
            <a:pPr indent="-311150" lvl="0" marL="457200" rtl="0" algn="l">
              <a:lnSpc>
                <a:spcPct val="115000"/>
              </a:lnSpc>
              <a:spcBef>
                <a:spcPts val="1200"/>
              </a:spcBef>
              <a:spcAft>
                <a:spcPts val="0"/>
              </a:spcAft>
              <a:buSzPct val="108108"/>
              <a:buFont typeface="Times New Roman"/>
              <a:buChar char="●"/>
            </a:pPr>
            <a:r>
              <a:rPr lang="en-GB">
                <a:latin typeface="Times New Roman"/>
                <a:ea typeface="Times New Roman"/>
                <a:cs typeface="Times New Roman"/>
                <a:sym typeface="Times New Roman"/>
              </a:rPr>
              <a:t>Traditional systems may lag, but RTOS ensures deadlines are always met, which is vital for anomaly detection</a:t>
            </a:r>
            <a:endParaRPr>
              <a:latin typeface="Times New Roman"/>
              <a:ea typeface="Times New Roman"/>
              <a:cs typeface="Times New Roman"/>
              <a:sym typeface="Times New Roman"/>
            </a:endParaRPr>
          </a:p>
          <a:p>
            <a:pPr indent="0" lvl="0" marL="0" rtl="0" algn="l">
              <a:lnSpc>
                <a:spcPct val="115000"/>
              </a:lnSpc>
              <a:spcBef>
                <a:spcPts val="1200"/>
              </a:spcBef>
              <a:spcAft>
                <a:spcPts val="1200"/>
              </a:spcAft>
              <a:buSzPct val="108108"/>
              <a:buNone/>
            </a:pPr>
            <a:r>
              <a:rPr lang="en-GB">
                <a:latin typeface="Times New Roman"/>
                <a:ea typeface="Times New Roman"/>
                <a:cs typeface="Times New Roman"/>
                <a:sym typeface="Times New Roman"/>
              </a:rPr>
              <a:t>For example, a case where delayed alerts in a smart city could mean missing a theft in progress, which manages resources efficiently in edge and embedded systems.</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latin typeface="Times New Roman"/>
                <a:ea typeface="Times New Roman"/>
                <a:cs typeface="Times New Roman"/>
                <a:sym typeface="Times New Roman"/>
              </a:rPr>
              <a:t>Use case for Real time anomaly detection: </a:t>
            </a:r>
            <a:endParaRPr>
              <a:latin typeface="Times New Roman"/>
              <a:ea typeface="Times New Roman"/>
              <a:cs typeface="Times New Roman"/>
              <a:sym typeface="Times New Roman"/>
            </a:endParaRPr>
          </a:p>
        </p:txBody>
      </p:sp>
      <p:sp>
        <p:nvSpPr>
          <p:cNvPr id="296" name="Google Shape;296;p4"/>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400"/>
              </a:spcBef>
              <a:spcAft>
                <a:spcPts val="0"/>
              </a:spcAft>
              <a:buClr>
                <a:srgbClr val="000000"/>
              </a:buClr>
              <a:buSzPts val="1300"/>
              <a:buFont typeface="Times New Roman"/>
              <a:buAutoNum type="arabicPeriod"/>
            </a:pPr>
            <a:r>
              <a:rPr b="1" lang="en-GB">
                <a:solidFill>
                  <a:srgbClr val="000000"/>
                </a:solidFill>
                <a:latin typeface="Times New Roman"/>
                <a:ea typeface="Times New Roman"/>
                <a:cs typeface="Times New Roman"/>
                <a:sym typeface="Times New Roman"/>
              </a:rPr>
              <a:t>Public Safety in Smart Cities: </a:t>
            </a:r>
            <a:endParaRPr>
              <a:solidFill>
                <a:srgbClr val="000000"/>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00000"/>
              </a:buClr>
              <a:buSzPts val="1300"/>
              <a:buFont typeface="Times New Roman"/>
              <a:buChar char="●"/>
            </a:pPr>
            <a:r>
              <a:rPr lang="en-GB">
                <a:solidFill>
                  <a:srgbClr val="000000"/>
                </a:solidFill>
                <a:latin typeface="Times New Roman"/>
                <a:ea typeface="Times New Roman"/>
                <a:cs typeface="Times New Roman"/>
                <a:sym typeface="Times New Roman"/>
              </a:rPr>
              <a:t>In metro stations or busy streets can detect anomalies like abandoned luggage or suspicious movements.</a:t>
            </a:r>
            <a:endParaRPr>
              <a:solidFill>
                <a:srgbClr val="000000"/>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00000"/>
              </a:buClr>
              <a:buSzPts val="1300"/>
              <a:buFont typeface="Arial"/>
              <a:buChar char="●"/>
            </a:pPr>
            <a:r>
              <a:rPr b="1" lang="en-GB">
                <a:solidFill>
                  <a:srgbClr val="000000"/>
                </a:solidFill>
                <a:latin typeface="Times New Roman"/>
                <a:ea typeface="Times New Roman"/>
                <a:cs typeface="Times New Roman"/>
                <a:sym typeface="Times New Roman"/>
              </a:rPr>
              <a:t>Why Real-Time?</a:t>
            </a:r>
            <a:r>
              <a:rPr lang="en-GB">
                <a:solidFill>
                  <a:srgbClr val="000000"/>
                </a:solidFill>
                <a:latin typeface="Times New Roman"/>
                <a:ea typeface="Times New Roman"/>
                <a:cs typeface="Times New Roman"/>
                <a:sym typeface="Times New Roman"/>
              </a:rPr>
              <a:t>: Immediate alerts allow authorities to intervene quickly, possibly preventing incidents.</a:t>
            </a:r>
            <a:endParaRPr>
              <a:solidFill>
                <a:srgbClr val="000000"/>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00000"/>
              </a:buClr>
              <a:buSzPts val="1300"/>
              <a:buFont typeface="Times New Roman"/>
              <a:buChar char="●"/>
            </a:pPr>
            <a:r>
              <a:rPr lang="en-GB">
                <a:solidFill>
                  <a:srgbClr val="000000"/>
                </a:solidFill>
                <a:latin typeface="Times New Roman"/>
                <a:ea typeface="Times New Roman"/>
                <a:cs typeface="Times New Roman"/>
                <a:sym typeface="Times New Roman"/>
              </a:rPr>
              <a:t>RTOS ensures that the system processes multiple video streams simultaneously without delays.</a:t>
            </a:r>
            <a:endParaRPr>
              <a:solidFill>
                <a:srgbClr val="000000"/>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00000"/>
              </a:buClr>
              <a:buSzPts val="1300"/>
              <a:buFont typeface="Times New Roman"/>
              <a:buChar char="●"/>
            </a:pPr>
            <a:r>
              <a:rPr lang="en-GB">
                <a:solidFill>
                  <a:srgbClr val="000000"/>
                </a:solidFill>
                <a:latin typeface="Times New Roman"/>
                <a:ea typeface="Times New Roman"/>
                <a:cs typeface="Times New Roman"/>
                <a:sym typeface="Times New Roman"/>
              </a:rPr>
              <a:t>A study by McKinsey Global Institute found that smart city solutions have the potential to improve urban life significantly. For example, in cities that have implemented smart traffic management systems, there has been a 15-20% reduction in traffic congestion and a 10-15% reduction in travel time. Additionally, smart city initiatives can lead to a 10-15% reduction in energy consumption and a 5-15% reduction in greenhouse gas emissions.</a:t>
            </a:r>
            <a:endParaRPr>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1300"/>
              <a:buNone/>
            </a:pPr>
            <a:r>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6"/>
          <p:cNvSpPr txBox="1"/>
          <p:nvPr>
            <p:ph idx="1" type="body"/>
          </p:nvPr>
        </p:nvSpPr>
        <p:spPr>
          <a:xfrm>
            <a:off x="1303800" y="744750"/>
            <a:ext cx="7030500" cy="378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400"/>
              </a:spcBef>
              <a:spcAft>
                <a:spcPts val="0"/>
              </a:spcAft>
              <a:buSzPts val="1300"/>
              <a:buNone/>
            </a:pPr>
            <a:r>
              <a:rPr b="1" lang="en-GB">
                <a:solidFill>
                  <a:srgbClr val="000000"/>
                </a:solidFill>
                <a:latin typeface="Times New Roman"/>
                <a:ea typeface="Times New Roman"/>
                <a:cs typeface="Times New Roman"/>
                <a:sym typeface="Times New Roman"/>
              </a:rPr>
              <a:t>2</a:t>
            </a:r>
            <a:r>
              <a:rPr b="1" lang="en-GB">
                <a:solidFill>
                  <a:srgbClr val="000000"/>
                </a:solidFill>
                <a:latin typeface="Times New Roman"/>
                <a:ea typeface="Times New Roman"/>
                <a:cs typeface="Times New Roman"/>
                <a:sym typeface="Times New Roman"/>
              </a:rPr>
              <a:t>.  Healthcare and Patient Monitoring</a:t>
            </a:r>
            <a:endParaRPr b="1">
              <a:solidFill>
                <a:srgbClr val="000000"/>
              </a:solidFill>
              <a:latin typeface="Times New Roman"/>
              <a:ea typeface="Times New Roman"/>
              <a:cs typeface="Times New Roman"/>
              <a:sym typeface="Times New Roman"/>
            </a:endParaRPr>
          </a:p>
          <a:p>
            <a:pPr indent="-311150" lvl="0" marL="457200" rtl="0" algn="l">
              <a:lnSpc>
                <a:spcPct val="115000"/>
              </a:lnSpc>
              <a:spcBef>
                <a:spcPts val="1200"/>
              </a:spcBef>
              <a:spcAft>
                <a:spcPts val="0"/>
              </a:spcAft>
              <a:buClr>
                <a:srgbClr val="000000"/>
              </a:buClr>
              <a:buSzPts val="1300"/>
              <a:buFont typeface="Times New Roman"/>
              <a:buChar char="●"/>
            </a:pPr>
            <a:r>
              <a:rPr lang="en-GB">
                <a:solidFill>
                  <a:srgbClr val="000000"/>
                </a:solidFill>
                <a:latin typeface="Times New Roman"/>
                <a:ea typeface="Times New Roman"/>
                <a:cs typeface="Times New Roman"/>
                <a:sym typeface="Times New Roman"/>
              </a:rPr>
              <a:t>Real-time video monitoring systems are increasingly being used in healthcare settings to enhance patient safety. By continuously analyzing video feeds from cameras placed strategically within patient rooms, these systems can detect anomalies that may indicate distress, such as falls or sudden movements.</a:t>
            </a:r>
            <a:endParaRPr>
              <a:solidFill>
                <a:srgbClr val="000000"/>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00000"/>
              </a:buClr>
              <a:buSzPts val="1300"/>
              <a:buFont typeface="Times New Roman"/>
              <a:buChar char="●"/>
            </a:pPr>
            <a:r>
              <a:rPr lang="en-GB">
                <a:solidFill>
                  <a:srgbClr val="000000"/>
                </a:solidFill>
                <a:latin typeface="Times New Roman"/>
                <a:ea typeface="Times New Roman"/>
                <a:cs typeface="Times New Roman"/>
                <a:sym typeface="Times New Roman"/>
              </a:rPr>
              <a:t>Timely detection is crucial to prevent severe consequences like injuries or fatalities.</a:t>
            </a:r>
            <a:endParaRPr>
              <a:solidFill>
                <a:srgbClr val="000000"/>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00000"/>
              </a:buClr>
              <a:buSzPts val="1300"/>
              <a:buFont typeface="Times New Roman"/>
              <a:buChar char="●"/>
            </a:pPr>
            <a:r>
              <a:rPr lang="en-GB">
                <a:solidFill>
                  <a:srgbClr val="000000"/>
                </a:solidFill>
                <a:latin typeface="Times New Roman"/>
                <a:ea typeface="Times New Roman"/>
                <a:cs typeface="Times New Roman"/>
                <a:sym typeface="Times New Roman"/>
              </a:rPr>
              <a:t>RTOS is essential for processing multiple video feeds with minimal latency, ensuring rapid detection and intervention.</a:t>
            </a:r>
            <a:endParaRPr>
              <a:solidFill>
                <a:srgbClr val="000000"/>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00000"/>
              </a:buClr>
              <a:buSzPts val="1300"/>
              <a:buFont typeface="Times New Roman"/>
              <a:buChar char="●"/>
            </a:pPr>
            <a:r>
              <a:rPr lang="en-GB">
                <a:solidFill>
                  <a:srgbClr val="000000"/>
                </a:solidFill>
                <a:latin typeface="Times New Roman"/>
                <a:ea typeface="Times New Roman"/>
                <a:cs typeface="Times New Roman"/>
                <a:sym typeface="Times New Roman"/>
              </a:rPr>
              <a:t>By leveraging the capabilities of RTOS, video monitoring systems can analyze video feeds in real-time, identify potential risks, and trigger alerts to healthcare staff, enabling rapid intervention and preventing adverse outcomes.</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latin typeface="Times New Roman"/>
                <a:ea typeface="Times New Roman"/>
                <a:cs typeface="Times New Roman"/>
                <a:sym typeface="Times New Roman"/>
              </a:rPr>
              <a:t>Other Cases: </a:t>
            </a:r>
            <a:endParaRPr>
              <a:latin typeface="Times New Roman"/>
              <a:ea typeface="Times New Roman"/>
              <a:cs typeface="Times New Roman"/>
              <a:sym typeface="Times New Roman"/>
            </a:endParaRPr>
          </a:p>
        </p:txBody>
      </p:sp>
      <p:sp>
        <p:nvSpPr>
          <p:cNvPr id="307" name="Google Shape;307;p7"/>
          <p:cNvSpPr txBox="1"/>
          <p:nvPr>
            <p:ph idx="1" type="body"/>
          </p:nvPr>
        </p:nvSpPr>
        <p:spPr>
          <a:xfrm>
            <a:off x="1303800" y="1686050"/>
            <a:ext cx="7030500" cy="284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GB">
                <a:solidFill>
                  <a:srgbClr val="000000"/>
                </a:solidFill>
                <a:latin typeface="Times New Roman"/>
                <a:ea typeface="Times New Roman"/>
                <a:cs typeface="Times New Roman"/>
                <a:sym typeface="Times New Roman"/>
              </a:rPr>
              <a:t>Perimeter Security:</a:t>
            </a:r>
            <a:r>
              <a:rPr lang="en-GB">
                <a:solidFill>
                  <a:srgbClr val="000000"/>
                </a:solidFill>
                <a:latin typeface="Times New Roman"/>
                <a:ea typeface="Times New Roman"/>
                <a:cs typeface="Times New Roman"/>
                <a:sym typeface="Times New Roman"/>
              </a:rPr>
              <a:t> RTOS guarantees rapid detection of intrusions near sensitive infrastructure, enabling immediate response and prevention of potential threats.</a:t>
            </a:r>
            <a:endParaRPr>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b="1" lang="en-GB">
                <a:solidFill>
                  <a:srgbClr val="000000"/>
                </a:solidFill>
                <a:latin typeface="Times New Roman"/>
                <a:ea typeface="Times New Roman"/>
                <a:cs typeface="Times New Roman"/>
                <a:sym typeface="Times New Roman"/>
              </a:rPr>
              <a:t>School Security:</a:t>
            </a:r>
            <a:r>
              <a:rPr lang="en-GB">
                <a:solidFill>
                  <a:srgbClr val="000000"/>
                </a:solidFill>
                <a:latin typeface="Times New Roman"/>
                <a:ea typeface="Times New Roman"/>
                <a:cs typeface="Times New Roman"/>
                <a:sym typeface="Times New Roman"/>
              </a:rPr>
              <a:t> RTOS ensures timely detection of potential threats in school environments, allowing for rapid intervention and safeguarding students.</a:t>
            </a:r>
            <a:endParaRPr>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b="1" lang="en-GB">
                <a:solidFill>
                  <a:srgbClr val="000000"/>
                </a:solidFill>
                <a:latin typeface="Times New Roman"/>
                <a:ea typeface="Times New Roman"/>
                <a:cs typeface="Times New Roman"/>
                <a:sym typeface="Times New Roman"/>
              </a:rPr>
              <a:t>Wildlife Monitoring:</a:t>
            </a:r>
            <a:r>
              <a:rPr lang="en-GB">
                <a:solidFill>
                  <a:srgbClr val="000000"/>
                </a:solidFill>
                <a:latin typeface="Times New Roman"/>
                <a:ea typeface="Times New Roman"/>
                <a:cs typeface="Times New Roman"/>
                <a:sym typeface="Times New Roman"/>
              </a:rPr>
              <a:t> RTOS enables prompt detection of poachers or distressed animals, facilitating timely conservation efforts and rescue operations.</a:t>
            </a:r>
            <a:endParaRPr>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b="1" lang="en-GB">
                <a:solidFill>
                  <a:srgbClr val="000000"/>
                </a:solidFill>
                <a:latin typeface="Times New Roman"/>
                <a:ea typeface="Times New Roman"/>
                <a:cs typeface="Times New Roman"/>
                <a:sym typeface="Times New Roman"/>
              </a:rPr>
              <a:t>Disaster Management:</a:t>
            </a:r>
            <a:r>
              <a:rPr lang="en-GB">
                <a:solidFill>
                  <a:srgbClr val="000000"/>
                </a:solidFill>
                <a:latin typeface="Times New Roman"/>
                <a:ea typeface="Times New Roman"/>
                <a:cs typeface="Times New Roman"/>
                <a:sym typeface="Times New Roman"/>
              </a:rPr>
              <a:t> RTOS provides real-time monitoring of structural stability during disasters, enabling early warnings and evacuation procedures.</a:t>
            </a:r>
            <a:endParaRPr>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b="1" lang="en-GB">
                <a:solidFill>
                  <a:srgbClr val="000000"/>
                </a:solidFill>
                <a:latin typeface="Times New Roman"/>
                <a:ea typeface="Times New Roman"/>
                <a:cs typeface="Times New Roman"/>
                <a:sym typeface="Times New Roman"/>
              </a:rPr>
              <a:t>Autonomous Vehicles:</a:t>
            </a:r>
            <a:r>
              <a:rPr lang="en-GB">
                <a:solidFill>
                  <a:srgbClr val="000000"/>
                </a:solidFill>
                <a:latin typeface="Times New Roman"/>
                <a:ea typeface="Times New Roman"/>
                <a:cs typeface="Times New Roman"/>
                <a:sym typeface="Times New Roman"/>
              </a:rPr>
              <a:t> RTOS ensures rapid detection of road hazards or vehicle malfunctions, allowing for immediate corrective actions and preventing accidents.</a:t>
            </a:r>
            <a:endParaRPr>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1300"/>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latin typeface="Times New Roman"/>
                <a:ea typeface="Times New Roman"/>
                <a:cs typeface="Times New Roman"/>
                <a:sym typeface="Times New Roman"/>
              </a:rPr>
              <a:t>Implementation</a:t>
            </a:r>
            <a:endParaRPr>
              <a:latin typeface="Times New Roman"/>
              <a:ea typeface="Times New Roman"/>
              <a:cs typeface="Times New Roman"/>
              <a:sym typeface="Times New Roman"/>
            </a:endParaRPr>
          </a:p>
        </p:txBody>
      </p:sp>
      <p:sp>
        <p:nvSpPr>
          <p:cNvPr id="313" name="Google Shape;313;p8"/>
          <p:cNvSpPr txBox="1"/>
          <p:nvPr>
            <p:ph idx="1" type="body"/>
          </p:nvPr>
        </p:nvSpPr>
        <p:spPr>
          <a:xfrm>
            <a:off x="809700" y="1674075"/>
            <a:ext cx="7524600" cy="32715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Font typeface="Times New Roman"/>
              <a:buChar char="●"/>
            </a:pPr>
            <a:r>
              <a:rPr b="1" lang="en-GB" sz="1400">
                <a:latin typeface="Times New Roman"/>
                <a:ea typeface="Times New Roman"/>
                <a:cs typeface="Times New Roman"/>
                <a:sym typeface="Times New Roman"/>
              </a:rPr>
              <a:t>Tech Stack</a:t>
            </a:r>
            <a:endParaRPr>
              <a:latin typeface="Times New Roman"/>
              <a:ea typeface="Times New Roman"/>
              <a:cs typeface="Times New Roman"/>
              <a:sym typeface="Times New Roman"/>
            </a:endParaRPr>
          </a:p>
          <a:p>
            <a:pPr indent="-171450" lvl="1" marL="774700" rtl="0" algn="l">
              <a:lnSpc>
                <a:spcPct val="115000"/>
              </a:lnSpc>
              <a:spcBef>
                <a:spcPts val="0"/>
              </a:spcBef>
              <a:spcAft>
                <a:spcPts val="0"/>
              </a:spcAft>
              <a:buSzPts val="1100"/>
              <a:buFont typeface="Noto Sans Symbols"/>
              <a:buChar char="❖"/>
            </a:pPr>
            <a:r>
              <a:rPr b="1" lang="en-GB" sz="1200">
                <a:latin typeface="Times New Roman"/>
                <a:ea typeface="Times New Roman"/>
                <a:cs typeface="Times New Roman"/>
                <a:sym typeface="Times New Roman"/>
              </a:rPr>
              <a:t>Programming Language</a:t>
            </a:r>
            <a:r>
              <a:rPr lang="en-GB" sz="1200">
                <a:latin typeface="Times New Roman"/>
                <a:ea typeface="Times New Roman"/>
                <a:cs typeface="Times New Roman"/>
                <a:sym typeface="Times New Roman"/>
              </a:rPr>
              <a:t>: Python</a:t>
            </a:r>
            <a:endParaRPr>
              <a:latin typeface="Times New Roman"/>
              <a:ea typeface="Times New Roman"/>
              <a:cs typeface="Times New Roman"/>
              <a:sym typeface="Times New Roman"/>
            </a:endParaRPr>
          </a:p>
          <a:p>
            <a:pPr indent="-171450" lvl="1" marL="774700" rtl="0" algn="l">
              <a:lnSpc>
                <a:spcPct val="115000"/>
              </a:lnSpc>
              <a:spcBef>
                <a:spcPts val="0"/>
              </a:spcBef>
              <a:spcAft>
                <a:spcPts val="0"/>
              </a:spcAft>
              <a:buSzPts val="1100"/>
              <a:buFont typeface="Noto Sans Symbols"/>
              <a:buChar char="❖"/>
            </a:pPr>
            <a:r>
              <a:rPr b="1" lang="en-GB" sz="1200">
                <a:latin typeface="Times New Roman"/>
                <a:ea typeface="Times New Roman"/>
                <a:cs typeface="Times New Roman"/>
                <a:sym typeface="Times New Roman"/>
              </a:rPr>
              <a:t>Framework</a:t>
            </a:r>
            <a:r>
              <a:rPr lang="en-GB" sz="1200">
                <a:latin typeface="Times New Roman"/>
                <a:ea typeface="Times New Roman"/>
                <a:cs typeface="Times New Roman"/>
                <a:sym typeface="Times New Roman"/>
              </a:rPr>
              <a:t>: ROS 2 (Robot Operating System 2)</a:t>
            </a:r>
            <a:endParaRPr>
              <a:latin typeface="Times New Roman"/>
              <a:ea typeface="Times New Roman"/>
              <a:cs typeface="Times New Roman"/>
              <a:sym typeface="Times New Roman"/>
            </a:endParaRPr>
          </a:p>
          <a:p>
            <a:pPr indent="-171450" lvl="1" marL="774700" rtl="0" algn="l">
              <a:lnSpc>
                <a:spcPct val="115000"/>
              </a:lnSpc>
              <a:spcBef>
                <a:spcPts val="0"/>
              </a:spcBef>
              <a:spcAft>
                <a:spcPts val="0"/>
              </a:spcAft>
              <a:buSzPts val="1100"/>
              <a:buFont typeface="Noto Sans Symbols"/>
              <a:buChar char="❖"/>
            </a:pPr>
            <a:r>
              <a:rPr b="1" lang="en-GB" sz="1200">
                <a:latin typeface="Times New Roman"/>
                <a:ea typeface="Times New Roman"/>
                <a:cs typeface="Times New Roman"/>
                <a:sym typeface="Times New Roman"/>
              </a:rPr>
              <a:t>Libraries</a:t>
            </a:r>
            <a:r>
              <a:rPr lang="en-GB" sz="1200">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2" marL="914400" rtl="0" algn="l">
              <a:lnSpc>
                <a:spcPct val="115000"/>
              </a:lnSpc>
              <a:spcBef>
                <a:spcPts val="0"/>
              </a:spcBef>
              <a:spcAft>
                <a:spcPts val="0"/>
              </a:spcAft>
              <a:buSzPts val="1100"/>
              <a:buNone/>
            </a:pPr>
            <a:r>
              <a:rPr b="1" lang="en-GB" sz="1200">
                <a:latin typeface="Times New Roman"/>
                <a:ea typeface="Times New Roman"/>
                <a:cs typeface="Times New Roman"/>
                <a:sym typeface="Times New Roman"/>
              </a:rPr>
              <a:t>YOLOv8</a:t>
            </a:r>
            <a:r>
              <a:rPr lang="en-GB" sz="1200">
                <a:latin typeface="Times New Roman"/>
                <a:ea typeface="Times New Roman"/>
                <a:cs typeface="Times New Roman"/>
                <a:sym typeface="Times New Roman"/>
              </a:rPr>
              <a:t>: Ultralytics YOLOv8 for object detection.</a:t>
            </a:r>
            <a:endParaRPr>
              <a:latin typeface="Times New Roman"/>
              <a:ea typeface="Times New Roman"/>
              <a:cs typeface="Times New Roman"/>
              <a:sym typeface="Times New Roman"/>
            </a:endParaRPr>
          </a:p>
          <a:p>
            <a:pPr indent="0" lvl="2" marL="914400" rtl="0" algn="l">
              <a:lnSpc>
                <a:spcPct val="115000"/>
              </a:lnSpc>
              <a:spcBef>
                <a:spcPts val="0"/>
              </a:spcBef>
              <a:spcAft>
                <a:spcPts val="0"/>
              </a:spcAft>
              <a:buSzPts val="1100"/>
              <a:buNone/>
            </a:pPr>
            <a:r>
              <a:rPr b="1" lang="en-GB" sz="1200">
                <a:latin typeface="Times New Roman"/>
                <a:ea typeface="Times New Roman"/>
                <a:cs typeface="Times New Roman"/>
                <a:sym typeface="Times New Roman"/>
              </a:rPr>
              <a:t>OpenCV</a:t>
            </a:r>
            <a:r>
              <a:rPr lang="en-GB" sz="1200">
                <a:latin typeface="Times New Roman"/>
                <a:ea typeface="Times New Roman"/>
                <a:cs typeface="Times New Roman"/>
                <a:sym typeface="Times New Roman"/>
              </a:rPr>
              <a:t>: For processing and displaying live video frames.</a:t>
            </a:r>
            <a:endParaRPr>
              <a:latin typeface="Times New Roman"/>
              <a:ea typeface="Times New Roman"/>
              <a:cs typeface="Times New Roman"/>
              <a:sym typeface="Times New Roman"/>
            </a:endParaRPr>
          </a:p>
          <a:p>
            <a:pPr indent="0" lvl="2" marL="914400" rtl="0" algn="l">
              <a:lnSpc>
                <a:spcPct val="115000"/>
              </a:lnSpc>
              <a:spcBef>
                <a:spcPts val="0"/>
              </a:spcBef>
              <a:spcAft>
                <a:spcPts val="0"/>
              </a:spcAft>
              <a:buSzPts val="1100"/>
              <a:buNone/>
            </a:pPr>
            <a:r>
              <a:rPr b="1" lang="en-GB" sz="1200">
                <a:latin typeface="Times New Roman"/>
                <a:ea typeface="Times New Roman"/>
                <a:cs typeface="Times New Roman"/>
                <a:sym typeface="Times New Roman"/>
              </a:rPr>
              <a:t>rclpy</a:t>
            </a:r>
            <a:r>
              <a:rPr lang="en-GB" sz="1200">
                <a:latin typeface="Times New Roman"/>
                <a:ea typeface="Times New Roman"/>
                <a:cs typeface="Times New Roman"/>
                <a:sym typeface="Times New Roman"/>
              </a:rPr>
              <a:t>: Python client library for ROS 2 to manage nodes, topics, and messages.</a:t>
            </a:r>
            <a:endParaRPr>
              <a:latin typeface="Times New Roman"/>
              <a:ea typeface="Times New Roman"/>
              <a:cs typeface="Times New Roman"/>
              <a:sym typeface="Times New Roman"/>
            </a:endParaRPr>
          </a:p>
          <a:p>
            <a:pPr indent="0" lvl="1" marL="457200" rtl="0" algn="l">
              <a:lnSpc>
                <a:spcPct val="115000"/>
              </a:lnSpc>
              <a:spcBef>
                <a:spcPts val="0"/>
              </a:spcBef>
              <a:spcAft>
                <a:spcPts val="0"/>
              </a:spcAft>
              <a:buSzPts val="1100"/>
              <a:buNone/>
            </a:pPr>
            <a:r>
              <a:t/>
            </a:r>
            <a:endParaRPr sz="1200">
              <a:latin typeface="Times New Roman"/>
              <a:ea typeface="Times New Roman"/>
              <a:cs typeface="Times New Roman"/>
              <a:sym typeface="Times New Roman"/>
            </a:endParaRPr>
          </a:p>
          <a:p>
            <a:pPr indent="0" lvl="0" marL="146050" rtl="0" algn="l">
              <a:lnSpc>
                <a:spcPct val="115000"/>
              </a:lnSpc>
              <a:spcBef>
                <a:spcPts val="0"/>
              </a:spcBef>
              <a:spcAft>
                <a:spcPts val="0"/>
              </a:spcAft>
              <a:buSzPts val="1300"/>
              <a:buNone/>
            </a:pPr>
            <a:r>
              <a:t/>
            </a:r>
            <a:endParaRPr b="1" sz="1400">
              <a:latin typeface="Times New Roman"/>
              <a:ea typeface="Times New Roman"/>
              <a:cs typeface="Times New Roman"/>
              <a:sym typeface="Times New Roman"/>
            </a:endParaRPr>
          </a:p>
          <a:p>
            <a:pPr indent="0" lvl="0" marL="146050" rtl="0" algn="ctr">
              <a:lnSpc>
                <a:spcPct val="115000"/>
              </a:lnSpc>
              <a:spcBef>
                <a:spcPts val="0"/>
              </a:spcBef>
              <a:spcAft>
                <a:spcPts val="0"/>
              </a:spcAft>
              <a:buSzPts val="1300"/>
              <a:buNone/>
            </a:pPr>
            <a:r>
              <a:rPr lang="en-GB" sz="1400">
                <a:latin typeface="Times New Roman"/>
                <a:ea typeface="Times New Roman"/>
                <a:cs typeface="Times New Roman"/>
                <a:sym typeface="Times New Roman"/>
              </a:rPr>
              <a:t>This project showcases a </a:t>
            </a:r>
            <a:r>
              <a:rPr b="1" lang="en-GB" sz="1400">
                <a:latin typeface="Times New Roman"/>
                <a:ea typeface="Times New Roman"/>
                <a:cs typeface="Times New Roman"/>
                <a:sym typeface="Times New Roman"/>
              </a:rPr>
              <a:t>real-time human detection system</a:t>
            </a:r>
            <a:r>
              <a:rPr lang="en-GB" sz="1400">
                <a:latin typeface="Times New Roman"/>
                <a:ea typeface="Times New Roman"/>
                <a:cs typeface="Times New Roman"/>
                <a:sym typeface="Times New Roman"/>
              </a:rPr>
              <a:t> object detection:</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latin typeface="Times New Roman"/>
                <a:ea typeface="Times New Roman"/>
                <a:cs typeface="Times New Roman"/>
                <a:sym typeface="Times New Roman"/>
              </a:rPr>
              <a:t>Demonstration in Real Time </a:t>
            </a:r>
            <a:r>
              <a:rPr lang="en-GB">
                <a:latin typeface="Times New Roman"/>
                <a:ea typeface="Times New Roman"/>
                <a:cs typeface="Times New Roman"/>
                <a:sym typeface="Times New Roman"/>
              </a:rPr>
              <a:t>scenario</a:t>
            </a:r>
            <a:endParaRPr>
              <a:latin typeface="Times New Roman"/>
              <a:ea typeface="Times New Roman"/>
              <a:cs typeface="Times New Roman"/>
              <a:sym typeface="Times New Roman"/>
            </a:endParaRPr>
          </a:p>
        </p:txBody>
      </p:sp>
      <p:sp>
        <p:nvSpPr>
          <p:cNvPr id="319" name="Google Shape;319;p9"/>
          <p:cNvSpPr txBox="1"/>
          <p:nvPr>
            <p:ph idx="1" type="body"/>
          </p:nvPr>
        </p:nvSpPr>
        <p:spPr>
          <a:xfrm>
            <a:off x="809700" y="1597875"/>
            <a:ext cx="7524600" cy="327158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Font typeface="Times New Roman"/>
              <a:buChar char="●"/>
            </a:pPr>
            <a:r>
              <a:rPr b="1" lang="en-GB">
                <a:latin typeface="Times New Roman"/>
                <a:ea typeface="Times New Roman"/>
                <a:cs typeface="Times New Roman"/>
                <a:sym typeface="Times New Roman"/>
              </a:rPr>
              <a:t>Scenario Walkthrough</a:t>
            </a:r>
            <a:endParaRPr>
              <a:latin typeface="Times New Roman"/>
              <a:ea typeface="Times New Roman"/>
              <a:cs typeface="Times New Roman"/>
              <a:sym typeface="Times New Roman"/>
            </a:endParaRPr>
          </a:p>
          <a:p>
            <a:pPr indent="-342900" lvl="0" marL="488950" rtl="0" algn="l">
              <a:lnSpc>
                <a:spcPct val="115000"/>
              </a:lnSpc>
              <a:spcBef>
                <a:spcPts val="0"/>
              </a:spcBef>
              <a:spcAft>
                <a:spcPts val="0"/>
              </a:spcAft>
              <a:buSzPts val="1300"/>
              <a:buFont typeface="Arial"/>
              <a:buAutoNum type="arabicPeriod"/>
            </a:pPr>
            <a:r>
              <a:rPr b="1" lang="en-GB">
                <a:latin typeface="Times New Roman"/>
                <a:ea typeface="Times New Roman"/>
                <a:cs typeface="Times New Roman"/>
                <a:sym typeface="Times New Roman"/>
              </a:rPr>
              <a:t>First 10 seconds</a:t>
            </a:r>
            <a:r>
              <a:rPr lang="en-GB">
                <a:latin typeface="Times New Roman"/>
                <a:ea typeface="Times New Roman"/>
                <a:cs typeface="Times New Roman"/>
                <a:sym typeface="Times New Roman"/>
              </a:rPr>
              <a:t>: The system operates at 30 FPS with a 100ms deadline.</a:t>
            </a:r>
            <a:endParaRPr>
              <a:latin typeface="Times New Roman"/>
              <a:ea typeface="Times New Roman"/>
              <a:cs typeface="Times New Roman"/>
              <a:sym typeface="Times New Roman"/>
            </a:endParaRPr>
          </a:p>
          <a:p>
            <a:pPr indent="-342900" lvl="0" marL="488950" rtl="0" algn="l">
              <a:lnSpc>
                <a:spcPct val="115000"/>
              </a:lnSpc>
              <a:spcBef>
                <a:spcPts val="0"/>
              </a:spcBef>
              <a:spcAft>
                <a:spcPts val="0"/>
              </a:spcAft>
              <a:buSzPts val="1300"/>
              <a:buFont typeface="Arial"/>
              <a:buAutoNum type="arabicPeriod"/>
            </a:pPr>
            <a:r>
              <a:rPr b="1" lang="en-GB">
                <a:latin typeface="Times New Roman"/>
                <a:ea typeface="Times New Roman"/>
                <a:cs typeface="Times New Roman"/>
                <a:sym typeface="Times New Roman"/>
              </a:rPr>
              <a:t>After 10 seconds</a:t>
            </a: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285750" lvl="1" marL="742950" rtl="0" algn="l">
              <a:lnSpc>
                <a:spcPct val="115000"/>
              </a:lnSpc>
              <a:spcBef>
                <a:spcPts val="0"/>
              </a:spcBef>
              <a:spcAft>
                <a:spcPts val="0"/>
              </a:spcAft>
              <a:buSzPts val="1100"/>
              <a:buFont typeface="Times New Roman"/>
              <a:buChar char="•"/>
            </a:pPr>
            <a:r>
              <a:rPr lang="en-GB">
                <a:latin typeface="Times New Roman"/>
                <a:ea typeface="Times New Roman"/>
                <a:cs typeface="Times New Roman"/>
                <a:sym typeface="Times New Roman"/>
              </a:rPr>
              <a:t>We assume some unexpected error occurs, Ex. Network latency</a:t>
            </a:r>
            <a:endParaRPr>
              <a:latin typeface="Times New Roman"/>
              <a:ea typeface="Times New Roman"/>
              <a:cs typeface="Times New Roman"/>
              <a:sym typeface="Times New Roman"/>
            </a:endParaRPr>
          </a:p>
          <a:p>
            <a:pPr indent="-342900" lvl="0" marL="488950" rtl="0" algn="l">
              <a:lnSpc>
                <a:spcPct val="115000"/>
              </a:lnSpc>
              <a:spcBef>
                <a:spcPts val="0"/>
              </a:spcBef>
              <a:spcAft>
                <a:spcPts val="0"/>
              </a:spcAft>
              <a:buSzPts val="1300"/>
              <a:buFont typeface="Arial"/>
              <a:buAutoNum type="arabicPeriod"/>
            </a:pPr>
            <a:r>
              <a:rPr b="1" lang="en-GB">
                <a:latin typeface="Times New Roman"/>
                <a:ea typeface="Times New Roman"/>
                <a:cs typeface="Times New Roman"/>
                <a:sym typeface="Times New Roman"/>
              </a:rPr>
              <a:t>Deadline Miss</a:t>
            </a:r>
            <a:r>
              <a:rPr lang="en-GB">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285750" lvl="1" marL="742950" rtl="0" algn="l">
              <a:lnSpc>
                <a:spcPct val="115000"/>
              </a:lnSpc>
              <a:spcBef>
                <a:spcPts val="0"/>
              </a:spcBef>
              <a:spcAft>
                <a:spcPts val="0"/>
              </a:spcAft>
              <a:buSzPts val="1100"/>
              <a:buFont typeface="Times New Roman"/>
              <a:buChar char="•"/>
            </a:pPr>
            <a:r>
              <a:rPr lang="en-GB">
                <a:latin typeface="Times New Roman"/>
                <a:ea typeface="Times New Roman"/>
                <a:cs typeface="Times New Roman"/>
                <a:sym typeface="Times New Roman"/>
              </a:rPr>
              <a:t>Once it detects the deadline miss, the system automatically reduces the frame rate to 15 FPS to meet the deadline.</a:t>
            </a:r>
            <a:endParaRPr>
              <a:latin typeface="Times New Roman"/>
              <a:ea typeface="Times New Roman"/>
              <a:cs typeface="Times New Roman"/>
              <a:sym typeface="Times New Roman"/>
            </a:endParaRPr>
          </a:p>
          <a:p>
            <a:pPr indent="-342900" lvl="0" marL="488950" rtl="0" algn="l">
              <a:lnSpc>
                <a:spcPct val="115000"/>
              </a:lnSpc>
              <a:spcBef>
                <a:spcPts val="0"/>
              </a:spcBef>
              <a:spcAft>
                <a:spcPts val="0"/>
              </a:spcAft>
              <a:buSzPts val="1300"/>
              <a:buFont typeface="Arial"/>
              <a:buAutoNum type="arabicPeriod"/>
            </a:pPr>
            <a:r>
              <a:rPr b="1" lang="en-GB">
                <a:latin typeface="Times New Roman"/>
                <a:ea typeface="Times New Roman"/>
                <a:cs typeface="Times New Roman"/>
                <a:sym typeface="Times New Roman"/>
              </a:rPr>
              <a:t>System Recovery</a:t>
            </a:r>
            <a:r>
              <a:rPr lang="en-GB">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285750" lvl="1" marL="742950" rtl="0" algn="l">
              <a:lnSpc>
                <a:spcPct val="115000"/>
              </a:lnSpc>
              <a:spcBef>
                <a:spcPts val="0"/>
              </a:spcBef>
              <a:spcAft>
                <a:spcPts val="0"/>
              </a:spcAft>
              <a:buSzPts val="1100"/>
              <a:buFont typeface="Times New Roman"/>
              <a:buChar char="•"/>
            </a:pPr>
            <a:r>
              <a:rPr lang="en-GB">
                <a:latin typeface="Times New Roman"/>
                <a:ea typeface="Times New Roman"/>
                <a:cs typeface="Times New Roman"/>
                <a:sym typeface="Times New Roman"/>
              </a:rPr>
              <a:t>Gradually restores frame rate to 30 FPS and deadline to 100ms once deadlines are consistently met.</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latin typeface="Times New Roman"/>
                <a:ea typeface="Times New Roman"/>
                <a:cs typeface="Times New Roman"/>
                <a:sym typeface="Times New Roman"/>
              </a:rPr>
              <a:t>Resource</a:t>
            </a:r>
            <a:endParaRPr>
              <a:latin typeface="Times New Roman"/>
              <a:ea typeface="Times New Roman"/>
              <a:cs typeface="Times New Roman"/>
              <a:sym typeface="Times New Roman"/>
            </a:endParaRPr>
          </a:p>
        </p:txBody>
      </p:sp>
      <p:sp>
        <p:nvSpPr>
          <p:cNvPr id="325" name="Google Shape;325;p10"/>
          <p:cNvSpPr txBox="1"/>
          <p:nvPr>
            <p:ph idx="1" type="body"/>
          </p:nvPr>
        </p:nvSpPr>
        <p:spPr>
          <a:xfrm>
            <a:off x="1303800" y="1597875"/>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lang="en-GB">
                <a:latin typeface="Times New Roman"/>
                <a:ea typeface="Times New Roman"/>
                <a:cs typeface="Times New Roman"/>
                <a:sym typeface="Times New Roman"/>
              </a:rPr>
              <a:t>Github:</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lang="en-GB" u="sng">
                <a:solidFill>
                  <a:schemeClr val="hlink"/>
                </a:solidFill>
                <a:latin typeface="Times New Roman"/>
                <a:ea typeface="Times New Roman"/>
                <a:cs typeface="Times New Roman"/>
                <a:sym typeface="Times New Roman"/>
                <a:hlinkClick r:id="rId3"/>
              </a:rPr>
              <a:t>https://github.com/aesashi/RT_AnomalyDetection_with_RTOS2-</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lang="en-GB">
                <a:latin typeface="Times New Roman"/>
                <a:ea typeface="Times New Roman"/>
                <a:cs typeface="Times New Roman"/>
                <a:sym typeface="Times New Roman"/>
              </a:rPr>
              <a:t>Demo Video:</a:t>
            </a:r>
            <a:endParaRPr u="sng">
              <a:solidFill>
                <a:schemeClr val="hlink"/>
              </a:solidFill>
              <a:latin typeface="Times New Roman"/>
              <a:ea typeface="Times New Roman"/>
              <a:cs typeface="Times New Roman"/>
              <a:sym typeface="Times New Roman"/>
              <a:hlinkClick r:id="rId4"/>
            </a:endParaRPr>
          </a:p>
          <a:p>
            <a:pPr indent="0" lvl="0" marL="0" rtl="0" algn="l">
              <a:lnSpc>
                <a:spcPct val="115000"/>
              </a:lnSpc>
              <a:spcBef>
                <a:spcPts val="1200"/>
              </a:spcBef>
              <a:spcAft>
                <a:spcPts val="1200"/>
              </a:spcAft>
              <a:buSzPts val="1300"/>
              <a:buNone/>
            </a:pPr>
            <a:r>
              <a:rPr lang="en-GB" u="sng">
                <a:solidFill>
                  <a:schemeClr val="hlink"/>
                </a:solidFill>
                <a:latin typeface="Times New Roman"/>
                <a:ea typeface="Times New Roman"/>
                <a:cs typeface="Times New Roman"/>
                <a:sym typeface="Times New Roman"/>
                <a:hlinkClick r:id="rId5"/>
              </a:rPr>
              <a:t>https://drive.google.com/file/d/1vuJ7HEpXFULmdWSzAygJwXPG-kVcWIYq/view?usp=sharing</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