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256" r:id="rId2"/>
    <p:sldId id="257" r:id="rId3"/>
    <p:sldId id="294" r:id="rId4"/>
    <p:sldId id="315" r:id="rId5"/>
    <p:sldId id="295" r:id="rId6"/>
    <p:sldId id="296" r:id="rId7"/>
    <p:sldId id="314" r:id="rId8"/>
    <p:sldId id="301" r:id="rId9"/>
    <p:sldId id="313" r:id="rId10"/>
    <p:sldId id="312" r:id="rId11"/>
    <p:sldId id="316" r:id="rId12"/>
    <p:sldId id="318" r:id="rId13"/>
    <p:sldId id="302" r:id="rId14"/>
    <p:sldId id="324" r:id="rId15"/>
    <p:sldId id="320" r:id="rId16"/>
    <p:sldId id="321" r:id="rId17"/>
    <p:sldId id="322" r:id="rId18"/>
    <p:sldId id="319" r:id="rId19"/>
    <p:sldId id="323" r:id="rId20"/>
    <p:sldId id="288" r:id="rId21"/>
    <p:sldId id="297" r:id="rId22"/>
    <p:sldId id="298" r:id="rId23"/>
    <p:sldId id="299" r:id="rId24"/>
    <p:sldId id="300" r:id="rId25"/>
    <p:sldId id="307" r:id="rId2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33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4660"/>
  </p:normalViewPr>
  <p:slideViewPr>
    <p:cSldViewPr>
      <p:cViewPr>
        <p:scale>
          <a:sx n="70" d="100"/>
          <a:sy n="70" d="100"/>
        </p:scale>
        <p:origin x="-806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C729F1-A21B-44AB-8DCC-04E4C510433B}" type="datetimeFigureOut">
              <a:rPr lang="fr-FR"/>
              <a:pPr>
                <a:defRPr/>
              </a:pPr>
              <a:t>05/11/2007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007087-6E48-4401-941B-27F3CA66D64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l</a:t>
            </a:r>
          </a:p>
        </p:txBody>
      </p:sp>
      <p:sp>
        <p:nvSpPr>
          <p:cNvPr id="2970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D35C86-5732-46B4-BDB7-3562B02E14D8}" type="slidenum">
              <a:rPr lang="fr-FR" smtClean="0"/>
              <a:pPr/>
              <a:t>1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3891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59103A-30DF-4025-A452-1E4E92F964CB}" type="slidenum">
              <a:rPr lang="fr-FR" smtClean="0"/>
              <a:pPr/>
              <a:t>10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399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C6E578-AD11-40C2-AE60-476A34119A4E}" type="slidenum">
              <a:rPr lang="fr-FR" smtClean="0"/>
              <a:pPr/>
              <a:t>11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09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BC0B37-5197-4AB6-9D2A-FB688E58E0D2}" type="slidenum">
              <a:rPr lang="fr-FR" smtClean="0"/>
              <a:pPr/>
              <a:t>12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991863-0871-44FC-9B4E-EC44B1243AD6}" type="slidenum">
              <a:rPr lang="fr-FR" smtClean="0"/>
              <a:pPr/>
              <a:t>13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57C150-568C-49A7-B019-3C8B08F056D3}" type="slidenum">
              <a:rPr lang="fr-FR" smtClean="0"/>
              <a:pPr/>
              <a:t>14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30970A-8522-4A71-9667-710CE229DB36}" type="slidenum">
              <a:rPr lang="fr-FR" smtClean="0"/>
              <a:pPr/>
              <a:t>15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50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A37BA8-157C-4D21-8E92-6C3FA24FA0B8}" type="slidenum">
              <a:rPr lang="fr-FR" smtClean="0"/>
              <a:pPr/>
              <a:t>16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60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856DED-A6FE-4345-B9E9-7CDD0734FD6F}" type="slidenum">
              <a:rPr lang="fr-FR" smtClean="0"/>
              <a:pPr/>
              <a:t>17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6C7BFE-1024-44A1-9903-65392A438D7E}" type="slidenum">
              <a:rPr lang="fr-FR" smtClean="0"/>
              <a:pPr/>
              <a:t>18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813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E31689-F67F-4A36-9B01-743ABC32C672}" type="slidenum">
              <a:rPr lang="fr-FR" smtClean="0"/>
              <a:pPr/>
              <a:t>19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307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66340F-8CC4-4A8E-BD36-9572DAFBF5B2}" type="slidenum">
              <a:rPr lang="fr-FR" smtClean="0"/>
              <a:pPr/>
              <a:t>2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915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920A87-9113-4A51-B3B4-98FE17279822}" type="slidenum">
              <a:rPr lang="fr-FR" smtClean="0"/>
              <a:pPr/>
              <a:t>20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5018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9DEE59-1FA6-42AE-B801-BE7FC6975027}" type="slidenum">
              <a:rPr lang="fr-FR" smtClean="0"/>
              <a:pPr/>
              <a:t>21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512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4E8AB7-F781-40FA-9DC5-79EBD6B46586}" type="slidenum">
              <a:rPr lang="fr-FR" smtClean="0"/>
              <a:pPr/>
              <a:t>22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522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EB41D6-964F-4646-938A-8193AAFDFB65}" type="slidenum">
              <a:rPr lang="fr-FR" smtClean="0"/>
              <a:pPr/>
              <a:t>23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5325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FF6D44-F0CB-47F8-A071-D20E75233327}" type="slidenum">
              <a:rPr lang="fr-FR" smtClean="0"/>
              <a:pPr/>
              <a:t>24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5427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B03797-BB62-41B6-854F-525F11FB8F16}" type="slidenum">
              <a:rPr lang="fr-FR" smtClean="0"/>
              <a:pPr/>
              <a:t>25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3174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13935A-7041-4EA0-BE81-AFCD8FB1FBCC}" type="slidenum">
              <a:rPr lang="fr-FR" smtClean="0"/>
              <a:pPr/>
              <a:t>3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B01A09-E88A-461D-95C3-0094CCDE7BD0}" type="slidenum">
              <a:rPr lang="fr-FR" smtClean="0"/>
              <a:pPr/>
              <a:t>4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357219-6871-4156-B9A8-49E3470F0012}" type="slidenum">
              <a:rPr lang="fr-FR" smtClean="0"/>
              <a:pPr/>
              <a:t>5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348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5CCABE-89E0-4126-B325-B7518C2F756B}" type="slidenum">
              <a:rPr lang="fr-FR" smtClean="0"/>
              <a:pPr/>
              <a:t>6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3584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FE0900-EE17-4186-8B6B-34DEADDDA82A}" type="slidenum">
              <a:rPr lang="fr-FR" smtClean="0"/>
              <a:pPr/>
              <a:t>7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368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639D8E-C81B-4235-9B91-F9A9A404E6B3}" type="slidenum">
              <a:rPr lang="fr-FR" smtClean="0"/>
              <a:pPr/>
              <a:t>8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7159F3-CA51-474D-91A2-90D8894E67DC}" type="slidenum">
              <a:rPr lang="fr-FR" smtClean="0"/>
              <a:pPr/>
              <a:t>9</a:t>
            </a:fld>
            <a:endParaRPr lang="fr-F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</p:grpSp>
      <p:sp>
        <p:nvSpPr>
          <p:cNvPr id="720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720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84D09-AF21-4D34-A0CB-64C5EE33BC4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A6C8D-9535-437D-AD78-7ABD83961C5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1DC8D-B5D5-4E5D-BC3C-C019C56CA14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7B360-FF1D-4A6B-AB8C-28EF8CAAC89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3E40-05EF-45C9-977E-341839DE0F6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D661D-DF5A-41A4-8676-68A957270EE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DCE43-4D83-4ACC-ACBC-16C45B5A76A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D2C3A-1911-4D26-9CEC-5688B7EC82B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615D1-AC28-46ED-9A5C-3186A2AEB44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3BE0-C616-4943-B19B-87FF6BC8E94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5C06D-AF5C-4759-AC06-5E5272FE08D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614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615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6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6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6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6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616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617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7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7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8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618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</p:grpSp>
      <p:sp>
        <p:nvSpPr>
          <p:cNvPr id="618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618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8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8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08F2CE1-D74F-4686-9EEA-0AA061AE174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18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82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2513"/>
            <a:ext cx="9144000" cy="1728787"/>
          </a:xfrm>
        </p:spPr>
        <p:txBody>
          <a:bodyPr/>
          <a:lstStyle/>
          <a:p>
            <a:pPr eaLnBrk="1" hangingPunct="1">
              <a:defRPr/>
            </a:pPr>
            <a:r>
              <a:rPr lang="fr-FR" b="1" u="sng" dirty="0" smtClean="0">
                <a:solidFill>
                  <a:schemeClr val="tx1"/>
                </a:solidFill>
              </a:rPr>
              <a:t>Cours de code de la route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143250"/>
            <a:ext cx="6400800" cy="1152525"/>
          </a:xfrm>
        </p:spPr>
        <p:txBody>
          <a:bodyPr/>
          <a:lstStyle/>
          <a:p>
            <a:pPr eaLnBrk="1" hangingPunct="1">
              <a:defRPr/>
            </a:pPr>
            <a:r>
              <a:rPr lang="fr-FR" sz="5400" b="1" i="1" u="sng" dirty="0" smtClean="0"/>
              <a:t>9</a:t>
            </a:r>
          </a:p>
        </p:txBody>
      </p:sp>
    </p:spTree>
    <p:custDataLst>
      <p:tags r:id="rId1"/>
    </p:custDataLst>
  </p:cSld>
  <p:clrMapOvr>
    <a:masterClrMapping/>
  </p:clrMapOvr>
  <p:transition advTm="136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à coins arrondis 15"/>
          <p:cNvSpPr/>
          <p:nvPr/>
        </p:nvSpPr>
        <p:spPr>
          <a:xfrm>
            <a:off x="3000375" y="2786063"/>
            <a:ext cx="1857375" cy="221456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" name="Organigramme : Connecteur 1"/>
          <p:cNvSpPr/>
          <p:nvPr/>
        </p:nvSpPr>
        <p:spPr>
          <a:xfrm>
            <a:off x="3643313" y="3571875"/>
            <a:ext cx="600075" cy="600075"/>
          </a:xfrm>
          <a:prstGeom prst="flowChartConnector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 rot="10800000">
            <a:off x="3857625" y="3357563"/>
            <a:ext cx="142875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3894138" y="3463925"/>
            <a:ext cx="2143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5400000">
            <a:off x="3751263" y="3463925"/>
            <a:ext cx="2143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14813" y="4071938"/>
            <a:ext cx="285750" cy="214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286250" y="3857625"/>
            <a:ext cx="28575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>
            <a:off x="3786982" y="4356894"/>
            <a:ext cx="28575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357563" y="4071938"/>
            <a:ext cx="285750" cy="214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286125" y="3857625"/>
            <a:ext cx="28575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10800000">
            <a:off x="3429000" y="3429000"/>
            <a:ext cx="214313" cy="214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>
            <a:off x="4179094" y="3464719"/>
            <a:ext cx="214313" cy="14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2" name="ZoneTexte 44"/>
          <p:cNvSpPr txBox="1">
            <a:spLocks noChangeArrowheads="1"/>
          </p:cNvSpPr>
          <p:nvPr/>
        </p:nvSpPr>
        <p:spPr bwMode="auto">
          <a:xfrm>
            <a:off x="0" y="1285875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dirty="0" smtClean="0"/>
              <a:t> </a:t>
            </a:r>
            <a:r>
              <a:rPr lang="fr-FR" sz="3200" b="1" i="1" u="sng" dirty="0" smtClean="0"/>
              <a:t>Feux de position </a:t>
            </a:r>
            <a:r>
              <a:rPr lang="fr-FR" sz="3200" b="1" i="1" u="sng" dirty="0"/>
              <a:t>appelés veilleuse ou lanterne.</a:t>
            </a:r>
          </a:p>
        </p:txBody>
      </p:sp>
      <p:sp>
        <p:nvSpPr>
          <p:cNvPr id="12303" name="ZoneTexte 14"/>
          <p:cNvSpPr txBox="1">
            <a:spLocks noChangeArrowheads="1"/>
          </p:cNvSpPr>
          <p:nvPr/>
        </p:nvSpPr>
        <p:spPr bwMode="auto">
          <a:xfrm>
            <a:off x="0" y="5286375"/>
            <a:ext cx="95011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i="1" u="sng" dirty="0"/>
              <a:t>Nombre</a:t>
            </a:r>
            <a:r>
              <a:rPr lang="fr-FR" sz="2400" i="1" u="sng" dirty="0"/>
              <a:t>:</a:t>
            </a:r>
            <a:r>
              <a:rPr lang="fr-FR" sz="2400" i="1" dirty="0"/>
              <a:t> deux</a:t>
            </a:r>
          </a:p>
          <a:p>
            <a:r>
              <a:rPr lang="fr-FR" sz="2400" b="1" i="1" u="sng" dirty="0"/>
              <a:t>Couleur:</a:t>
            </a:r>
            <a:r>
              <a:rPr lang="fr-FR" sz="2400" b="1" i="1" dirty="0"/>
              <a:t> </a:t>
            </a:r>
            <a:r>
              <a:rPr lang="fr-FR" sz="2400" i="1" dirty="0"/>
              <a:t>blanche ou jaune</a:t>
            </a:r>
          </a:p>
          <a:p>
            <a:r>
              <a:rPr lang="fr-FR" sz="2400" b="1" i="1" u="sng" dirty="0"/>
              <a:t>Visibilité</a:t>
            </a:r>
            <a:r>
              <a:rPr lang="fr-FR" sz="2400" i="1" u="sng" dirty="0"/>
              <a:t>:</a:t>
            </a:r>
            <a:r>
              <a:rPr lang="fr-FR" sz="2400" i="1" dirty="0"/>
              <a:t>  150m au moins</a:t>
            </a:r>
          </a:p>
          <a:p>
            <a:r>
              <a:rPr lang="fr-FR" sz="2400" dirty="0"/>
              <a:t>doivent être utilisés dans une agglomération bien éclairée.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5" y="3143250"/>
            <a:ext cx="8715375" cy="1139825"/>
          </a:xfrm>
        </p:spPr>
        <p:txBody>
          <a:bodyPr/>
          <a:lstStyle/>
          <a:p>
            <a:pPr>
              <a:defRPr/>
            </a:pPr>
            <a:r>
              <a:rPr lang="fr-FR" sz="4800" b="1" i="1" u="sng" dirty="0" smtClean="0">
                <a:solidFill>
                  <a:schemeClr val="tx1"/>
                </a:solidFill>
              </a:rPr>
              <a:t>Les feux arrière du véhicule</a:t>
            </a:r>
            <a:endParaRPr lang="fr-FR" sz="4800" b="1" i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à coins arrondis 15"/>
          <p:cNvSpPr/>
          <p:nvPr/>
        </p:nvSpPr>
        <p:spPr>
          <a:xfrm>
            <a:off x="3000375" y="2786063"/>
            <a:ext cx="1857375" cy="221456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" name="Organigramme : Connecteur 1"/>
          <p:cNvSpPr/>
          <p:nvPr/>
        </p:nvSpPr>
        <p:spPr>
          <a:xfrm>
            <a:off x="3643313" y="3571875"/>
            <a:ext cx="600075" cy="600075"/>
          </a:xfrm>
          <a:prstGeom prst="flowChartConnector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 rot="10800000">
            <a:off x="3857625" y="3357563"/>
            <a:ext cx="142875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3894138" y="3463925"/>
            <a:ext cx="2143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5400000">
            <a:off x="3751263" y="3463925"/>
            <a:ext cx="2143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14813" y="4071938"/>
            <a:ext cx="285750" cy="214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286250" y="3857625"/>
            <a:ext cx="28575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>
            <a:off x="3786982" y="4356894"/>
            <a:ext cx="28575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357563" y="4071938"/>
            <a:ext cx="285750" cy="214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286125" y="3857625"/>
            <a:ext cx="28575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10800000">
            <a:off x="3357563" y="3429000"/>
            <a:ext cx="285750" cy="214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>
            <a:off x="4179094" y="3464719"/>
            <a:ext cx="214313" cy="14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ZoneTexte 44"/>
          <p:cNvSpPr txBox="1">
            <a:spLocks noChangeArrowheads="1"/>
          </p:cNvSpPr>
          <p:nvPr/>
        </p:nvSpPr>
        <p:spPr bwMode="auto">
          <a:xfrm>
            <a:off x="0" y="1285875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dirty="0"/>
              <a:t> </a:t>
            </a:r>
            <a:r>
              <a:rPr lang="fr-FR" sz="3200" b="1" i="1" u="sng" dirty="0"/>
              <a:t>Feux de position appelés veilleuse ou lanterne.</a:t>
            </a:r>
          </a:p>
        </p:txBody>
      </p:sp>
      <p:sp>
        <p:nvSpPr>
          <p:cNvPr id="14351" name="ZoneTexte 14"/>
          <p:cNvSpPr txBox="1">
            <a:spLocks noChangeArrowheads="1"/>
          </p:cNvSpPr>
          <p:nvPr/>
        </p:nvSpPr>
        <p:spPr bwMode="auto">
          <a:xfrm>
            <a:off x="0" y="5286375"/>
            <a:ext cx="98837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i="1" u="sng" dirty="0"/>
              <a:t>Nombre</a:t>
            </a:r>
            <a:r>
              <a:rPr lang="fr-FR" sz="2400" i="1" u="sng" dirty="0"/>
              <a:t>:</a:t>
            </a:r>
            <a:r>
              <a:rPr lang="fr-FR" sz="2400" i="1" dirty="0"/>
              <a:t> deux</a:t>
            </a:r>
          </a:p>
          <a:p>
            <a:r>
              <a:rPr lang="fr-FR" sz="2400" b="1" i="1" u="sng" dirty="0"/>
              <a:t>Couleur</a:t>
            </a:r>
            <a:r>
              <a:rPr lang="fr-FR" sz="2400" i="1" u="sng" dirty="0"/>
              <a:t>:</a:t>
            </a:r>
            <a:r>
              <a:rPr lang="fr-FR" sz="2400" i="1" dirty="0"/>
              <a:t> rouge</a:t>
            </a:r>
          </a:p>
          <a:p>
            <a:r>
              <a:rPr lang="fr-FR" sz="2400" b="1" i="1" u="sng" dirty="0"/>
              <a:t>Visibilité</a:t>
            </a:r>
            <a:r>
              <a:rPr lang="fr-FR" sz="2400" i="1" u="sng" dirty="0"/>
              <a:t>:</a:t>
            </a:r>
            <a:r>
              <a:rPr lang="fr-FR" sz="2400" i="1" dirty="0"/>
              <a:t>  150m au moins</a:t>
            </a:r>
          </a:p>
          <a:p>
            <a:r>
              <a:rPr lang="fr-FR" sz="2400" i="1" dirty="0"/>
              <a:t>Doivent être utilisée dans une agglomération en </a:t>
            </a:r>
            <a:r>
              <a:rPr lang="fr-FR" sz="2400" i="1" dirty="0" smtClean="0"/>
              <a:t>cas de stationnement.</a:t>
            </a:r>
            <a:endParaRPr lang="fr-FR" sz="24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i="1" u="sng" dirty="0" smtClean="0">
                <a:solidFill>
                  <a:schemeClr val="tx1"/>
                </a:solidFill>
              </a:rPr>
              <a:t>Feux de brouillard arrière</a:t>
            </a:r>
          </a:p>
        </p:txBody>
      </p:sp>
      <p:pic>
        <p:nvPicPr>
          <p:cNvPr id="15363" name="Picture 4" descr="19_brarrie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1285875"/>
            <a:ext cx="487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ZoneTexte 4"/>
          <p:cNvSpPr txBox="1">
            <a:spLocks noChangeArrowheads="1"/>
          </p:cNvSpPr>
          <p:nvPr/>
        </p:nvSpPr>
        <p:spPr bwMode="auto">
          <a:xfrm>
            <a:off x="0" y="4087812"/>
            <a:ext cx="9144000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 i="1" u="sng" dirty="0"/>
              <a:t>Nombre </a:t>
            </a:r>
            <a:r>
              <a:rPr lang="fr-FR" b="1" i="1" u="sng" dirty="0"/>
              <a:t>:</a:t>
            </a:r>
            <a:r>
              <a:rPr lang="fr-FR" b="1" i="1" dirty="0"/>
              <a:t> </a:t>
            </a:r>
            <a:r>
              <a:rPr lang="fr-FR" sz="2400" i="1" dirty="0"/>
              <a:t>deux</a:t>
            </a:r>
          </a:p>
          <a:p>
            <a:r>
              <a:rPr lang="fr-FR" sz="2800" b="1" i="1" u="sng" dirty="0"/>
              <a:t>Couleur  </a:t>
            </a:r>
            <a:r>
              <a:rPr lang="fr-FR" b="1" i="1" u="sng" dirty="0"/>
              <a:t>: </a:t>
            </a:r>
            <a:r>
              <a:rPr lang="fr-FR" sz="2400" i="1" dirty="0"/>
              <a:t>rouge</a:t>
            </a:r>
          </a:p>
          <a:p>
            <a:r>
              <a:rPr lang="fr-FR" sz="2400" i="1" dirty="0"/>
              <a:t>Utilisés en cas de brouillard , neige.</a:t>
            </a:r>
          </a:p>
          <a:p>
            <a:endParaRPr lang="fr-FR" i="1" dirty="0"/>
          </a:p>
          <a:p>
            <a:r>
              <a:rPr lang="fr-FR" sz="2800" b="1" i="1" u="sng" dirty="0"/>
              <a:t>NB </a:t>
            </a:r>
            <a:r>
              <a:rPr lang="fr-FR" sz="2800" i="1" u="sng" dirty="0"/>
              <a:t>:</a:t>
            </a:r>
            <a:r>
              <a:rPr lang="fr-FR" sz="2800" i="1" dirty="0"/>
              <a:t> </a:t>
            </a:r>
            <a:r>
              <a:rPr lang="fr-FR" sz="2400" i="1" dirty="0"/>
              <a:t>les feux de brouillard arrière ne sont jamais  utilisés en cas de pluie </a:t>
            </a:r>
          </a:p>
          <a:p>
            <a:r>
              <a:rPr lang="fr-FR" sz="2400" i="1" dirty="0"/>
              <a:t>Parce qu’ils risquent d’éblouir l’usager de derrière</a:t>
            </a:r>
          </a:p>
        </p:txBody>
      </p:sp>
    </p:spTree>
  </p:cSld>
  <p:clrMapOvr>
    <a:masterClrMapping/>
  </p:clrMapOvr>
  <p:transition advTm="1042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pPr>
              <a:defRPr/>
            </a:pPr>
            <a:r>
              <a:rPr lang="fr-FR" b="1" i="1" u="sng" dirty="0" smtClean="0">
                <a:solidFill>
                  <a:schemeClr val="tx1"/>
                </a:solidFill>
              </a:rPr>
              <a:t>Les feux clignotants (signal)</a:t>
            </a:r>
            <a:endParaRPr lang="fr-FR" b="1" i="1" u="sng" dirty="0">
              <a:solidFill>
                <a:schemeClr val="tx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214688" y="2071688"/>
            <a:ext cx="2714625" cy="1143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4643438" y="2428875"/>
            <a:ext cx="1120775" cy="484188"/>
          </a:xfrm>
          <a:prstGeom prst="rightArrow">
            <a:avLst/>
          </a:prstGeom>
          <a:solidFill>
            <a:srgbClr val="00B050"/>
          </a:solidFill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10800000">
            <a:off x="3286125" y="2428875"/>
            <a:ext cx="1214438" cy="484188"/>
          </a:xfrm>
          <a:prstGeom prst="rightArrow">
            <a:avLst/>
          </a:prstGeom>
          <a:solidFill>
            <a:srgbClr val="00B050"/>
          </a:solidFill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6390" name="ZoneTexte 7"/>
          <p:cNvSpPr txBox="1">
            <a:spLocks noChangeArrowheads="1"/>
          </p:cNvSpPr>
          <p:nvPr/>
        </p:nvSpPr>
        <p:spPr bwMode="auto">
          <a:xfrm>
            <a:off x="0" y="3929063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 i="1" u="sng" dirty="0"/>
              <a:t>Nombre</a:t>
            </a:r>
            <a:r>
              <a:rPr lang="fr-FR" sz="2000" i="1" u="sng" dirty="0"/>
              <a:t>:</a:t>
            </a:r>
            <a:r>
              <a:rPr lang="fr-FR" sz="2000" i="1" dirty="0"/>
              <a:t> </a:t>
            </a:r>
            <a:r>
              <a:rPr lang="fr-FR" sz="2800" i="1" dirty="0"/>
              <a:t>deux</a:t>
            </a:r>
          </a:p>
          <a:p>
            <a:r>
              <a:rPr lang="fr-FR" sz="2800" b="1" i="1" u="sng" dirty="0"/>
              <a:t>Couleur</a:t>
            </a:r>
            <a:r>
              <a:rPr lang="fr-FR" sz="2000" i="1" u="sng" dirty="0"/>
              <a:t>:</a:t>
            </a:r>
            <a:r>
              <a:rPr lang="fr-FR" sz="2000" i="1" dirty="0"/>
              <a:t> </a:t>
            </a:r>
            <a:r>
              <a:rPr lang="fr-FR" sz="2800" i="1" dirty="0"/>
              <a:t>jaune orangée</a:t>
            </a:r>
          </a:p>
          <a:p>
            <a:r>
              <a:rPr lang="fr-FR" sz="2800" i="1" dirty="0"/>
              <a:t>Les feux clignotants sont des indicateurs de changement de direction.</a:t>
            </a:r>
          </a:p>
          <a:p>
            <a:r>
              <a:rPr lang="fr-FR" sz="2800" i="1" dirty="0"/>
              <a:t>(gauche, droite)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75" y="277813"/>
            <a:ext cx="8786813" cy="1139825"/>
          </a:xfrm>
        </p:spPr>
        <p:txBody>
          <a:bodyPr/>
          <a:lstStyle/>
          <a:p>
            <a:pPr>
              <a:defRPr/>
            </a:pPr>
            <a:r>
              <a:rPr lang="fr-FR" b="1" i="1" u="sng" dirty="0" smtClean="0">
                <a:solidFill>
                  <a:schemeClr val="tx1"/>
                </a:solidFill>
              </a:rPr>
              <a:t>Les feux de détresse (clignotants</a:t>
            </a:r>
            <a:r>
              <a:rPr lang="fr-FR" u="sng" dirty="0" smtClean="0">
                <a:solidFill>
                  <a:schemeClr val="tx1"/>
                </a:solidFill>
              </a:rPr>
              <a:t>)</a:t>
            </a:r>
            <a:endParaRPr lang="fr-FR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271462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fr-FR" i="1" u="sng" dirty="0" smtClean="0"/>
              <a:t>Nombre  : </a:t>
            </a:r>
            <a:r>
              <a:rPr lang="fr-FR" i="1" dirty="0" smtClean="0"/>
              <a:t>deux </a:t>
            </a:r>
            <a:endParaRPr lang="fr-FR" i="1" dirty="0" smtClean="0"/>
          </a:p>
          <a:p>
            <a:pPr>
              <a:buFont typeface="Wingdings" pitchFamily="2" charset="2"/>
              <a:buNone/>
              <a:defRPr/>
            </a:pPr>
            <a:r>
              <a:rPr lang="fr-FR" i="1" u="sng" dirty="0" smtClean="0"/>
              <a:t>C</a:t>
            </a:r>
            <a:r>
              <a:rPr lang="fr-FR" i="1" u="sng" dirty="0" smtClean="0"/>
              <a:t>ouleur</a:t>
            </a:r>
            <a:r>
              <a:rPr lang="fr-FR" i="1" u="sng" dirty="0" smtClean="0"/>
              <a:t>:</a:t>
            </a:r>
            <a:r>
              <a:rPr lang="fr-FR" i="1" dirty="0" smtClean="0"/>
              <a:t>  jaune-orangée.</a:t>
            </a:r>
          </a:p>
          <a:p>
            <a:pPr>
              <a:buFont typeface="Wingdings" pitchFamily="2" charset="2"/>
              <a:buNone/>
              <a:defRPr/>
            </a:pPr>
            <a:r>
              <a:rPr lang="fr-FR" i="1" u="sng" dirty="0" smtClean="0"/>
              <a:t>Utilisés en cas de : </a:t>
            </a:r>
            <a:r>
              <a:rPr lang="fr-FR" i="1" dirty="0" smtClean="0"/>
              <a:t>panne, accident, </a:t>
            </a:r>
            <a:r>
              <a:rPr lang="fr-FR" i="1" dirty="0" smtClean="0"/>
              <a:t>dernier dans une file </a:t>
            </a:r>
            <a:r>
              <a:rPr lang="fr-FR" i="1" dirty="0" smtClean="0"/>
              <a:t>ininterrompue.</a:t>
            </a:r>
            <a:endParaRPr lang="fr-FR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i="1" u="sng" dirty="0" smtClean="0">
                <a:solidFill>
                  <a:schemeClr val="tx1"/>
                </a:solidFill>
              </a:rPr>
              <a:t>Cataphotes ou catadioptres </a:t>
            </a:r>
            <a:endParaRPr lang="fr-FR" i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b="1" i="1" u="sng" dirty="0" smtClean="0"/>
              <a:t>Nombre </a:t>
            </a:r>
            <a:r>
              <a:rPr lang="fr-FR" i="1" u="sng" dirty="0" smtClean="0"/>
              <a:t>:</a:t>
            </a:r>
            <a:r>
              <a:rPr lang="fr-FR" i="1" dirty="0" smtClean="0"/>
              <a:t> deux</a:t>
            </a:r>
          </a:p>
          <a:p>
            <a:pPr>
              <a:defRPr/>
            </a:pPr>
            <a:r>
              <a:rPr lang="fr-FR" i="1" dirty="0" smtClean="0"/>
              <a:t>Ce sont des dispositifs réfléchissants visibles à 100m lorsqu’ils sont éclairés par les feux d’un autre </a:t>
            </a:r>
            <a:r>
              <a:rPr lang="fr-FR" dirty="0" smtClean="0"/>
              <a:t>véhicule.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i="1" u="sng" dirty="0" smtClean="0">
                <a:solidFill>
                  <a:schemeClr val="tx1"/>
                </a:solidFill>
              </a:rPr>
              <a:t>Les feux de recul (facultatifs</a:t>
            </a:r>
            <a:r>
              <a:rPr lang="fr-FR" u="sng" dirty="0" smtClean="0">
                <a:solidFill>
                  <a:schemeClr val="tx1"/>
                </a:solidFill>
              </a:rPr>
              <a:t>)</a:t>
            </a:r>
            <a:endParaRPr lang="fr-FR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i="1" u="sng" dirty="0" smtClean="0"/>
              <a:t>Nombre :</a:t>
            </a:r>
            <a:r>
              <a:rPr lang="fr-FR" i="1" dirty="0" smtClean="0"/>
              <a:t> un ou deux</a:t>
            </a:r>
          </a:p>
          <a:p>
            <a:pPr>
              <a:defRPr/>
            </a:pPr>
            <a:r>
              <a:rPr lang="fr-FR" i="1" u="sng" dirty="0" smtClean="0"/>
              <a:t>Couleur  :</a:t>
            </a:r>
            <a:r>
              <a:rPr lang="fr-FR" i="1" dirty="0" smtClean="0"/>
              <a:t> blanche</a:t>
            </a:r>
          </a:p>
          <a:p>
            <a:pPr>
              <a:defRPr/>
            </a:pPr>
            <a:r>
              <a:rPr lang="fr-FR" dirty="0" smtClean="0"/>
              <a:t>Utilisés pour faire la marche arrière.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i="1" u="sng" dirty="0" smtClean="0">
                <a:solidFill>
                  <a:schemeClr val="tx1"/>
                </a:solidFill>
              </a:rPr>
              <a:t>Les feux de stop</a:t>
            </a:r>
            <a:endParaRPr lang="fr-FR" i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i="1" u="sng" dirty="0" smtClean="0"/>
              <a:t>Nombre :</a:t>
            </a:r>
            <a:r>
              <a:rPr lang="fr-FR" i="1" dirty="0" smtClean="0"/>
              <a:t> </a:t>
            </a:r>
            <a:r>
              <a:rPr lang="fr-FR" i="1" dirty="0" smtClean="0"/>
              <a:t>deux, le troisième étant facultatif</a:t>
            </a:r>
            <a:endParaRPr lang="fr-FR" i="1" dirty="0" smtClean="0"/>
          </a:p>
          <a:p>
            <a:pPr>
              <a:defRPr/>
            </a:pPr>
            <a:r>
              <a:rPr lang="fr-FR" i="1" u="sng" dirty="0" smtClean="0"/>
              <a:t>Couleur :</a:t>
            </a:r>
            <a:r>
              <a:rPr lang="fr-FR" i="1" dirty="0" smtClean="0"/>
              <a:t>rouge</a:t>
            </a:r>
          </a:p>
          <a:p>
            <a:pPr>
              <a:defRPr/>
            </a:pPr>
            <a:r>
              <a:rPr lang="fr-FR" i="1" dirty="0" smtClean="0"/>
              <a:t>Signalent </a:t>
            </a:r>
            <a:r>
              <a:rPr lang="fr-FR" dirty="0" smtClean="0"/>
              <a:t>l’arret du véhicule en cas de freinage.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i="1" u="sng" dirty="0" smtClean="0">
                <a:solidFill>
                  <a:schemeClr val="tx1"/>
                </a:solidFill>
              </a:rPr>
              <a:t>Feux éclairant la plaque d’immatriculation </a:t>
            </a:r>
            <a:endParaRPr lang="fr-FR" i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i="1" u="sng" dirty="0" smtClean="0"/>
              <a:t>Nombre :</a:t>
            </a:r>
            <a:r>
              <a:rPr lang="fr-FR" i="1" dirty="0" smtClean="0"/>
              <a:t> un ou deux</a:t>
            </a:r>
          </a:p>
          <a:p>
            <a:pPr>
              <a:defRPr/>
            </a:pPr>
            <a:r>
              <a:rPr lang="fr-FR" i="1" dirty="0" smtClean="0"/>
              <a:t>Visible à 20m</a:t>
            </a:r>
            <a:endParaRPr lang="fr-FR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4000" b="1" i="1" u="sng" dirty="0" smtClean="0">
                <a:solidFill>
                  <a:schemeClr val="tx1"/>
                </a:solidFill>
              </a:rPr>
              <a:t>LA CONDUITE DE NUIT ET L’UTILISATION DES FEUX</a:t>
            </a:r>
            <a:r>
              <a:rPr lang="fr-FR" sz="4000" b="1" u="sng" dirty="0" smtClean="0">
                <a:solidFill>
                  <a:srgbClr val="FFC000"/>
                </a:solidFill>
              </a:rPr>
              <a:t> </a:t>
            </a:r>
            <a:endParaRPr lang="fr-FR" sz="4000" b="1" dirty="0" smtClean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2143125"/>
            <a:ext cx="8291513" cy="398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fr-FR" b="1" i="1" u="sng" dirty="0" smtClean="0"/>
              <a:t>Règle générale</a:t>
            </a:r>
            <a:r>
              <a:rPr lang="fr-FR" sz="2800" i="1" dirty="0" smtClean="0"/>
              <a:t>: </a:t>
            </a:r>
            <a:r>
              <a:rPr lang="fr-FR" sz="2800" i="1" dirty="0" smtClean="0">
                <a:effectLst/>
              </a:rPr>
              <a:t>La </a:t>
            </a:r>
            <a:r>
              <a:rPr lang="fr-FR" sz="2800" dirty="0" smtClean="0">
                <a:effectLst/>
              </a:rPr>
              <a:t>nuit, l’appréciation des distances et des vitesses est faussée.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2800" dirty="0" smtClean="0">
                <a:effectLst/>
              </a:rPr>
              <a:t>	Certains usagers peuvent n’être vus qu’au dernier moment.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2800" dirty="0" smtClean="0">
                <a:effectLst/>
              </a:rPr>
              <a:t>	Les risques d’endormissement sont plus grands.</a:t>
            </a:r>
          </a:p>
        </p:txBody>
      </p:sp>
    </p:spTree>
  </p:cSld>
  <p:clrMapOvr>
    <a:masterClrMapping/>
  </p:clrMapOvr>
  <p:transition advTm="2034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</p:spPr>
        <p:txBody>
          <a:bodyPr/>
          <a:lstStyle/>
          <a:p>
            <a:pPr eaLnBrk="1" hangingPunct="1">
              <a:defRPr/>
            </a:pPr>
            <a:r>
              <a:rPr lang="fr-FR" b="1" i="1" u="sng" dirty="0" smtClean="0">
                <a:solidFill>
                  <a:schemeClr val="tx1"/>
                </a:solidFill>
              </a:rPr>
              <a:t>Utilisation des feux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1537"/>
          </a:xfrm>
        </p:spPr>
        <p:txBody>
          <a:bodyPr/>
          <a:lstStyle/>
          <a:p>
            <a:pPr eaLnBrk="1" hangingPunct="1">
              <a:defRPr/>
            </a:pPr>
            <a:r>
              <a:rPr lang="fr-FR" b="1" i="1" u="sng" dirty="0" smtClean="0"/>
              <a:t>Routes non éclairées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i="1" dirty="0" smtClean="0"/>
              <a:t> - Circuler en feux de route afin de voir le plus loin possible en agglomération comme en rase campagne.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i="1" dirty="0" smtClean="0"/>
              <a:t>- Afin de ne pas éblouir, revenir en feux de croisement pour croiser ou suivre un autre usager.</a:t>
            </a:r>
          </a:p>
        </p:txBody>
      </p:sp>
    </p:spTree>
  </p:cSld>
  <p:clrMapOvr>
    <a:masterClrMapping/>
  </p:clrMapOvr>
  <p:transition advTm="20437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i="1" u="sng" dirty="0" smtClean="0">
                <a:solidFill>
                  <a:schemeClr val="tx1"/>
                </a:solidFill>
              </a:rPr>
              <a:t>Routes éclairées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fr-FR" i="1" dirty="0" smtClean="0"/>
              <a:t>Circuler en feux de croisement.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fr-FR" i="1" dirty="0" smtClean="0"/>
          </a:p>
          <a:p>
            <a:pPr marL="609600" indent="-609600" eaLnBrk="1" hangingPunct="1">
              <a:defRPr/>
            </a:pPr>
            <a:r>
              <a:rPr lang="fr-FR" i="1" dirty="0" smtClean="0"/>
              <a:t>Il est permis d’utiliser les feux de position seuls en agglomération éclairée.</a:t>
            </a:r>
          </a:p>
        </p:txBody>
      </p:sp>
    </p:spTree>
  </p:cSld>
  <p:clrMapOvr>
    <a:masterClrMapping/>
  </p:clrMapOvr>
  <p:transition advTm="155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i="1" u="sng" dirty="0" smtClean="0">
                <a:solidFill>
                  <a:schemeClr val="tx1"/>
                </a:solidFill>
              </a:rPr>
              <a:t>Dépasser la nuit en toute sécurité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i="1" dirty="0" smtClean="0"/>
              <a:t>Avant de déboiter, le conducteur qui dépasse peut faire un bref appel avec les feux de route.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i="1" dirty="0" smtClean="0"/>
          </a:p>
          <a:p>
            <a:pPr eaLnBrk="1" hangingPunct="1">
              <a:defRPr/>
            </a:pPr>
            <a:r>
              <a:rPr lang="fr-FR" i="1" dirty="0" smtClean="0"/>
              <a:t>Une bonne coordination et une bonne collaboration entre les conducteurs permettent à celui qui dépasse de voir devant lui.</a:t>
            </a:r>
          </a:p>
        </p:txBody>
      </p:sp>
    </p:spTree>
  </p:cSld>
  <p:clrMapOvr>
    <a:masterClrMapping/>
  </p:clrMapOvr>
  <p:transition advTm="20453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4800" b="1" i="1" u="sng" dirty="0" smtClean="0">
                <a:solidFill>
                  <a:schemeClr val="tx1"/>
                </a:solidFill>
              </a:rPr>
              <a:t>Eblouissement</a:t>
            </a:r>
            <a:r>
              <a:rPr lang="fr-FR" b="1" i="1" u="sng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7162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fr-FR" i="1" dirty="0" smtClean="0"/>
              <a:t>Il est possible de régler le rétroviseur intérieur sur la position « nuit »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i="1" dirty="0" smtClean="0"/>
          </a:p>
          <a:p>
            <a:pPr eaLnBrk="1" hangingPunct="1">
              <a:defRPr/>
            </a:pPr>
            <a:r>
              <a:rPr lang="fr-FR" i="1" dirty="0" smtClean="0"/>
              <a:t>En cas d’éblouissement devant soi, effectuer un appel lumineux et ralentir.</a:t>
            </a:r>
          </a:p>
        </p:txBody>
      </p:sp>
    </p:spTree>
  </p:cSld>
  <p:clrMapOvr>
    <a:masterClrMapping/>
  </p:clrMapOvr>
  <p:transition advTm="20406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4000" i="1" u="sng" dirty="0" smtClean="0">
                <a:solidFill>
                  <a:schemeClr val="tx1"/>
                </a:solidFill>
              </a:rPr>
              <a:t>Utilisation des feux par mauvais temps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fr-FR" i="1" dirty="0" smtClean="0"/>
              <a:t>Quand la visibilité est réduite du fait de la météorologie, on circule en feux de croisement.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fr-FR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fr-FR" i="1" dirty="0" smtClean="0"/>
              <a:t>Il est possible d’allumer les feux de brouillard avant en complément ou à la place des feux de croisement en cas de brouillard, neige ou forte pluie. (Ils peuvent être conservés lors des croisements).</a:t>
            </a:r>
          </a:p>
        </p:txBody>
      </p:sp>
    </p:spTree>
  </p:cSld>
  <p:clrMapOvr>
    <a:masterClrMapping/>
  </p:clrMapOvr>
  <p:transition advTm="20125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365750"/>
          </a:xfrm>
        </p:spPr>
        <p:txBody>
          <a:bodyPr/>
          <a:lstStyle/>
          <a:p>
            <a:pPr eaLnBrk="1" hangingPunct="1">
              <a:defRPr/>
            </a:pPr>
            <a:r>
              <a:rPr lang="fr-FR" sz="2800" i="1" dirty="0" smtClean="0"/>
              <a:t>Allumer les feux de croisement et les feux de brouillard avant et arrière lorsque le brouillard est très dense.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sz="2800" i="1" dirty="0" smtClean="0"/>
          </a:p>
          <a:p>
            <a:pPr eaLnBrk="1" hangingPunct="1">
              <a:defRPr/>
            </a:pPr>
            <a:r>
              <a:rPr lang="fr-FR" sz="2800" i="1" dirty="0" smtClean="0"/>
              <a:t>Adapter sa vitesse à la visibilité: il faut être capable de s’arrêter dans la zone de visibilité existante.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sz="2800" i="1" dirty="0" smtClean="0"/>
          </a:p>
          <a:p>
            <a:pPr eaLnBrk="1" hangingPunct="1">
              <a:defRPr/>
            </a:pPr>
            <a:r>
              <a:rPr lang="fr-FR" sz="2800" i="1" dirty="0" smtClean="0"/>
              <a:t>Augmenter l’intervalle de sécurité avec le véhicule que l’on su</a:t>
            </a:r>
            <a:r>
              <a:rPr lang="fr-FR" sz="2800" dirty="0" smtClean="0"/>
              <a:t>it.</a:t>
            </a:r>
          </a:p>
        </p:txBody>
      </p:sp>
    </p:spTree>
  </p:cSld>
  <p:clrMapOvr>
    <a:masterClrMapping/>
  </p:clrMapOvr>
  <p:transition advTm="2042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85725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fr-FR" sz="2800" i="1" dirty="0" smtClean="0"/>
              <a:t>Ne pas hésiter à être le premier à allumer ses feux dés que le jour tombe ou se lève.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r-FR" sz="2800" i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fr-FR" sz="2800" i="1" dirty="0" smtClean="0"/>
              <a:t>Ralentir lorsque l’on passe des feux de route en feux de croisement car la visibilité est alors réduite à une trentaine de mètres.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r-FR" sz="2800" i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fr-FR" sz="2800" i="1" dirty="0" smtClean="0"/>
              <a:t>Pour avertir: feux de croisement / feux de route.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r-FR" sz="2800" i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fr-FR" sz="2800" i="1" dirty="0" smtClean="0"/>
              <a:t>Faire régler ses feux périodiquement pour éclairer efficacement et ne pas éblouir les autres.</a:t>
            </a:r>
          </a:p>
        </p:txBody>
      </p:sp>
    </p:spTree>
  </p:cSld>
  <p:clrMapOvr>
    <a:masterClrMapping/>
  </p:clrMapOvr>
  <p:transition advTm="2057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625" y="2714625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fr-FR" sz="4800" b="1" i="1" u="sng" dirty="0" smtClean="0">
                <a:solidFill>
                  <a:schemeClr val="tx1"/>
                </a:solidFill>
              </a:rPr>
              <a:t>Les feux avant du véhicule</a:t>
            </a:r>
            <a:endParaRPr lang="fr-FR" sz="4800" b="1" i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i="1" u="sng" dirty="0" smtClean="0">
                <a:solidFill>
                  <a:schemeClr val="tx1"/>
                </a:solidFill>
              </a:rPr>
              <a:t>Feux de route appelés phares </a:t>
            </a:r>
          </a:p>
        </p:txBody>
      </p:sp>
      <p:pic>
        <p:nvPicPr>
          <p:cNvPr id="7171" name="Picture 4" descr="17_rou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1428750"/>
            <a:ext cx="472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ZoneTexte 3"/>
          <p:cNvSpPr txBox="1">
            <a:spLocks noChangeArrowheads="1"/>
          </p:cNvSpPr>
          <p:nvPr/>
        </p:nvSpPr>
        <p:spPr bwMode="auto">
          <a:xfrm>
            <a:off x="0" y="4000500"/>
            <a:ext cx="9450388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u="sng" dirty="0"/>
              <a:t>Nombre :</a:t>
            </a:r>
            <a:r>
              <a:rPr lang="fr-FR" sz="2000" i="1" dirty="0">
                <a:solidFill>
                  <a:srgbClr val="FFC000"/>
                </a:solidFill>
              </a:rPr>
              <a:t>  </a:t>
            </a:r>
            <a:r>
              <a:rPr lang="fr-FR" sz="2000" i="1" dirty="0"/>
              <a:t>Deux</a:t>
            </a:r>
          </a:p>
          <a:p>
            <a:pPr>
              <a:lnSpc>
                <a:spcPct val="150000"/>
              </a:lnSpc>
            </a:pPr>
            <a:r>
              <a:rPr lang="fr-FR" sz="2000" i="1" u="sng" dirty="0"/>
              <a:t> </a:t>
            </a:r>
            <a:r>
              <a:rPr lang="fr-FR" sz="2000" b="1" i="1" u="sng" dirty="0"/>
              <a:t>Couleur :</a:t>
            </a:r>
            <a:r>
              <a:rPr lang="fr-FR" sz="2000" i="1" dirty="0">
                <a:solidFill>
                  <a:srgbClr val="FFC000"/>
                </a:solidFill>
              </a:rPr>
              <a:t> </a:t>
            </a:r>
            <a:r>
              <a:rPr lang="fr-FR" sz="2000" i="1" dirty="0"/>
              <a:t>blanche ou jaune </a:t>
            </a:r>
          </a:p>
          <a:p>
            <a:pPr>
              <a:lnSpc>
                <a:spcPct val="150000"/>
              </a:lnSpc>
            </a:pPr>
            <a:r>
              <a:rPr lang="fr-FR" sz="2000" b="1" i="1" u="sng" dirty="0"/>
              <a:t>  Portée  : </a:t>
            </a:r>
            <a:r>
              <a:rPr lang="fr-FR" sz="2000" i="1" dirty="0"/>
              <a:t>100m au moins</a:t>
            </a:r>
          </a:p>
          <a:p>
            <a:pPr>
              <a:lnSpc>
                <a:spcPct val="150000"/>
              </a:lnSpc>
            </a:pPr>
            <a:r>
              <a:rPr lang="fr-FR" sz="2000" i="1" dirty="0"/>
              <a:t>Circulation sur route mal éclairée.</a:t>
            </a:r>
          </a:p>
          <a:p>
            <a:pPr>
              <a:lnSpc>
                <a:spcPct val="150000"/>
              </a:lnSpc>
            </a:pPr>
            <a:r>
              <a:rPr lang="fr-FR" sz="2000" i="1" dirty="0"/>
              <a:t>Sur route étroite et sinueuses (feux de route +feux de brouillard avant</a:t>
            </a:r>
            <a:r>
              <a:rPr lang="fr-FR" sz="2000" dirty="0"/>
              <a:t>)</a:t>
            </a:r>
          </a:p>
        </p:txBody>
      </p:sp>
    </p:spTree>
  </p:cSld>
  <p:clrMapOvr>
    <a:masterClrMapping/>
  </p:clrMapOvr>
  <p:transition advTm="1048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686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fr-FR" b="1" i="1" u="sng" dirty="0" smtClean="0">
                <a:solidFill>
                  <a:schemeClr val="tx1"/>
                </a:solidFill>
              </a:rPr>
              <a:t>Feux de croisement appelé code</a:t>
            </a:r>
          </a:p>
        </p:txBody>
      </p:sp>
      <p:pic>
        <p:nvPicPr>
          <p:cNvPr id="8195" name="Picture 4" descr="16_1_cod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2286000"/>
            <a:ext cx="5310187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46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95536" y="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fr-FR" sz="2400" b="1" u="sng" dirty="0" smtClean="0"/>
              <a:t>Nombre:    </a:t>
            </a:r>
            <a:r>
              <a:rPr lang="fr-FR" sz="2400" dirty="0" smtClean="0"/>
              <a:t>deux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u="sng" dirty="0" smtClean="0"/>
              <a:t>Couleur</a:t>
            </a:r>
            <a:r>
              <a:rPr lang="fr-FR" sz="2400" b="1" u="sng" dirty="0" smtClean="0"/>
              <a:t>:</a:t>
            </a:r>
            <a:r>
              <a:rPr lang="fr-FR" sz="2400" b="1" dirty="0" smtClean="0"/>
              <a:t> </a:t>
            </a:r>
            <a:r>
              <a:rPr lang="fr-FR" sz="2400" i="1" dirty="0" smtClean="0"/>
              <a:t>blanche ou jaune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 smtClean="0"/>
              <a:t>Portée</a:t>
            </a:r>
            <a:r>
              <a:rPr lang="fr-FR" sz="2400" i="1" u="sng" dirty="0" smtClean="0"/>
              <a:t>:</a:t>
            </a:r>
            <a:r>
              <a:rPr lang="fr-FR" sz="2400" i="1" dirty="0" smtClean="0"/>
              <a:t> 30m au moins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 smtClean="0"/>
              <a:t>1</a:t>
            </a:r>
            <a:r>
              <a:rPr lang="fr-FR" sz="2400" b="1" i="1" u="sng" baseline="30000" dirty="0" smtClean="0"/>
              <a:t>er</a:t>
            </a:r>
            <a:r>
              <a:rPr lang="fr-FR" sz="2400" b="1" i="1" u="sng" dirty="0" smtClean="0"/>
              <a:t> cas: </a:t>
            </a:r>
            <a:r>
              <a:rPr lang="fr-FR" sz="2400" i="1" dirty="0" smtClean="0"/>
              <a:t>circulation sur route bien éclairée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 smtClean="0"/>
              <a:t>Agglomération éclairée</a:t>
            </a:r>
            <a:r>
              <a:rPr lang="fr-FR" sz="2400" i="1" u="sng" dirty="0" smtClean="0"/>
              <a:t>: </a:t>
            </a:r>
            <a:r>
              <a:rPr lang="fr-FR" sz="2400" i="1" dirty="0" smtClean="0"/>
              <a:t>feux de croisement et /ou feux de position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 smtClean="0"/>
              <a:t>Hors agglomération et tunnel</a:t>
            </a:r>
            <a:r>
              <a:rPr lang="fr-FR" sz="2400" i="1" u="sng" dirty="0" smtClean="0"/>
              <a:t>: </a:t>
            </a:r>
            <a:r>
              <a:rPr lang="fr-FR" sz="2400" i="1" dirty="0" smtClean="0"/>
              <a:t>feux de croisement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 smtClean="0"/>
              <a:t>2eme cas: </a:t>
            </a:r>
            <a:r>
              <a:rPr lang="fr-FR" sz="2400" i="1" dirty="0" smtClean="0"/>
              <a:t>croiser ou suivre un autre usager je passe en feux de croisement.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 smtClean="0"/>
              <a:t>3eme cas : </a:t>
            </a:r>
            <a:r>
              <a:rPr lang="fr-FR" sz="2400" i="1" dirty="0" smtClean="0"/>
              <a:t>quand la visibilité est réduite ou condition atmosphérique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 smtClean="0"/>
              <a:t>Par temps de brouillard ou de neige</a:t>
            </a:r>
            <a:r>
              <a:rPr lang="fr-FR" sz="2400" i="1" u="sng" dirty="0" smtClean="0"/>
              <a:t>:</a:t>
            </a:r>
            <a:r>
              <a:rPr lang="fr-FR" sz="2400" i="1" dirty="0" smtClean="0"/>
              <a:t> feux de croisement + feux de brouillard avant et arrière.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400" b="1" i="1" u="sng" dirty="0" smtClean="0"/>
              <a:t>Par temps de pluie</a:t>
            </a:r>
            <a:r>
              <a:rPr lang="fr-FR" sz="2400" i="1" u="sng" dirty="0" smtClean="0"/>
              <a:t>: </a:t>
            </a:r>
            <a:r>
              <a:rPr lang="fr-FR" sz="2400" i="1" dirty="0" smtClean="0"/>
              <a:t>j’utilise les feux de croisement + les feux de brouillard avant seul.</a:t>
            </a:r>
          </a:p>
          <a:p>
            <a:pPr>
              <a:buFont typeface="Wingdings" pitchFamily="2" charset="2"/>
              <a:buNone/>
              <a:defRPr/>
            </a:pPr>
            <a:endParaRPr lang="fr-FR" sz="24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i="1" u="sng" dirty="0" smtClean="0">
                <a:solidFill>
                  <a:schemeClr val="tx1"/>
                </a:solidFill>
              </a:rPr>
              <a:t>Feux de brouillard avant</a:t>
            </a:r>
          </a:p>
        </p:txBody>
      </p:sp>
      <p:pic>
        <p:nvPicPr>
          <p:cNvPr id="10243" name="Picture 4" descr="18_brava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1714500"/>
            <a:ext cx="487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ZoneTexte 3"/>
          <p:cNvSpPr txBox="1">
            <a:spLocks noChangeArrowheads="1"/>
          </p:cNvSpPr>
          <p:nvPr/>
        </p:nvSpPr>
        <p:spPr bwMode="auto">
          <a:xfrm>
            <a:off x="0" y="4429125"/>
            <a:ext cx="9572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 i="1" u="sng" dirty="0"/>
              <a:t>Nombre</a:t>
            </a:r>
            <a:r>
              <a:rPr lang="fr-FR" sz="2400" b="1" i="1" u="sng" dirty="0"/>
              <a:t>:</a:t>
            </a:r>
            <a:r>
              <a:rPr lang="fr-FR" sz="2400" b="1" i="1" dirty="0"/>
              <a:t> </a:t>
            </a:r>
            <a:r>
              <a:rPr lang="fr-FR" sz="2400" i="1" dirty="0"/>
              <a:t>	</a:t>
            </a:r>
            <a:r>
              <a:rPr lang="fr-FR" sz="2800" i="1" dirty="0"/>
              <a:t>deux </a:t>
            </a:r>
          </a:p>
          <a:p>
            <a:r>
              <a:rPr lang="fr-FR" sz="2800" b="1" i="1" u="sng" dirty="0"/>
              <a:t>Couleur</a:t>
            </a:r>
            <a:r>
              <a:rPr lang="fr-FR" sz="2400" i="1" u="sng" dirty="0"/>
              <a:t>:</a:t>
            </a:r>
            <a:r>
              <a:rPr lang="fr-FR" sz="2400" i="1" dirty="0"/>
              <a:t> </a:t>
            </a:r>
            <a:r>
              <a:rPr lang="fr-FR" sz="2800" i="1" dirty="0"/>
              <a:t>jaune</a:t>
            </a:r>
          </a:p>
          <a:p>
            <a:r>
              <a:rPr lang="fr-FR" sz="2400" dirty="0"/>
              <a:t>Utilisés en cas de pluie, brouillard ou chute de neige </a:t>
            </a:r>
          </a:p>
        </p:txBody>
      </p:sp>
    </p:spTree>
  </p:cSld>
  <p:clrMapOvr>
    <a:masterClrMapping/>
  </p:clrMapOvr>
  <p:transition advTm="1048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fr-FR" b="1" i="1" u="sng" dirty="0" smtClean="0">
                <a:solidFill>
                  <a:schemeClr val="tx1"/>
                </a:solidFill>
              </a:rPr>
              <a:t>Les feux clignotants (signal)</a:t>
            </a:r>
            <a:endParaRPr lang="fr-FR" b="1" i="1" u="sng" dirty="0">
              <a:solidFill>
                <a:schemeClr val="tx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214688" y="2071688"/>
            <a:ext cx="2714625" cy="1143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4643438" y="2428875"/>
            <a:ext cx="1120775" cy="484188"/>
          </a:xfrm>
          <a:prstGeom prst="rightArrow">
            <a:avLst/>
          </a:prstGeom>
          <a:solidFill>
            <a:srgbClr val="00B050"/>
          </a:solidFill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10800000">
            <a:off x="3286125" y="2428875"/>
            <a:ext cx="1214438" cy="484188"/>
          </a:xfrm>
          <a:prstGeom prst="rightArrow">
            <a:avLst/>
          </a:prstGeom>
          <a:solidFill>
            <a:srgbClr val="00B050"/>
          </a:solidFill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270" name="ZoneTexte 7"/>
          <p:cNvSpPr txBox="1">
            <a:spLocks noChangeArrowheads="1"/>
          </p:cNvSpPr>
          <p:nvPr/>
        </p:nvSpPr>
        <p:spPr bwMode="auto">
          <a:xfrm>
            <a:off x="0" y="3929063"/>
            <a:ext cx="91440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i="1" u="sng" dirty="0"/>
              <a:t>Nombre</a:t>
            </a:r>
            <a:r>
              <a:rPr lang="fr-FR" sz="2000" i="1" u="sng" dirty="0"/>
              <a:t>:</a:t>
            </a:r>
            <a:r>
              <a:rPr lang="fr-FR" sz="2000" i="1" dirty="0"/>
              <a:t> </a:t>
            </a:r>
            <a:r>
              <a:rPr lang="fr-FR" sz="2800" i="1" dirty="0"/>
              <a:t>deux</a:t>
            </a:r>
          </a:p>
          <a:p>
            <a:r>
              <a:rPr lang="fr-FR" sz="2800" b="1" i="1" u="sng" dirty="0"/>
              <a:t>Couleur</a:t>
            </a:r>
            <a:r>
              <a:rPr lang="fr-FR" sz="2000" i="1" u="sng" dirty="0"/>
              <a:t>:</a:t>
            </a:r>
            <a:r>
              <a:rPr lang="fr-FR" sz="2000" i="1" dirty="0"/>
              <a:t> </a:t>
            </a:r>
            <a:r>
              <a:rPr lang="fr-FR" sz="2800" i="1" dirty="0"/>
              <a:t>jaune orangée</a:t>
            </a:r>
          </a:p>
          <a:p>
            <a:r>
              <a:rPr lang="fr-FR" sz="2400" i="1" dirty="0"/>
              <a:t>Les feux clignotants sont des indicateurs de changement de direction.(gauche ou droite)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1373</TotalTime>
  <Words>803</Words>
  <Application>Microsoft Office PowerPoint</Application>
  <PresentationFormat>Affichage à l'écran (4:3)</PresentationFormat>
  <Paragraphs>132</Paragraphs>
  <Slides>25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Globe</vt:lpstr>
      <vt:lpstr>Cours de code de la route</vt:lpstr>
      <vt:lpstr>LA CONDUITE DE NUIT ET L’UTILISATION DES FEUX </vt:lpstr>
      <vt:lpstr>Diapositive 3</vt:lpstr>
      <vt:lpstr>Les feux avant du véhicule</vt:lpstr>
      <vt:lpstr>Feux de route appelés phares </vt:lpstr>
      <vt:lpstr>Feux de croisement appelé code</vt:lpstr>
      <vt:lpstr> </vt:lpstr>
      <vt:lpstr>Feux de brouillard avant</vt:lpstr>
      <vt:lpstr>Les feux clignotants (signal)</vt:lpstr>
      <vt:lpstr>Diapositive 10</vt:lpstr>
      <vt:lpstr>Les feux arrière du véhicule</vt:lpstr>
      <vt:lpstr>Diapositive 12</vt:lpstr>
      <vt:lpstr>Feux de brouillard arrière</vt:lpstr>
      <vt:lpstr>Les feux clignotants (signal)</vt:lpstr>
      <vt:lpstr>Les feux de détresse (clignotants)</vt:lpstr>
      <vt:lpstr>Cataphotes ou catadioptres </vt:lpstr>
      <vt:lpstr>Les feux de recul (facultatifs)</vt:lpstr>
      <vt:lpstr>Les feux de stop</vt:lpstr>
      <vt:lpstr>Feux éclairant la plaque d’immatriculation </vt:lpstr>
      <vt:lpstr>Utilisation des feux</vt:lpstr>
      <vt:lpstr>Routes éclairées </vt:lpstr>
      <vt:lpstr>Dépasser la nuit en toute sécurité</vt:lpstr>
      <vt:lpstr>Eblouissement </vt:lpstr>
      <vt:lpstr>Utilisation des feux par mauvais temps</vt:lpstr>
      <vt:lpstr>Diapositive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conduite </dc:title>
  <dc:creator>serveur</dc:creator>
  <cp:lastModifiedBy>dell</cp:lastModifiedBy>
  <cp:revision>289</cp:revision>
  <dcterms:created xsi:type="dcterms:W3CDTF">2010-11-15T07:48:37Z</dcterms:created>
  <dcterms:modified xsi:type="dcterms:W3CDTF">2007-11-04T23:43:08Z</dcterms:modified>
</cp:coreProperties>
</file>