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4"/>
  </p:notesMasterIdLst>
  <p:sldIdLst>
    <p:sldId id="256" r:id="rId2"/>
    <p:sldId id="257" r:id="rId3"/>
    <p:sldId id="312" r:id="rId4"/>
    <p:sldId id="293" r:id="rId5"/>
    <p:sldId id="285" r:id="rId6"/>
    <p:sldId id="258" r:id="rId7"/>
    <p:sldId id="307" r:id="rId8"/>
    <p:sldId id="290" r:id="rId9"/>
    <p:sldId id="295" r:id="rId10"/>
    <p:sldId id="296" r:id="rId11"/>
    <p:sldId id="300" r:id="rId12"/>
    <p:sldId id="299" r:id="rId13"/>
    <p:sldId id="298" r:id="rId14"/>
    <p:sldId id="297" r:id="rId15"/>
    <p:sldId id="267" r:id="rId16"/>
    <p:sldId id="305" r:id="rId17"/>
    <p:sldId id="306" r:id="rId18"/>
    <p:sldId id="268" r:id="rId19"/>
    <p:sldId id="309" r:id="rId20"/>
    <p:sldId id="263" r:id="rId21"/>
    <p:sldId id="259" r:id="rId22"/>
    <p:sldId id="308" r:id="rId23"/>
    <p:sldId id="260" r:id="rId24"/>
    <p:sldId id="294" r:id="rId25"/>
    <p:sldId id="265" r:id="rId26"/>
    <p:sldId id="266" r:id="rId27"/>
    <p:sldId id="289" r:id="rId28"/>
    <p:sldId id="313" r:id="rId29"/>
    <p:sldId id="301" r:id="rId30"/>
    <p:sldId id="302" r:id="rId31"/>
    <p:sldId id="287" r:id="rId32"/>
    <p:sldId id="311" r:id="rId33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FF"/>
    <a:srgbClr val="333399"/>
    <a:srgbClr val="000099"/>
    <a:srgbClr val="30226C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99824" autoAdjust="0"/>
  </p:normalViewPr>
  <p:slideViewPr>
    <p:cSldViewPr>
      <p:cViewPr>
        <p:scale>
          <a:sx n="70" d="100"/>
          <a:sy n="70" d="100"/>
        </p:scale>
        <p:origin x="-806" y="-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79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D1FB3CB-AE5C-4905-91A0-B4870A690C37}" type="datetimeFigureOut">
              <a:rPr lang="fr-FR"/>
              <a:pPr>
                <a:defRPr/>
              </a:pPr>
              <a:t>05/11/2007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dirty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4E63AC5-976D-46B6-849F-D559DBD1F27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63AC5-976D-46B6-849F-D559DBD1F270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63AC5-976D-46B6-849F-D559DBD1F270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63AC5-976D-46B6-849F-D559DBD1F270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63AC5-976D-46B6-849F-D559DBD1F270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63AC5-976D-46B6-849F-D559DBD1F270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63AC5-976D-46B6-849F-D559DBD1F270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63AC5-976D-46B6-849F-D559DBD1F270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63AC5-976D-46B6-849F-D559DBD1F270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63AC5-976D-46B6-849F-D559DBD1F270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63AC5-976D-46B6-849F-D559DBD1F270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63AC5-976D-46B6-849F-D559DBD1F270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63AC5-976D-46B6-849F-D559DBD1F270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63AC5-976D-46B6-849F-D559DBD1F270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63AC5-976D-46B6-849F-D559DBD1F270}" type="slidenum">
              <a:rPr lang="fr-FR" smtClean="0"/>
              <a:pPr>
                <a:defRPr/>
              </a:pPr>
              <a:t>22</a:t>
            </a:fld>
            <a:endParaRPr lang="fr-FR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63AC5-976D-46B6-849F-D559DBD1F270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63AC5-976D-46B6-849F-D559DBD1F270}" type="slidenum">
              <a:rPr lang="fr-FR" smtClean="0"/>
              <a:pPr>
                <a:defRPr/>
              </a:pPr>
              <a:t>24</a:t>
            </a:fld>
            <a:endParaRPr lang="fr-FR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63AC5-976D-46B6-849F-D559DBD1F270}" type="slidenum">
              <a:rPr lang="fr-FR" smtClean="0"/>
              <a:pPr>
                <a:defRPr/>
              </a:pPr>
              <a:t>25</a:t>
            </a:fld>
            <a:endParaRPr lang="fr-FR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63AC5-976D-46B6-849F-D559DBD1F270}" type="slidenum">
              <a:rPr lang="fr-FR" smtClean="0"/>
              <a:pPr>
                <a:defRPr/>
              </a:pPr>
              <a:t>26</a:t>
            </a:fld>
            <a:endParaRPr lang="fr-FR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63AC5-976D-46B6-849F-D559DBD1F270}" type="slidenum">
              <a:rPr lang="fr-FR" smtClean="0"/>
              <a:pPr>
                <a:defRPr/>
              </a:pPr>
              <a:t>27</a:t>
            </a:fld>
            <a:endParaRPr lang="fr-FR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63AC5-976D-46B6-849F-D559DBD1F270}" type="slidenum">
              <a:rPr lang="fr-FR" smtClean="0"/>
              <a:pPr>
                <a:defRPr/>
              </a:pPr>
              <a:t>29</a:t>
            </a:fld>
            <a:endParaRPr lang="fr-FR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63AC5-976D-46B6-849F-D559DBD1F270}" type="slidenum">
              <a:rPr lang="fr-FR" smtClean="0"/>
              <a:pPr>
                <a:defRPr/>
              </a:pPr>
              <a:t>30</a:t>
            </a:fld>
            <a:endParaRPr lang="fr-FR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63AC5-976D-46B6-849F-D559DBD1F270}" type="slidenum">
              <a:rPr lang="fr-FR" smtClean="0"/>
              <a:pPr>
                <a:defRPr/>
              </a:pPr>
              <a:t>31</a:t>
            </a:fld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63AC5-976D-46B6-849F-D559DBD1F270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63AC5-976D-46B6-849F-D559DBD1F270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63AC5-976D-46B6-849F-D559DBD1F270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63AC5-976D-46B6-849F-D559DBD1F270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63AC5-976D-46B6-849F-D559DBD1F270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63AC5-976D-46B6-849F-D559DBD1F270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63AC5-976D-46B6-849F-D559DBD1F270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</p:grpSp>
      <p:sp>
        <p:nvSpPr>
          <p:cNvPr id="7207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6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7208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B120D-0C11-4344-B77B-1F345E482E81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DEF1B-E04B-4EFF-A06E-5D9DC75FA411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7814"/>
            <a:ext cx="2057400" cy="585311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4"/>
            <a:ext cx="6019800" cy="585311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A681B-C58D-4716-B819-1B7C093CF013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EA85B-DED5-4705-BA7A-E1F89035B96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8BEF4-79E9-4BBD-A05B-A13331F6AA03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3645B-0EE2-4099-A44F-DA1F0AEEBAB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25BD5-BEFB-4E04-8EDE-9DD878238861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95126-C92C-49DA-A9F4-1FD324261B4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2E124-83B0-413F-9E2D-0EC38A8F635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E2A14-9707-443E-B77C-E30B1AA19393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38E84-F803-41E0-BC87-12CD70112303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6147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48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49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6151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52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53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54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55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56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57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58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59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60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61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62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63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</p:grpSp>
        <p:sp>
          <p:nvSpPr>
            <p:cNvPr id="6164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65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66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67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68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69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70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71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72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73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74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6176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77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78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79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  <p:sp>
            <p:nvSpPr>
              <p:cNvPr id="6180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fr-FR" dirty="0"/>
              </a:p>
            </p:txBody>
          </p:sp>
        </p:grpSp>
        <p:sp>
          <p:nvSpPr>
            <p:cNvPr id="618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  <p:sp>
          <p:nvSpPr>
            <p:cNvPr id="618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 dirty="0"/>
            </a:p>
          </p:txBody>
        </p:sp>
      </p:grpSp>
      <p:sp>
        <p:nvSpPr>
          <p:cNvPr id="6183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6184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185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18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6A8C4E0C-8196-44B8-B02E-164B8A95DDA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18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052513"/>
            <a:ext cx="9144000" cy="1728787"/>
          </a:xfrm>
        </p:spPr>
        <p:txBody>
          <a:bodyPr/>
          <a:lstStyle/>
          <a:p>
            <a:pPr eaLnBrk="1" hangingPunct="1">
              <a:defRPr/>
            </a:pPr>
            <a:r>
              <a:rPr lang="fr-FR" b="1" u="sng" dirty="0" smtClean="0">
                <a:solidFill>
                  <a:schemeClr val="tx1"/>
                </a:solidFill>
              </a:rPr>
              <a:t>Cours de code de la route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68638"/>
            <a:ext cx="6400800" cy="1152525"/>
          </a:xfrm>
        </p:spPr>
        <p:txBody>
          <a:bodyPr/>
          <a:lstStyle/>
          <a:p>
            <a:pPr eaLnBrk="1" hangingPunct="1">
              <a:defRPr/>
            </a:pPr>
            <a:r>
              <a:rPr lang="fr-FR" sz="5400" b="1" i="1" u="sng" dirty="0" smtClean="0"/>
              <a:t>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b="1" u="sng" dirty="0" smtClean="0">
                <a:solidFill>
                  <a:schemeClr val="tx1">
                    <a:lumMod val="95000"/>
                  </a:schemeClr>
                </a:solidFill>
              </a:rPr>
              <a:t>Stationnement interdit avant  le panneau</a:t>
            </a:r>
            <a:endParaRPr lang="fr-FR" b="1" u="sng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22531" name="Picture 4" descr="C:\Users\user\Desktop\planches et panneaux de signalisation\panneaux stionnement et obligation\interd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1428736"/>
            <a:ext cx="385765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214810" y="5357826"/>
            <a:ext cx="642937" cy="1643062"/>
          </a:xfrm>
          <a:prstGeom prst="rect">
            <a:avLst/>
          </a:prstGeom>
          <a:ln w="38100"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Flèche vers le bas 5"/>
          <p:cNvSpPr/>
          <p:nvPr/>
        </p:nvSpPr>
        <p:spPr>
          <a:xfrm>
            <a:off x="4286248" y="5594350"/>
            <a:ext cx="484188" cy="1263650"/>
          </a:xfrm>
          <a:prstGeom prst="downArrow">
            <a:avLst/>
          </a:prstGeom>
          <a:solidFill>
            <a:schemeClr val="accent4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b="1" u="sng" dirty="0" smtClean="0">
                <a:solidFill>
                  <a:schemeClr val="tx1">
                    <a:lumMod val="95000"/>
                  </a:schemeClr>
                </a:solidFill>
              </a:rPr>
              <a:t>Stationnement interdit avant et après le panneau</a:t>
            </a:r>
            <a:endParaRPr lang="fr-FR" b="1" u="sng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24579" name="Picture 4" descr="C:\Users\user\Desktop\planches et panneaux de signalisation\panneaux stionnement et obligation\interd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1500174"/>
            <a:ext cx="392909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à coins arrondis 3"/>
          <p:cNvSpPr/>
          <p:nvPr/>
        </p:nvSpPr>
        <p:spPr>
          <a:xfrm>
            <a:off x="4214813" y="4786313"/>
            <a:ext cx="785812" cy="207168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" name="Double flèche verticale 4"/>
          <p:cNvSpPr/>
          <p:nvPr/>
        </p:nvSpPr>
        <p:spPr>
          <a:xfrm>
            <a:off x="4357688" y="5000625"/>
            <a:ext cx="484187" cy="1643063"/>
          </a:xfrm>
          <a:prstGeom prst="upDownArrow">
            <a:avLst/>
          </a:prstGeom>
          <a:solidFill>
            <a:schemeClr val="accent4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642938"/>
            <a:ext cx="8801100" cy="1139825"/>
          </a:xfrm>
        </p:spPr>
        <p:txBody>
          <a:bodyPr/>
          <a:lstStyle/>
          <a:p>
            <a:pPr>
              <a:defRPr/>
            </a:pPr>
            <a:r>
              <a:rPr lang="fr-FR" b="1" u="sng" dirty="0" smtClean="0">
                <a:solidFill>
                  <a:schemeClr val="tx1">
                    <a:lumMod val="95000"/>
                  </a:schemeClr>
                </a:solidFill>
              </a:rPr>
              <a:t>Stationnement interdit à gauche et  à droite du panneau</a:t>
            </a:r>
            <a:endParaRPr lang="fr-FR" b="1" u="sng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9459" name="Picture 4" descr="C:\Users\user\Desktop\planches et panneaux de signalisation\panneaux stionnement et obligation\interd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2000250"/>
            <a:ext cx="4000528" cy="3857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214678" y="5857892"/>
            <a:ext cx="2557462" cy="785813"/>
          </a:xfrm>
          <a:prstGeom prst="rect">
            <a:avLst/>
          </a:prstGeom>
          <a:ln w="38100"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" name="Double flèche horizontale 4"/>
          <p:cNvSpPr/>
          <p:nvPr/>
        </p:nvSpPr>
        <p:spPr>
          <a:xfrm>
            <a:off x="3571868" y="6072206"/>
            <a:ext cx="2000250" cy="484188"/>
          </a:xfrm>
          <a:prstGeom prst="leftRightArrow">
            <a:avLst/>
          </a:prstGeom>
          <a:solidFill>
            <a:schemeClr val="accent4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7813"/>
            <a:ext cx="8686800" cy="1139825"/>
          </a:xfrm>
        </p:spPr>
        <p:txBody>
          <a:bodyPr/>
          <a:lstStyle/>
          <a:p>
            <a:pPr>
              <a:defRPr/>
            </a:pPr>
            <a:r>
              <a:rPr lang="fr-FR" b="1" u="sng" dirty="0" smtClean="0">
                <a:solidFill>
                  <a:schemeClr val="tx1">
                    <a:lumMod val="95000"/>
                  </a:schemeClr>
                </a:solidFill>
              </a:rPr>
              <a:t>Stationnement interdit à gauche du panneau</a:t>
            </a:r>
            <a:endParaRPr lang="fr-FR" b="1" u="sng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20483" name="Picture 4" descr="C:\Users\user\Desktop\planches et panneaux de signalisation\panneaux stionnement et obligation\interd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1785926"/>
            <a:ext cx="3929089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357554" y="5929331"/>
            <a:ext cx="2000250" cy="642942"/>
          </a:xfrm>
          <a:prstGeom prst="rect">
            <a:avLst/>
          </a:prstGeom>
          <a:ln w="38100"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" name="Flèche gauche 4"/>
          <p:cNvSpPr/>
          <p:nvPr/>
        </p:nvSpPr>
        <p:spPr>
          <a:xfrm>
            <a:off x="3571868" y="6000768"/>
            <a:ext cx="1357312" cy="555625"/>
          </a:xfrm>
          <a:prstGeom prst="leftArrow">
            <a:avLst/>
          </a:prstGeom>
          <a:solidFill>
            <a:schemeClr val="accent4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b="1" u="sng" dirty="0" smtClean="0">
                <a:solidFill>
                  <a:schemeClr val="tx1">
                    <a:lumMod val="95000"/>
                  </a:schemeClr>
                </a:solidFill>
              </a:rPr>
              <a:t>Stationnement interdit à droite du panneau</a:t>
            </a:r>
            <a:endParaRPr lang="fr-FR" b="1" u="sng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21507" name="Picture 4" descr="C:\Users\user\Desktop\planches et panneaux de signalisation\panneaux stionnement et obligation\interd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1643050"/>
            <a:ext cx="407196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rganigramme : Processus 3"/>
          <p:cNvSpPr/>
          <p:nvPr/>
        </p:nvSpPr>
        <p:spPr>
          <a:xfrm>
            <a:off x="3500430" y="6000768"/>
            <a:ext cx="2000250" cy="642937"/>
          </a:xfrm>
          <a:prstGeom prst="flowChartProcess">
            <a:avLst/>
          </a:prstGeom>
          <a:ln w="38100"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" name="Flèche droite 4"/>
          <p:cNvSpPr/>
          <p:nvPr/>
        </p:nvSpPr>
        <p:spPr>
          <a:xfrm>
            <a:off x="3786182" y="6072206"/>
            <a:ext cx="1335088" cy="484188"/>
          </a:xfrm>
          <a:prstGeom prst="rightArrow">
            <a:avLst/>
          </a:prstGeom>
          <a:solidFill>
            <a:schemeClr val="accent4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85750" y="428625"/>
            <a:ext cx="8572500" cy="947738"/>
          </a:xfrm>
        </p:spPr>
        <p:txBody>
          <a:bodyPr/>
          <a:lstStyle/>
          <a:p>
            <a:pPr eaLnBrk="1" hangingPunct="1">
              <a:defRPr/>
            </a:pPr>
            <a:r>
              <a:rPr lang="fr-FR" sz="3200" b="1" u="sng" dirty="0" smtClean="0">
                <a:solidFill>
                  <a:schemeClr val="tx1"/>
                </a:solidFill>
              </a:rPr>
              <a:t>Stationnement interdit uniquement aux véhicules de transport de marchandises</a:t>
            </a:r>
          </a:p>
        </p:txBody>
      </p:sp>
      <p:pic>
        <p:nvPicPr>
          <p:cNvPr id="30723" name="Picture 4" descr="C:\Users\user\Desktop\planches et panneaux de signalisation\panneaux stionnement et obligation\stationn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2204864"/>
            <a:ext cx="3714776" cy="4071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4" descr="C:\Users\user\Desktop\planches et panneaux de signalisation\panneaux stionnement et obligation\interd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1714488"/>
            <a:ext cx="364333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643049"/>
          </a:xfrm>
        </p:spPr>
        <p:txBody>
          <a:bodyPr/>
          <a:lstStyle/>
          <a:p>
            <a:r>
              <a:rPr lang="fr-FR" sz="3600" b="1" u="sng" dirty="0" smtClean="0">
                <a:solidFill>
                  <a:schemeClr val="tx1"/>
                </a:solidFill>
              </a:rPr>
              <a:t>Stationnement Interdit risque d’être mise en fourrière</a:t>
            </a:r>
            <a:endParaRPr lang="fr-FR" sz="3600" b="1" u="sng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43174" y="5072074"/>
            <a:ext cx="4071966" cy="1428760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6" name="Picture 2" descr="C:\Documents and Settings\Administrateur\Bureau\planches et panneaux\panneaux stionnement et obligation\stion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488" y="5143512"/>
            <a:ext cx="3643338" cy="1285884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714489"/>
          </a:xfrm>
        </p:spPr>
        <p:txBody>
          <a:bodyPr/>
          <a:lstStyle/>
          <a:p>
            <a:r>
              <a:rPr lang="fr-FR" sz="4000" b="1" u="sng" dirty="0" smtClean="0">
                <a:solidFill>
                  <a:schemeClr val="tx1"/>
                </a:solidFill>
              </a:rPr>
              <a:t>Arrêt et stationnement interdits risque d’être mise en fourrière</a:t>
            </a:r>
            <a:endParaRPr lang="fr-FR" sz="4000" u="sng" dirty="0"/>
          </a:p>
        </p:txBody>
      </p:sp>
      <p:pic>
        <p:nvPicPr>
          <p:cNvPr id="3" name="Picture 4" descr="C:\Users\user\Desktop\planches et panneaux de signalisation\panneaux stionnement et obligation\arret stationnemen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2071678"/>
            <a:ext cx="32861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428860" y="5357826"/>
            <a:ext cx="4071966" cy="1500174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Picture 2" descr="C:\Documents and Settings\Administrateur\Bureau\planches et panneaux\panneaux stionnement et obligation\stion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4612" y="5429264"/>
            <a:ext cx="3643338" cy="1285884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1071563"/>
            <a:ext cx="7072313" cy="876300"/>
          </a:xfrm>
        </p:spPr>
        <p:txBody>
          <a:bodyPr/>
          <a:lstStyle/>
          <a:p>
            <a:pPr eaLnBrk="1" hangingPunct="1">
              <a:defRPr/>
            </a:pPr>
            <a:r>
              <a:rPr lang="fr-FR" b="1" u="sng" dirty="0" smtClean="0"/>
              <a:t/>
            </a:r>
            <a:br>
              <a:rPr lang="fr-FR" b="1" u="sng" dirty="0" smtClean="0"/>
            </a:br>
            <a:r>
              <a:rPr lang="fr-FR" sz="4000" b="1" u="sng" dirty="0" smtClean="0">
                <a:solidFill>
                  <a:schemeClr val="tx1"/>
                </a:solidFill>
              </a:rPr>
              <a:t>Stationnement et arrêt</a:t>
            </a:r>
            <a:r>
              <a:rPr lang="fr-FR" b="1" u="sng" dirty="0" smtClean="0">
                <a:solidFill>
                  <a:schemeClr val="tx1"/>
                </a:solidFill>
              </a:rPr>
              <a:t> </a:t>
            </a:r>
            <a:r>
              <a:rPr lang="fr-FR" sz="4000" b="1" u="sng" dirty="0" smtClean="0">
                <a:solidFill>
                  <a:schemeClr val="tx1"/>
                </a:solidFill>
              </a:rPr>
              <a:t>Interdits </a:t>
            </a:r>
            <a:r>
              <a:rPr lang="fr-FR" sz="4000" b="1" u="sng" smtClean="0">
                <a:solidFill>
                  <a:schemeClr val="tx1"/>
                </a:solidFill>
              </a:rPr>
              <a:t>sauf G.I.G </a:t>
            </a:r>
            <a:r>
              <a:rPr lang="fr-FR" sz="4000" b="1" u="sng" dirty="0" smtClean="0">
                <a:solidFill>
                  <a:schemeClr val="tx1"/>
                </a:solidFill>
              </a:rPr>
              <a:t>– G.I.C</a:t>
            </a:r>
          </a:p>
        </p:txBody>
      </p:sp>
      <p:pic>
        <p:nvPicPr>
          <p:cNvPr id="32771" name="Picture 4" descr="C:\Users\user\Desktop\planches et panneaux de signalisation\panneaux stionnement et obligation\GIG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060848"/>
            <a:ext cx="4572032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i="1" u="sng" dirty="0" smtClean="0">
                <a:solidFill>
                  <a:schemeClr val="tx1"/>
                </a:solidFill>
              </a:rPr>
              <a:t>Entrée de zone à stationnement  interdit</a:t>
            </a:r>
            <a:endParaRPr lang="fr-FR" sz="3600" i="1" u="sng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00298" y="2143116"/>
            <a:ext cx="4071966" cy="3857652"/>
          </a:xfrm>
          <a:prstGeom prst="rect">
            <a:avLst/>
          </a:prstGeom>
          <a:solidFill>
            <a:schemeClr val="tx1"/>
          </a:solidFill>
          <a:ln w="180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Organigramme : Connecteur 3"/>
          <p:cNvSpPr/>
          <p:nvPr/>
        </p:nvSpPr>
        <p:spPr>
          <a:xfrm>
            <a:off x="3214678" y="2643182"/>
            <a:ext cx="2643206" cy="2928958"/>
          </a:xfrm>
          <a:prstGeom prst="flowChartConnector">
            <a:avLst/>
          </a:prstGeom>
          <a:solidFill>
            <a:srgbClr val="333399"/>
          </a:solidFill>
          <a:ln w="304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 rot="3148576">
            <a:off x="3190831" y="3907027"/>
            <a:ext cx="2804530" cy="3405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fr-FR" sz="3600" b="1" i="1" u="sng" dirty="0" smtClean="0">
                <a:solidFill>
                  <a:schemeClr val="tx1"/>
                </a:solidFill>
              </a:rPr>
              <a:t>LES PANNEAUX D’ARRET ET DE STATIONNEMENT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600075" y="1785926"/>
            <a:ext cx="8543925" cy="4530725"/>
          </a:xfrm>
        </p:spPr>
        <p:txBody>
          <a:bodyPr/>
          <a:lstStyle/>
          <a:p>
            <a:pPr eaLnBrk="1" hangingPunct="1">
              <a:defRPr/>
            </a:pPr>
            <a:r>
              <a:rPr lang="fr-FR" i="1" u="sng" dirty="0" smtClean="0"/>
              <a:t>FORME:</a:t>
            </a:r>
            <a:r>
              <a:rPr lang="fr-FR" i="1" dirty="0" smtClean="0"/>
              <a:t>  </a:t>
            </a:r>
            <a:r>
              <a:rPr lang="fr-FR" b="1" i="1" dirty="0" smtClean="0"/>
              <a:t>Ronde</a:t>
            </a:r>
          </a:p>
          <a:p>
            <a:pPr eaLnBrk="1" hangingPunct="1">
              <a:defRPr/>
            </a:pPr>
            <a:r>
              <a:rPr lang="fr-FR" i="1" u="sng" dirty="0" smtClean="0"/>
              <a:t>FOND:</a:t>
            </a:r>
            <a:r>
              <a:rPr lang="fr-FR" i="1" dirty="0" smtClean="0"/>
              <a:t>  </a:t>
            </a:r>
            <a:r>
              <a:rPr lang="fr-FR" b="1" i="1" dirty="0" smtClean="0"/>
              <a:t>Bleu</a:t>
            </a:r>
          </a:p>
          <a:p>
            <a:pPr eaLnBrk="1" hangingPunct="1">
              <a:defRPr/>
            </a:pPr>
            <a:r>
              <a:rPr lang="fr-FR" i="1" u="sng" dirty="0" smtClean="0"/>
              <a:t>BORDURE</a:t>
            </a:r>
            <a:r>
              <a:rPr lang="fr-FR" dirty="0" smtClean="0"/>
              <a:t> : </a:t>
            </a:r>
            <a:r>
              <a:rPr lang="fr-FR" b="1" i="1" dirty="0" smtClean="0"/>
              <a:t>Rouge</a:t>
            </a:r>
          </a:p>
          <a:p>
            <a:pPr eaLnBrk="1" hangingPunct="1">
              <a:defRPr/>
            </a:pPr>
            <a:r>
              <a:rPr lang="fr-FR" i="1" u="sng" dirty="0" smtClean="0"/>
              <a:t>Barre de trait oblique rouge</a:t>
            </a:r>
          </a:p>
          <a:p>
            <a:pPr eaLnBrk="1" hangingPunct="1">
              <a:defRPr/>
            </a:pPr>
            <a:endParaRPr lang="fr-FR" i="1" u="sng" dirty="0" smtClean="0"/>
          </a:p>
          <a:p>
            <a:pPr eaLnBrk="1" hangingPunct="1">
              <a:defRPr/>
            </a:pPr>
            <a:r>
              <a:rPr lang="fr-FR" b="1" i="1" u="sng" dirty="0" smtClean="0"/>
              <a:t>REGLE GENERALE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i="1" dirty="0" smtClean="0">
                <a:effectLst/>
              </a:rPr>
              <a:t>.L ’ INTERDICTION COMMENCE A PARTIR DU PANNEAU JUSQU’À LA PROCHAINE INTERSECTION. </a:t>
            </a:r>
            <a:endParaRPr lang="fr-FR" sz="2400" i="1" dirty="0" smtClean="0">
              <a:effectLst/>
            </a:endParaRPr>
          </a:p>
          <a:p>
            <a:pPr marL="1519238" indent="0" eaLnBrk="1" hangingPunct="1">
              <a:buFont typeface="Wingdings" pitchFamily="2" charset="2"/>
              <a:buNone/>
              <a:defRPr/>
            </a:pPr>
            <a:endParaRPr lang="fr-FR" sz="2400" dirty="0" smtClean="0">
              <a:solidFill>
                <a:schemeClr val="folHlink"/>
              </a:solidFill>
              <a:effectLst/>
            </a:endParaRPr>
          </a:p>
          <a:p>
            <a:pPr marL="1519238" indent="0" eaLnBrk="1" hangingPunct="1">
              <a:buFont typeface="Wingdings" pitchFamily="2" charset="2"/>
              <a:buNone/>
              <a:defRPr/>
            </a:pPr>
            <a:r>
              <a:rPr lang="fr-FR" sz="2400" dirty="0" smtClean="0">
                <a:solidFill>
                  <a:schemeClr val="folHlink"/>
                </a:solidFill>
                <a:effectLst/>
              </a:rPr>
              <a:t>    </a:t>
            </a:r>
            <a:endParaRPr lang="fr-FR" sz="2400" dirty="0" smtClean="0">
              <a:solidFill>
                <a:schemeClr val="folHlink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u="sng" dirty="0" smtClean="0">
                <a:solidFill>
                  <a:schemeClr val="folHlink"/>
                </a:solidFill>
              </a:rPr>
              <a:t>        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fr-FR" u="sng" dirty="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85750"/>
            <a:ext cx="9144000" cy="995363"/>
          </a:xfrm>
        </p:spPr>
        <p:txBody>
          <a:bodyPr/>
          <a:lstStyle/>
          <a:p>
            <a:pPr eaLnBrk="1" hangingPunct="1">
              <a:defRPr/>
            </a:pPr>
            <a:r>
              <a:rPr lang="fr-FR" sz="4000" b="1" i="1" u="sng" dirty="0" smtClean="0">
                <a:solidFill>
                  <a:schemeClr val="tx1"/>
                </a:solidFill>
              </a:rPr>
              <a:t>Entrée de Zone à Stationnement payant à durée limitée</a:t>
            </a:r>
          </a:p>
        </p:txBody>
      </p:sp>
      <p:pic>
        <p:nvPicPr>
          <p:cNvPr id="34819" name="Picture 4" descr="C:\Users\user\Desktop\planches et panneaux de signalisation\panneaux stionnement et obligation\paya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25" y="2425700"/>
            <a:ext cx="3643313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 descr="C:\Users\user\Desktop\planches et panneaux de signalisation\panneaux stionnement et obligation\paya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88" y="2428875"/>
            <a:ext cx="3643312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85729"/>
            <a:ext cx="9144000" cy="1285884"/>
          </a:xfrm>
        </p:spPr>
        <p:txBody>
          <a:bodyPr/>
          <a:lstStyle/>
          <a:p>
            <a:pPr eaLnBrk="1" hangingPunct="1">
              <a:defRPr/>
            </a:pPr>
            <a:r>
              <a:rPr lang="fr-FR" sz="4000" b="1" u="sng" dirty="0" smtClean="0">
                <a:solidFill>
                  <a:schemeClr val="tx1"/>
                </a:solidFill>
              </a:rPr>
              <a:t>Entrée de Zone à Stationnement contrôlé par disque à durée limitée</a:t>
            </a:r>
          </a:p>
        </p:txBody>
      </p:sp>
      <p:pic>
        <p:nvPicPr>
          <p:cNvPr id="35843" name="Picture 4" descr="C:\Users\user\Desktop\planches et panneaux de signalisation\panneaux stionnement et obligation\durée limité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0" y="2143116"/>
            <a:ext cx="3714750" cy="3929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1" i="1" u="sng" dirty="0" smtClean="0">
                <a:solidFill>
                  <a:schemeClr val="tx1"/>
                </a:solidFill>
              </a:rPr>
              <a:t>Entrée de zone à stationnement  unilatéral à alternance semi-mensuelle</a:t>
            </a:r>
            <a:endParaRPr lang="fr-FR" sz="3200" b="1" i="1" u="sng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35896" y="1844824"/>
            <a:ext cx="4214842" cy="3929090"/>
          </a:xfrm>
          <a:prstGeom prst="rect">
            <a:avLst/>
          </a:prstGeom>
          <a:solidFill>
            <a:schemeClr val="tx1"/>
          </a:solidFill>
          <a:ln w="133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Organigramme : Connecteur 4"/>
          <p:cNvSpPr/>
          <p:nvPr/>
        </p:nvSpPr>
        <p:spPr>
          <a:xfrm>
            <a:off x="4429124" y="2571744"/>
            <a:ext cx="2714644" cy="3071834"/>
          </a:xfrm>
          <a:prstGeom prst="flowChartConnector">
            <a:avLst/>
          </a:prstGeom>
          <a:solidFill>
            <a:srgbClr val="333399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Connecteur 5"/>
          <p:cNvSpPr/>
          <p:nvPr/>
        </p:nvSpPr>
        <p:spPr>
          <a:xfrm>
            <a:off x="4572000" y="2714620"/>
            <a:ext cx="2428892" cy="2786082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 w="282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 rot="2862306">
            <a:off x="4506408" y="3947369"/>
            <a:ext cx="2526698" cy="36035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429256" y="285749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1.15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072067" y="457200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16.31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642910" y="2571744"/>
            <a:ext cx="27860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i="1" u="sng" dirty="0" smtClean="0"/>
              <a:t>DATE DU JOUR.</a:t>
            </a:r>
          </a:p>
          <a:p>
            <a:endParaRPr lang="fr-FR" sz="4000" i="1" u="sng" dirty="0" smtClean="0"/>
          </a:p>
          <a:p>
            <a:r>
              <a:rPr lang="fr-FR" sz="4000" i="1" u="sng" dirty="0" smtClean="0"/>
              <a:t>NUMEROS DES VILLAS.</a:t>
            </a:r>
            <a:endParaRPr lang="fr-FR" sz="4000" i="1" u="sng"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 descr="C:\Users\user\Desktop\planches et panneaux de signalisation\panneaux stionnement et obligation\ent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38" y="2571750"/>
            <a:ext cx="40005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-214346" y="0"/>
            <a:ext cx="914406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2800" b="1" i="1" u="sng" dirty="0"/>
              <a:t>Entrée d’une zone à stationnement unilatéral à alternance semi mensuelle contrôlé par disque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b="1" u="sng" dirty="0" smtClean="0">
                <a:solidFill>
                  <a:schemeClr val="tx1"/>
                </a:solidFill>
              </a:rPr>
              <a:t>Sortie de Zone à Stationnement  Interdit</a:t>
            </a:r>
            <a:endParaRPr lang="fr-FR" b="1" u="sng" dirty="0">
              <a:solidFill>
                <a:schemeClr val="tx1"/>
              </a:solidFill>
            </a:endParaRPr>
          </a:p>
        </p:txBody>
      </p:sp>
      <p:pic>
        <p:nvPicPr>
          <p:cNvPr id="36867" name="Picture 2" descr="C:\Documents and Settings\Administrateur\Mes documents\Signalisation de stationnement_files\sdzqsi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2071688"/>
            <a:ext cx="3571887" cy="30718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971600" y="188640"/>
            <a:ext cx="8643937" cy="947737"/>
          </a:xfrm>
        </p:spPr>
        <p:txBody>
          <a:bodyPr/>
          <a:lstStyle/>
          <a:p>
            <a:pPr eaLnBrk="1" hangingPunct="1">
              <a:defRPr/>
            </a:pPr>
            <a:r>
              <a:rPr lang="fr-FR" sz="4000" b="1" u="sng" dirty="0" smtClean="0">
                <a:solidFill>
                  <a:schemeClr val="tx1"/>
                </a:solidFill>
              </a:rPr>
              <a:t>Sortie de zone à stationnement payant à durée limitée</a:t>
            </a:r>
          </a:p>
        </p:txBody>
      </p:sp>
      <p:pic>
        <p:nvPicPr>
          <p:cNvPr id="37891" name="Picture 4" descr="C:\Users\user\Desktop\planches et panneaux de signalisation\panneaux stionnement et obligation\sorti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313" y="2214563"/>
            <a:ext cx="3760787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 descr="C:\Users\user\Desktop\planches et panneaux de signalisation\panneaux stionnement et obligation\soti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75" y="3143250"/>
            <a:ext cx="37147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6"/>
          <p:cNvSpPr>
            <a:spLocks noGrp="1"/>
          </p:cNvSpPr>
          <p:nvPr>
            <p:ph type="ctrTitle" sz="quarter"/>
          </p:nvPr>
        </p:nvSpPr>
        <p:spPr>
          <a:xfrm>
            <a:off x="-171450" y="357166"/>
            <a:ext cx="9315450" cy="2010430"/>
          </a:xfr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4000" b="1" u="sng" dirty="0" smtClean="0">
                <a:solidFill>
                  <a:schemeClr val="tx1"/>
                </a:solidFill>
              </a:rPr>
              <a:t>Sortie de zone à stationnement</a:t>
            </a:r>
            <a:r>
              <a:rPr lang="fr-FR" sz="4000" u="sng" dirty="0" smtClean="0">
                <a:solidFill>
                  <a:schemeClr val="tx1"/>
                </a:solidFill>
              </a:rPr>
              <a:t> </a:t>
            </a:r>
            <a:r>
              <a:rPr lang="fr-FR" sz="4000" b="1" u="sng" dirty="0" smtClean="0">
                <a:solidFill>
                  <a:schemeClr val="tx1"/>
                </a:solidFill>
              </a:rPr>
              <a:t>unilatéral à alternance semi-mensuelle</a:t>
            </a:r>
            <a:endParaRPr lang="fr-FR" sz="4000" u="sng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7813"/>
            <a:ext cx="8686800" cy="1139825"/>
          </a:xfrm>
        </p:spPr>
        <p:txBody>
          <a:bodyPr/>
          <a:lstStyle/>
          <a:p>
            <a:pPr>
              <a:defRPr/>
            </a:pPr>
            <a:r>
              <a:rPr lang="fr-FR" b="1" u="sng" dirty="0" smtClean="0">
                <a:solidFill>
                  <a:schemeClr val="tx1"/>
                </a:solidFill>
              </a:rPr>
              <a:t>Sortie de zone à stationnement unilatéral contrôlé par disque</a:t>
            </a:r>
            <a:endParaRPr lang="fr-FR" b="1" u="sng" dirty="0">
              <a:solidFill>
                <a:schemeClr val="tx1"/>
              </a:solidFill>
            </a:endParaRPr>
          </a:p>
        </p:txBody>
      </p:sp>
      <p:pic>
        <p:nvPicPr>
          <p:cNvPr id="389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43042" y="2143116"/>
            <a:ext cx="5214974" cy="3714776"/>
          </a:xfrm>
          <a:noFill/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i="1" u="sng" dirty="0" smtClean="0">
                <a:solidFill>
                  <a:schemeClr val="tx1"/>
                </a:solidFill>
              </a:rPr>
              <a:t>LES  TROIS TYPES DE STATIONNEMENT</a:t>
            </a:r>
            <a:endParaRPr lang="fr-FR" sz="4000" i="1" u="sng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i="1" u="sng" dirty="0" smtClean="0"/>
              <a:t>EN EPI: </a:t>
            </a:r>
            <a:r>
              <a:rPr lang="fr-FR" sz="2800" i="1" dirty="0" smtClean="0"/>
              <a:t>je me range en biais, une seule roue touche le trottoir en marche avant comme arrière.</a:t>
            </a:r>
          </a:p>
          <a:p>
            <a:r>
              <a:rPr lang="fr-FR" sz="2800" b="1" i="1" u="sng" dirty="0" smtClean="0"/>
              <a:t>EN BATAILLE: </a:t>
            </a:r>
            <a:r>
              <a:rPr lang="fr-FR" sz="2800" i="1" dirty="0" smtClean="0"/>
              <a:t>je me range perpendiculairement, en marche avant ou arriere,les deux roues touchant le trottoir.</a:t>
            </a:r>
          </a:p>
          <a:p>
            <a:r>
              <a:rPr lang="fr-FR" sz="2800" b="1" i="1" u="sng" dirty="0" smtClean="0"/>
              <a:t>EN CRENEAU: </a:t>
            </a:r>
            <a:r>
              <a:rPr lang="fr-FR" sz="2800" i="1" dirty="0" smtClean="0"/>
              <a:t>je me range parallèlement au trottoir, entre deux véhicules et en marche arrière.</a:t>
            </a:r>
            <a:endParaRPr lang="fr-FR" sz="2800" i="1"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500" y="285750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fr-FR" sz="4000" b="1" i="1" u="sng" dirty="0" smtClean="0">
                <a:solidFill>
                  <a:schemeClr val="tx1"/>
                </a:solidFill>
              </a:rPr>
              <a:t>UNE ZONE  BLEUE EST UN STATIONNEMENT CONTRÔLE PAR DISQUE</a:t>
            </a:r>
            <a:endParaRPr lang="fr-FR" sz="4000" b="1" i="1" u="sng" dirty="0">
              <a:solidFill>
                <a:schemeClr val="tx1"/>
              </a:solidFill>
            </a:endParaRPr>
          </a:p>
        </p:txBody>
      </p:sp>
      <p:sp>
        <p:nvSpPr>
          <p:cNvPr id="5" name="Moins 4"/>
          <p:cNvSpPr/>
          <p:nvPr/>
        </p:nvSpPr>
        <p:spPr>
          <a:xfrm>
            <a:off x="-1571625" y="4929188"/>
            <a:ext cx="12144375" cy="428625"/>
          </a:xfrm>
          <a:prstGeom prst="mathMinus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 flipH="1">
            <a:off x="1000125" y="2000250"/>
            <a:ext cx="71438" cy="135731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 flipH="1">
            <a:off x="2286000" y="2000250"/>
            <a:ext cx="71438" cy="135731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 flipH="1">
            <a:off x="3500438" y="2000250"/>
            <a:ext cx="71437" cy="135731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 flipH="1">
            <a:off x="4714875" y="2000250"/>
            <a:ext cx="71438" cy="135731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 flipH="1">
            <a:off x="5857875" y="2000250"/>
            <a:ext cx="71438" cy="135731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 flipH="1">
            <a:off x="7000875" y="2000250"/>
            <a:ext cx="71438" cy="135731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 flipH="1">
            <a:off x="8072438" y="2000250"/>
            <a:ext cx="71437" cy="135731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" name="Moins 2"/>
          <p:cNvSpPr/>
          <p:nvPr/>
        </p:nvSpPr>
        <p:spPr>
          <a:xfrm>
            <a:off x="-1500188" y="1785938"/>
            <a:ext cx="12144376" cy="357187"/>
          </a:xfrm>
          <a:prstGeom prst="mathMinus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" name="Moins 3"/>
          <p:cNvSpPr/>
          <p:nvPr/>
        </p:nvSpPr>
        <p:spPr>
          <a:xfrm>
            <a:off x="-1571625" y="3214688"/>
            <a:ext cx="12144375" cy="428625"/>
          </a:xfrm>
          <a:prstGeom prst="mathMinus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 rot="20320734" flipH="1">
            <a:off x="1319213" y="3400425"/>
            <a:ext cx="106362" cy="17716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 rot="20320734" flipH="1">
            <a:off x="6248400" y="3387725"/>
            <a:ext cx="106363" cy="17716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 rot="20320734" flipH="1">
            <a:off x="5033963" y="3387725"/>
            <a:ext cx="106362" cy="17716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 rot="20320734" flipH="1">
            <a:off x="3819525" y="3387725"/>
            <a:ext cx="106363" cy="17716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 rot="20320734" flipH="1">
            <a:off x="2605088" y="3387725"/>
            <a:ext cx="106362" cy="17716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 rot="20320734" flipH="1">
            <a:off x="8462963" y="3387725"/>
            <a:ext cx="106362" cy="17716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 rot="20320734" flipH="1">
            <a:off x="7391400" y="3387725"/>
            <a:ext cx="106363" cy="17716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pic>
        <p:nvPicPr>
          <p:cNvPr id="42004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6947693" y="2367757"/>
            <a:ext cx="1274763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5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5845969" y="2369344"/>
            <a:ext cx="127635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6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4631532" y="2369344"/>
            <a:ext cx="127635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7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3488532" y="2369344"/>
            <a:ext cx="127635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8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8165307" y="2369344"/>
            <a:ext cx="127635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9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1059657" y="2369344"/>
            <a:ext cx="127635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10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2274094" y="2369344"/>
            <a:ext cx="127635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11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173615">
            <a:off x="1275557" y="3898106"/>
            <a:ext cx="147955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12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173615">
            <a:off x="2480469" y="3901281"/>
            <a:ext cx="147955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13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173615">
            <a:off x="3837782" y="3901281"/>
            <a:ext cx="147955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14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173615">
            <a:off x="4909344" y="3972719"/>
            <a:ext cx="147955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15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173615">
            <a:off x="6195219" y="3901281"/>
            <a:ext cx="147955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16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173615">
            <a:off x="7266782" y="3901281"/>
            <a:ext cx="147955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1643063" y="5143500"/>
            <a:ext cx="142875" cy="128587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7286625" y="5143500"/>
            <a:ext cx="142875" cy="128587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5429250" y="5143500"/>
            <a:ext cx="142875" cy="128587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3429000" y="5143500"/>
            <a:ext cx="142875" cy="128587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7" name="Moins 36"/>
          <p:cNvSpPr/>
          <p:nvPr/>
        </p:nvSpPr>
        <p:spPr>
          <a:xfrm>
            <a:off x="-1571625" y="6215063"/>
            <a:ext cx="12144375" cy="428625"/>
          </a:xfrm>
          <a:prstGeom prst="mathMinus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pic>
        <p:nvPicPr>
          <p:cNvPr id="42022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75" y="5572125"/>
            <a:ext cx="147955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23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4450" y="5445224"/>
            <a:ext cx="147955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24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38" y="5500688"/>
            <a:ext cx="147955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25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5589240"/>
            <a:ext cx="147955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026" name="ZoneTexte 51"/>
          <p:cNvSpPr txBox="1">
            <a:spLocks noChangeArrowheads="1"/>
          </p:cNvSpPr>
          <p:nvPr/>
        </p:nvSpPr>
        <p:spPr bwMode="auto">
          <a:xfrm rot="-5400000">
            <a:off x="-279399" y="2422525"/>
            <a:ext cx="1643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 dirty="0"/>
              <a:t>En bataille</a:t>
            </a:r>
          </a:p>
        </p:txBody>
      </p:sp>
      <p:sp>
        <p:nvSpPr>
          <p:cNvPr id="42027" name="ZoneTexte 52"/>
          <p:cNvSpPr txBox="1">
            <a:spLocks noChangeArrowheads="1"/>
          </p:cNvSpPr>
          <p:nvPr/>
        </p:nvSpPr>
        <p:spPr bwMode="auto">
          <a:xfrm rot="-6851961">
            <a:off x="-76200" y="3825875"/>
            <a:ext cx="1536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 dirty="0"/>
              <a:t>En épi</a:t>
            </a:r>
          </a:p>
        </p:txBody>
      </p:sp>
      <p:sp>
        <p:nvSpPr>
          <p:cNvPr id="42028" name="ZoneTexte 53"/>
          <p:cNvSpPr txBox="1">
            <a:spLocks noChangeArrowheads="1"/>
          </p:cNvSpPr>
          <p:nvPr/>
        </p:nvSpPr>
        <p:spPr bwMode="auto">
          <a:xfrm>
            <a:off x="0" y="5715000"/>
            <a:ext cx="1628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 dirty="0"/>
              <a:t>En créneau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u="sng" dirty="0" smtClean="0">
                <a:solidFill>
                  <a:schemeClr val="tx1"/>
                </a:solidFill>
              </a:rPr>
              <a:t>Arrêt</a:t>
            </a:r>
            <a:r>
              <a:rPr lang="fr-FR" b="1" i="1" dirty="0" smtClean="0"/>
              <a:t>                  </a:t>
            </a:r>
            <a:r>
              <a:rPr lang="fr-FR" b="1" i="1" u="sng" dirty="0" smtClean="0">
                <a:solidFill>
                  <a:schemeClr val="tx1"/>
                </a:solidFill>
              </a:rPr>
              <a:t>stationnement</a:t>
            </a:r>
            <a:endParaRPr lang="fr-FR" b="1" i="1" u="sng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2400" i="1" dirty="0" smtClean="0"/>
              <a:t>C’est l’immobilisation momentanée d’un véhicule sur la chaussée ou sur l’accotement, le temps de charger ou decharger,faire monter ou descendre un passager. Le conducteur doit rester dans son véhicule ou à proximité pour le déplacer en cas </a:t>
            </a:r>
            <a:r>
              <a:rPr lang="fr-FR" sz="2400" i="1" smtClean="0"/>
              <a:t>de nécessité</a:t>
            </a:r>
            <a:endParaRPr lang="fr-FR" sz="2400" i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sz="2400" i="1" dirty="0" smtClean="0"/>
              <a:t>C’est l’immobilisation complète d’un véhicule sur la chaussée ou sur l’accotement.</a:t>
            </a:r>
          </a:p>
          <a:p>
            <a:r>
              <a:rPr lang="fr-FR" sz="2400" i="1" dirty="0" smtClean="0"/>
              <a:t>Le fait d’attendre quelqu’un ou s’éloigner du véhicule </a:t>
            </a:r>
            <a:r>
              <a:rPr lang="fr-FR" sz="2400" i="1" smtClean="0"/>
              <a:t>est considéré </a:t>
            </a:r>
            <a:r>
              <a:rPr lang="fr-FR" sz="2400" i="1" dirty="0" smtClean="0"/>
              <a:t>comme un stationnement</a:t>
            </a:r>
            <a:endParaRPr lang="fr-FR" sz="2400" i="1"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071563"/>
          </a:xfrm>
        </p:spPr>
        <p:txBody>
          <a:bodyPr/>
          <a:lstStyle/>
          <a:p>
            <a:pPr>
              <a:defRPr/>
            </a:pPr>
            <a:r>
              <a:rPr lang="fr-FR" sz="3600" b="1" i="1" u="sng" dirty="0" smtClean="0">
                <a:solidFill>
                  <a:schemeClr val="tx1"/>
                </a:solidFill>
              </a:rPr>
              <a:t>Stationnement payant à durée limitée</a:t>
            </a:r>
            <a:endParaRPr lang="fr-FR" sz="3600" b="1" i="1" u="sng" dirty="0">
              <a:solidFill>
                <a:schemeClr val="tx1"/>
              </a:solidFill>
            </a:endParaRPr>
          </a:p>
        </p:txBody>
      </p:sp>
      <p:sp>
        <p:nvSpPr>
          <p:cNvPr id="3" name="Moins 2"/>
          <p:cNvSpPr/>
          <p:nvPr/>
        </p:nvSpPr>
        <p:spPr>
          <a:xfrm>
            <a:off x="-1500188" y="3286125"/>
            <a:ext cx="12144376" cy="35718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 flipH="1">
            <a:off x="1000125" y="2071688"/>
            <a:ext cx="71438" cy="13573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 rot="20320734" flipH="1">
            <a:off x="1319213" y="3455988"/>
            <a:ext cx="85725" cy="17716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 flipH="1">
            <a:off x="1714500" y="5214938"/>
            <a:ext cx="71438" cy="16430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7" name="Moins 6"/>
          <p:cNvSpPr/>
          <p:nvPr/>
        </p:nvSpPr>
        <p:spPr>
          <a:xfrm>
            <a:off x="-1428750" y="1857375"/>
            <a:ext cx="12144375" cy="35718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 flipH="1">
            <a:off x="7929563" y="2071688"/>
            <a:ext cx="71437" cy="13573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 flipH="1">
            <a:off x="6643688" y="2071688"/>
            <a:ext cx="71437" cy="13573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 flipH="1">
            <a:off x="3929063" y="2071688"/>
            <a:ext cx="71437" cy="13573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 flipH="1">
            <a:off x="5357813" y="2071688"/>
            <a:ext cx="71437" cy="13573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 flipH="1">
            <a:off x="2428875" y="2071688"/>
            <a:ext cx="71438" cy="13573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 rot="20320734" flipH="1">
            <a:off x="8248650" y="3455988"/>
            <a:ext cx="85725" cy="17716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 rot="20320734" flipH="1">
            <a:off x="6677025" y="3455988"/>
            <a:ext cx="85725" cy="17716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 rot="20320734" flipH="1">
            <a:off x="4891088" y="3455988"/>
            <a:ext cx="85725" cy="17716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 rot="20320734" flipH="1">
            <a:off x="3105150" y="3455988"/>
            <a:ext cx="85725" cy="17716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7" name="Moins 16"/>
          <p:cNvSpPr/>
          <p:nvPr/>
        </p:nvSpPr>
        <p:spPr>
          <a:xfrm>
            <a:off x="-1571625" y="5000625"/>
            <a:ext cx="12144375" cy="35718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8" name="Moins 17"/>
          <p:cNvSpPr/>
          <p:nvPr/>
        </p:nvSpPr>
        <p:spPr>
          <a:xfrm>
            <a:off x="-1571625" y="6678613"/>
            <a:ext cx="12144375" cy="358775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 flipH="1">
            <a:off x="3929063" y="5214938"/>
            <a:ext cx="71437" cy="16430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 flipH="1">
            <a:off x="6072188" y="5214938"/>
            <a:ext cx="71437" cy="16430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 flipH="1">
            <a:off x="8143875" y="5214938"/>
            <a:ext cx="71438" cy="16430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pic>
        <p:nvPicPr>
          <p:cNvPr id="43030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1059657" y="2440781"/>
            <a:ext cx="127635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31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5488782" y="2440781"/>
            <a:ext cx="127635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32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4060032" y="2369344"/>
            <a:ext cx="127635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33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2702719" y="2440781"/>
            <a:ext cx="127635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34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6846094" y="2440781"/>
            <a:ext cx="127635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35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7989094" y="2440781"/>
            <a:ext cx="127635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36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22463">
            <a:off x="1434307" y="3974306"/>
            <a:ext cx="147955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37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936267">
            <a:off x="3375819" y="3974306"/>
            <a:ext cx="147955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38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952934">
            <a:off x="5017294" y="3974306"/>
            <a:ext cx="147955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39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82889">
            <a:off x="6766719" y="3972719"/>
            <a:ext cx="147955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40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25" y="5500688"/>
            <a:ext cx="14795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41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13" y="5500688"/>
            <a:ext cx="1479550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42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5445224"/>
            <a:ext cx="14795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43" name="ZoneTexte 34"/>
          <p:cNvSpPr txBox="1">
            <a:spLocks noChangeArrowheads="1"/>
          </p:cNvSpPr>
          <p:nvPr/>
        </p:nvSpPr>
        <p:spPr bwMode="auto">
          <a:xfrm>
            <a:off x="2714625" y="928688"/>
            <a:ext cx="55721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4800" b="1" i="1" u="sng" dirty="0"/>
              <a:t>Payant</a:t>
            </a:r>
          </a:p>
        </p:txBody>
      </p:sp>
      <p:sp>
        <p:nvSpPr>
          <p:cNvPr id="43044" name="ZoneTexte 35"/>
          <p:cNvSpPr txBox="1">
            <a:spLocks noChangeArrowheads="1"/>
          </p:cNvSpPr>
          <p:nvPr/>
        </p:nvSpPr>
        <p:spPr bwMode="auto">
          <a:xfrm rot="-5400000">
            <a:off x="-199231" y="2529682"/>
            <a:ext cx="157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dirty="0"/>
              <a:t>En bataille</a:t>
            </a:r>
          </a:p>
        </p:txBody>
      </p:sp>
      <p:sp>
        <p:nvSpPr>
          <p:cNvPr id="43045" name="ZoneTexte 36"/>
          <p:cNvSpPr txBox="1">
            <a:spLocks noChangeArrowheads="1"/>
          </p:cNvSpPr>
          <p:nvPr/>
        </p:nvSpPr>
        <p:spPr bwMode="auto">
          <a:xfrm rot="-6907807">
            <a:off x="415132" y="4150519"/>
            <a:ext cx="1047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 dirty="0"/>
              <a:t>En épi</a:t>
            </a:r>
          </a:p>
        </p:txBody>
      </p:sp>
      <p:sp>
        <p:nvSpPr>
          <p:cNvPr id="43046" name="ZoneTexte 37"/>
          <p:cNvSpPr txBox="1">
            <a:spLocks noChangeArrowheads="1"/>
          </p:cNvSpPr>
          <p:nvPr/>
        </p:nvSpPr>
        <p:spPr bwMode="auto">
          <a:xfrm>
            <a:off x="0" y="5572125"/>
            <a:ext cx="1643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 dirty="0"/>
              <a:t>En créneau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9001125" cy="73558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800" b="1" i="1" u="sng" dirty="0"/>
              <a:t>STATIONNEMENT DANGEREUX</a:t>
            </a:r>
          </a:p>
          <a:p>
            <a:pPr>
              <a:defRPr/>
            </a:pPr>
            <a:endParaRPr lang="fr-FR" sz="2800" dirty="0"/>
          </a:p>
          <a:p>
            <a:pPr marL="265113" indent="-265113">
              <a:defRPr/>
            </a:pPr>
            <a:r>
              <a:rPr lang="fr-FR" sz="2800" dirty="0"/>
              <a:t>_</a:t>
            </a:r>
            <a:r>
              <a:rPr lang="fr-FR" sz="2800" i="1" dirty="0"/>
              <a:t>A proximité des intersections, virages </a:t>
            </a:r>
            <a:r>
              <a:rPr lang="fr-FR" sz="2800" i="1" dirty="0" smtClean="0"/>
              <a:t>, </a:t>
            </a:r>
            <a:r>
              <a:rPr lang="fr-FR" sz="2800" i="1" dirty="0"/>
              <a:t>sommets de côte, passages à niveau.</a:t>
            </a:r>
          </a:p>
          <a:p>
            <a:pPr>
              <a:defRPr/>
            </a:pPr>
            <a:endParaRPr lang="fr-FR" sz="2800" dirty="0"/>
          </a:p>
          <a:p>
            <a:pPr algn="ctr">
              <a:defRPr/>
            </a:pPr>
            <a:r>
              <a:rPr lang="fr-FR" sz="2800" b="1" i="1" u="sng" dirty="0"/>
              <a:t>STATIONNEMENT </a:t>
            </a:r>
            <a:r>
              <a:rPr lang="fr-FR" sz="2800" b="1" i="1" u="sng"/>
              <a:t>GENANT </a:t>
            </a:r>
            <a:endParaRPr lang="fr-FR" sz="2800" b="1" i="1" u="sng" dirty="0"/>
          </a:p>
          <a:p>
            <a:pPr>
              <a:defRPr/>
            </a:pPr>
            <a:endParaRPr lang="fr-FR" sz="2800" dirty="0"/>
          </a:p>
          <a:p>
            <a:pPr>
              <a:defRPr/>
            </a:pPr>
            <a:r>
              <a:rPr lang="fr-FR" sz="2800" dirty="0"/>
              <a:t>_ </a:t>
            </a:r>
            <a:r>
              <a:rPr lang="fr-FR" sz="2800" i="1" dirty="0"/>
              <a:t>les ponts, tunnels, passages souterrains</a:t>
            </a:r>
          </a:p>
          <a:p>
            <a:pPr>
              <a:defRPr/>
            </a:pPr>
            <a:r>
              <a:rPr lang="fr-FR" sz="2800" i="1" dirty="0"/>
              <a:t>_ Sur les arrêts et les  voies réservées.</a:t>
            </a:r>
          </a:p>
          <a:p>
            <a:pPr>
              <a:defRPr/>
            </a:pPr>
            <a:r>
              <a:rPr lang="fr-FR" sz="2800" i="1" dirty="0"/>
              <a:t>_ Devant un panneau si on risque de cacher la visibilité.</a:t>
            </a:r>
          </a:p>
          <a:p>
            <a:pPr>
              <a:defRPr/>
            </a:pPr>
            <a:r>
              <a:rPr lang="fr-FR" sz="2800" i="1" dirty="0"/>
              <a:t>_ Aux abords d’une ligne continue.</a:t>
            </a:r>
          </a:p>
          <a:p>
            <a:pPr>
              <a:defRPr/>
            </a:pPr>
            <a:r>
              <a:rPr lang="fr-FR" sz="2800" i="1" dirty="0"/>
              <a:t>_ Les trottoirs et les passages piétons.   </a:t>
            </a:r>
          </a:p>
          <a:p>
            <a:pPr>
              <a:tabLst>
                <a:tab pos="0" algn="l"/>
              </a:tabLst>
              <a:defRPr/>
            </a:pPr>
            <a:r>
              <a:rPr lang="fr-FR" sz="2800" i="1" dirty="0"/>
              <a:t>_ Devant les  parkings, garages, propriétés privées .</a:t>
            </a:r>
          </a:p>
          <a:p>
            <a:pPr>
              <a:defRPr/>
            </a:pPr>
            <a:r>
              <a:rPr lang="fr-FR" sz="2800" i="1" dirty="0"/>
              <a:t>_ Stationnement en double file.</a:t>
            </a:r>
          </a:p>
          <a:p>
            <a:pPr>
              <a:defRPr/>
            </a:pPr>
            <a:endParaRPr lang="fr-FR" sz="2400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i="1" u="sng" dirty="0" smtClean="0">
                <a:solidFill>
                  <a:schemeClr val="tx1"/>
                </a:solidFill>
              </a:rPr>
              <a:t>STATIONNEMENT  ABUSIF</a:t>
            </a:r>
            <a:endParaRPr lang="fr-FR" sz="4800" b="1" i="1" u="sng" dirty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142976" y="2357430"/>
            <a:ext cx="778674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i="1" dirty="0" smtClean="0"/>
              <a:t>E</a:t>
            </a:r>
            <a:r>
              <a:rPr lang="fr-FR" sz="3600" i="1" dirty="0" smtClean="0"/>
              <a:t>ST CONSIDERE COMME ABUSIF LE FAIT DE LAISSER SON VEHICULE STATIONNER SUR  UN PARKING GRATUIT DURANT PLUS DE 7 </a:t>
            </a:r>
            <a:r>
              <a:rPr lang="fr-FR" sz="3600" i="1" smtClean="0"/>
              <a:t>JOURS 	SANS LE DEPLACER</a:t>
            </a:r>
            <a:endParaRPr lang="fr-FR" sz="3600" i="1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user\Desktop\planches et panneaux de signalisation\panneaux stionnement et obligation\arret stationnemen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285750"/>
            <a:ext cx="1143000" cy="1000125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</p:pic>
      <p:pic>
        <p:nvPicPr>
          <p:cNvPr id="3" name="Picture 4" descr="C:\Users\user\Desktop\planches et panneaux de signalisation\panneaux stionnement et obligation\interdi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25" y="285750"/>
            <a:ext cx="1214438" cy="1000125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</p:pic>
      <p:pic>
        <p:nvPicPr>
          <p:cNvPr id="16388" name="Picture 4" descr="C:\Users\user\Desktop\planches et panneaux de signalisation\panneaux stionnement et obligation\panneau15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86063" y="285750"/>
            <a:ext cx="1428750" cy="1000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6389" name="Picture 4" descr="C:\Users\user\Desktop\planches et panneaux de signalisation\panneaux stionnement et obligation\interdi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4813" y="285750"/>
            <a:ext cx="1500187" cy="1000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16390" name="ZoneTexte 5"/>
          <p:cNvSpPr txBox="1">
            <a:spLocks noChangeArrowheads="1"/>
          </p:cNvSpPr>
          <p:nvPr/>
        </p:nvSpPr>
        <p:spPr bwMode="auto">
          <a:xfrm>
            <a:off x="4572000" y="785813"/>
            <a:ext cx="595313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900" b="1" dirty="0"/>
              <a:t>16.31</a:t>
            </a:r>
          </a:p>
        </p:txBody>
      </p:sp>
      <p:pic>
        <p:nvPicPr>
          <p:cNvPr id="1639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0" y="285750"/>
            <a:ext cx="1500188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4" descr="C:\Users\user\Desktop\planches et panneaux de signalisation\panneaux stionnement et obligation\interditdisque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15188" y="285750"/>
            <a:ext cx="135731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4" descr="C:\Users\user\Desktop\planches et panneaux de signalisation\panneaux stionnement et obligation\durée limité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8625" y="1285875"/>
            <a:ext cx="12144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4" name="Picture 4" descr="C:\Users\user\Desktop\planches et panneaux de signalisation\panneaux stionnement et obligation\payant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43063" y="1285875"/>
            <a:ext cx="12144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5" name="Picture 2" descr="C:\Documents and Settings\Administrateur\Mes documents\Signalisation de stationnement_files\edzasi.gif"/>
          <p:cNvPicPr>
            <a:picLocks noChangeAspect="1" noChangeArrowheads="1"/>
          </p:cNvPicPr>
          <p:nvPr/>
        </p:nvPicPr>
        <p:blipFill>
          <a:blip r:embed="rId10" cstate="print">
            <a:lum contrast="12000"/>
          </a:blip>
          <a:srcRect/>
          <a:stretch>
            <a:fillRect/>
          </a:stretch>
        </p:blipFill>
        <p:spPr bwMode="auto">
          <a:xfrm>
            <a:off x="2857500" y="1285875"/>
            <a:ext cx="142875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396" name="Picture 4" descr="C:\Users\user\Desktop\planches et panneaux de signalisation\panneaux stionnement et obligation\entre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86250" y="1285875"/>
            <a:ext cx="1428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7" name="Picture 4" descr="C:\Users\user\Desktop\planches et panneaux de signalisation\panneaux stionnement et obligation\stationne.gif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715000" y="1285875"/>
            <a:ext cx="13573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8" name="Picture 4" descr="C:\Users\user\Desktop\planches et panneaux de signalisation\panneaux stionnement et obligation\GIG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72330" y="1285860"/>
            <a:ext cx="15001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9" name="Picture 4" descr="C:\Users\user\Desktop\planches et panneaux de signalisation\panneaux stionnement et obligation\fourrière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28625" y="2428875"/>
            <a:ext cx="1214438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 descr="C:\Users\user\Desktop\planches et panneaux de signalisation\panneaux stionnement et obligation\interdi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3063" y="2428875"/>
            <a:ext cx="1285875" cy="8572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18" name="Rectangle 17"/>
          <p:cNvSpPr/>
          <p:nvPr/>
        </p:nvSpPr>
        <p:spPr>
          <a:xfrm>
            <a:off x="1643063" y="3286125"/>
            <a:ext cx="1285875" cy="3571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9" name="Flèche gauche 18"/>
          <p:cNvSpPr/>
          <p:nvPr/>
        </p:nvSpPr>
        <p:spPr>
          <a:xfrm>
            <a:off x="1928813" y="3286125"/>
            <a:ext cx="714375" cy="357188"/>
          </a:xfrm>
          <a:prstGeom prst="leftArrow">
            <a:avLst/>
          </a:prstGeom>
          <a:solidFill>
            <a:schemeClr val="accent4">
              <a:lumMod val="10000"/>
            </a:schemeClr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pic>
        <p:nvPicPr>
          <p:cNvPr id="20" name="Picture 4" descr="C:\Users\user\Desktop\planches et panneaux de signalisation\panneaux stionnement et obligation\interdi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8938" y="2428875"/>
            <a:ext cx="1357312" cy="7858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1" name="Organigramme : Processus 20"/>
          <p:cNvSpPr/>
          <p:nvPr/>
        </p:nvSpPr>
        <p:spPr>
          <a:xfrm>
            <a:off x="2928938" y="3214688"/>
            <a:ext cx="1357312" cy="42862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2" name="Flèche droite 21"/>
          <p:cNvSpPr/>
          <p:nvPr/>
        </p:nvSpPr>
        <p:spPr>
          <a:xfrm>
            <a:off x="3214688" y="3286125"/>
            <a:ext cx="857250" cy="357189"/>
          </a:xfrm>
          <a:prstGeom prst="rightArrow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pic>
        <p:nvPicPr>
          <p:cNvPr id="23" name="Picture 4" descr="C:\Users\user\Desktop\planches et panneaux de signalisation\panneaux stionnement et obligation\interdi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50" y="2428875"/>
            <a:ext cx="1428750" cy="857250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4" name="Rectangle 23"/>
          <p:cNvSpPr/>
          <p:nvPr/>
        </p:nvSpPr>
        <p:spPr>
          <a:xfrm>
            <a:off x="4214810" y="3286124"/>
            <a:ext cx="1500187" cy="4286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5" name="Double flèche horizontale 24"/>
          <p:cNvSpPr/>
          <p:nvPr/>
        </p:nvSpPr>
        <p:spPr>
          <a:xfrm>
            <a:off x="4500563" y="3286125"/>
            <a:ext cx="1001712" cy="357188"/>
          </a:xfrm>
          <a:prstGeom prst="leftRightArrow">
            <a:avLst/>
          </a:prstGeom>
          <a:solidFill>
            <a:schemeClr val="accent4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pic>
        <p:nvPicPr>
          <p:cNvPr id="26" name="Picture 4" descr="C:\Users\user\Desktop\planches et panneaux de signalisation\panneaux stionnement et obligation\interdi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2428875"/>
            <a:ext cx="1357313" cy="785813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7" name="Rectangle 26"/>
          <p:cNvSpPr/>
          <p:nvPr/>
        </p:nvSpPr>
        <p:spPr>
          <a:xfrm>
            <a:off x="5715000" y="3214688"/>
            <a:ext cx="1357313" cy="5000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8" name="Flèche vers le haut 27"/>
          <p:cNvSpPr/>
          <p:nvPr/>
        </p:nvSpPr>
        <p:spPr>
          <a:xfrm>
            <a:off x="6143625" y="3214688"/>
            <a:ext cx="484188" cy="477837"/>
          </a:xfrm>
          <a:prstGeom prst="upArrow">
            <a:avLst>
              <a:gd name="adj1" fmla="val 33103"/>
              <a:gd name="adj2" fmla="val 50000"/>
            </a:avLst>
          </a:prstGeom>
          <a:solidFill>
            <a:schemeClr val="accent4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pic>
        <p:nvPicPr>
          <p:cNvPr id="29" name="Picture 4" descr="C:\Users\user\Desktop\planches et panneaux de signalisation\panneaux stionnement et obligation\interdi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2313" y="2428875"/>
            <a:ext cx="1500187" cy="785813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0" name="Organigramme : Processus 29"/>
          <p:cNvSpPr/>
          <p:nvPr/>
        </p:nvSpPr>
        <p:spPr>
          <a:xfrm>
            <a:off x="7072313" y="3214688"/>
            <a:ext cx="1500187" cy="500062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31" name="Flèche vers le bas 30"/>
          <p:cNvSpPr/>
          <p:nvPr/>
        </p:nvSpPr>
        <p:spPr>
          <a:xfrm>
            <a:off x="7643813" y="3286125"/>
            <a:ext cx="428625" cy="428625"/>
          </a:xfrm>
          <a:prstGeom prst="downArrow">
            <a:avLst/>
          </a:prstGeom>
          <a:solidFill>
            <a:schemeClr val="accent4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pic>
        <p:nvPicPr>
          <p:cNvPr id="16415" name="Picture 2" descr="C:\Documents and Settings\Administrateur\Mes documents\Signalisation de stationnement_files\sdzqsi.gif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57188" y="3643313"/>
            <a:ext cx="1785937" cy="16430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416" name="Picture 4" descr="C:\Users\user\Desktop\planches et panneaux de signalisation\panneaux stionnement et obligation\soties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286500" y="3714750"/>
            <a:ext cx="22860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18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071938" y="3714750"/>
            <a:ext cx="2214562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17" name="Picture 4" descr="C:\Users\user\Desktop\planches et panneaux de signalisation\panneaux stionnement et obligation\sortie.gif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071688" y="3643313"/>
            <a:ext cx="2071687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714375" y="428625"/>
            <a:ext cx="8429625" cy="928688"/>
          </a:xfrm>
        </p:spPr>
        <p:txBody>
          <a:bodyPr/>
          <a:lstStyle/>
          <a:p>
            <a:pPr eaLnBrk="1" hangingPunct="1">
              <a:defRPr/>
            </a:pPr>
            <a:r>
              <a:rPr lang="fr-FR" sz="4000" b="1" i="1" u="sng" dirty="0" smtClean="0">
                <a:solidFill>
                  <a:schemeClr val="tx1"/>
                </a:solidFill>
              </a:rPr>
              <a:t>Arrêt et stationnement interdits</a:t>
            </a:r>
          </a:p>
        </p:txBody>
      </p:sp>
      <p:pic>
        <p:nvPicPr>
          <p:cNvPr id="17411" name="Picture 4" descr="C:\Users\user\Desktop\planches et panneaux de signalisation\panneaux stionnement et obligation\arret stationnemen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25" y="1571625"/>
            <a:ext cx="32861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785813" y="6143625"/>
            <a:ext cx="7000875" cy="714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7413" name="ZoneTexte 4"/>
          <p:cNvSpPr txBox="1">
            <a:spLocks noChangeArrowheads="1"/>
          </p:cNvSpPr>
          <p:nvPr/>
        </p:nvSpPr>
        <p:spPr bwMode="auto">
          <a:xfrm>
            <a:off x="3643313" y="5214938"/>
            <a:ext cx="12858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4800" b="1" dirty="0" smtClean="0"/>
              <a:t>ou</a:t>
            </a:r>
            <a:endParaRPr lang="fr-FR" sz="48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928662" y="55007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052513"/>
            <a:ext cx="9144000" cy="1728787"/>
          </a:xfrm>
        </p:spPr>
        <p:txBody>
          <a:bodyPr/>
          <a:lstStyle/>
          <a:p>
            <a:pPr eaLnBrk="1" hangingPunct="1">
              <a:defRPr/>
            </a:pPr>
            <a:r>
              <a:rPr lang="fr-FR" b="1" u="sng" dirty="0" smtClean="0"/>
              <a:t>Ss</a:t>
            </a:r>
          </a:p>
        </p:txBody>
      </p:sp>
      <p:pic>
        <p:nvPicPr>
          <p:cNvPr id="18435" name="Picture 4" descr="C:\Users\user\Desktop\planches et panneaux de signalisation\panneaux stionnement et obligation\interd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50" y="200025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ZoneTexte 6"/>
          <p:cNvSpPr txBox="1">
            <a:spLocks noChangeArrowheads="1"/>
          </p:cNvSpPr>
          <p:nvPr/>
        </p:nvSpPr>
        <p:spPr bwMode="auto">
          <a:xfrm>
            <a:off x="1285875" y="357188"/>
            <a:ext cx="62865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3600" b="1" i="1" u="sng" dirty="0"/>
              <a:t>Stationnement  Interdit</a:t>
            </a:r>
          </a:p>
        </p:txBody>
      </p:sp>
      <p:pic>
        <p:nvPicPr>
          <p:cNvPr id="18437" name="Picture 4" descr="C:\Users\user\Desktop\planches et panneaux de signalisation\panneaux stionnement et obligation\interd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50" y="200025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4" descr="C:\Users\user\Desktop\planches et panneaux de signalisation\panneaux stionnement et obligation\interd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1714488"/>
            <a:ext cx="3357586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Moins 8"/>
          <p:cNvSpPr/>
          <p:nvPr/>
        </p:nvSpPr>
        <p:spPr>
          <a:xfrm>
            <a:off x="785813" y="5857875"/>
            <a:ext cx="1000125" cy="357188"/>
          </a:xfrm>
          <a:prstGeom prst="mathMinus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1" name="Moins 10"/>
          <p:cNvSpPr/>
          <p:nvPr/>
        </p:nvSpPr>
        <p:spPr>
          <a:xfrm>
            <a:off x="4786313" y="5857875"/>
            <a:ext cx="928687" cy="357188"/>
          </a:xfrm>
          <a:prstGeom prst="mathMinus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2" name="Moins 11"/>
          <p:cNvSpPr/>
          <p:nvPr/>
        </p:nvSpPr>
        <p:spPr>
          <a:xfrm>
            <a:off x="3500438" y="5857875"/>
            <a:ext cx="1000125" cy="357188"/>
          </a:xfrm>
          <a:prstGeom prst="mathMinus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3" name="Moins 12"/>
          <p:cNvSpPr/>
          <p:nvPr/>
        </p:nvSpPr>
        <p:spPr>
          <a:xfrm>
            <a:off x="2071688" y="5857875"/>
            <a:ext cx="1000125" cy="357188"/>
          </a:xfrm>
          <a:prstGeom prst="mathMinus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4" name="Moins 13"/>
          <p:cNvSpPr/>
          <p:nvPr/>
        </p:nvSpPr>
        <p:spPr>
          <a:xfrm>
            <a:off x="6072188" y="5857875"/>
            <a:ext cx="928687" cy="357188"/>
          </a:xfrm>
          <a:prstGeom prst="mathMinus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5" name="Moins 14"/>
          <p:cNvSpPr/>
          <p:nvPr/>
        </p:nvSpPr>
        <p:spPr>
          <a:xfrm>
            <a:off x="7429500" y="5857875"/>
            <a:ext cx="928688" cy="357188"/>
          </a:xfrm>
          <a:prstGeom prst="mathMinus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8445" name="ZoneTexte 15"/>
          <p:cNvSpPr txBox="1">
            <a:spLocks noChangeArrowheads="1"/>
          </p:cNvSpPr>
          <p:nvPr/>
        </p:nvSpPr>
        <p:spPr bwMode="auto">
          <a:xfrm>
            <a:off x="4071938" y="5143500"/>
            <a:ext cx="16430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4000" b="1" dirty="0"/>
              <a:t>ou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691680" y="1124744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u="sng" dirty="0" smtClean="0"/>
              <a:t>ARRET AUTORISE</a:t>
            </a:r>
            <a:endParaRPr lang="fr-FR" sz="2800" b="1" i="1" u="sng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1" i="1" u="sng" dirty="0" smtClean="0">
                <a:solidFill>
                  <a:schemeClr val="tx1"/>
                </a:solidFill>
              </a:rPr>
              <a:t>Stationnement interdit du 1° au 15 du côté où le panneau est implanté</a:t>
            </a:r>
            <a:endParaRPr lang="fr-FR" sz="3600" b="1" i="1" u="sng" dirty="0">
              <a:solidFill>
                <a:schemeClr val="tx1"/>
              </a:solidFill>
            </a:endParaRPr>
          </a:p>
        </p:txBody>
      </p:sp>
      <p:sp>
        <p:nvSpPr>
          <p:cNvPr id="5" name="Organigramme : Connecteur 4"/>
          <p:cNvSpPr/>
          <p:nvPr/>
        </p:nvSpPr>
        <p:spPr>
          <a:xfrm>
            <a:off x="3203848" y="2060848"/>
            <a:ext cx="3511292" cy="3439854"/>
          </a:xfrm>
          <a:prstGeom prst="flowChartConnector">
            <a:avLst/>
          </a:prstGeom>
          <a:solidFill>
            <a:schemeClr val="bg1"/>
          </a:solidFill>
          <a:ln w="1206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just"/>
            <a:endParaRPr lang="fr-FR" dirty="0" smtClean="0"/>
          </a:p>
          <a:p>
            <a:pPr algn="just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780704" y="3350697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sz="2400" dirty="0"/>
          </a:p>
        </p:txBody>
      </p:sp>
      <p:sp>
        <p:nvSpPr>
          <p:cNvPr id="7" name="Organigramme : Connecteur 6"/>
          <p:cNvSpPr/>
          <p:nvPr/>
        </p:nvSpPr>
        <p:spPr>
          <a:xfrm>
            <a:off x="3419872" y="2276872"/>
            <a:ext cx="3071834" cy="2996976"/>
          </a:xfrm>
          <a:prstGeom prst="flowChartConnector">
            <a:avLst/>
          </a:prstGeom>
          <a:solidFill>
            <a:schemeClr val="bg1"/>
          </a:solidFill>
          <a:ln w="400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just"/>
            <a:endParaRPr lang="fr-FR" dirty="0" smtClean="0"/>
          </a:p>
          <a:p>
            <a:pPr algn="just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9186643" y="3765878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fr-FR" sz="24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9992" y="2492896"/>
            <a:ext cx="150418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800" i="1" dirty="0" smtClean="0">
                <a:solidFill>
                  <a:srgbClr val="FFFFFF"/>
                </a:solidFill>
                <a:latin typeface="Verdana"/>
              </a:rPr>
              <a:t>1.15</a:t>
            </a:r>
            <a:endParaRPr lang="fr-FR" i="1" dirty="0" smtClean="0">
              <a:solidFill>
                <a:srgbClr val="FFFFFF"/>
              </a:solidFill>
            </a:endParaRPr>
          </a:p>
          <a:p>
            <a:endParaRPr lang="fr-FR" i="1" dirty="0"/>
          </a:p>
        </p:txBody>
      </p:sp>
      <p:sp>
        <p:nvSpPr>
          <p:cNvPr id="11" name="Rectangle 10"/>
          <p:cNvSpPr/>
          <p:nvPr/>
        </p:nvSpPr>
        <p:spPr>
          <a:xfrm rot="2961508">
            <a:off x="3450737" y="3619071"/>
            <a:ext cx="3146874" cy="38860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929688" cy="1643063"/>
          </a:xfrm>
        </p:spPr>
        <p:txBody>
          <a:bodyPr/>
          <a:lstStyle/>
          <a:p>
            <a:pPr>
              <a:defRPr/>
            </a:pPr>
            <a:r>
              <a:rPr lang="fr-FR" sz="4000" b="1" u="sng" dirty="0" smtClean="0">
                <a:solidFill>
                  <a:srgbClr val="FFFFFF"/>
                </a:solidFill>
              </a:rPr>
              <a:t>Stationnement interdit du 16 au 31 du côté où le panneau est implanté</a:t>
            </a:r>
            <a:endParaRPr lang="fr-FR" sz="4000" b="1" u="sng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0" y="1571625"/>
            <a:ext cx="8229600" cy="4530725"/>
          </a:xfrm>
        </p:spPr>
        <p:txBody>
          <a:bodyPr/>
          <a:lstStyle/>
          <a:p>
            <a:pPr>
              <a:defRPr/>
            </a:pPr>
            <a:endParaRPr lang="fr-FR" dirty="0" smtClean="0"/>
          </a:p>
          <a:p>
            <a:pPr>
              <a:defRPr/>
            </a:pPr>
            <a:endParaRPr lang="fr-FR" dirty="0"/>
          </a:p>
        </p:txBody>
      </p:sp>
      <p:pic>
        <p:nvPicPr>
          <p:cNvPr id="27652" name="Picture 4" descr="C:\Users\user\Desktop\planches et panneaux de signalisation\panneaux stionnement et obligation\interd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772816"/>
            <a:ext cx="4071955" cy="432048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7653" name="ZoneTexte 5"/>
          <p:cNvSpPr txBox="1">
            <a:spLocks noChangeArrowheads="1"/>
          </p:cNvSpPr>
          <p:nvPr/>
        </p:nvSpPr>
        <p:spPr bwMode="auto">
          <a:xfrm>
            <a:off x="2857488" y="4143375"/>
            <a:ext cx="2428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3200" b="1" dirty="0"/>
              <a:t>16.31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6248" y="5214938"/>
            <a:ext cx="714375" cy="1643062"/>
          </a:xfrm>
          <a:prstGeom prst="rect">
            <a:avLst/>
          </a:prstGeom>
          <a:ln w="38100"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b="1" u="sng" dirty="0" smtClean="0">
                <a:solidFill>
                  <a:schemeClr val="tx1">
                    <a:lumMod val="95000"/>
                  </a:schemeClr>
                </a:solidFill>
              </a:rPr>
              <a:t>Stationnement interdit après le panneau</a:t>
            </a:r>
            <a:endParaRPr lang="fr-FR" b="1" u="sng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23556" name="Picture 4" descr="C:\Users\user\Desktop\planches et panneaux de signalisation\panneaux stionnement et obligation\interd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1500174"/>
            <a:ext cx="428628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lèche vers le haut 4"/>
          <p:cNvSpPr/>
          <p:nvPr/>
        </p:nvSpPr>
        <p:spPr>
          <a:xfrm>
            <a:off x="4429124" y="5286388"/>
            <a:ext cx="484187" cy="1357313"/>
          </a:xfrm>
          <a:prstGeom prst="upArrow">
            <a:avLst>
              <a:gd name="adj1" fmla="val 61265"/>
              <a:gd name="adj2" fmla="val 50000"/>
            </a:avLst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3036</TotalTime>
  <Words>515</Words>
  <Application>Microsoft Office PowerPoint</Application>
  <PresentationFormat>Affichage à l'écran (4:3)</PresentationFormat>
  <Paragraphs>109</Paragraphs>
  <Slides>32</Slides>
  <Notes>29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Globe</vt:lpstr>
      <vt:lpstr>Cours de code de la route</vt:lpstr>
      <vt:lpstr>LES PANNEAUX D’ARRET ET DE STATIONNEMENT</vt:lpstr>
      <vt:lpstr>Arrêt                  stationnement</vt:lpstr>
      <vt:lpstr>Diapositive 4</vt:lpstr>
      <vt:lpstr>Arrêt et stationnement interdits</vt:lpstr>
      <vt:lpstr>Ss</vt:lpstr>
      <vt:lpstr>Stationnement interdit du 1° au 15 du côté où le panneau est implanté</vt:lpstr>
      <vt:lpstr>Stationnement interdit du 16 au 31 du côté où le panneau est implanté</vt:lpstr>
      <vt:lpstr>Stationnement interdit après le panneau</vt:lpstr>
      <vt:lpstr>Stationnement interdit avant  le panneau</vt:lpstr>
      <vt:lpstr>Stationnement interdit avant et après le panneau</vt:lpstr>
      <vt:lpstr>Stationnement interdit à gauche et  à droite du panneau</vt:lpstr>
      <vt:lpstr>Stationnement interdit à gauche du panneau</vt:lpstr>
      <vt:lpstr>Stationnement interdit à droite du panneau</vt:lpstr>
      <vt:lpstr>Stationnement interdit uniquement aux véhicules de transport de marchandises</vt:lpstr>
      <vt:lpstr>Stationnement Interdit risque d’être mise en fourrière</vt:lpstr>
      <vt:lpstr>Arrêt et stationnement interdits risque d’être mise en fourrière</vt:lpstr>
      <vt:lpstr> Stationnement et arrêt Interdits sauf G.I.G – G.I.C</vt:lpstr>
      <vt:lpstr>Entrée de zone à stationnement  interdit</vt:lpstr>
      <vt:lpstr>Entrée de Zone à Stationnement payant à durée limitée</vt:lpstr>
      <vt:lpstr>Entrée de Zone à Stationnement contrôlé par disque à durée limitée</vt:lpstr>
      <vt:lpstr>Entrée de zone à stationnement  unilatéral à alternance semi-mensuelle</vt:lpstr>
      <vt:lpstr>Diapositive 23</vt:lpstr>
      <vt:lpstr>Sortie de Zone à Stationnement  Interdit</vt:lpstr>
      <vt:lpstr>Sortie de zone à stationnement payant à durée limitée</vt:lpstr>
      <vt:lpstr>Sortie de zone à stationnement unilatéral à alternance semi-mensuelle</vt:lpstr>
      <vt:lpstr>Sortie de zone à stationnement unilatéral contrôlé par disque</vt:lpstr>
      <vt:lpstr>LES  TROIS TYPES DE STATIONNEMENT</vt:lpstr>
      <vt:lpstr>UNE ZONE  BLEUE EST UN STATIONNEMENT CONTRÔLE PAR DISQUE</vt:lpstr>
      <vt:lpstr>Stationnement payant à durée limitée</vt:lpstr>
      <vt:lpstr>Diapositive 31</vt:lpstr>
      <vt:lpstr>STATIONNEMENT  ABUSIF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de conduite </dc:title>
  <dc:creator>serveur</dc:creator>
  <cp:lastModifiedBy>dell</cp:lastModifiedBy>
  <cp:revision>542</cp:revision>
  <dcterms:created xsi:type="dcterms:W3CDTF">2010-11-15T07:48:37Z</dcterms:created>
  <dcterms:modified xsi:type="dcterms:W3CDTF">2007-11-04T23:41:07Z</dcterms:modified>
</cp:coreProperties>
</file>