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61" r:id="rId5"/>
    <p:sldId id="262" r:id="rId6"/>
    <p:sldId id="259" r:id="rId7"/>
    <p:sldId id="258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0"/>
    <p:restoredTop sz="94628"/>
  </p:normalViewPr>
  <p:slideViewPr>
    <p:cSldViewPr snapToGrid="0" snapToObjects="1">
      <p:cViewPr varScale="1">
        <p:scale>
          <a:sx n="147" d="100"/>
          <a:sy n="147" d="100"/>
        </p:scale>
        <p:origin x="200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82985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50485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GB" dirty="0"/>
              <a:t>–</a:t>
            </a:r>
            <a:r>
              <a:rPr dirty="0"/>
              <a:t> </a:t>
            </a:r>
            <a:r>
              <a:rPr lang="en-GB" dirty="0" err="1"/>
              <a:t>SUIT@</a:t>
            </a:r>
            <a:r>
              <a:rPr lang="en-GB" baseline="0" dirty="0" err="1"/>
              <a:t>Bangkok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moran-suit-manifest-03" TargetMode="External"/><Relationship Id="rId2" Type="http://schemas.openxmlformats.org/officeDocument/2006/relationships/hyperlink" Target="https://datatracker.ietf.org/wg/suit/abou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.io/fxh6D" TargetMode="External"/><Relationship Id="rId4" Type="http://schemas.openxmlformats.org/officeDocument/2006/relationships/hyperlink" Target="http://jaimejim.github.io/docs/suit_post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5059971" y="1337969"/>
            <a:ext cx="3483937" cy="216683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defRPr sz="3900"/>
            </a:pPr>
            <a:r>
              <a:rPr lang="en-GB" sz="3600" dirty="0">
                <a:solidFill>
                  <a:schemeClr val="tx1"/>
                </a:solidFill>
              </a:rPr>
              <a:t>IETF Hackathon:</a:t>
            </a:r>
          </a:p>
          <a:p>
            <a:pPr algn="l">
              <a:defRPr sz="3900"/>
            </a:pPr>
            <a:r>
              <a:rPr lang="en-GB" sz="3600" dirty="0">
                <a:solidFill>
                  <a:schemeClr val="tx1"/>
                </a:solidFill>
              </a:rPr>
              <a:t>Software Updates for IoT (SUIT)</a:t>
            </a:r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5059970" y="3563169"/>
            <a:ext cx="3483937" cy="86089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  <a:defRPr sz="2400"/>
            </a:pPr>
            <a:r>
              <a:rPr lang="en-GB" sz="1400" dirty="0">
                <a:solidFill>
                  <a:schemeClr val="bg2"/>
                </a:solidFill>
              </a:rPr>
              <a:t>IETF 102</a:t>
            </a:r>
          </a:p>
          <a:p>
            <a:pPr algn="l">
              <a:lnSpc>
                <a:spcPct val="90000"/>
              </a:lnSpc>
              <a:defRPr sz="2400"/>
            </a:pPr>
            <a:r>
              <a:rPr lang="en-GB" sz="1400" dirty="0">
                <a:solidFill>
                  <a:schemeClr val="bg2"/>
                </a:solidFill>
              </a:rPr>
              <a:t>3-4 Nov, 2018 </a:t>
            </a:r>
          </a:p>
          <a:p>
            <a:pPr algn="l">
              <a:lnSpc>
                <a:spcPct val="90000"/>
              </a:lnSpc>
              <a:defRPr sz="2400"/>
            </a:pPr>
            <a:r>
              <a:rPr lang="en-GB" sz="1400" dirty="0">
                <a:solidFill>
                  <a:schemeClr val="bg2"/>
                </a:solidFill>
              </a:rPr>
              <a:t>Bangkok</a:t>
            </a: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5143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33F12-544F-45A5-9DBB-17CB5F9D18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1" r="1" b="1"/>
          <a:stretch/>
        </p:blipFill>
        <p:spPr>
          <a:xfrm>
            <a:off x="20" y="10"/>
            <a:ext cx="4518095" cy="51434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The Group</a:t>
            </a:r>
            <a:endParaRPr dirty="0"/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50223" y="1200151"/>
            <a:ext cx="2677886" cy="284280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Team:</a:t>
            </a:r>
            <a:endParaRPr lang="es-ES" dirty="0"/>
          </a:p>
          <a:p>
            <a:r>
              <a:rPr lang="en-GB" dirty="0"/>
              <a:t>Hannes Tschofenig </a:t>
            </a:r>
          </a:p>
          <a:p>
            <a:r>
              <a:rPr lang="en-GB" dirty="0"/>
              <a:t>Jaime Jiménez </a:t>
            </a:r>
          </a:p>
          <a:p>
            <a:r>
              <a:rPr lang="en-GB" dirty="0" err="1">
                <a:solidFill>
                  <a:srgbClr val="FF0000"/>
                </a:solidFill>
              </a:rPr>
              <a:t>Tadahiko</a:t>
            </a:r>
            <a:r>
              <a:rPr lang="en-GB" dirty="0">
                <a:solidFill>
                  <a:srgbClr val="FF0000"/>
                </a:solidFill>
              </a:rPr>
              <a:t> Ito </a:t>
            </a:r>
          </a:p>
          <a:p>
            <a:r>
              <a:rPr lang="en-GB" dirty="0" err="1">
                <a:solidFill>
                  <a:srgbClr val="FF0000"/>
                </a:solidFill>
              </a:rPr>
              <a:t>Yohei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Kaieda</a:t>
            </a:r>
            <a:r>
              <a:rPr lang="en-GB" dirty="0">
                <a:solidFill>
                  <a:srgbClr val="FF0000"/>
                </a:solidFill>
              </a:rPr>
              <a:t> </a:t>
            </a:r>
          </a:p>
          <a:p>
            <a:r>
              <a:rPr lang="en-GB" dirty="0">
                <a:solidFill>
                  <a:srgbClr val="FF0000"/>
                </a:solidFill>
              </a:rPr>
              <a:t>Yuichi </a:t>
            </a:r>
            <a:r>
              <a:rPr lang="en-GB" dirty="0" err="1">
                <a:solidFill>
                  <a:srgbClr val="FF0000"/>
                </a:solidFill>
              </a:rPr>
              <a:t>Takita</a:t>
            </a:r>
            <a:r>
              <a:rPr lang="en-GB" dirty="0">
                <a:solidFill>
                  <a:srgbClr val="FF0000"/>
                </a:solidFill>
              </a:rPr>
              <a:t>  </a:t>
            </a:r>
          </a:p>
          <a:p>
            <a:r>
              <a:rPr lang="en-GB" dirty="0">
                <a:solidFill>
                  <a:srgbClr val="00B050"/>
                </a:solidFill>
              </a:rPr>
              <a:t>Dan Petrie</a:t>
            </a:r>
          </a:p>
          <a:p>
            <a:r>
              <a:rPr lang="en-GB" dirty="0"/>
              <a:t>Emmanuel Baccelli</a:t>
            </a:r>
          </a:p>
          <a:p>
            <a:r>
              <a:rPr lang="en-GB" dirty="0"/>
              <a:t>Henk Birkholz</a:t>
            </a:r>
          </a:p>
          <a:p>
            <a:r>
              <a:rPr lang="en-GB" dirty="0">
                <a:solidFill>
                  <a:srgbClr val="00B050"/>
                </a:solidFill>
              </a:rPr>
              <a:t>Chris </a:t>
            </a:r>
            <a:r>
              <a:rPr lang="en-GB" dirty="0" err="1">
                <a:solidFill>
                  <a:srgbClr val="00B050"/>
                </a:solidFill>
              </a:rPr>
              <a:t>Inacio</a:t>
            </a:r>
            <a:endParaRPr lang="es-ES" dirty="0">
              <a:solidFill>
                <a:srgbClr val="00B050"/>
              </a:solidFill>
            </a:endParaRPr>
          </a:p>
          <a:p>
            <a:r>
              <a:rPr lang="en-GB" sz="3100" dirty="0"/>
              <a:t>Laurence Lundblade</a:t>
            </a:r>
            <a:endParaRPr sz="3100"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" name="Oval 2"/>
          <p:cNvSpPr/>
          <p:nvPr/>
        </p:nvSpPr>
        <p:spPr>
          <a:xfrm>
            <a:off x="165608" y="4288412"/>
            <a:ext cx="189412" cy="192486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199989"/>
            <a:ext cx="2435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s-ES" dirty="0"/>
              <a:t> time IETF </a:t>
            </a:r>
            <a:endParaRPr lang="en-GB" dirty="0"/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time SUIT Hackathon</a:t>
            </a:r>
            <a:endParaRPr lang="es-ES" dirty="0"/>
          </a:p>
        </p:txBody>
      </p:sp>
      <p:sp>
        <p:nvSpPr>
          <p:cNvPr id="9" name="Oval 8"/>
          <p:cNvSpPr/>
          <p:nvPr/>
        </p:nvSpPr>
        <p:spPr>
          <a:xfrm>
            <a:off x="165608" y="4585592"/>
            <a:ext cx="189412" cy="192486"/>
          </a:xfrm>
          <a:prstGeom prst="ellipse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2059B-9BCE-4B77-BD12-E6302834B3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500" y="928713"/>
            <a:ext cx="5188239" cy="35102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à¸à¸¥à¸à¸²à¸£à¸à¹à¸à¸«à¸²à¸£à¸¹à¸à¸ à¸²à¸à¸ªà¸³à¸«à¸£à¸±à¸ SAMR21 xpro">
            <a:extLst>
              <a:ext uri="{FF2B5EF4-FFF2-40B4-BE49-F238E27FC236}">
                <a16:creationId xmlns:a16="http://schemas.microsoft.com/office/drawing/2014/main" id="{B14C93DC-8D93-4D89-AEE9-455ADC09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07" y="1631948"/>
            <a:ext cx="2326243" cy="18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9675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Lots of </a:t>
            </a:r>
            <a:br>
              <a:rPr lang="en-US" dirty="0"/>
            </a:br>
            <a:r>
              <a:rPr lang="en-US" dirty="0"/>
              <a:t>Hardware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38655" y="1463040"/>
            <a:ext cx="2983666" cy="3445137"/>
          </a:xfrm>
          <a:prstGeom prst="rect">
            <a:avLst/>
          </a:prstGeom>
        </p:spPr>
        <p:txBody>
          <a:bodyPr/>
          <a:lstStyle/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GB" sz="2000" dirty="0">
                <a:solidFill>
                  <a:srgbClr val="24292E"/>
                </a:solidFill>
                <a:latin typeface="-apple-system"/>
              </a:rPr>
              <a:t>STM32F4-DISCOVERY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s-ES" sz="2000" dirty="0">
                <a:solidFill>
                  <a:srgbClr val="24292E"/>
                </a:solidFill>
                <a:latin typeface="-apple-system"/>
              </a:rPr>
              <a:t>NUCLEO-F207ZG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GB" sz="2000" dirty="0">
                <a:solidFill>
                  <a:srgbClr val="24292E"/>
                </a:solidFill>
                <a:latin typeface="-apple-system"/>
              </a:rPr>
              <a:t>SAMR21 </a:t>
            </a:r>
            <a:r>
              <a:rPr lang="en-GB" sz="2000" dirty="0" err="1">
                <a:solidFill>
                  <a:srgbClr val="24292E"/>
                </a:solidFill>
                <a:latin typeface="-apple-system"/>
              </a:rPr>
              <a:t>xpro</a:t>
            </a:r>
            <a:endParaRPr lang="en-GB" sz="2000" dirty="0">
              <a:solidFill>
                <a:srgbClr val="24292E"/>
              </a:solidFill>
              <a:latin typeface="-apple-system"/>
            </a:endParaRP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GB" sz="2000" dirty="0"/>
              <a:t>Renesas Starter Kit for RX231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US" sz="2000" dirty="0"/>
              <a:t>M</a:t>
            </a:r>
            <a:r>
              <a:rPr lang="en-GB" sz="2000" dirty="0"/>
              <a:t>CBSTM32F400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US" sz="2000" dirty="0"/>
              <a:t>C</a:t>
            </a:r>
            <a:r>
              <a:rPr lang="en-GB" sz="2000" dirty="0" err="1"/>
              <a:t>ustom</a:t>
            </a:r>
            <a:r>
              <a:rPr lang="en-GB" sz="2000" dirty="0"/>
              <a:t> SUIT Hackathon Board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endParaRPr lang="es-ES" sz="2000" dirty="0"/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endParaRPr lang="es-ES" sz="2000" dirty="0"/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endParaRPr lang="en-US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63BB75-C5CC-46EA-A86B-8911A16B8D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07" y="77862"/>
            <a:ext cx="2450373" cy="1669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5C37F-1723-4D0D-AA7A-4EF8FC6BC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965" y="205978"/>
            <a:ext cx="1285875" cy="2305050"/>
          </a:xfrm>
          <a:prstGeom prst="rect">
            <a:avLst/>
          </a:prstGeom>
        </p:spPr>
      </p:pic>
      <p:pic>
        <p:nvPicPr>
          <p:cNvPr id="12" name="Picture 4" descr="MCBSTM32F400 Evaluation Board">
            <a:extLst>
              <a:ext uri="{FF2B5EF4-FFF2-40B4-BE49-F238E27FC236}">
                <a16:creationId xmlns:a16="http://schemas.microsoft.com/office/drawing/2014/main" id="{7E3DE98C-694C-486C-8CBD-A1CFA6CA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46" y="2742011"/>
            <a:ext cx="2644173" cy="187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DB7063-2797-46BB-8538-D4EA11FB7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580" y="205978"/>
            <a:ext cx="1526216" cy="2256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5469C8-CD80-4E41-BA90-12D51CEC4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3748" y="3422675"/>
            <a:ext cx="2727960" cy="16819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DFC1D0-E2A6-4DA9-8BC9-D622E3C52836}"/>
              </a:ext>
            </a:extLst>
          </p:cNvPr>
          <p:cNvSpPr/>
          <p:nvPr/>
        </p:nvSpPr>
        <p:spPr>
          <a:xfrm>
            <a:off x="628314" y="2089953"/>
            <a:ext cx="1630680" cy="12192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E3FED-BA69-49E7-BF9A-EC1EEDA6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4" y="2242355"/>
            <a:ext cx="2316480" cy="857251"/>
          </a:xfrm>
        </p:spPr>
        <p:txBody>
          <a:bodyPr>
            <a:normAutofit/>
          </a:bodyPr>
          <a:lstStyle/>
          <a:p>
            <a:r>
              <a:rPr lang="en-US" dirty="0"/>
              <a:t>Laptop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449E6-5D91-4E37-A13D-7A75437D7670}"/>
              </a:ext>
            </a:extLst>
          </p:cNvPr>
          <p:cNvSpPr/>
          <p:nvPr/>
        </p:nvSpPr>
        <p:spPr>
          <a:xfrm>
            <a:off x="5884303" y="1131689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Renesas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EA356-9D01-47FC-AE75-C8A610A2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61" y="25712"/>
            <a:ext cx="1917191" cy="1182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7C4D8-A431-4DA0-BAA6-D519F2D9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678" y="828037"/>
            <a:ext cx="1526216" cy="2256678"/>
          </a:xfrm>
          <a:prstGeom prst="rect">
            <a:avLst/>
          </a:prstGeom>
        </p:spPr>
      </p:pic>
      <p:pic>
        <p:nvPicPr>
          <p:cNvPr id="11" name="Picture 6" descr="à¸à¸¥à¸à¸²à¸£à¸à¹à¸à¸«à¸²à¸£à¸¹à¸à¸ à¸²à¸à¸ªà¸³à¸«à¸£à¸±à¸ SAMR21 xpro">
            <a:extLst>
              <a:ext uri="{FF2B5EF4-FFF2-40B4-BE49-F238E27FC236}">
                <a16:creationId xmlns:a16="http://schemas.microsoft.com/office/drawing/2014/main" id="{832742FE-D928-4749-979E-4B571275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57" y="3153175"/>
            <a:ext cx="2326243" cy="18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4D8BA8-5B40-486F-9AA4-28C6EF048ECA}"/>
              </a:ext>
            </a:extLst>
          </p:cNvPr>
          <p:cNvSpPr/>
          <p:nvPr/>
        </p:nvSpPr>
        <p:spPr>
          <a:xfrm>
            <a:off x="7915842" y="2977921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STM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5EE8F3-FE45-4E65-8547-8D4C363ED975}"/>
              </a:ext>
            </a:extLst>
          </p:cNvPr>
          <p:cNvSpPr/>
          <p:nvPr/>
        </p:nvSpPr>
        <p:spPr>
          <a:xfrm>
            <a:off x="6108884" y="4799052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4292E"/>
                </a:solidFill>
                <a:latin typeface="-apple-system"/>
              </a:rPr>
              <a:t>SAMR21 </a:t>
            </a:r>
            <a:r>
              <a:rPr lang="en-GB" dirty="0" err="1">
                <a:solidFill>
                  <a:srgbClr val="24292E"/>
                </a:solidFill>
                <a:latin typeface="-apple-system"/>
              </a:rPr>
              <a:t>xpro</a:t>
            </a:r>
            <a:endParaRPr lang="en-GB" dirty="0">
              <a:solidFill>
                <a:srgbClr val="24292E"/>
              </a:solidFill>
              <a:latin typeface="-apple-system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CC451F-42BE-485B-B64C-82E701B75B7F}"/>
              </a:ext>
            </a:extLst>
          </p:cNvPr>
          <p:cNvGrpSpPr/>
          <p:nvPr/>
        </p:nvGrpSpPr>
        <p:grpSpPr>
          <a:xfrm>
            <a:off x="371930" y="443439"/>
            <a:ext cx="2316480" cy="1436967"/>
            <a:chOff x="371930" y="443439"/>
            <a:chExt cx="2316480" cy="1436967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8F031684-DBF3-43AF-94B6-FBCA39297F92}"/>
                </a:ext>
              </a:extLst>
            </p:cNvPr>
            <p:cNvSpPr/>
            <p:nvPr/>
          </p:nvSpPr>
          <p:spPr>
            <a:xfrm>
              <a:off x="1074420" y="1316355"/>
              <a:ext cx="754380" cy="564051"/>
            </a:xfrm>
            <a:prstGeom prst="down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0BB04B1-8B77-4DB2-ADE2-AFBEE4B233A2}"/>
                </a:ext>
              </a:extLst>
            </p:cNvPr>
            <p:cNvSpPr txBox="1">
              <a:spLocks/>
            </p:cNvSpPr>
            <p:nvPr/>
          </p:nvSpPr>
          <p:spPr>
            <a:xfrm>
              <a:off x="371930" y="610346"/>
              <a:ext cx="2316480" cy="8572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>
              <a:normAutofit fontScale="40000" lnSpcReduction="20000"/>
            </a:bodyPr>
            <a:lstStyle>
              <a:lvl1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hangingPunct="1"/>
              <a:r>
                <a:rPr lang="en-US" dirty="0"/>
                <a:t>Create </a:t>
              </a:r>
            </a:p>
            <a:p>
              <a:pPr hangingPunct="1"/>
              <a:r>
                <a:rPr lang="en-US" dirty="0"/>
                <a:t>Firmware &amp; Manifest</a:t>
              </a:r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4D2AE7-2F6F-430D-8089-DA5101C65B4C}"/>
                </a:ext>
              </a:extLst>
            </p:cNvPr>
            <p:cNvSpPr/>
            <p:nvPr/>
          </p:nvSpPr>
          <p:spPr>
            <a:xfrm>
              <a:off x="1363980" y="480060"/>
              <a:ext cx="297180" cy="281934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60BB01-CD06-4487-8748-F94EF6F2670F}"/>
                </a:ext>
              </a:extLst>
            </p:cNvPr>
            <p:cNvSpPr/>
            <p:nvPr/>
          </p:nvSpPr>
          <p:spPr>
            <a:xfrm>
              <a:off x="1362331" y="443439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2074A0-E8A6-4B80-9BEC-88EBB5394B55}"/>
              </a:ext>
            </a:extLst>
          </p:cNvPr>
          <p:cNvGrpSpPr/>
          <p:nvPr/>
        </p:nvGrpSpPr>
        <p:grpSpPr>
          <a:xfrm>
            <a:off x="3241803" y="1758667"/>
            <a:ext cx="2660394" cy="1277895"/>
            <a:chOff x="3700163" y="1739675"/>
            <a:chExt cx="2660394" cy="1277895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94F8652F-FC98-419F-9B89-1186650E2795}"/>
                </a:ext>
              </a:extLst>
            </p:cNvPr>
            <p:cNvSpPr txBox="1">
              <a:spLocks/>
            </p:cNvSpPr>
            <p:nvPr/>
          </p:nvSpPr>
          <p:spPr>
            <a:xfrm>
              <a:off x="3700163" y="1927594"/>
              <a:ext cx="2316480" cy="8572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>
              <a:normAutofit fontScale="40000" lnSpcReduction="20000"/>
            </a:bodyPr>
            <a:lstStyle>
              <a:lvl1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hangingPunct="1"/>
              <a:r>
                <a:rPr lang="en-US" dirty="0"/>
                <a:t>Transport</a:t>
              </a:r>
            </a:p>
            <a:p>
              <a:pPr hangingPunct="1"/>
              <a:r>
                <a:rPr lang="en-US" dirty="0"/>
                <a:t>Firmware &amp; Manifest</a:t>
              </a:r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E6E7F5-266D-4C0A-89B9-EF0A31E78A23}"/>
                </a:ext>
              </a:extLst>
            </p:cNvPr>
            <p:cNvSpPr/>
            <p:nvPr/>
          </p:nvSpPr>
          <p:spPr>
            <a:xfrm>
              <a:off x="4692213" y="1797308"/>
              <a:ext cx="297180" cy="281934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8509E2-2346-45E1-AAC3-B247DCB68FC2}"/>
                </a:ext>
              </a:extLst>
            </p:cNvPr>
            <p:cNvSpPr/>
            <p:nvPr/>
          </p:nvSpPr>
          <p:spPr>
            <a:xfrm>
              <a:off x="4678622" y="173967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FBBCC5C-9ECE-4C0E-B2FA-2EAF576C3FFE}"/>
                </a:ext>
              </a:extLst>
            </p:cNvPr>
            <p:cNvSpPr/>
            <p:nvPr/>
          </p:nvSpPr>
          <p:spPr>
            <a:xfrm>
              <a:off x="3703320" y="2472766"/>
              <a:ext cx="2657237" cy="544804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B315903-6419-41F3-9EBE-1EA6C17EB179}"/>
              </a:ext>
            </a:extLst>
          </p:cNvPr>
          <p:cNvGrpSpPr/>
          <p:nvPr/>
        </p:nvGrpSpPr>
        <p:grpSpPr>
          <a:xfrm>
            <a:off x="5859297" y="1500900"/>
            <a:ext cx="1657327" cy="2595911"/>
            <a:chOff x="5859297" y="1500900"/>
            <a:chExt cx="1657327" cy="259591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58408F-AB05-48E6-AE24-2ED24C3F7B48}"/>
                </a:ext>
              </a:extLst>
            </p:cNvPr>
            <p:cNvSpPr/>
            <p:nvPr/>
          </p:nvSpPr>
          <p:spPr>
            <a:xfrm>
              <a:off x="6079067" y="1500900"/>
              <a:ext cx="56297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USB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0F7091-7E2E-447D-9157-6090E933D352}"/>
                </a:ext>
              </a:extLst>
            </p:cNvPr>
            <p:cNvSpPr/>
            <p:nvPr/>
          </p:nvSpPr>
          <p:spPr>
            <a:xfrm>
              <a:off x="6833424" y="2022632"/>
              <a:ext cx="68320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JLINK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CF0113-C686-40C7-9010-24B5690A4363}"/>
                </a:ext>
              </a:extLst>
            </p:cNvPr>
            <p:cNvSpPr/>
            <p:nvPr/>
          </p:nvSpPr>
          <p:spPr>
            <a:xfrm>
              <a:off x="5859297" y="3727479"/>
              <a:ext cx="68159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CoAP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BBDADE-61B0-470A-AD52-A9F54E644FE7}"/>
              </a:ext>
            </a:extLst>
          </p:cNvPr>
          <p:cNvGrpSpPr/>
          <p:nvPr/>
        </p:nvGrpSpPr>
        <p:grpSpPr>
          <a:xfrm>
            <a:off x="-283822" y="3390273"/>
            <a:ext cx="3726180" cy="1594305"/>
            <a:chOff x="-283822" y="3390273"/>
            <a:chExt cx="3726180" cy="1594305"/>
          </a:xfrm>
        </p:grpSpPr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AD41CC7C-60F0-4EB1-AD0E-7945CB179829}"/>
                </a:ext>
              </a:extLst>
            </p:cNvPr>
            <p:cNvSpPr/>
            <p:nvPr/>
          </p:nvSpPr>
          <p:spPr>
            <a:xfrm rot="10800000">
              <a:off x="1135380" y="3390273"/>
              <a:ext cx="632460" cy="686091"/>
            </a:xfrm>
            <a:prstGeom prst="down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0C4B066E-3291-4048-A751-B9B47347026A}"/>
                </a:ext>
              </a:extLst>
            </p:cNvPr>
            <p:cNvSpPr txBox="1">
              <a:spLocks/>
            </p:cNvSpPr>
            <p:nvPr/>
          </p:nvSpPr>
          <p:spPr>
            <a:xfrm>
              <a:off x="-283822" y="4127327"/>
              <a:ext cx="3726180" cy="8572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>
              <a:noAutofit/>
            </a:bodyPr>
            <a:lstStyle>
              <a:lvl1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0" algn="ctr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hangingPunct="1"/>
              <a:r>
                <a:rPr lang="en-US" sz="1800" dirty="0" err="1"/>
                <a:t>Dockerized</a:t>
              </a:r>
              <a:r>
                <a:rPr lang="en-US" sz="1800" dirty="0"/>
                <a:t> development environments </a:t>
              </a:r>
            </a:p>
            <a:p>
              <a:pPr hangingPunct="1"/>
              <a:r>
                <a:rPr lang="en-US" sz="1800" dirty="0"/>
                <a:t>(</a:t>
              </a:r>
              <a:r>
                <a:rPr lang="en-US" sz="1800" dirty="0" err="1"/>
                <a:t>Mbed</a:t>
              </a:r>
              <a:r>
                <a:rPr lang="en-US" sz="1800" dirty="0"/>
                <a:t> OS &amp; RIOT)</a:t>
              </a:r>
              <a:endParaRPr lang="en-GB" sz="18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9B1F9A-2210-4D9C-8BBC-17B9AA55E909}"/>
                </a:ext>
              </a:extLst>
            </p:cNvPr>
            <p:cNvSpPr/>
            <p:nvPr/>
          </p:nvSpPr>
          <p:spPr>
            <a:xfrm>
              <a:off x="756668" y="3649575"/>
              <a:ext cx="297180" cy="281934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6DBF0E-476C-457B-889E-DCA0DF7BB6CB}"/>
                </a:ext>
              </a:extLst>
            </p:cNvPr>
            <p:cNvSpPr/>
            <p:nvPr/>
          </p:nvSpPr>
          <p:spPr>
            <a:xfrm>
              <a:off x="753569" y="360180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689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6B35-341E-43C1-A4FD-EDB6FA45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140" y="205978"/>
            <a:ext cx="2613660" cy="85725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Verifying and booting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5FEDEC-CDF1-4DDE-B56D-0F3272559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5" y="975375"/>
            <a:ext cx="5343277" cy="412143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17E3AEB-E5E0-41C5-820F-159813FCEEFF}"/>
              </a:ext>
            </a:extLst>
          </p:cNvPr>
          <p:cNvGrpSpPr/>
          <p:nvPr/>
        </p:nvGrpSpPr>
        <p:grpSpPr>
          <a:xfrm>
            <a:off x="5363787" y="1519468"/>
            <a:ext cx="2194220" cy="415498"/>
            <a:chOff x="5363787" y="1519468"/>
            <a:chExt cx="2194220" cy="415498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CC94C62-F22B-467F-80FE-0030D4347453}"/>
                </a:ext>
              </a:extLst>
            </p:cNvPr>
            <p:cNvSpPr/>
            <p:nvPr/>
          </p:nvSpPr>
          <p:spPr>
            <a:xfrm rot="10800000">
              <a:off x="5363787" y="1649991"/>
              <a:ext cx="784860" cy="1874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CCD4C4-6474-49B9-829E-9C00A3F12073}"/>
                </a:ext>
              </a:extLst>
            </p:cNvPr>
            <p:cNvSpPr/>
            <p:nvPr/>
          </p:nvSpPr>
          <p:spPr>
            <a:xfrm>
              <a:off x="6148647" y="1519468"/>
              <a:ext cx="1409360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/>
                <a:t>Bootloader</a:t>
              </a:r>
              <a:endParaRPr lang="en-GB" sz="2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3F583B-30BE-414A-9B59-A3EC4DF978CC}"/>
              </a:ext>
            </a:extLst>
          </p:cNvPr>
          <p:cNvGrpSpPr/>
          <p:nvPr/>
        </p:nvGrpSpPr>
        <p:grpSpPr>
          <a:xfrm>
            <a:off x="5438086" y="2324392"/>
            <a:ext cx="2271164" cy="738664"/>
            <a:chOff x="5438086" y="2324392"/>
            <a:chExt cx="2271164" cy="738664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8ECB504-B1FD-4767-8070-38E2A03050A1}"/>
                </a:ext>
              </a:extLst>
            </p:cNvPr>
            <p:cNvSpPr/>
            <p:nvPr/>
          </p:nvSpPr>
          <p:spPr>
            <a:xfrm rot="10800000">
              <a:off x="5438086" y="2642534"/>
              <a:ext cx="784860" cy="1874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E2415D-C489-4175-B130-3CDEBF64CB51}"/>
                </a:ext>
              </a:extLst>
            </p:cNvPr>
            <p:cNvSpPr/>
            <p:nvPr/>
          </p:nvSpPr>
          <p:spPr>
            <a:xfrm>
              <a:off x="6222946" y="2324392"/>
              <a:ext cx="148630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/>
                <a:t>Application </a:t>
              </a:r>
            </a:p>
            <a:p>
              <a:r>
                <a:rPr lang="en-US" sz="2100" dirty="0"/>
                <a:t>Firmware</a:t>
              </a:r>
              <a:endParaRPr lang="en-GB" sz="21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429FE2-6959-4AE5-ABE6-FDF460490CDD}"/>
              </a:ext>
            </a:extLst>
          </p:cNvPr>
          <p:cNvGrpSpPr/>
          <p:nvPr/>
        </p:nvGrpSpPr>
        <p:grpSpPr>
          <a:xfrm>
            <a:off x="6148647" y="115016"/>
            <a:ext cx="310955" cy="369332"/>
            <a:chOff x="6148647" y="115016"/>
            <a:chExt cx="310955" cy="3693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A015CEB-7A4F-4624-95E2-10B3789FFE02}"/>
                </a:ext>
              </a:extLst>
            </p:cNvPr>
            <p:cNvSpPr/>
            <p:nvPr/>
          </p:nvSpPr>
          <p:spPr>
            <a:xfrm>
              <a:off x="6148647" y="180269"/>
              <a:ext cx="297180" cy="281934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CD9E29-7A58-4ED6-AF3B-9C831D602569}"/>
                </a:ext>
              </a:extLst>
            </p:cNvPr>
            <p:cNvSpPr/>
            <p:nvPr/>
          </p:nvSpPr>
          <p:spPr>
            <a:xfrm>
              <a:off x="6157916" y="11501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8CCC65-2AA8-4D28-B730-6A36A85826CE}"/>
              </a:ext>
            </a:extLst>
          </p:cNvPr>
          <p:cNvGrpSpPr/>
          <p:nvPr/>
        </p:nvGrpSpPr>
        <p:grpSpPr>
          <a:xfrm>
            <a:off x="5438086" y="3035129"/>
            <a:ext cx="2341696" cy="415498"/>
            <a:chOff x="5438086" y="3035129"/>
            <a:chExt cx="2341696" cy="415498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0EA680E-5D67-4E51-BAB3-C289B6894936}"/>
                </a:ext>
              </a:extLst>
            </p:cNvPr>
            <p:cNvSpPr/>
            <p:nvPr/>
          </p:nvSpPr>
          <p:spPr>
            <a:xfrm rot="10800000">
              <a:off x="5438086" y="3165652"/>
              <a:ext cx="784860" cy="1874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F6E2EB-C5E6-4F73-B135-1A5DE299ECFC}"/>
                </a:ext>
              </a:extLst>
            </p:cNvPr>
            <p:cNvSpPr/>
            <p:nvPr/>
          </p:nvSpPr>
          <p:spPr>
            <a:xfrm>
              <a:off x="6222946" y="3035129"/>
              <a:ext cx="1556836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/>
                <a:t>Staging Area</a:t>
              </a:r>
              <a:endParaRPr lang="en-GB" sz="2100" dirty="0"/>
            </a:p>
          </p:txBody>
        </p:sp>
      </p:grp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C71038CE-ED0D-40B3-9C8C-39B11DBAFEF2}"/>
              </a:ext>
            </a:extLst>
          </p:cNvPr>
          <p:cNvSpPr/>
          <p:nvPr/>
        </p:nvSpPr>
        <p:spPr>
          <a:xfrm>
            <a:off x="7635240" y="1649990"/>
            <a:ext cx="1273775" cy="138513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12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8" y="1530350"/>
            <a:ext cx="8166101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First day of a Hackathon is always pain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Power adapter killed </a:t>
            </a:r>
            <a:r>
              <a:rPr lang="en-US" dirty="0">
                <a:sym typeface="Wingdings" panose="05000000000000000000" pitchFamily="2" charset="2"/>
              </a:rPr>
              <a:t> Shop visit</a:t>
            </a:r>
            <a:endParaRPr lang="en-US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Missing Serial-to-USB cable </a:t>
            </a:r>
            <a:r>
              <a:rPr lang="en-US" dirty="0">
                <a:sym typeface="Wingdings" panose="05000000000000000000" pitchFamily="2" charset="2"/>
              </a:rPr>
              <a:t> Shop visit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>
                <a:sym typeface="Wingdings" panose="05000000000000000000" pitchFamily="2" charset="2"/>
              </a:rPr>
              <a:t>Help is nearby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>
                <a:sym typeface="Wingdings" panose="05000000000000000000" pitchFamily="2" charset="2"/>
              </a:rPr>
              <a:t>CDDL is hell  Ask Carsten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>
                <a:sym typeface="Wingdings" panose="05000000000000000000" pitchFamily="2" charset="2"/>
              </a:rPr>
              <a:t>COSE is hell too  Ask Jim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SUIT manifest draft needs an update (CDDL and examples)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CB0C08-EFCE-4768-853A-47B57A240AE4}"/>
              </a:ext>
            </a:extLst>
          </p:cNvPr>
          <p:cNvSpPr/>
          <p:nvPr/>
        </p:nvSpPr>
        <p:spPr>
          <a:xfrm>
            <a:off x="7024459" y="2034939"/>
            <a:ext cx="1935480" cy="163448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 development boards have been killed this time!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0A623633-39D5-4C53-87D2-BFDCEA4FA370}"/>
              </a:ext>
            </a:extLst>
          </p:cNvPr>
          <p:cNvSpPr/>
          <p:nvPr/>
        </p:nvSpPr>
        <p:spPr>
          <a:xfrm>
            <a:off x="7463246" y="2171700"/>
            <a:ext cx="438498" cy="419100"/>
          </a:xfrm>
          <a:prstGeom prst="plus">
            <a:avLst>
              <a:gd name="adj" fmla="val 37544"/>
            </a:avLst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65C03-CC86-456F-8BF1-C91D38AAA11D}"/>
              </a:ext>
            </a:extLst>
          </p:cNvPr>
          <p:cNvSpPr/>
          <p:nvPr/>
        </p:nvSpPr>
        <p:spPr>
          <a:xfrm>
            <a:off x="7901743" y="1827252"/>
            <a:ext cx="6142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1</a:t>
            </a:r>
            <a:endParaRPr lang="en-GB" sz="66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4265" y="1200150"/>
            <a:ext cx="7143375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s-ES" dirty="0" err="1">
                <a:solidFill>
                  <a:schemeClr val="tx1"/>
                </a:solidFill>
              </a:rPr>
              <a:t>Development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environments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installed</a:t>
            </a:r>
            <a:r>
              <a:rPr lang="es-ES" dirty="0">
                <a:solidFill>
                  <a:schemeClr val="tx1"/>
                </a:solidFill>
              </a:rPr>
              <a:t> (</a:t>
            </a:r>
            <a:r>
              <a:rPr lang="es-ES" dirty="0" err="1">
                <a:solidFill>
                  <a:schemeClr val="tx1"/>
                </a:solidFill>
              </a:rPr>
              <a:t>for</a:t>
            </a:r>
            <a:r>
              <a:rPr lang="es-ES" dirty="0">
                <a:solidFill>
                  <a:schemeClr val="tx1"/>
                </a:solidFill>
              </a:rPr>
              <a:t> new folks)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s-ES" dirty="0" err="1">
                <a:solidFill>
                  <a:schemeClr val="tx1"/>
                </a:solidFill>
              </a:rPr>
              <a:t>MCUs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configured</a:t>
            </a:r>
            <a:endParaRPr lang="es-ES" dirty="0">
              <a:solidFill>
                <a:schemeClr val="tx1"/>
              </a:solidFill>
            </a:endParaRP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s-ES" dirty="0" err="1">
                <a:solidFill>
                  <a:schemeClr val="tx1"/>
                </a:solidFill>
              </a:rPr>
              <a:t>Manifest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generator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updated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latest</a:t>
            </a:r>
            <a:r>
              <a:rPr lang="es-ES" dirty="0">
                <a:solidFill>
                  <a:schemeClr val="tx1"/>
                </a:solidFill>
              </a:rPr>
              <a:t> draft</a:t>
            </a: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s-ES" sz="2400" dirty="0" err="1">
                <a:solidFill>
                  <a:schemeClr val="tx1"/>
                </a:solidFill>
              </a:rPr>
              <a:t>Manifest</a:t>
            </a:r>
            <a:r>
              <a:rPr lang="es-ES" sz="2400" dirty="0">
                <a:solidFill>
                  <a:schemeClr val="tx1"/>
                </a:solidFill>
              </a:rPr>
              <a:t> and firmware </a:t>
            </a:r>
            <a:r>
              <a:rPr lang="es-ES" sz="2400" dirty="0" err="1">
                <a:solidFill>
                  <a:schemeClr val="tx1"/>
                </a:solidFill>
              </a:rPr>
              <a:t>verified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on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device</a:t>
            </a:r>
            <a:endParaRPr lang="es-ES" sz="2400" dirty="0">
              <a:solidFill>
                <a:schemeClr val="tx1"/>
              </a:solidFill>
            </a:endParaRPr>
          </a:p>
          <a:p>
            <a:pPr marL="473529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s-ES" sz="2400" dirty="0" err="1">
                <a:solidFill>
                  <a:schemeClr val="tx1"/>
                </a:solidFill>
              </a:rPr>
              <a:t>Wrote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basic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bootloader</a:t>
            </a:r>
            <a:r>
              <a:rPr lang="es-ES" sz="2400" dirty="0">
                <a:solidFill>
                  <a:schemeClr val="tx1"/>
                </a:solidFill>
              </a:rPr>
              <a:t> and simple </a:t>
            </a:r>
            <a:r>
              <a:rPr lang="es-ES" sz="2400" dirty="0" err="1">
                <a:solidFill>
                  <a:schemeClr val="tx1"/>
                </a:solidFill>
              </a:rPr>
              <a:t>embedded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application</a:t>
            </a:r>
            <a:endParaRPr lang="es-ES" sz="2400" dirty="0">
              <a:solidFill>
                <a:schemeClr val="tx1"/>
              </a:solidFill>
            </a:endParaRPr>
          </a:p>
          <a:p>
            <a:pPr marL="16329" indent="0">
              <a:lnSpc>
                <a:spcPct val="90000"/>
              </a:lnSpc>
              <a:spcBef>
                <a:spcPts val="1500"/>
              </a:spcBef>
              <a:buNone/>
              <a:defRPr sz="2400"/>
            </a:pPr>
            <a:endParaRPr lang="es-ES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7807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EB99-1713-48E7-B860-3020F5A2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645D6-9B98-41DA-B3C4-453450832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IETF SUIT Working Group: </a:t>
            </a:r>
            <a:r>
              <a:rPr lang="en-US" sz="2400" dirty="0">
                <a:hlinkClick r:id="rId2"/>
              </a:rPr>
              <a:t>https://datatracker.ietf.org/wg/suit/about/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Manifest draft used: </a:t>
            </a:r>
            <a:r>
              <a:rPr lang="en-US" sz="2400" dirty="0">
                <a:hlinkClick r:id="rId3"/>
              </a:rPr>
              <a:t>https://tools.ietf.org/html/draft-moran-suit-manifest-03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Poster: </a:t>
            </a:r>
          </a:p>
          <a:p>
            <a:pPr marL="0" indent="0">
              <a:buNone/>
            </a:pPr>
            <a:r>
              <a:rPr lang="en-GB" sz="2400" dirty="0">
                <a:hlinkClick r:id="rId4"/>
              </a:rPr>
              <a:t>http://jaimejim.github.io/docs/suit_poster.pdf</a:t>
            </a:r>
            <a:br>
              <a:rPr lang="en-GB" sz="2400" dirty="0"/>
            </a:br>
            <a:endParaRPr lang="en-GB" sz="2400" dirty="0"/>
          </a:p>
          <a:p>
            <a:pPr marL="16329" indent="0">
              <a:lnSpc>
                <a:spcPct val="90000"/>
              </a:lnSpc>
              <a:spcBef>
                <a:spcPts val="1500"/>
              </a:spcBef>
              <a:buNone/>
              <a:defRPr sz="2400"/>
            </a:pPr>
            <a:r>
              <a:rPr lang="en-GB" sz="2400" dirty="0"/>
              <a:t>Detailed write-up available at </a:t>
            </a:r>
            <a:r>
              <a:rPr lang="en-GB" sz="2400" dirty="0">
                <a:hlinkClick r:id="rId5"/>
              </a:rPr>
              <a:t>https://git.io/fxh6D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1518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219</Words>
  <Application>Microsoft Macintosh PowerPoint</Application>
  <PresentationFormat>On-screen Show (16:9)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Helvetica</vt:lpstr>
      <vt:lpstr>Times New Roman</vt:lpstr>
      <vt:lpstr>Wingdings</vt:lpstr>
      <vt:lpstr>Office Theme</vt:lpstr>
      <vt:lpstr>IETF Hackathon: Software Updates for IoT (SUIT)</vt:lpstr>
      <vt:lpstr>The Group</vt:lpstr>
      <vt:lpstr>Lots of  Hardware</vt:lpstr>
      <vt:lpstr>Laptop</vt:lpstr>
      <vt:lpstr>Verifying and booting</vt:lpstr>
      <vt:lpstr>What we learned</vt:lpstr>
      <vt:lpstr>What got done</vt:lpstr>
      <vt:lpstr>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Software Updates for IoT (SUIT)</dc:title>
  <dc:creator>Hannes Tschofenig</dc:creator>
  <cp:lastModifiedBy>Jaime Jiménez</cp:lastModifiedBy>
  <cp:revision>3</cp:revision>
  <cp:lastPrinted>2018-11-04T05:45:41Z</cp:lastPrinted>
  <dcterms:created xsi:type="dcterms:W3CDTF">2018-11-04T05:31:20Z</dcterms:created>
  <dcterms:modified xsi:type="dcterms:W3CDTF">2018-11-04T05:46:04Z</dcterms:modified>
</cp:coreProperties>
</file>