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64" r:id="rId4"/>
    <p:sldId id="263" r:id="rId5"/>
    <p:sldId id="256" r:id="rId6"/>
    <p:sldId id="259" r:id="rId7"/>
    <p:sldId id="261"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EBF1E9"/>
    <a:srgbClr val="D5E3CF"/>
    <a:srgbClr val="70AD47"/>
    <a:srgbClr val="4472C4"/>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84"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1840C-6B3E-0535-50A4-003726F694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ABDF527-B7D8-13D1-ACB7-DD591F6C3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D41DCBE-2A85-6E02-B7D4-F497CB69437D}"/>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5" name="Espace réservé du pied de page 4">
            <a:extLst>
              <a:ext uri="{FF2B5EF4-FFF2-40B4-BE49-F238E27FC236}">
                <a16:creationId xmlns:a16="http://schemas.microsoft.com/office/drawing/2014/main" id="{EC627E46-CFCC-3CCB-4447-8F9BAF2048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40DDAF-9557-417B-3EAD-4C7748CD7B63}"/>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137777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62E09-E042-71BF-01D0-26D0C1B9E04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90170EA-FAC6-5067-C151-2C4ABF4F483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7AE350-EFEE-5F80-9E21-77E631095B1E}"/>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5" name="Espace réservé du pied de page 4">
            <a:extLst>
              <a:ext uri="{FF2B5EF4-FFF2-40B4-BE49-F238E27FC236}">
                <a16:creationId xmlns:a16="http://schemas.microsoft.com/office/drawing/2014/main" id="{816E0915-1AF3-7F1F-485F-8FCBC20D78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F419D5-B6F2-17F7-D3E5-5EAD3A5839BD}"/>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279261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A174FD8-5381-49B4-C8F9-261633ACD2C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8E9D5E-ECFB-6ED8-833E-C3EA89E2DD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07B33E-B6C7-35CD-21AC-D0F88AF3A1B5}"/>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5" name="Espace réservé du pied de page 4">
            <a:extLst>
              <a:ext uri="{FF2B5EF4-FFF2-40B4-BE49-F238E27FC236}">
                <a16:creationId xmlns:a16="http://schemas.microsoft.com/office/drawing/2014/main" id="{F658367F-09E0-5D67-57F4-0803383F28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03EEDC-9C4E-B2FA-EB35-E4FF11ACB9C4}"/>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237535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5A247B-620A-53EB-6F09-F17A4D4F96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6F01D2-54D6-2F9E-2D63-1092B6A92B6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C85ED0-0A1A-8760-7161-020E481B50C6}"/>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5" name="Espace réservé du pied de page 4">
            <a:extLst>
              <a:ext uri="{FF2B5EF4-FFF2-40B4-BE49-F238E27FC236}">
                <a16:creationId xmlns:a16="http://schemas.microsoft.com/office/drawing/2014/main" id="{8210CEE9-4C00-27A2-D62B-3CDD5F6319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4971BD-F1EC-3CF9-6CF1-4610E734A8F9}"/>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331978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7CAA9-63F8-6747-DD3C-5CF37975B02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10C9F9F-4352-D999-14C4-5465BE355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2D069A7-AB8F-439E-3833-1EE531A3EA72}"/>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5" name="Espace réservé du pied de page 4">
            <a:extLst>
              <a:ext uri="{FF2B5EF4-FFF2-40B4-BE49-F238E27FC236}">
                <a16:creationId xmlns:a16="http://schemas.microsoft.com/office/drawing/2014/main" id="{BFA909DA-10D8-F9B9-6361-4466FA5F6C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1A75ED-3910-DFF2-AE45-8F6C11C89B10}"/>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117932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DD192-33B2-C147-8CC7-86FFA36667B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8460D3D-4668-1018-B764-5DCA21F7F2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F31C33-2E48-EF72-4BAA-859E5617572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2AD9028-C519-13FE-99C7-B3E4164B4220}"/>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6" name="Espace réservé du pied de page 5">
            <a:extLst>
              <a:ext uri="{FF2B5EF4-FFF2-40B4-BE49-F238E27FC236}">
                <a16:creationId xmlns:a16="http://schemas.microsoft.com/office/drawing/2014/main" id="{0B3BFD35-8B8A-9B22-B7B0-563C78A15D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1EE739-C33E-7102-29F8-722D2AA5A739}"/>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84026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368EA8-3E2F-C4E6-4F57-5D549D62CCC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AB5D8B9-87FC-03DD-48E3-C27C27F92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B2B7BF-E6F5-51FF-23FA-94421A5B66E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526B1C-E4C7-0CAA-B0C2-2FB88DAD48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14B5E3C-AD6C-DF1E-39B3-9D22F1BAFDC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8A4AC6A-E62F-EA03-6509-7CCDB5C78409}"/>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8" name="Espace réservé du pied de page 7">
            <a:extLst>
              <a:ext uri="{FF2B5EF4-FFF2-40B4-BE49-F238E27FC236}">
                <a16:creationId xmlns:a16="http://schemas.microsoft.com/office/drawing/2014/main" id="{DF47FAFE-E755-A743-C6DC-6205451C533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8DFAC1-9C55-32F7-25C5-6C5306D232FE}"/>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250305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3F9B8F-A8C4-365B-9EC2-245ED6F1AA3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98F27C1-E5A5-BADA-24F7-D017A595AC0F}"/>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4" name="Espace réservé du pied de page 3">
            <a:extLst>
              <a:ext uri="{FF2B5EF4-FFF2-40B4-BE49-F238E27FC236}">
                <a16:creationId xmlns:a16="http://schemas.microsoft.com/office/drawing/2014/main" id="{9EB1AF63-6FCA-19B3-0162-8451002F7EF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144B9F6-8B9E-9761-1880-07F39B97BC1B}"/>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273466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31173B0-45A2-FD24-D498-41DBB4FF6BC4}"/>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3" name="Espace réservé du pied de page 2">
            <a:extLst>
              <a:ext uri="{FF2B5EF4-FFF2-40B4-BE49-F238E27FC236}">
                <a16:creationId xmlns:a16="http://schemas.microsoft.com/office/drawing/2014/main" id="{98A9344F-F8C0-483E-0FB0-694F3434568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24EB9E7-55AF-2548-0EEF-8B77111E6EE5}"/>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214983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F7686-7C96-A947-AA0E-271F0638BD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9074E08-3117-2DC4-CE61-13583DB32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601C44-8A79-57BF-A7FA-C6EAEF98C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D1959EA-B6F5-D5C2-DE89-04AD34C4CAAA}"/>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6" name="Espace réservé du pied de page 5">
            <a:extLst>
              <a:ext uri="{FF2B5EF4-FFF2-40B4-BE49-F238E27FC236}">
                <a16:creationId xmlns:a16="http://schemas.microsoft.com/office/drawing/2014/main" id="{C8B20AF9-D7F5-931A-498E-240B9A2964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957025-CCD2-77E0-1ECA-2FE08BA5435D}"/>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316091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A61AA-3EE2-281D-B476-078D4111B6A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434E497-752C-C968-9D6A-D08C922AB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151EDE-0385-32EB-9A7A-E89AED438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8E9C607-9420-216A-D98C-A48032E1E50B}"/>
              </a:ext>
            </a:extLst>
          </p:cNvPr>
          <p:cNvSpPr>
            <a:spLocks noGrp="1"/>
          </p:cNvSpPr>
          <p:nvPr>
            <p:ph type="dt" sz="half" idx="10"/>
          </p:nvPr>
        </p:nvSpPr>
        <p:spPr/>
        <p:txBody>
          <a:bodyPr/>
          <a:lstStyle/>
          <a:p>
            <a:fld id="{25E64113-A641-44E7-92BC-9E752A6D9DBE}" type="datetimeFigureOut">
              <a:rPr lang="fr-FR" smtClean="0"/>
              <a:t>22/12/2022</a:t>
            </a:fld>
            <a:endParaRPr lang="fr-FR"/>
          </a:p>
        </p:txBody>
      </p:sp>
      <p:sp>
        <p:nvSpPr>
          <p:cNvPr id="6" name="Espace réservé du pied de page 5">
            <a:extLst>
              <a:ext uri="{FF2B5EF4-FFF2-40B4-BE49-F238E27FC236}">
                <a16:creationId xmlns:a16="http://schemas.microsoft.com/office/drawing/2014/main" id="{A0DC5F60-45A7-FB25-7B44-CDA57F17E3E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2C2ED77-3C5B-A5A4-9E80-3FC09CEF01FE}"/>
              </a:ext>
            </a:extLst>
          </p:cNvPr>
          <p:cNvSpPr>
            <a:spLocks noGrp="1"/>
          </p:cNvSpPr>
          <p:nvPr>
            <p:ph type="sldNum" sz="quarter" idx="12"/>
          </p:nvPr>
        </p:nvSpPr>
        <p:spPr/>
        <p:txBody>
          <a:bodyPr/>
          <a:lstStyle/>
          <a:p>
            <a:fld id="{29C7D717-3AF7-4E0A-93DE-A28114596027}" type="slidenum">
              <a:rPr lang="fr-FR" smtClean="0"/>
              <a:t>‹N°›</a:t>
            </a:fld>
            <a:endParaRPr lang="fr-FR"/>
          </a:p>
        </p:txBody>
      </p:sp>
    </p:spTree>
    <p:extLst>
      <p:ext uri="{BB962C8B-B14F-4D97-AF65-F5344CB8AC3E}">
        <p14:creationId xmlns:p14="http://schemas.microsoft.com/office/powerpoint/2010/main" val="384729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C217DF2-4DA4-5A55-2C97-ED27BDC3D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5C72B4-AE58-FA60-6E50-BAEB006604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21BAF2-1BB3-BA78-DABA-183E40FE8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4113-A641-44E7-92BC-9E752A6D9DBE}" type="datetimeFigureOut">
              <a:rPr lang="fr-FR" smtClean="0"/>
              <a:t>22/12/2022</a:t>
            </a:fld>
            <a:endParaRPr lang="fr-FR"/>
          </a:p>
        </p:txBody>
      </p:sp>
      <p:sp>
        <p:nvSpPr>
          <p:cNvPr id="5" name="Espace réservé du pied de page 4">
            <a:extLst>
              <a:ext uri="{FF2B5EF4-FFF2-40B4-BE49-F238E27FC236}">
                <a16:creationId xmlns:a16="http://schemas.microsoft.com/office/drawing/2014/main" id="{9FD19F14-CD0A-133B-EE97-978379267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A438D40-CE10-2A5F-208F-0FE0EAA64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7D717-3AF7-4E0A-93DE-A28114596027}" type="slidenum">
              <a:rPr lang="fr-FR" smtClean="0"/>
              <a:t>‹N°›</a:t>
            </a:fld>
            <a:endParaRPr lang="fr-FR"/>
          </a:p>
        </p:txBody>
      </p:sp>
    </p:spTree>
    <p:extLst>
      <p:ext uri="{BB962C8B-B14F-4D97-AF65-F5344CB8AC3E}">
        <p14:creationId xmlns:p14="http://schemas.microsoft.com/office/powerpoint/2010/main" val="1334511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6542879-F0D2-3D3D-6838-51308B8BB9E9}"/>
              </a:ext>
            </a:extLst>
          </p:cNvPr>
          <p:cNvSpPr txBox="1"/>
          <p:nvPr/>
        </p:nvSpPr>
        <p:spPr>
          <a:xfrm>
            <a:off x="1083076" y="887767"/>
            <a:ext cx="10528916" cy="3693319"/>
          </a:xfrm>
          <a:prstGeom prst="rect">
            <a:avLst/>
          </a:prstGeom>
          <a:noFill/>
        </p:spPr>
        <p:txBody>
          <a:bodyPr wrap="square" rtlCol="0">
            <a:spAutoFit/>
          </a:bodyPr>
          <a:lstStyle/>
          <a:p>
            <a:pPr marL="285750" indent="-285750">
              <a:buFont typeface="Arial" panose="020B0604020202020204" pitchFamily="34" charset="0"/>
              <a:buChar char="•"/>
            </a:pPr>
            <a:r>
              <a:rPr lang="fr-FR" dirty="0"/>
              <a:t>Cela pose-t-il problème de créer un indicateur basé sur la variable à expliquer (genre : comédie ou drame)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Notre indicateur ne doit être basé que sur l’échantillon Train ? Si oui, cela ne désavantage pas l’échantillon Test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Doit-on inclure ou exclure le film de la ligne dans le calcule ? (</a:t>
            </a:r>
            <a:r>
              <a:rPr lang="fr-FR" dirty="0" err="1"/>
              <a:t>cf</a:t>
            </a:r>
            <a:r>
              <a:rPr lang="fr-FR" dirty="0"/>
              <a:t> différence entre diapo 2 et 3)</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Est-il plus judicieux de pondérer l’indicateur par le nombre d’acteur du casting (nous partirions sur cet indicateur) ? (</a:t>
            </a:r>
            <a:r>
              <a:rPr lang="fr-FR" dirty="0" err="1"/>
              <a:t>cf</a:t>
            </a:r>
            <a:r>
              <a:rPr lang="fr-FR" dirty="0"/>
              <a:t> diapo 4)</a:t>
            </a:r>
          </a:p>
          <a:p>
            <a:endParaRPr lang="fr-FR" dirty="0"/>
          </a:p>
          <a:p>
            <a:endParaRPr lang="fr-FR" dirty="0"/>
          </a:p>
          <a:p>
            <a:r>
              <a:rPr lang="fr-FR" dirty="0"/>
              <a:t>La présentation de la création de l’indicateur est présentée dans les diapo d’après. Il s’agit d’un exemple créé de toute pièce représentant les différents cas de figure que nous pouvons retrouver dans notre base.</a:t>
            </a:r>
          </a:p>
        </p:txBody>
      </p:sp>
      <p:sp>
        <p:nvSpPr>
          <p:cNvPr id="5" name="ZoneTexte 4">
            <a:extLst>
              <a:ext uri="{FF2B5EF4-FFF2-40B4-BE49-F238E27FC236}">
                <a16:creationId xmlns:a16="http://schemas.microsoft.com/office/drawing/2014/main" id="{6E9DD89C-FBC7-F90A-BCFB-4BBEA1261A4E}"/>
              </a:ext>
            </a:extLst>
          </p:cNvPr>
          <p:cNvSpPr txBox="1"/>
          <p:nvPr/>
        </p:nvSpPr>
        <p:spPr>
          <a:xfrm>
            <a:off x="710213" y="159798"/>
            <a:ext cx="10306975" cy="830997"/>
          </a:xfrm>
          <a:prstGeom prst="rect">
            <a:avLst/>
          </a:prstGeom>
          <a:noFill/>
        </p:spPr>
        <p:txBody>
          <a:bodyPr wrap="square" rtlCol="0">
            <a:spAutoFit/>
          </a:bodyPr>
          <a:lstStyle/>
          <a:p>
            <a:r>
              <a:rPr lang="fr-FR" sz="2400" b="1" dirty="0"/>
              <a:t>Indicateur : nombre de comédie et de drame dans lesquels les acteurs du film ont joué </a:t>
            </a:r>
          </a:p>
        </p:txBody>
      </p:sp>
    </p:spTree>
    <p:extLst>
      <p:ext uri="{BB962C8B-B14F-4D97-AF65-F5344CB8AC3E}">
        <p14:creationId xmlns:p14="http://schemas.microsoft.com/office/powerpoint/2010/main" val="377499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955F9E6-1544-2922-D1F7-D4AF37AB3591}"/>
              </a:ext>
            </a:extLst>
          </p:cNvPr>
          <p:cNvPicPr>
            <a:picLocks noChangeAspect="1"/>
          </p:cNvPicPr>
          <p:nvPr/>
        </p:nvPicPr>
        <p:blipFill>
          <a:blip r:embed="rId2"/>
          <a:stretch>
            <a:fillRect/>
          </a:stretch>
        </p:blipFill>
        <p:spPr>
          <a:xfrm>
            <a:off x="1019288" y="790168"/>
            <a:ext cx="8353312" cy="4707159"/>
          </a:xfrm>
          <a:prstGeom prst="rect">
            <a:avLst/>
          </a:prstGeom>
        </p:spPr>
      </p:pic>
      <p:sp>
        <p:nvSpPr>
          <p:cNvPr id="12" name="ZoneTexte 11">
            <a:extLst>
              <a:ext uri="{FF2B5EF4-FFF2-40B4-BE49-F238E27FC236}">
                <a16:creationId xmlns:a16="http://schemas.microsoft.com/office/drawing/2014/main" id="{360FA45A-67A7-F99E-5780-D48305B2CF38}"/>
              </a:ext>
            </a:extLst>
          </p:cNvPr>
          <p:cNvSpPr txBox="1"/>
          <p:nvPr/>
        </p:nvSpPr>
        <p:spPr>
          <a:xfrm>
            <a:off x="695438" y="209550"/>
            <a:ext cx="3900683" cy="369332"/>
          </a:xfrm>
          <a:prstGeom prst="rect">
            <a:avLst/>
          </a:prstGeom>
          <a:noFill/>
        </p:spPr>
        <p:txBody>
          <a:bodyPr wrap="none" rtlCol="0">
            <a:spAutoFit/>
          </a:bodyPr>
          <a:lstStyle/>
          <a:p>
            <a:r>
              <a:rPr lang="fr-FR" dirty="0"/>
              <a:t>Possibilité 1 : compter le film de la ligne</a:t>
            </a:r>
          </a:p>
        </p:txBody>
      </p:sp>
    </p:spTree>
    <p:extLst>
      <p:ext uri="{BB962C8B-B14F-4D97-AF65-F5344CB8AC3E}">
        <p14:creationId xmlns:p14="http://schemas.microsoft.com/office/powerpoint/2010/main" val="23725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360FA45A-67A7-F99E-5780-D48305B2CF38}"/>
              </a:ext>
            </a:extLst>
          </p:cNvPr>
          <p:cNvSpPr txBox="1"/>
          <p:nvPr/>
        </p:nvSpPr>
        <p:spPr>
          <a:xfrm>
            <a:off x="695438" y="209550"/>
            <a:ext cx="4565930" cy="369332"/>
          </a:xfrm>
          <a:prstGeom prst="rect">
            <a:avLst/>
          </a:prstGeom>
          <a:noFill/>
        </p:spPr>
        <p:txBody>
          <a:bodyPr wrap="none" rtlCol="0">
            <a:spAutoFit/>
          </a:bodyPr>
          <a:lstStyle/>
          <a:p>
            <a:r>
              <a:rPr lang="fr-FR" dirty="0"/>
              <a:t>Possibilité 2 : ne pas compter le film de la ligne</a:t>
            </a:r>
          </a:p>
        </p:txBody>
      </p:sp>
      <p:pic>
        <p:nvPicPr>
          <p:cNvPr id="24" name="Image 23">
            <a:extLst>
              <a:ext uri="{FF2B5EF4-FFF2-40B4-BE49-F238E27FC236}">
                <a16:creationId xmlns:a16="http://schemas.microsoft.com/office/drawing/2014/main" id="{FD8EAD47-C365-6C73-0EE8-4EA6CA2D7513}"/>
              </a:ext>
            </a:extLst>
          </p:cNvPr>
          <p:cNvPicPr>
            <a:picLocks noChangeAspect="1"/>
          </p:cNvPicPr>
          <p:nvPr/>
        </p:nvPicPr>
        <p:blipFill>
          <a:blip r:embed="rId2"/>
          <a:stretch>
            <a:fillRect/>
          </a:stretch>
        </p:blipFill>
        <p:spPr>
          <a:xfrm>
            <a:off x="1226016" y="869337"/>
            <a:ext cx="8956562" cy="5119326"/>
          </a:xfrm>
          <a:prstGeom prst="rect">
            <a:avLst/>
          </a:prstGeom>
        </p:spPr>
      </p:pic>
    </p:spTree>
    <p:extLst>
      <p:ext uri="{BB962C8B-B14F-4D97-AF65-F5344CB8AC3E}">
        <p14:creationId xmlns:p14="http://schemas.microsoft.com/office/powerpoint/2010/main" val="169144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360FA45A-67A7-F99E-5780-D48305B2CF38}"/>
              </a:ext>
            </a:extLst>
          </p:cNvPr>
          <p:cNvSpPr txBox="1"/>
          <p:nvPr/>
        </p:nvSpPr>
        <p:spPr>
          <a:xfrm>
            <a:off x="695438" y="209550"/>
            <a:ext cx="5880071" cy="369332"/>
          </a:xfrm>
          <a:prstGeom prst="rect">
            <a:avLst/>
          </a:prstGeom>
          <a:noFill/>
        </p:spPr>
        <p:txBody>
          <a:bodyPr wrap="none" rtlCol="0">
            <a:spAutoFit/>
          </a:bodyPr>
          <a:lstStyle/>
          <a:p>
            <a:r>
              <a:rPr lang="fr-FR" dirty="0"/>
              <a:t>Possibilité 3 : pondéré par le nombre d’acteur dans le casting</a:t>
            </a:r>
          </a:p>
        </p:txBody>
      </p:sp>
      <p:pic>
        <p:nvPicPr>
          <p:cNvPr id="2" name="Image 1">
            <a:extLst>
              <a:ext uri="{FF2B5EF4-FFF2-40B4-BE49-F238E27FC236}">
                <a16:creationId xmlns:a16="http://schemas.microsoft.com/office/drawing/2014/main" id="{66331DCB-0248-0A76-B827-EC422B46D0E0}"/>
              </a:ext>
            </a:extLst>
          </p:cNvPr>
          <p:cNvPicPr>
            <a:picLocks noChangeAspect="1"/>
          </p:cNvPicPr>
          <p:nvPr/>
        </p:nvPicPr>
        <p:blipFill>
          <a:blip r:embed="rId2"/>
          <a:stretch>
            <a:fillRect/>
          </a:stretch>
        </p:blipFill>
        <p:spPr>
          <a:xfrm>
            <a:off x="1436776" y="873468"/>
            <a:ext cx="7856757" cy="4375865"/>
          </a:xfrm>
          <a:prstGeom prst="rect">
            <a:avLst/>
          </a:prstGeom>
        </p:spPr>
      </p:pic>
    </p:spTree>
    <p:extLst>
      <p:ext uri="{BB962C8B-B14F-4D97-AF65-F5344CB8AC3E}">
        <p14:creationId xmlns:p14="http://schemas.microsoft.com/office/powerpoint/2010/main" val="42309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30071EFB-10E7-519E-C770-F154C1184773}"/>
              </a:ext>
            </a:extLst>
          </p:cNvPr>
          <p:cNvGraphicFramePr>
            <a:graphicFrameLocks noGrp="1"/>
          </p:cNvGraphicFramePr>
          <p:nvPr>
            <p:extLst>
              <p:ext uri="{D42A27DB-BD31-4B8C-83A1-F6EECF244321}">
                <p14:modId xmlns:p14="http://schemas.microsoft.com/office/powerpoint/2010/main" val="2344604580"/>
              </p:ext>
            </p:extLst>
          </p:nvPr>
        </p:nvGraphicFramePr>
        <p:xfrm>
          <a:off x="136125" y="455371"/>
          <a:ext cx="3072661" cy="2019810"/>
        </p:xfrm>
        <a:graphic>
          <a:graphicData uri="http://schemas.openxmlformats.org/drawingml/2006/table">
            <a:tbl>
              <a:tblPr firstRow="1" bandRow="1">
                <a:tableStyleId>{5C22544A-7EE6-4342-B048-85BDC9FD1C3A}</a:tableStyleId>
              </a:tblPr>
              <a:tblGrid>
                <a:gridCol w="342020">
                  <a:extLst>
                    <a:ext uri="{9D8B030D-6E8A-4147-A177-3AD203B41FA5}">
                      <a16:colId xmlns:a16="http://schemas.microsoft.com/office/drawing/2014/main" val="1592125285"/>
                    </a:ext>
                  </a:extLst>
                </a:gridCol>
                <a:gridCol w="735647">
                  <a:extLst>
                    <a:ext uri="{9D8B030D-6E8A-4147-A177-3AD203B41FA5}">
                      <a16:colId xmlns:a16="http://schemas.microsoft.com/office/drawing/2014/main" val="3351660369"/>
                    </a:ext>
                  </a:extLst>
                </a:gridCol>
                <a:gridCol w="1994994">
                  <a:extLst>
                    <a:ext uri="{9D8B030D-6E8A-4147-A177-3AD203B41FA5}">
                      <a16:colId xmlns:a16="http://schemas.microsoft.com/office/drawing/2014/main" val="3106269800"/>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extLst>
                  <a:ext uri="{0D108BD9-81ED-4DB2-BD59-A6C34878D82A}">
                    <a16:rowId xmlns:a16="http://schemas.microsoft.com/office/drawing/2014/main" val="3734274913"/>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extLst>
                  <a:ext uri="{0D108BD9-81ED-4DB2-BD59-A6C34878D82A}">
                    <a16:rowId xmlns:a16="http://schemas.microsoft.com/office/drawing/2014/main" val="2121027305"/>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extLst>
                  <a:ext uri="{0D108BD9-81ED-4DB2-BD59-A6C34878D82A}">
                    <a16:rowId xmlns:a16="http://schemas.microsoft.com/office/drawing/2014/main" val="840037585"/>
                  </a:ext>
                </a:extLst>
              </a:tr>
            </a:tbl>
          </a:graphicData>
        </a:graphic>
      </p:graphicFrame>
      <p:graphicFrame>
        <p:nvGraphicFramePr>
          <p:cNvPr id="5" name="Tableau 4">
            <a:extLst>
              <a:ext uri="{FF2B5EF4-FFF2-40B4-BE49-F238E27FC236}">
                <a16:creationId xmlns:a16="http://schemas.microsoft.com/office/drawing/2014/main" id="{90C04DDF-3BCD-3ECB-292E-857938C6A02E}"/>
              </a:ext>
            </a:extLst>
          </p:cNvPr>
          <p:cNvGraphicFramePr>
            <a:graphicFrameLocks noGrp="1"/>
          </p:cNvGraphicFramePr>
          <p:nvPr>
            <p:extLst>
              <p:ext uri="{D42A27DB-BD31-4B8C-83A1-F6EECF244321}">
                <p14:modId xmlns:p14="http://schemas.microsoft.com/office/powerpoint/2010/main" val="3189509476"/>
              </p:ext>
            </p:extLst>
          </p:nvPr>
        </p:nvGraphicFramePr>
        <p:xfrm>
          <a:off x="4430451" y="298638"/>
          <a:ext cx="3026792" cy="1166638"/>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2877698311"/>
                    </a:ext>
                  </a:extLst>
                </a:gridCol>
                <a:gridCol w="649319">
                  <a:extLst>
                    <a:ext uri="{9D8B030D-6E8A-4147-A177-3AD203B41FA5}">
                      <a16:colId xmlns:a16="http://schemas.microsoft.com/office/drawing/2014/main" val="3351660369"/>
                    </a:ext>
                  </a:extLst>
                </a:gridCol>
                <a:gridCol w="2068496">
                  <a:extLst>
                    <a:ext uri="{9D8B030D-6E8A-4147-A177-3AD203B41FA5}">
                      <a16:colId xmlns:a16="http://schemas.microsoft.com/office/drawing/2014/main" val="3106269800"/>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extLst>
                  <a:ext uri="{0D108BD9-81ED-4DB2-BD59-A6C34878D82A}">
                    <a16:rowId xmlns:a16="http://schemas.microsoft.com/office/drawing/2014/main" val="3734274913"/>
                  </a:ext>
                </a:extLst>
              </a:tr>
            </a:tbl>
          </a:graphicData>
        </a:graphic>
      </p:graphicFrame>
      <p:graphicFrame>
        <p:nvGraphicFramePr>
          <p:cNvPr id="6" name="Tableau 5">
            <a:extLst>
              <a:ext uri="{FF2B5EF4-FFF2-40B4-BE49-F238E27FC236}">
                <a16:creationId xmlns:a16="http://schemas.microsoft.com/office/drawing/2014/main" id="{EBFD8756-632F-EDEE-972C-47FB9CF3A936}"/>
              </a:ext>
            </a:extLst>
          </p:cNvPr>
          <p:cNvGraphicFramePr>
            <a:graphicFrameLocks noGrp="1"/>
          </p:cNvGraphicFramePr>
          <p:nvPr>
            <p:extLst>
              <p:ext uri="{D42A27DB-BD31-4B8C-83A1-F6EECF244321}">
                <p14:modId xmlns:p14="http://schemas.microsoft.com/office/powerpoint/2010/main" val="161514931"/>
              </p:ext>
            </p:extLst>
          </p:nvPr>
        </p:nvGraphicFramePr>
        <p:xfrm>
          <a:off x="4430451" y="1923218"/>
          <a:ext cx="2946893" cy="1099856"/>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1902305640"/>
                    </a:ext>
                  </a:extLst>
                </a:gridCol>
                <a:gridCol w="664577">
                  <a:extLst>
                    <a:ext uri="{9D8B030D-6E8A-4147-A177-3AD203B41FA5}">
                      <a16:colId xmlns:a16="http://schemas.microsoft.com/office/drawing/2014/main" val="2255274768"/>
                    </a:ext>
                  </a:extLst>
                </a:gridCol>
                <a:gridCol w="1973339">
                  <a:extLst>
                    <a:ext uri="{9D8B030D-6E8A-4147-A177-3AD203B41FA5}">
                      <a16:colId xmlns:a16="http://schemas.microsoft.com/office/drawing/2014/main" val="3701807579"/>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817609461"/>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extLst>
                  <a:ext uri="{0D108BD9-81ED-4DB2-BD59-A6C34878D82A}">
                    <a16:rowId xmlns:a16="http://schemas.microsoft.com/office/drawing/2014/main" val="3806724358"/>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extLst>
                  <a:ext uri="{0D108BD9-81ED-4DB2-BD59-A6C34878D82A}">
                    <a16:rowId xmlns:a16="http://schemas.microsoft.com/office/drawing/2014/main" val="2308090612"/>
                  </a:ext>
                </a:extLst>
              </a:tr>
            </a:tbl>
          </a:graphicData>
        </a:graphic>
      </p:graphicFrame>
      <p:sp>
        <p:nvSpPr>
          <p:cNvPr id="7" name="ZoneTexte 6">
            <a:extLst>
              <a:ext uri="{FF2B5EF4-FFF2-40B4-BE49-F238E27FC236}">
                <a16:creationId xmlns:a16="http://schemas.microsoft.com/office/drawing/2014/main" id="{CC35F724-CE60-BCC6-7A1F-69B5E56AF4B3}"/>
              </a:ext>
            </a:extLst>
          </p:cNvPr>
          <p:cNvSpPr txBox="1"/>
          <p:nvPr/>
        </p:nvSpPr>
        <p:spPr>
          <a:xfrm>
            <a:off x="355107" y="147626"/>
            <a:ext cx="639192" cy="369332"/>
          </a:xfrm>
          <a:prstGeom prst="rect">
            <a:avLst/>
          </a:prstGeom>
          <a:noFill/>
        </p:spPr>
        <p:txBody>
          <a:bodyPr wrap="square" rtlCol="0">
            <a:spAutoFit/>
          </a:bodyPr>
          <a:lstStyle/>
          <a:p>
            <a:r>
              <a:rPr lang="fr-FR" b="1" dirty="0"/>
              <a:t>Base</a:t>
            </a:r>
          </a:p>
        </p:txBody>
      </p:sp>
      <p:sp>
        <p:nvSpPr>
          <p:cNvPr id="8" name="ZoneTexte 7">
            <a:extLst>
              <a:ext uri="{FF2B5EF4-FFF2-40B4-BE49-F238E27FC236}">
                <a16:creationId xmlns:a16="http://schemas.microsoft.com/office/drawing/2014/main" id="{4B1C9650-AADD-47B5-3924-BC9B7FB2D3F0}"/>
              </a:ext>
            </a:extLst>
          </p:cNvPr>
          <p:cNvSpPr txBox="1"/>
          <p:nvPr/>
        </p:nvSpPr>
        <p:spPr>
          <a:xfrm>
            <a:off x="4430450" y="-50884"/>
            <a:ext cx="718599" cy="369332"/>
          </a:xfrm>
          <a:prstGeom prst="rect">
            <a:avLst/>
          </a:prstGeom>
          <a:noFill/>
        </p:spPr>
        <p:txBody>
          <a:bodyPr wrap="square" rtlCol="0">
            <a:spAutoFit/>
          </a:bodyPr>
          <a:lstStyle/>
          <a:p>
            <a:r>
              <a:rPr lang="fr-FR" b="1" dirty="0"/>
              <a:t>Train</a:t>
            </a:r>
          </a:p>
        </p:txBody>
      </p:sp>
      <p:sp>
        <p:nvSpPr>
          <p:cNvPr id="9" name="ZoneTexte 8">
            <a:extLst>
              <a:ext uri="{FF2B5EF4-FFF2-40B4-BE49-F238E27FC236}">
                <a16:creationId xmlns:a16="http://schemas.microsoft.com/office/drawing/2014/main" id="{5268493C-2077-82F3-9066-250A3A4D0ACC}"/>
              </a:ext>
            </a:extLst>
          </p:cNvPr>
          <p:cNvSpPr txBox="1"/>
          <p:nvPr/>
        </p:nvSpPr>
        <p:spPr>
          <a:xfrm>
            <a:off x="4470152" y="1582250"/>
            <a:ext cx="639192" cy="369332"/>
          </a:xfrm>
          <a:prstGeom prst="rect">
            <a:avLst/>
          </a:prstGeom>
          <a:noFill/>
        </p:spPr>
        <p:txBody>
          <a:bodyPr wrap="square" rtlCol="0">
            <a:spAutoFit/>
          </a:bodyPr>
          <a:lstStyle/>
          <a:p>
            <a:r>
              <a:rPr lang="fr-FR" b="1" dirty="0"/>
              <a:t>Test</a:t>
            </a:r>
          </a:p>
        </p:txBody>
      </p:sp>
      <p:sp>
        <p:nvSpPr>
          <p:cNvPr id="10" name="Flèche : droite 9">
            <a:extLst>
              <a:ext uri="{FF2B5EF4-FFF2-40B4-BE49-F238E27FC236}">
                <a16:creationId xmlns:a16="http://schemas.microsoft.com/office/drawing/2014/main" id="{EBBAA1A5-8314-E084-80C0-E5E4C1E97514}"/>
              </a:ext>
            </a:extLst>
          </p:cNvPr>
          <p:cNvSpPr/>
          <p:nvPr/>
        </p:nvSpPr>
        <p:spPr>
          <a:xfrm>
            <a:off x="3208786" y="709026"/>
            <a:ext cx="1220617" cy="25141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a:extLst>
              <a:ext uri="{FF2B5EF4-FFF2-40B4-BE49-F238E27FC236}">
                <a16:creationId xmlns:a16="http://schemas.microsoft.com/office/drawing/2014/main" id="{EBD6E1B0-8315-C4B8-EDDE-E8ABEE338900}"/>
              </a:ext>
            </a:extLst>
          </p:cNvPr>
          <p:cNvSpPr/>
          <p:nvPr/>
        </p:nvSpPr>
        <p:spPr>
          <a:xfrm>
            <a:off x="3205644" y="2035429"/>
            <a:ext cx="1220617" cy="25141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C496FB8B-8428-FFD1-A2B1-04213E7FF486}"/>
              </a:ext>
            </a:extLst>
          </p:cNvPr>
          <p:cNvSpPr/>
          <p:nvPr/>
        </p:nvSpPr>
        <p:spPr>
          <a:xfrm>
            <a:off x="7449413" y="695577"/>
            <a:ext cx="1220617" cy="25141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Tableau 15">
            <a:extLst>
              <a:ext uri="{FF2B5EF4-FFF2-40B4-BE49-F238E27FC236}">
                <a16:creationId xmlns:a16="http://schemas.microsoft.com/office/drawing/2014/main" id="{3E830575-055F-798C-8169-808E5C5B523E}"/>
              </a:ext>
            </a:extLst>
          </p:cNvPr>
          <p:cNvGraphicFramePr>
            <a:graphicFrameLocks noGrp="1"/>
          </p:cNvGraphicFramePr>
          <p:nvPr>
            <p:extLst>
              <p:ext uri="{D42A27DB-BD31-4B8C-83A1-F6EECF244321}">
                <p14:modId xmlns:p14="http://schemas.microsoft.com/office/powerpoint/2010/main" val="1415848875"/>
              </p:ext>
            </p:extLst>
          </p:nvPr>
        </p:nvGraphicFramePr>
        <p:xfrm>
          <a:off x="8670031" y="597182"/>
          <a:ext cx="3521969" cy="1394940"/>
        </p:xfrm>
        <a:graphic>
          <a:graphicData uri="http://schemas.openxmlformats.org/drawingml/2006/table">
            <a:tbl>
              <a:tblPr firstRow="1" bandRow="1">
                <a:tableStyleId>{93296810-A885-4BE3-A3E7-6D5BEEA58F35}</a:tableStyleId>
              </a:tblPr>
              <a:tblGrid>
                <a:gridCol w="1339674">
                  <a:extLst>
                    <a:ext uri="{9D8B030D-6E8A-4147-A177-3AD203B41FA5}">
                      <a16:colId xmlns:a16="http://schemas.microsoft.com/office/drawing/2014/main" val="3595808261"/>
                    </a:ext>
                  </a:extLst>
                </a:gridCol>
                <a:gridCol w="1143454">
                  <a:extLst>
                    <a:ext uri="{9D8B030D-6E8A-4147-A177-3AD203B41FA5}">
                      <a16:colId xmlns:a16="http://schemas.microsoft.com/office/drawing/2014/main" val="168311375"/>
                    </a:ext>
                  </a:extLst>
                </a:gridCol>
                <a:gridCol w="1038841">
                  <a:extLst>
                    <a:ext uri="{9D8B030D-6E8A-4147-A177-3AD203B41FA5}">
                      <a16:colId xmlns:a16="http://schemas.microsoft.com/office/drawing/2014/main" val="1139228051"/>
                    </a:ext>
                  </a:extLst>
                </a:gridCol>
              </a:tblGrid>
              <a:tr h="232490">
                <a:tc>
                  <a:txBody>
                    <a:bodyPr/>
                    <a:lstStyle/>
                    <a:p>
                      <a:r>
                        <a:rPr lang="fr-FR" sz="900" dirty="0"/>
                        <a:t>Acteur</a:t>
                      </a:r>
                    </a:p>
                  </a:txBody>
                  <a:tcPr marL="53740" marR="53740" marT="26870" marB="26870"/>
                </a:tc>
                <a:tc>
                  <a:txBody>
                    <a:bodyPr/>
                    <a:lstStyle/>
                    <a:p>
                      <a:r>
                        <a:rPr lang="fr-FR" sz="900" dirty="0"/>
                        <a:t>Nombre de comédie</a:t>
                      </a:r>
                    </a:p>
                  </a:txBody>
                  <a:tcPr marL="53740" marR="53740" marT="26870" marB="26870"/>
                </a:tc>
                <a:tc>
                  <a:txBody>
                    <a:bodyPr/>
                    <a:lstStyle/>
                    <a:p>
                      <a:r>
                        <a:rPr lang="fr-FR" sz="900" dirty="0"/>
                        <a:t>Nombre de drame</a:t>
                      </a:r>
                    </a:p>
                  </a:txBody>
                  <a:tcPr marL="53740" marR="53740" marT="26870" marB="26870"/>
                </a:tc>
                <a:extLst>
                  <a:ext uri="{0D108BD9-81ED-4DB2-BD59-A6C34878D82A}">
                    <a16:rowId xmlns:a16="http://schemas.microsoft.com/office/drawing/2014/main" val="522028517"/>
                  </a:ext>
                </a:extLst>
              </a:tr>
              <a:tr h="232490">
                <a:tc>
                  <a:txBody>
                    <a:bodyPr/>
                    <a:lstStyle/>
                    <a:p>
                      <a:r>
                        <a:rPr lang="fr-FR" sz="1100" dirty="0"/>
                        <a:t>Brad Pitt</a:t>
                      </a:r>
                    </a:p>
                  </a:txBody>
                  <a:tcPr marL="53740" marR="53740" marT="26870" marB="26870"/>
                </a:tc>
                <a:tc>
                  <a:txBody>
                    <a:bodyPr/>
                    <a:lstStyle/>
                    <a:p>
                      <a:pPr algn="ctr"/>
                      <a:r>
                        <a:rPr lang="fr-FR" sz="1100" dirty="0"/>
                        <a:t>2</a:t>
                      </a:r>
                    </a:p>
                  </a:txBody>
                  <a:tcPr marL="53740" marR="53740" marT="26870" marB="26870"/>
                </a:tc>
                <a:tc>
                  <a:txBody>
                    <a:bodyPr/>
                    <a:lstStyle/>
                    <a:p>
                      <a:pPr algn="ctr"/>
                      <a:r>
                        <a:rPr lang="fr-FR" sz="1100" dirty="0"/>
                        <a:t>0</a:t>
                      </a:r>
                    </a:p>
                  </a:txBody>
                  <a:tcPr marL="53740" marR="53740" marT="26870" marB="26870"/>
                </a:tc>
                <a:extLst>
                  <a:ext uri="{0D108BD9-81ED-4DB2-BD59-A6C34878D82A}">
                    <a16:rowId xmlns:a16="http://schemas.microsoft.com/office/drawing/2014/main" val="2153061369"/>
                  </a:ext>
                </a:extLst>
              </a:tr>
              <a:tr h="232490">
                <a:tc>
                  <a:txBody>
                    <a:bodyPr/>
                    <a:lstStyle/>
                    <a:p>
                      <a:r>
                        <a:rPr lang="fr-FR" sz="1100" dirty="0"/>
                        <a:t>Angelina Jolie</a:t>
                      </a:r>
                    </a:p>
                  </a:txBody>
                  <a:tcPr marL="53740" marR="53740" marT="26870" marB="26870"/>
                </a:tc>
                <a:tc>
                  <a:txBody>
                    <a:bodyPr/>
                    <a:lstStyle/>
                    <a:p>
                      <a:pPr algn="ctr"/>
                      <a:r>
                        <a:rPr lang="fr-FR" sz="1100" dirty="0"/>
                        <a:t>1</a:t>
                      </a:r>
                    </a:p>
                  </a:txBody>
                  <a:tcPr marL="53740" marR="53740" marT="26870" marB="26870"/>
                </a:tc>
                <a:tc>
                  <a:txBody>
                    <a:bodyPr/>
                    <a:lstStyle/>
                    <a:p>
                      <a:pPr algn="ctr"/>
                      <a:r>
                        <a:rPr lang="fr-FR" sz="1100" dirty="0"/>
                        <a:t>0</a:t>
                      </a:r>
                    </a:p>
                  </a:txBody>
                  <a:tcPr marL="53740" marR="53740" marT="26870" marB="26870"/>
                </a:tc>
                <a:extLst>
                  <a:ext uri="{0D108BD9-81ED-4DB2-BD59-A6C34878D82A}">
                    <a16:rowId xmlns:a16="http://schemas.microsoft.com/office/drawing/2014/main" val="2999320724"/>
                  </a:ext>
                </a:extLst>
              </a:tr>
              <a:tr h="232490">
                <a:tc>
                  <a:txBody>
                    <a:bodyPr/>
                    <a:lstStyle/>
                    <a:p>
                      <a:r>
                        <a:rPr lang="fr-FR" sz="1100" dirty="0"/>
                        <a:t>Scarlett </a:t>
                      </a:r>
                      <a:r>
                        <a:rPr lang="fr-FR" sz="1100" dirty="0" err="1"/>
                        <a:t>Johanson</a:t>
                      </a:r>
                      <a:endParaRPr lang="fr-FR" sz="1100" dirty="0"/>
                    </a:p>
                  </a:txBody>
                  <a:tcPr marL="53740" marR="53740" marT="26870" marB="26870"/>
                </a:tc>
                <a:tc>
                  <a:txBody>
                    <a:bodyPr/>
                    <a:lstStyle/>
                    <a:p>
                      <a:pPr algn="ctr"/>
                      <a:r>
                        <a:rPr lang="fr-FR" sz="1100" dirty="0"/>
                        <a:t>1</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3178978097"/>
                  </a:ext>
                </a:extLst>
              </a:tr>
              <a:tr h="232490">
                <a:tc>
                  <a:txBody>
                    <a:bodyPr/>
                    <a:lstStyle/>
                    <a:p>
                      <a:r>
                        <a:rPr lang="fr-FR" sz="1100" dirty="0"/>
                        <a:t>Tom </a:t>
                      </a:r>
                      <a:r>
                        <a:rPr lang="fr-FR" sz="1100" dirty="0" err="1"/>
                        <a:t>Hanks</a:t>
                      </a:r>
                      <a:endParaRPr lang="fr-FR" sz="1100" dirty="0"/>
                    </a:p>
                  </a:txBody>
                  <a:tcPr marL="53740" marR="53740" marT="26870" marB="26870"/>
                </a:tc>
                <a:tc>
                  <a:txBody>
                    <a:bodyPr/>
                    <a:lstStyle/>
                    <a:p>
                      <a:pPr algn="ctr"/>
                      <a:r>
                        <a:rPr lang="fr-FR" sz="1100" dirty="0"/>
                        <a:t>0</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2551641679"/>
                  </a:ext>
                </a:extLst>
              </a:tr>
              <a:tr h="232490">
                <a:tc>
                  <a:txBody>
                    <a:bodyPr/>
                    <a:lstStyle/>
                    <a:p>
                      <a:r>
                        <a:rPr lang="fr-FR" sz="1100" dirty="0"/>
                        <a:t>Al Pacino</a:t>
                      </a:r>
                    </a:p>
                  </a:txBody>
                  <a:tcPr marL="53740" marR="53740" marT="26870" marB="26870"/>
                </a:tc>
                <a:tc>
                  <a:txBody>
                    <a:bodyPr/>
                    <a:lstStyle/>
                    <a:p>
                      <a:pPr algn="ctr"/>
                      <a:r>
                        <a:rPr lang="fr-FR" sz="1100" dirty="0"/>
                        <a:t>0</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3088510635"/>
                  </a:ext>
                </a:extLst>
              </a:tr>
            </a:tbl>
          </a:graphicData>
        </a:graphic>
      </p:graphicFrame>
      <p:graphicFrame>
        <p:nvGraphicFramePr>
          <p:cNvPr id="17" name="Tableau 16">
            <a:extLst>
              <a:ext uri="{FF2B5EF4-FFF2-40B4-BE49-F238E27FC236}">
                <a16:creationId xmlns:a16="http://schemas.microsoft.com/office/drawing/2014/main" id="{03F055A4-BA11-0D79-708E-663A18E1F30E}"/>
              </a:ext>
            </a:extLst>
          </p:cNvPr>
          <p:cNvGraphicFramePr>
            <a:graphicFrameLocks noGrp="1"/>
          </p:cNvGraphicFramePr>
          <p:nvPr>
            <p:extLst>
              <p:ext uri="{D42A27DB-BD31-4B8C-83A1-F6EECF244321}">
                <p14:modId xmlns:p14="http://schemas.microsoft.com/office/powerpoint/2010/main" val="2711945750"/>
              </p:ext>
            </p:extLst>
          </p:nvPr>
        </p:nvGraphicFramePr>
        <p:xfrm>
          <a:off x="4385348" y="3734737"/>
          <a:ext cx="5353307" cy="1346540"/>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2877698311"/>
                    </a:ext>
                  </a:extLst>
                </a:gridCol>
                <a:gridCol w="664577">
                  <a:extLst>
                    <a:ext uri="{9D8B030D-6E8A-4147-A177-3AD203B41FA5}">
                      <a16:colId xmlns:a16="http://schemas.microsoft.com/office/drawing/2014/main" val="3351660369"/>
                    </a:ext>
                  </a:extLst>
                </a:gridCol>
                <a:gridCol w="1624643">
                  <a:extLst>
                    <a:ext uri="{9D8B030D-6E8A-4147-A177-3AD203B41FA5}">
                      <a16:colId xmlns:a16="http://schemas.microsoft.com/office/drawing/2014/main" val="3106269800"/>
                    </a:ext>
                  </a:extLst>
                </a:gridCol>
                <a:gridCol w="1444738">
                  <a:extLst>
                    <a:ext uri="{9D8B030D-6E8A-4147-A177-3AD203B41FA5}">
                      <a16:colId xmlns:a16="http://schemas.microsoft.com/office/drawing/2014/main" val="3156161371"/>
                    </a:ext>
                  </a:extLst>
                </a:gridCol>
                <a:gridCol w="1310372">
                  <a:extLst>
                    <a:ext uri="{9D8B030D-6E8A-4147-A177-3AD203B41FA5}">
                      <a16:colId xmlns:a16="http://schemas.microsoft.com/office/drawing/2014/main" val="3876184397"/>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tc>
                  <a:txBody>
                    <a:bodyPr/>
                    <a:lstStyle/>
                    <a:p>
                      <a:r>
                        <a:rPr lang="fr-FR" sz="1200" dirty="0"/>
                        <a:t>Nombre de comédie</a:t>
                      </a:r>
                    </a:p>
                  </a:txBody>
                  <a:tcPr marL="60826" marR="60826" marT="30413" marB="30413">
                    <a:solidFill>
                      <a:srgbClr val="70AD47"/>
                    </a:solidFill>
                  </a:tcPr>
                </a:tc>
                <a:tc>
                  <a:txBody>
                    <a:bodyPr/>
                    <a:lstStyle/>
                    <a:p>
                      <a:r>
                        <a:rPr lang="fr-FR" sz="1200" dirty="0"/>
                        <a:t>Nombre de drame</a:t>
                      </a:r>
                    </a:p>
                  </a:txBody>
                  <a:tcPr marL="60826" marR="60826" marT="30413" marB="30413">
                    <a:solidFill>
                      <a:srgbClr val="70AD47"/>
                    </a:solidFill>
                  </a:tcPr>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tc>
                  <a:txBody>
                    <a:bodyPr/>
                    <a:lstStyle/>
                    <a:p>
                      <a:pPr algn="ctr"/>
                      <a:r>
                        <a:rPr lang="fr-FR" sz="1200" dirty="0"/>
                        <a:t>3</a:t>
                      </a:r>
                    </a:p>
                  </a:txBody>
                  <a:tcPr marL="60826" marR="60826" marT="30413" marB="30413">
                    <a:solidFill>
                      <a:srgbClr val="D5E3CF"/>
                    </a:solidFill>
                  </a:tcPr>
                </a:tc>
                <a:tc>
                  <a:txBody>
                    <a:bodyPr/>
                    <a:lstStyle/>
                    <a:p>
                      <a:pPr algn="ctr"/>
                      <a:r>
                        <a:rPr lang="fr-FR" sz="1200" dirty="0"/>
                        <a:t>0</a:t>
                      </a:r>
                    </a:p>
                  </a:txBody>
                  <a:tcPr marL="60826" marR="60826" marT="30413" marB="30413">
                    <a:solidFill>
                      <a:srgbClr val="D5E3CF"/>
                    </a:solidFill>
                  </a:tcPr>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tc>
                  <a:txBody>
                    <a:bodyPr/>
                    <a:lstStyle/>
                    <a:p>
                      <a:pPr algn="ctr"/>
                      <a:r>
                        <a:rPr lang="fr-FR" sz="1200" dirty="0"/>
                        <a:t>1</a:t>
                      </a:r>
                    </a:p>
                  </a:txBody>
                  <a:tcPr marL="60826" marR="60826" marT="30413" marB="30413">
                    <a:solidFill>
                      <a:srgbClr val="EBF1E9"/>
                    </a:solidFill>
                  </a:tcPr>
                </a:tc>
                <a:tc>
                  <a:txBody>
                    <a:bodyPr/>
                    <a:lstStyle/>
                    <a:p>
                      <a:pPr algn="ctr"/>
                      <a:r>
                        <a:rPr lang="fr-FR" sz="1200" dirty="0"/>
                        <a:t>3</a:t>
                      </a:r>
                    </a:p>
                  </a:txBody>
                  <a:tcPr marL="60826" marR="60826" marT="30413" marB="30413">
                    <a:solidFill>
                      <a:srgbClr val="EBF1E9"/>
                    </a:solidFill>
                  </a:tcPr>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tc>
                  <a:txBody>
                    <a:bodyPr/>
                    <a:lstStyle/>
                    <a:p>
                      <a:pPr algn="ctr"/>
                      <a:r>
                        <a:rPr lang="fr-FR" sz="1200" dirty="0"/>
                        <a:t>3</a:t>
                      </a:r>
                    </a:p>
                  </a:txBody>
                  <a:tcPr marL="60826" marR="60826" marT="30413" marB="30413">
                    <a:solidFill>
                      <a:srgbClr val="D5E3CF"/>
                    </a:solidFill>
                  </a:tcPr>
                </a:tc>
                <a:tc>
                  <a:txBody>
                    <a:bodyPr/>
                    <a:lstStyle/>
                    <a:p>
                      <a:pPr algn="ctr"/>
                      <a:r>
                        <a:rPr lang="fr-FR" sz="1200" dirty="0"/>
                        <a:t>1</a:t>
                      </a:r>
                    </a:p>
                  </a:txBody>
                  <a:tcPr marL="60826" marR="60826" marT="30413" marB="30413">
                    <a:solidFill>
                      <a:srgbClr val="D5E3CF"/>
                    </a:solidFill>
                  </a:tcPr>
                </a:tc>
                <a:extLst>
                  <a:ext uri="{0D108BD9-81ED-4DB2-BD59-A6C34878D82A}">
                    <a16:rowId xmlns:a16="http://schemas.microsoft.com/office/drawing/2014/main" val="3734274913"/>
                  </a:ext>
                </a:extLst>
              </a:tr>
            </a:tbl>
          </a:graphicData>
        </a:graphic>
      </p:graphicFrame>
      <p:graphicFrame>
        <p:nvGraphicFramePr>
          <p:cNvPr id="18" name="Tableau 17">
            <a:extLst>
              <a:ext uri="{FF2B5EF4-FFF2-40B4-BE49-F238E27FC236}">
                <a16:creationId xmlns:a16="http://schemas.microsoft.com/office/drawing/2014/main" id="{0560F9DA-5B76-1182-1276-B34C4F3B90F3}"/>
              </a:ext>
            </a:extLst>
          </p:cNvPr>
          <p:cNvGraphicFramePr>
            <a:graphicFrameLocks noGrp="1"/>
          </p:cNvGraphicFramePr>
          <p:nvPr>
            <p:extLst>
              <p:ext uri="{D42A27DB-BD31-4B8C-83A1-F6EECF244321}">
                <p14:modId xmlns:p14="http://schemas.microsoft.com/office/powerpoint/2010/main" val="3931622066"/>
              </p:ext>
            </p:extLst>
          </p:nvPr>
        </p:nvGraphicFramePr>
        <p:xfrm>
          <a:off x="4385348" y="5489462"/>
          <a:ext cx="5739634" cy="1099856"/>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1902305640"/>
                    </a:ext>
                  </a:extLst>
                </a:gridCol>
                <a:gridCol w="664577">
                  <a:extLst>
                    <a:ext uri="{9D8B030D-6E8A-4147-A177-3AD203B41FA5}">
                      <a16:colId xmlns:a16="http://schemas.microsoft.com/office/drawing/2014/main" val="2255274768"/>
                    </a:ext>
                  </a:extLst>
                </a:gridCol>
                <a:gridCol w="2010970">
                  <a:extLst>
                    <a:ext uri="{9D8B030D-6E8A-4147-A177-3AD203B41FA5}">
                      <a16:colId xmlns:a16="http://schemas.microsoft.com/office/drawing/2014/main" val="3701807579"/>
                    </a:ext>
                  </a:extLst>
                </a:gridCol>
                <a:gridCol w="1444738">
                  <a:extLst>
                    <a:ext uri="{9D8B030D-6E8A-4147-A177-3AD203B41FA5}">
                      <a16:colId xmlns:a16="http://schemas.microsoft.com/office/drawing/2014/main" val="1023333236"/>
                    </a:ext>
                  </a:extLst>
                </a:gridCol>
                <a:gridCol w="1310372">
                  <a:extLst>
                    <a:ext uri="{9D8B030D-6E8A-4147-A177-3AD203B41FA5}">
                      <a16:colId xmlns:a16="http://schemas.microsoft.com/office/drawing/2014/main" val="1836764722"/>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tc>
                  <a:txBody>
                    <a:bodyPr/>
                    <a:lstStyle/>
                    <a:p>
                      <a:r>
                        <a:rPr lang="fr-FR" sz="1200" dirty="0"/>
                        <a:t>Nombre de comédie</a:t>
                      </a:r>
                    </a:p>
                  </a:txBody>
                  <a:tcPr marL="60826" marR="60826" marT="30413" marB="30413">
                    <a:solidFill>
                      <a:srgbClr val="70AD47"/>
                    </a:solidFill>
                  </a:tcPr>
                </a:tc>
                <a:tc>
                  <a:txBody>
                    <a:bodyPr/>
                    <a:lstStyle/>
                    <a:p>
                      <a:r>
                        <a:rPr lang="fr-FR" sz="1200" dirty="0"/>
                        <a:t>Nombre de drame</a:t>
                      </a:r>
                    </a:p>
                  </a:txBody>
                  <a:tcPr marL="60826" marR="60826" marT="30413" marB="30413">
                    <a:solidFill>
                      <a:srgbClr val="70AD47"/>
                    </a:solidFill>
                  </a:tcPr>
                </a:tc>
                <a:extLst>
                  <a:ext uri="{0D108BD9-81ED-4DB2-BD59-A6C34878D82A}">
                    <a16:rowId xmlns:a16="http://schemas.microsoft.com/office/drawing/2014/main" val="1817609461"/>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tc>
                  <a:txBody>
                    <a:bodyPr/>
                    <a:lstStyle/>
                    <a:p>
                      <a:pPr algn="ctr"/>
                      <a:r>
                        <a:rPr lang="fr-FR" sz="1200" dirty="0"/>
                        <a:t>2</a:t>
                      </a:r>
                    </a:p>
                  </a:txBody>
                  <a:tcPr marL="60826" marR="60826" marT="30413" marB="30413">
                    <a:solidFill>
                      <a:srgbClr val="D5E3CF"/>
                    </a:solidFill>
                  </a:tcPr>
                </a:tc>
                <a:tc>
                  <a:txBody>
                    <a:bodyPr/>
                    <a:lstStyle/>
                    <a:p>
                      <a:pPr algn="ctr"/>
                      <a:r>
                        <a:rPr lang="fr-FR" sz="1200" dirty="0"/>
                        <a:t>1</a:t>
                      </a:r>
                    </a:p>
                  </a:txBody>
                  <a:tcPr marL="60826" marR="60826" marT="30413" marB="30413">
                    <a:solidFill>
                      <a:srgbClr val="D5E3CF"/>
                    </a:solidFill>
                  </a:tcPr>
                </a:tc>
                <a:extLst>
                  <a:ext uri="{0D108BD9-81ED-4DB2-BD59-A6C34878D82A}">
                    <a16:rowId xmlns:a16="http://schemas.microsoft.com/office/drawing/2014/main" val="3806724358"/>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tc>
                  <a:txBody>
                    <a:bodyPr/>
                    <a:lstStyle/>
                    <a:p>
                      <a:pPr algn="ctr"/>
                      <a:r>
                        <a:rPr lang="fr-FR" sz="1200" dirty="0"/>
                        <a:t>2</a:t>
                      </a:r>
                    </a:p>
                  </a:txBody>
                  <a:tcPr marL="60826" marR="60826" marT="30413" marB="30413">
                    <a:solidFill>
                      <a:srgbClr val="EBF1E9"/>
                    </a:solidFill>
                  </a:tcPr>
                </a:tc>
                <a:tc>
                  <a:txBody>
                    <a:bodyPr/>
                    <a:lstStyle/>
                    <a:p>
                      <a:pPr algn="ctr"/>
                      <a:r>
                        <a:rPr lang="fr-FR" sz="1200" dirty="0"/>
                        <a:t>1</a:t>
                      </a:r>
                    </a:p>
                  </a:txBody>
                  <a:tcPr marL="60826" marR="60826" marT="30413" marB="30413">
                    <a:solidFill>
                      <a:srgbClr val="EBF1E9"/>
                    </a:solidFill>
                  </a:tcPr>
                </a:tc>
                <a:extLst>
                  <a:ext uri="{0D108BD9-81ED-4DB2-BD59-A6C34878D82A}">
                    <a16:rowId xmlns:a16="http://schemas.microsoft.com/office/drawing/2014/main" val="2308090612"/>
                  </a:ext>
                </a:extLst>
              </a:tr>
            </a:tbl>
          </a:graphicData>
        </a:graphic>
      </p:graphicFrame>
      <p:sp>
        <p:nvSpPr>
          <p:cNvPr id="19" name="ZoneTexte 18">
            <a:extLst>
              <a:ext uri="{FF2B5EF4-FFF2-40B4-BE49-F238E27FC236}">
                <a16:creationId xmlns:a16="http://schemas.microsoft.com/office/drawing/2014/main" id="{ED5545B5-D1A2-8C62-0411-0A3846918AE8}"/>
              </a:ext>
            </a:extLst>
          </p:cNvPr>
          <p:cNvSpPr txBox="1"/>
          <p:nvPr/>
        </p:nvSpPr>
        <p:spPr>
          <a:xfrm>
            <a:off x="4537896" y="3365405"/>
            <a:ext cx="718599" cy="369332"/>
          </a:xfrm>
          <a:prstGeom prst="rect">
            <a:avLst/>
          </a:prstGeom>
          <a:noFill/>
        </p:spPr>
        <p:txBody>
          <a:bodyPr wrap="square" rtlCol="0">
            <a:spAutoFit/>
          </a:bodyPr>
          <a:lstStyle/>
          <a:p>
            <a:r>
              <a:rPr lang="fr-FR" b="1" dirty="0"/>
              <a:t>Train</a:t>
            </a:r>
          </a:p>
        </p:txBody>
      </p:sp>
      <p:sp>
        <p:nvSpPr>
          <p:cNvPr id="20" name="ZoneTexte 19">
            <a:extLst>
              <a:ext uri="{FF2B5EF4-FFF2-40B4-BE49-F238E27FC236}">
                <a16:creationId xmlns:a16="http://schemas.microsoft.com/office/drawing/2014/main" id="{908422FE-C005-E37E-6EE3-E1036A368BE0}"/>
              </a:ext>
            </a:extLst>
          </p:cNvPr>
          <p:cNvSpPr txBox="1"/>
          <p:nvPr/>
        </p:nvSpPr>
        <p:spPr>
          <a:xfrm>
            <a:off x="4577599" y="5100703"/>
            <a:ext cx="639192" cy="369332"/>
          </a:xfrm>
          <a:prstGeom prst="rect">
            <a:avLst/>
          </a:prstGeom>
          <a:noFill/>
        </p:spPr>
        <p:txBody>
          <a:bodyPr wrap="square" rtlCol="0">
            <a:spAutoFit/>
          </a:bodyPr>
          <a:lstStyle/>
          <a:p>
            <a:r>
              <a:rPr lang="fr-FR" b="1" dirty="0"/>
              <a:t>Test</a:t>
            </a:r>
          </a:p>
        </p:txBody>
      </p:sp>
      <p:sp>
        <p:nvSpPr>
          <p:cNvPr id="22" name="Rectangle 21">
            <a:extLst>
              <a:ext uri="{FF2B5EF4-FFF2-40B4-BE49-F238E27FC236}">
                <a16:creationId xmlns:a16="http://schemas.microsoft.com/office/drawing/2014/main" id="{CF4C9C2C-B745-948B-40DB-F41034F1D368}"/>
              </a:ext>
            </a:extLst>
          </p:cNvPr>
          <p:cNvSpPr/>
          <p:nvPr/>
        </p:nvSpPr>
        <p:spPr>
          <a:xfrm>
            <a:off x="10978563" y="1992122"/>
            <a:ext cx="198423" cy="42044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F0A44AF7-558A-CB3E-9196-CD381BC4F46C}"/>
              </a:ext>
            </a:extLst>
          </p:cNvPr>
          <p:cNvSpPr/>
          <p:nvPr/>
        </p:nvSpPr>
        <p:spPr>
          <a:xfrm rot="10800000">
            <a:off x="9757946" y="4254876"/>
            <a:ext cx="1220617" cy="251413"/>
          </a:xfrm>
          <a:prstGeom prst="rightArrow">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D2BFE016-CE44-EE85-B30D-A432DEA0EE5A}"/>
              </a:ext>
            </a:extLst>
          </p:cNvPr>
          <p:cNvSpPr/>
          <p:nvPr/>
        </p:nvSpPr>
        <p:spPr>
          <a:xfrm rot="10800000">
            <a:off x="10124982" y="6039387"/>
            <a:ext cx="1052004" cy="251415"/>
          </a:xfrm>
          <a:prstGeom prst="rightArrow">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97C8BEBB-71BE-E0CC-3A65-330404024303}"/>
              </a:ext>
            </a:extLst>
          </p:cNvPr>
          <p:cNvSpPr txBox="1"/>
          <p:nvPr/>
        </p:nvSpPr>
        <p:spPr>
          <a:xfrm>
            <a:off x="8854173" y="-37040"/>
            <a:ext cx="2834819" cy="646331"/>
          </a:xfrm>
          <a:prstGeom prst="rect">
            <a:avLst/>
          </a:prstGeom>
          <a:noFill/>
        </p:spPr>
        <p:txBody>
          <a:bodyPr wrap="square" rtlCol="0">
            <a:spAutoFit/>
          </a:bodyPr>
          <a:lstStyle/>
          <a:p>
            <a:r>
              <a:rPr lang="fr-FR" b="1" dirty="0"/>
              <a:t>Liste des acteurs (seulement de </a:t>
            </a:r>
            <a:r>
              <a:rPr lang="fr-FR" b="1" dirty="0" err="1"/>
              <a:t>l’ech</a:t>
            </a:r>
            <a:r>
              <a:rPr lang="fr-FR" b="1" dirty="0"/>
              <a:t> Train) </a:t>
            </a:r>
          </a:p>
        </p:txBody>
      </p:sp>
      <p:sp>
        <p:nvSpPr>
          <p:cNvPr id="28" name="ZoneTexte 27">
            <a:extLst>
              <a:ext uri="{FF2B5EF4-FFF2-40B4-BE49-F238E27FC236}">
                <a16:creationId xmlns:a16="http://schemas.microsoft.com/office/drawing/2014/main" id="{626F1A3A-23A3-167A-C15D-83B7AD6F245F}"/>
              </a:ext>
            </a:extLst>
          </p:cNvPr>
          <p:cNvSpPr txBox="1"/>
          <p:nvPr/>
        </p:nvSpPr>
        <p:spPr>
          <a:xfrm>
            <a:off x="292825" y="3300127"/>
            <a:ext cx="4007190" cy="3416320"/>
          </a:xfrm>
          <a:prstGeom prst="rect">
            <a:avLst/>
          </a:prstGeom>
          <a:noFill/>
        </p:spPr>
        <p:txBody>
          <a:bodyPr wrap="square" rtlCol="0">
            <a:spAutoFit/>
          </a:bodyPr>
          <a:lstStyle/>
          <a:p>
            <a:r>
              <a:rPr lang="fr-FR" sz="1200" dirty="0"/>
              <a:t>On agrège le nombre de comédie et de drame auxquels ont participé les acteurs</a:t>
            </a:r>
          </a:p>
          <a:p>
            <a:endParaRPr lang="fr-FR" sz="1200" dirty="0"/>
          </a:p>
          <a:p>
            <a:r>
              <a:rPr lang="fr-FR" sz="1200" dirty="0"/>
              <a:t>Pour la base </a:t>
            </a:r>
            <a:r>
              <a:rPr lang="fr-FR" sz="1200" b="1" dirty="0"/>
              <a:t>Train</a:t>
            </a:r>
            <a:r>
              <a:rPr lang="fr-FR" sz="1200" dirty="0"/>
              <a:t>, on comptabilise le film de la ligne. C’est-à-dire, on compte le nombre de comédie et drame dans lesquels les acteurs ont joué, film de la ligne inclus</a:t>
            </a:r>
          </a:p>
          <a:p>
            <a:endParaRPr lang="fr-FR" sz="1200" dirty="0"/>
          </a:p>
          <a:p>
            <a:r>
              <a:rPr lang="fr-FR" sz="1200" dirty="0"/>
              <a:t>Pour le film n°3, Brad Pitt a joué dans le n°1 et n°3 (2 comédies) et Scarlett </a:t>
            </a:r>
            <a:r>
              <a:rPr lang="fr-FR" sz="1200" dirty="0" err="1"/>
              <a:t>Johanson</a:t>
            </a:r>
            <a:r>
              <a:rPr lang="fr-FR" sz="1200" dirty="0"/>
              <a:t> a joué dans le n°2 et n°3 (1 comédie et 1 drame). Donc : 3 comédies et 1 drame</a:t>
            </a:r>
          </a:p>
          <a:p>
            <a:endParaRPr lang="fr-FR" sz="1200" dirty="0"/>
          </a:p>
          <a:p>
            <a:r>
              <a:rPr lang="fr-FR" sz="1200" dirty="0"/>
              <a:t>Pour la base Test, on comptabilise le nombre de comédie et de tragédie dans lesquels les acteurs ont joué dans la base train</a:t>
            </a:r>
          </a:p>
          <a:p>
            <a:endParaRPr lang="fr-FR" sz="1200" dirty="0"/>
          </a:p>
          <a:p>
            <a:r>
              <a:rPr lang="fr-FR" sz="1200" dirty="0"/>
              <a:t>Pour le film n°4, Scarlett </a:t>
            </a:r>
            <a:r>
              <a:rPr lang="fr-FR" sz="1200" dirty="0" err="1"/>
              <a:t>Johanson</a:t>
            </a:r>
            <a:r>
              <a:rPr lang="fr-FR" sz="1200" dirty="0"/>
              <a:t> a joué dans le n°2 et n°3 (1 comédie et 1 drame) et Angelina Jolie a joué dans le n°1 (1 comédie). Donc : 2 comédies et 1 drame</a:t>
            </a:r>
          </a:p>
        </p:txBody>
      </p:sp>
      <p:sp>
        <p:nvSpPr>
          <p:cNvPr id="29" name="ZoneTexte 28">
            <a:extLst>
              <a:ext uri="{FF2B5EF4-FFF2-40B4-BE49-F238E27FC236}">
                <a16:creationId xmlns:a16="http://schemas.microsoft.com/office/drawing/2014/main" id="{F86BCC8A-20B6-1F8A-9658-A24D929779B8}"/>
              </a:ext>
            </a:extLst>
          </p:cNvPr>
          <p:cNvSpPr txBox="1"/>
          <p:nvPr/>
        </p:nvSpPr>
        <p:spPr>
          <a:xfrm>
            <a:off x="292825" y="2998292"/>
            <a:ext cx="2444461" cy="369332"/>
          </a:xfrm>
          <a:prstGeom prst="rect">
            <a:avLst/>
          </a:prstGeom>
          <a:noFill/>
        </p:spPr>
        <p:txBody>
          <a:bodyPr wrap="square" rtlCol="0">
            <a:spAutoFit/>
          </a:bodyPr>
          <a:lstStyle/>
          <a:p>
            <a:r>
              <a:rPr lang="fr-FR" b="1" dirty="0"/>
              <a:t>Film de la ligne </a:t>
            </a:r>
            <a:r>
              <a:rPr lang="fr-FR" b="1" dirty="0" err="1"/>
              <a:t>inclu</a:t>
            </a:r>
            <a:endParaRPr lang="fr-FR" b="1" dirty="0"/>
          </a:p>
        </p:txBody>
      </p:sp>
    </p:spTree>
    <p:extLst>
      <p:ext uri="{BB962C8B-B14F-4D97-AF65-F5344CB8AC3E}">
        <p14:creationId xmlns:p14="http://schemas.microsoft.com/office/powerpoint/2010/main" val="414067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30071EFB-10E7-519E-C770-F154C1184773}"/>
              </a:ext>
            </a:extLst>
          </p:cNvPr>
          <p:cNvGraphicFramePr>
            <a:graphicFrameLocks noGrp="1"/>
          </p:cNvGraphicFramePr>
          <p:nvPr/>
        </p:nvGraphicFramePr>
        <p:xfrm>
          <a:off x="136125" y="455371"/>
          <a:ext cx="3072661" cy="2019810"/>
        </p:xfrm>
        <a:graphic>
          <a:graphicData uri="http://schemas.openxmlformats.org/drawingml/2006/table">
            <a:tbl>
              <a:tblPr firstRow="1" bandRow="1">
                <a:tableStyleId>{5C22544A-7EE6-4342-B048-85BDC9FD1C3A}</a:tableStyleId>
              </a:tblPr>
              <a:tblGrid>
                <a:gridCol w="342020">
                  <a:extLst>
                    <a:ext uri="{9D8B030D-6E8A-4147-A177-3AD203B41FA5}">
                      <a16:colId xmlns:a16="http://schemas.microsoft.com/office/drawing/2014/main" val="1592125285"/>
                    </a:ext>
                  </a:extLst>
                </a:gridCol>
                <a:gridCol w="735647">
                  <a:extLst>
                    <a:ext uri="{9D8B030D-6E8A-4147-A177-3AD203B41FA5}">
                      <a16:colId xmlns:a16="http://schemas.microsoft.com/office/drawing/2014/main" val="3351660369"/>
                    </a:ext>
                  </a:extLst>
                </a:gridCol>
                <a:gridCol w="1994994">
                  <a:extLst>
                    <a:ext uri="{9D8B030D-6E8A-4147-A177-3AD203B41FA5}">
                      <a16:colId xmlns:a16="http://schemas.microsoft.com/office/drawing/2014/main" val="3106269800"/>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extLst>
                  <a:ext uri="{0D108BD9-81ED-4DB2-BD59-A6C34878D82A}">
                    <a16:rowId xmlns:a16="http://schemas.microsoft.com/office/drawing/2014/main" val="3734274913"/>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extLst>
                  <a:ext uri="{0D108BD9-81ED-4DB2-BD59-A6C34878D82A}">
                    <a16:rowId xmlns:a16="http://schemas.microsoft.com/office/drawing/2014/main" val="2121027305"/>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extLst>
                  <a:ext uri="{0D108BD9-81ED-4DB2-BD59-A6C34878D82A}">
                    <a16:rowId xmlns:a16="http://schemas.microsoft.com/office/drawing/2014/main" val="840037585"/>
                  </a:ext>
                </a:extLst>
              </a:tr>
            </a:tbl>
          </a:graphicData>
        </a:graphic>
      </p:graphicFrame>
      <p:graphicFrame>
        <p:nvGraphicFramePr>
          <p:cNvPr id="5" name="Tableau 4">
            <a:extLst>
              <a:ext uri="{FF2B5EF4-FFF2-40B4-BE49-F238E27FC236}">
                <a16:creationId xmlns:a16="http://schemas.microsoft.com/office/drawing/2014/main" id="{90C04DDF-3BCD-3ECB-292E-857938C6A02E}"/>
              </a:ext>
            </a:extLst>
          </p:cNvPr>
          <p:cNvGraphicFramePr>
            <a:graphicFrameLocks noGrp="1"/>
          </p:cNvGraphicFramePr>
          <p:nvPr/>
        </p:nvGraphicFramePr>
        <p:xfrm>
          <a:off x="4430451" y="298638"/>
          <a:ext cx="3026792" cy="1166638"/>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2877698311"/>
                    </a:ext>
                  </a:extLst>
                </a:gridCol>
                <a:gridCol w="649319">
                  <a:extLst>
                    <a:ext uri="{9D8B030D-6E8A-4147-A177-3AD203B41FA5}">
                      <a16:colId xmlns:a16="http://schemas.microsoft.com/office/drawing/2014/main" val="3351660369"/>
                    </a:ext>
                  </a:extLst>
                </a:gridCol>
                <a:gridCol w="2068496">
                  <a:extLst>
                    <a:ext uri="{9D8B030D-6E8A-4147-A177-3AD203B41FA5}">
                      <a16:colId xmlns:a16="http://schemas.microsoft.com/office/drawing/2014/main" val="3106269800"/>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extLst>
                  <a:ext uri="{0D108BD9-81ED-4DB2-BD59-A6C34878D82A}">
                    <a16:rowId xmlns:a16="http://schemas.microsoft.com/office/drawing/2014/main" val="3734274913"/>
                  </a:ext>
                </a:extLst>
              </a:tr>
            </a:tbl>
          </a:graphicData>
        </a:graphic>
      </p:graphicFrame>
      <p:graphicFrame>
        <p:nvGraphicFramePr>
          <p:cNvPr id="6" name="Tableau 5">
            <a:extLst>
              <a:ext uri="{FF2B5EF4-FFF2-40B4-BE49-F238E27FC236}">
                <a16:creationId xmlns:a16="http://schemas.microsoft.com/office/drawing/2014/main" id="{EBFD8756-632F-EDEE-972C-47FB9CF3A936}"/>
              </a:ext>
            </a:extLst>
          </p:cNvPr>
          <p:cNvGraphicFramePr>
            <a:graphicFrameLocks noGrp="1"/>
          </p:cNvGraphicFramePr>
          <p:nvPr/>
        </p:nvGraphicFramePr>
        <p:xfrm>
          <a:off x="4430451" y="1923218"/>
          <a:ext cx="2946893" cy="1099856"/>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1902305640"/>
                    </a:ext>
                  </a:extLst>
                </a:gridCol>
                <a:gridCol w="664577">
                  <a:extLst>
                    <a:ext uri="{9D8B030D-6E8A-4147-A177-3AD203B41FA5}">
                      <a16:colId xmlns:a16="http://schemas.microsoft.com/office/drawing/2014/main" val="2255274768"/>
                    </a:ext>
                  </a:extLst>
                </a:gridCol>
                <a:gridCol w="1973339">
                  <a:extLst>
                    <a:ext uri="{9D8B030D-6E8A-4147-A177-3AD203B41FA5}">
                      <a16:colId xmlns:a16="http://schemas.microsoft.com/office/drawing/2014/main" val="3701807579"/>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817609461"/>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extLst>
                  <a:ext uri="{0D108BD9-81ED-4DB2-BD59-A6C34878D82A}">
                    <a16:rowId xmlns:a16="http://schemas.microsoft.com/office/drawing/2014/main" val="3806724358"/>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extLst>
                  <a:ext uri="{0D108BD9-81ED-4DB2-BD59-A6C34878D82A}">
                    <a16:rowId xmlns:a16="http://schemas.microsoft.com/office/drawing/2014/main" val="2308090612"/>
                  </a:ext>
                </a:extLst>
              </a:tr>
            </a:tbl>
          </a:graphicData>
        </a:graphic>
      </p:graphicFrame>
      <p:sp>
        <p:nvSpPr>
          <p:cNvPr id="7" name="ZoneTexte 6">
            <a:extLst>
              <a:ext uri="{FF2B5EF4-FFF2-40B4-BE49-F238E27FC236}">
                <a16:creationId xmlns:a16="http://schemas.microsoft.com/office/drawing/2014/main" id="{CC35F724-CE60-BCC6-7A1F-69B5E56AF4B3}"/>
              </a:ext>
            </a:extLst>
          </p:cNvPr>
          <p:cNvSpPr txBox="1"/>
          <p:nvPr/>
        </p:nvSpPr>
        <p:spPr>
          <a:xfrm>
            <a:off x="355107" y="147626"/>
            <a:ext cx="639192" cy="369332"/>
          </a:xfrm>
          <a:prstGeom prst="rect">
            <a:avLst/>
          </a:prstGeom>
          <a:noFill/>
        </p:spPr>
        <p:txBody>
          <a:bodyPr wrap="square" rtlCol="0">
            <a:spAutoFit/>
          </a:bodyPr>
          <a:lstStyle/>
          <a:p>
            <a:r>
              <a:rPr lang="fr-FR" b="1" dirty="0"/>
              <a:t>Base</a:t>
            </a:r>
          </a:p>
        </p:txBody>
      </p:sp>
      <p:sp>
        <p:nvSpPr>
          <p:cNvPr id="8" name="ZoneTexte 7">
            <a:extLst>
              <a:ext uri="{FF2B5EF4-FFF2-40B4-BE49-F238E27FC236}">
                <a16:creationId xmlns:a16="http://schemas.microsoft.com/office/drawing/2014/main" id="{4B1C9650-AADD-47B5-3924-BC9B7FB2D3F0}"/>
              </a:ext>
            </a:extLst>
          </p:cNvPr>
          <p:cNvSpPr txBox="1"/>
          <p:nvPr/>
        </p:nvSpPr>
        <p:spPr>
          <a:xfrm>
            <a:off x="4430450" y="-50884"/>
            <a:ext cx="718599" cy="369332"/>
          </a:xfrm>
          <a:prstGeom prst="rect">
            <a:avLst/>
          </a:prstGeom>
          <a:noFill/>
        </p:spPr>
        <p:txBody>
          <a:bodyPr wrap="square" rtlCol="0">
            <a:spAutoFit/>
          </a:bodyPr>
          <a:lstStyle/>
          <a:p>
            <a:r>
              <a:rPr lang="fr-FR" b="1" dirty="0"/>
              <a:t>Train</a:t>
            </a:r>
          </a:p>
        </p:txBody>
      </p:sp>
      <p:sp>
        <p:nvSpPr>
          <p:cNvPr id="9" name="ZoneTexte 8">
            <a:extLst>
              <a:ext uri="{FF2B5EF4-FFF2-40B4-BE49-F238E27FC236}">
                <a16:creationId xmlns:a16="http://schemas.microsoft.com/office/drawing/2014/main" id="{5268493C-2077-82F3-9066-250A3A4D0ACC}"/>
              </a:ext>
            </a:extLst>
          </p:cNvPr>
          <p:cNvSpPr txBox="1"/>
          <p:nvPr/>
        </p:nvSpPr>
        <p:spPr>
          <a:xfrm>
            <a:off x="4470152" y="1582250"/>
            <a:ext cx="639192" cy="369332"/>
          </a:xfrm>
          <a:prstGeom prst="rect">
            <a:avLst/>
          </a:prstGeom>
          <a:noFill/>
        </p:spPr>
        <p:txBody>
          <a:bodyPr wrap="square" rtlCol="0">
            <a:spAutoFit/>
          </a:bodyPr>
          <a:lstStyle/>
          <a:p>
            <a:r>
              <a:rPr lang="fr-FR" b="1" dirty="0"/>
              <a:t>Test</a:t>
            </a:r>
          </a:p>
        </p:txBody>
      </p:sp>
      <p:sp>
        <p:nvSpPr>
          <p:cNvPr id="10" name="Flèche : droite 9">
            <a:extLst>
              <a:ext uri="{FF2B5EF4-FFF2-40B4-BE49-F238E27FC236}">
                <a16:creationId xmlns:a16="http://schemas.microsoft.com/office/drawing/2014/main" id="{EBBAA1A5-8314-E084-80C0-E5E4C1E97514}"/>
              </a:ext>
            </a:extLst>
          </p:cNvPr>
          <p:cNvSpPr/>
          <p:nvPr/>
        </p:nvSpPr>
        <p:spPr>
          <a:xfrm>
            <a:off x="3208786" y="709026"/>
            <a:ext cx="1220617" cy="25141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a:extLst>
              <a:ext uri="{FF2B5EF4-FFF2-40B4-BE49-F238E27FC236}">
                <a16:creationId xmlns:a16="http://schemas.microsoft.com/office/drawing/2014/main" id="{EBD6E1B0-8315-C4B8-EDDE-E8ABEE338900}"/>
              </a:ext>
            </a:extLst>
          </p:cNvPr>
          <p:cNvSpPr/>
          <p:nvPr/>
        </p:nvSpPr>
        <p:spPr>
          <a:xfrm>
            <a:off x="3205644" y="2035429"/>
            <a:ext cx="1220617" cy="25141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C496FB8B-8428-FFD1-A2B1-04213E7FF486}"/>
              </a:ext>
            </a:extLst>
          </p:cNvPr>
          <p:cNvSpPr/>
          <p:nvPr/>
        </p:nvSpPr>
        <p:spPr>
          <a:xfrm>
            <a:off x="7449413" y="695577"/>
            <a:ext cx="1220617" cy="25141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Tableau 15">
            <a:extLst>
              <a:ext uri="{FF2B5EF4-FFF2-40B4-BE49-F238E27FC236}">
                <a16:creationId xmlns:a16="http://schemas.microsoft.com/office/drawing/2014/main" id="{3E830575-055F-798C-8169-808E5C5B523E}"/>
              </a:ext>
            </a:extLst>
          </p:cNvPr>
          <p:cNvGraphicFramePr>
            <a:graphicFrameLocks noGrp="1"/>
          </p:cNvGraphicFramePr>
          <p:nvPr/>
        </p:nvGraphicFramePr>
        <p:xfrm>
          <a:off x="8670031" y="597182"/>
          <a:ext cx="3521969" cy="1394940"/>
        </p:xfrm>
        <a:graphic>
          <a:graphicData uri="http://schemas.openxmlformats.org/drawingml/2006/table">
            <a:tbl>
              <a:tblPr firstRow="1" bandRow="1">
                <a:tableStyleId>{93296810-A885-4BE3-A3E7-6D5BEEA58F35}</a:tableStyleId>
              </a:tblPr>
              <a:tblGrid>
                <a:gridCol w="1339674">
                  <a:extLst>
                    <a:ext uri="{9D8B030D-6E8A-4147-A177-3AD203B41FA5}">
                      <a16:colId xmlns:a16="http://schemas.microsoft.com/office/drawing/2014/main" val="3595808261"/>
                    </a:ext>
                  </a:extLst>
                </a:gridCol>
                <a:gridCol w="1143454">
                  <a:extLst>
                    <a:ext uri="{9D8B030D-6E8A-4147-A177-3AD203B41FA5}">
                      <a16:colId xmlns:a16="http://schemas.microsoft.com/office/drawing/2014/main" val="168311375"/>
                    </a:ext>
                  </a:extLst>
                </a:gridCol>
                <a:gridCol w="1038841">
                  <a:extLst>
                    <a:ext uri="{9D8B030D-6E8A-4147-A177-3AD203B41FA5}">
                      <a16:colId xmlns:a16="http://schemas.microsoft.com/office/drawing/2014/main" val="1139228051"/>
                    </a:ext>
                  </a:extLst>
                </a:gridCol>
              </a:tblGrid>
              <a:tr h="232490">
                <a:tc>
                  <a:txBody>
                    <a:bodyPr/>
                    <a:lstStyle/>
                    <a:p>
                      <a:r>
                        <a:rPr lang="fr-FR" sz="900" dirty="0"/>
                        <a:t>Acteur</a:t>
                      </a:r>
                    </a:p>
                  </a:txBody>
                  <a:tcPr marL="53740" marR="53740" marT="26870" marB="26870"/>
                </a:tc>
                <a:tc>
                  <a:txBody>
                    <a:bodyPr/>
                    <a:lstStyle/>
                    <a:p>
                      <a:r>
                        <a:rPr lang="fr-FR" sz="900" dirty="0"/>
                        <a:t>Nombre de comédie</a:t>
                      </a:r>
                    </a:p>
                  </a:txBody>
                  <a:tcPr marL="53740" marR="53740" marT="26870" marB="26870"/>
                </a:tc>
                <a:tc>
                  <a:txBody>
                    <a:bodyPr/>
                    <a:lstStyle/>
                    <a:p>
                      <a:r>
                        <a:rPr lang="fr-FR" sz="900" dirty="0"/>
                        <a:t>Nombre de drame</a:t>
                      </a:r>
                    </a:p>
                  </a:txBody>
                  <a:tcPr marL="53740" marR="53740" marT="26870" marB="26870"/>
                </a:tc>
                <a:extLst>
                  <a:ext uri="{0D108BD9-81ED-4DB2-BD59-A6C34878D82A}">
                    <a16:rowId xmlns:a16="http://schemas.microsoft.com/office/drawing/2014/main" val="522028517"/>
                  </a:ext>
                </a:extLst>
              </a:tr>
              <a:tr h="232490">
                <a:tc>
                  <a:txBody>
                    <a:bodyPr/>
                    <a:lstStyle/>
                    <a:p>
                      <a:r>
                        <a:rPr lang="fr-FR" sz="1100" dirty="0"/>
                        <a:t>Brad Pitt</a:t>
                      </a:r>
                    </a:p>
                  </a:txBody>
                  <a:tcPr marL="53740" marR="53740" marT="26870" marB="26870"/>
                </a:tc>
                <a:tc>
                  <a:txBody>
                    <a:bodyPr/>
                    <a:lstStyle/>
                    <a:p>
                      <a:pPr algn="ctr"/>
                      <a:r>
                        <a:rPr lang="fr-FR" sz="1100" dirty="0"/>
                        <a:t>2</a:t>
                      </a:r>
                    </a:p>
                  </a:txBody>
                  <a:tcPr marL="53740" marR="53740" marT="26870" marB="26870"/>
                </a:tc>
                <a:tc>
                  <a:txBody>
                    <a:bodyPr/>
                    <a:lstStyle/>
                    <a:p>
                      <a:pPr algn="ctr"/>
                      <a:r>
                        <a:rPr lang="fr-FR" sz="1100" dirty="0"/>
                        <a:t>0</a:t>
                      </a:r>
                    </a:p>
                  </a:txBody>
                  <a:tcPr marL="53740" marR="53740" marT="26870" marB="26870"/>
                </a:tc>
                <a:extLst>
                  <a:ext uri="{0D108BD9-81ED-4DB2-BD59-A6C34878D82A}">
                    <a16:rowId xmlns:a16="http://schemas.microsoft.com/office/drawing/2014/main" val="2153061369"/>
                  </a:ext>
                </a:extLst>
              </a:tr>
              <a:tr h="232490">
                <a:tc>
                  <a:txBody>
                    <a:bodyPr/>
                    <a:lstStyle/>
                    <a:p>
                      <a:r>
                        <a:rPr lang="fr-FR" sz="1100" dirty="0"/>
                        <a:t>Angelina Jolie</a:t>
                      </a:r>
                    </a:p>
                  </a:txBody>
                  <a:tcPr marL="53740" marR="53740" marT="26870" marB="26870"/>
                </a:tc>
                <a:tc>
                  <a:txBody>
                    <a:bodyPr/>
                    <a:lstStyle/>
                    <a:p>
                      <a:pPr algn="ctr"/>
                      <a:r>
                        <a:rPr lang="fr-FR" sz="1100" dirty="0"/>
                        <a:t>1</a:t>
                      </a:r>
                    </a:p>
                  </a:txBody>
                  <a:tcPr marL="53740" marR="53740" marT="26870" marB="26870"/>
                </a:tc>
                <a:tc>
                  <a:txBody>
                    <a:bodyPr/>
                    <a:lstStyle/>
                    <a:p>
                      <a:pPr algn="ctr"/>
                      <a:r>
                        <a:rPr lang="fr-FR" sz="1100" dirty="0"/>
                        <a:t>0</a:t>
                      </a:r>
                    </a:p>
                  </a:txBody>
                  <a:tcPr marL="53740" marR="53740" marT="26870" marB="26870"/>
                </a:tc>
                <a:extLst>
                  <a:ext uri="{0D108BD9-81ED-4DB2-BD59-A6C34878D82A}">
                    <a16:rowId xmlns:a16="http://schemas.microsoft.com/office/drawing/2014/main" val="2999320724"/>
                  </a:ext>
                </a:extLst>
              </a:tr>
              <a:tr h="232490">
                <a:tc>
                  <a:txBody>
                    <a:bodyPr/>
                    <a:lstStyle/>
                    <a:p>
                      <a:r>
                        <a:rPr lang="fr-FR" sz="1100" dirty="0"/>
                        <a:t>Scarlett </a:t>
                      </a:r>
                      <a:r>
                        <a:rPr lang="fr-FR" sz="1100" dirty="0" err="1"/>
                        <a:t>Johanson</a:t>
                      </a:r>
                      <a:endParaRPr lang="fr-FR" sz="1100" dirty="0"/>
                    </a:p>
                  </a:txBody>
                  <a:tcPr marL="53740" marR="53740" marT="26870" marB="26870"/>
                </a:tc>
                <a:tc>
                  <a:txBody>
                    <a:bodyPr/>
                    <a:lstStyle/>
                    <a:p>
                      <a:pPr algn="ctr"/>
                      <a:r>
                        <a:rPr lang="fr-FR" sz="1100" dirty="0"/>
                        <a:t>1</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3178978097"/>
                  </a:ext>
                </a:extLst>
              </a:tr>
              <a:tr h="232490">
                <a:tc>
                  <a:txBody>
                    <a:bodyPr/>
                    <a:lstStyle/>
                    <a:p>
                      <a:r>
                        <a:rPr lang="fr-FR" sz="1100" dirty="0"/>
                        <a:t>Tom </a:t>
                      </a:r>
                      <a:r>
                        <a:rPr lang="fr-FR" sz="1100" dirty="0" err="1"/>
                        <a:t>Hanks</a:t>
                      </a:r>
                      <a:endParaRPr lang="fr-FR" sz="1100" dirty="0"/>
                    </a:p>
                  </a:txBody>
                  <a:tcPr marL="53740" marR="53740" marT="26870" marB="26870"/>
                </a:tc>
                <a:tc>
                  <a:txBody>
                    <a:bodyPr/>
                    <a:lstStyle/>
                    <a:p>
                      <a:pPr algn="ctr"/>
                      <a:r>
                        <a:rPr lang="fr-FR" sz="1100" dirty="0"/>
                        <a:t>0</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2551641679"/>
                  </a:ext>
                </a:extLst>
              </a:tr>
              <a:tr h="232490">
                <a:tc>
                  <a:txBody>
                    <a:bodyPr/>
                    <a:lstStyle/>
                    <a:p>
                      <a:r>
                        <a:rPr lang="fr-FR" sz="1100" dirty="0"/>
                        <a:t>Al Pacino</a:t>
                      </a:r>
                    </a:p>
                  </a:txBody>
                  <a:tcPr marL="53740" marR="53740" marT="26870" marB="26870"/>
                </a:tc>
                <a:tc>
                  <a:txBody>
                    <a:bodyPr/>
                    <a:lstStyle/>
                    <a:p>
                      <a:pPr algn="ctr"/>
                      <a:r>
                        <a:rPr lang="fr-FR" sz="1100" dirty="0"/>
                        <a:t>0</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3088510635"/>
                  </a:ext>
                </a:extLst>
              </a:tr>
            </a:tbl>
          </a:graphicData>
        </a:graphic>
      </p:graphicFrame>
      <p:graphicFrame>
        <p:nvGraphicFramePr>
          <p:cNvPr id="17" name="Tableau 16">
            <a:extLst>
              <a:ext uri="{FF2B5EF4-FFF2-40B4-BE49-F238E27FC236}">
                <a16:creationId xmlns:a16="http://schemas.microsoft.com/office/drawing/2014/main" id="{03F055A4-BA11-0D79-708E-663A18E1F30E}"/>
              </a:ext>
            </a:extLst>
          </p:cNvPr>
          <p:cNvGraphicFramePr>
            <a:graphicFrameLocks noGrp="1"/>
          </p:cNvGraphicFramePr>
          <p:nvPr>
            <p:extLst>
              <p:ext uri="{D42A27DB-BD31-4B8C-83A1-F6EECF244321}">
                <p14:modId xmlns:p14="http://schemas.microsoft.com/office/powerpoint/2010/main" val="1564523627"/>
              </p:ext>
            </p:extLst>
          </p:nvPr>
        </p:nvGraphicFramePr>
        <p:xfrm>
          <a:off x="4385348" y="3734737"/>
          <a:ext cx="5353307" cy="1346540"/>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2877698311"/>
                    </a:ext>
                  </a:extLst>
                </a:gridCol>
                <a:gridCol w="664577">
                  <a:extLst>
                    <a:ext uri="{9D8B030D-6E8A-4147-A177-3AD203B41FA5}">
                      <a16:colId xmlns:a16="http://schemas.microsoft.com/office/drawing/2014/main" val="3351660369"/>
                    </a:ext>
                  </a:extLst>
                </a:gridCol>
                <a:gridCol w="1624643">
                  <a:extLst>
                    <a:ext uri="{9D8B030D-6E8A-4147-A177-3AD203B41FA5}">
                      <a16:colId xmlns:a16="http://schemas.microsoft.com/office/drawing/2014/main" val="3106269800"/>
                    </a:ext>
                  </a:extLst>
                </a:gridCol>
                <a:gridCol w="1444738">
                  <a:extLst>
                    <a:ext uri="{9D8B030D-6E8A-4147-A177-3AD203B41FA5}">
                      <a16:colId xmlns:a16="http://schemas.microsoft.com/office/drawing/2014/main" val="3156161371"/>
                    </a:ext>
                  </a:extLst>
                </a:gridCol>
                <a:gridCol w="1310372">
                  <a:extLst>
                    <a:ext uri="{9D8B030D-6E8A-4147-A177-3AD203B41FA5}">
                      <a16:colId xmlns:a16="http://schemas.microsoft.com/office/drawing/2014/main" val="3876184397"/>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tc>
                  <a:txBody>
                    <a:bodyPr/>
                    <a:lstStyle/>
                    <a:p>
                      <a:r>
                        <a:rPr lang="fr-FR" sz="1200" dirty="0"/>
                        <a:t>Nombre de comédie</a:t>
                      </a:r>
                    </a:p>
                  </a:txBody>
                  <a:tcPr marL="60826" marR="60826" marT="30413" marB="30413">
                    <a:solidFill>
                      <a:srgbClr val="70AD47"/>
                    </a:solidFill>
                  </a:tcPr>
                </a:tc>
                <a:tc>
                  <a:txBody>
                    <a:bodyPr/>
                    <a:lstStyle/>
                    <a:p>
                      <a:r>
                        <a:rPr lang="fr-FR" sz="1200" dirty="0"/>
                        <a:t>Nombre de drame</a:t>
                      </a:r>
                    </a:p>
                  </a:txBody>
                  <a:tcPr marL="60826" marR="60826" marT="30413" marB="30413">
                    <a:solidFill>
                      <a:srgbClr val="70AD47"/>
                    </a:solidFill>
                  </a:tcPr>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tc>
                  <a:txBody>
                    <a:bodyPr/>
                    <a:lstStyle/>
                    <a:p>
                      <a:pPr algn="ctr"/>
                      <a:r>
                        <a:rPr lang="fr-FR" sz="1200" dirty="0"/>
                        <a:t>1 (3-2 acteurs)</a:t>
                      </a:r>
                    </a:p>
                  </a:txBody>
                  <a:tcPr marL="60826" marR="60826" marT="30413" marB="30413">
                    <a:solidFill>
                      <a:srgbClr val="D5E3CF"/>
                    </a:solidFill>
                  </a:tcPr>
                </a:tc>
                <a:tc>
                  <a:txBody>
                    <a:bodyPr/>
                    <a:lstStyle/>
                    <a:p>
                      <a:pPr algn="ctr"/>
                      <a:r>
                        <a:rPr lang="fr-FR" sz="1200" dirty="0"/>
                        <a:t>0</a:t>
                      </a:r>
                    </a:p>
                  </a:txBody>
                  <a:tcPr marL="60826" marR="60826" marT="30413" marB="30413">
                    <a:solidFill>
                      <a:srgbClr val="D5E3CF"/>
                    </a:solidFill>
                  </a:tcPr>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tc>
                  <a:txBody>
                    <a:bodyPr/>
                    <a:lstStyle/>
                    <a:p>
                      <a:pPr algn="ctr"/>
                      <a:r>
                        <a:rPr lang="fr-FR" sz="1200" dirty="0"/>
                        <a:t>1</a:t>
                      </a:r>
                    </a:p>
                  </a:txBody>
                  <a:tcPr marL="60826" marR="60826" marT="30413" marB="30413">
                    <a:solidFill>
                      <a:srgbClr val="EBF1E9"/>
                    </a:solidFill>
                  </a:tcPr>
                </a:tc>
                <a:tc>
                  <a:txBody>
                    <a:bodyPr/>
                    <a:lstStyle/>
                    <a:p>
                      <a:pPr algn="ctr"/>
                      <a:r>
                        <a:rPr lang="fr-FR" sz="1200" dirty="0"/>
                        <a:t>0 (3-3 acteurs)</a:t>
                      </a:r>
                    </a:p>
                  </a:txBody>
                  <a:tcPr marL="60826" marR="60826" marT="30413" marB="30413">
                    <a:solidFill>
                      <a:srgbClr val="EBF1E9"/>
                    </a:solidFill>
                  </a:tcPr>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tc>
                  <a:txBody>
                    <a:bodyPr/>
                    <a:lstStyle/>
                    <a:p>
                      <a:pPr algn="ctr"/>
                      <a:r>
                        <a:rPr lang="fr-FR" sz="1200" dirty="0"/>
                        <a:t>1 (3-2 acteur)</a:t>
                      </a:r>
                    </a:p>
                  </a:txBody>
                  <a:tcPr marL="60826" marR="60826" marT="30413" marB="30413">
                    <a:solidFill>
                      <a:srgbClr val="D5E3CF"/>
                    </a:solidFill>
                  </a:tcPr>
                </a:tc>
                <a:tc>
                  <a:txBody>
                    <a:bodyPr/>
                    <a:lstStyle/>
                    <a:p>
                      <a:pPr algn="ctr"/>
                      <a:r>
                        <a:rPr lang="fr-FR" sz="1200" dirty="0"/>
                        <a:t>1</a:t>
                      </a:r>
                    </a:p>
                  </a:txBody>
                  <a:tcPr marL="60826" marR="60826" marT="30413" marB="30413">
                    <a:solidFill>
                      <a:srgbClr val="D5E3CF"/>
                    </a:solidFill>
                  </a:tcPr>
                </a:tc>
                <a:extLst>
                  <a:ext uri="{0D108BD9-81ED-4DB2-BD59-A6C34878D82A}">
                    <a16:rowId xmlns:a16="http://schemas.microsoft.com/office/drawing/2014/main" val="3734274913"/>
                  </a:ext>
                </a:extLst>
              </a:tr>
            </a:tbl>
          </a:graphicData>
        </a:graphic>
      </p:graphicFrame>
      <p:graphicFrame>
        <p:nvGraphicFramePr>
          <p:cNvPr id="18" name="Tableau 17">
            <a:extLst>
              <a:ext uri="{FF2B5EF4-FFF2-40B4-BE49-F238E27FC236}">
                <a16:creationId xmlns:a16="http://schemas.microsoft.com/office/drawing/2014/main" id="{0560F9DA-5B76-1182-1276-B34C4F3B90F3}"/>
              </a:ext>
            </a:extLst>
          </p:cNvPr>
          <p:cNvGraphicFramePr>
            <a:graphicFrameLocks noGrp="1"/>
          </p:cNvGraphicFramePr>
          <p:nvPr/>
        </p:nvGraphicFramePr>
        <p:xfrm>
          <a:off x="4385348" y="5489462"/>
          <a:ext cx="5739634" cy="1099856"/>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1902305640"/>
                    </a:ext>
                  </a:extLst>
                </a:gridCol>
                <a:gridCol w="664577">
                  <a:extLst>
                    <a:ext uri="{9D8B030D-6E8A-4147-A177-3AD203B41FA5}">
                      <a16:colId xmlns:a16="http://schemas.microsoft.com/office/drawing/2014/main" val="2255274768"/>
                    </a:ext>
                  </a:extLst>
                </a:gridCol>
                <a:gridCol w="2010970">
                  <a:extLst>
                    <a:ext uri="{9D8B030D-6E8A-4147-A177-3AD203B41FA5}">
                      <a16:colId xmlns:a16="http://schemas.microsoft.com/office/drawing/2014/main" val="3701807579"/>
                    </a:ext>
                  </a:extLst>
                </a:gridCol>
                <a:gridCol w="1444738">
                  <a:extLst>
                    <a:ext uri="{9D8B030D-6E8A-4147-A177-3AD203B41FA5}">
                      <a16:colId xmlns:a16="http://schemas.microsoft.com/office/drawing/2014/main" val="1023333236"/>
                    </a:ext>
                  </a:extLst>
                </a:gridCol>
                <a:gridCol w="1310372">
                  <a:extLst>
                    <a:ext uri="{9D8B030D-6E8A-4147-A177-3AD203B41FA5}">
                      <a16:colId xmlns:a16="http://schemas.microsoft.com/office/drawing/2014/main" val="1836764722"/>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tc>
                  <a:txBody>
                    <a:bodyPr/>
                    <a:lstStyle/>
                    <a:p>
                      <a:r>
                        <a:rPr lang="fr-FR" sz="1200" dirty="0"/>
                        <a:t>Nombre de comédie</a:t>
                      </a:r>
                    </a:p>
                  </a:txBody>
                  <a:tcPr marL="60826" marR="60826" marT="30413" marB="30413">
                    <a:solidFill>
                      <a:srgbClr val="70AD47"/>
                    </a:solidFill>
                  </a:tcPr>
                </a:tc>
                <a:tc>
                  <a:txBody>
                    <a:bodyPr/>
                    <a:lstStyle/>
                    <a:p>
                      <a:r>
                        <a:rPr lang="fr-FR" sz="1200" dirty="0"/>
                        <a:t>Nombre de drame</a:t>
                      </a:r>
                    </a:p>
                  </a:txBody>
                  <a:tcPr marL="60826" marR="60826" marT="30413" marB="30413">
                    <a:solidFill>
                      <a:srgbClr val="70AD47"/>
                    </a:solidFill>
                  </a:tcPr>
                </a:tc>
                <a:extLst>
                  <a:ext uri="{0D108BD9-81ED-4DB2-BD59-A6C34878D82A}">
                    <a16:rowId xmlns:a16="http://schemas.microsoft.com/office/drawing/2014/main" val="1817609461"/>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tc>
                  <a:txBody>
                    <a:bodyPr/>
                    <a:lstStyle/>
                    <a:p>
                      <a:pPr algn="ctr"/>
                      <a:r>
                        <a:rPr lang="fr-FR" sz="1200" dirty="0"/>
                        <a:t>2</a:t>
                      </a:r>
                    </a:p>
                  </a:txBody>
                  <a:tcPr marL="60826" marR="60826" marT="30413" marB="30413">
                    <a:solidFill>
                      <a:srgbClr val="D5E3CF"/>
                    </a:solidFill>
                  </a:tcPr>
                </a:tc>
                <a:tc>
                  <a:txBody>
                    <a:bodyPr/>
                    <a:lstStyle/>
                    <a:p>
                      <a:pPr algn="ctr"/>
                      <a:r>
                        <a:rPr lang="fr-FR" sz="1200" dirty="0"/>
                        <a:t>1</a:t>
                      </a:r>
                    </a:p>
                  </a:txBody>
                  <a:tcPr marL="60826" marR="60826" marT="30413" marB="30413">
                    <a:solidFill>
                      <a:srgbClr val="D5E3CF"/>
                    </a:solidFill>
                  </a:tcPr>
                </a:tc>
                <a:extLst>
                  <a:ext uri="{0D108BD9-81ED-4DB2-BD59-A6C34878D82A}">
                    <a16:rowId xmlns:a16="http://schemas.microsoft.com/office/drawing/2014/main" val="3806724358"/>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tc>
                  <a:txBody>
                    <a:bodyPr/>
                    <a:lstStyle/>
                    <a:p>
                      <a:pPr algn="ctr"/>
                      <a:r>
                        <a:rPr lang="fr-FR" sz="1200" dirty="0"/>
                        <a:t>2</a:t>
                      </a:r>
                    </a:p>
                  </a:txBody>
                  <a:tcPr marL="60826" marR="60826" marT="30413" marB="30413">
                    <a:solidFill>
                      <a:srgbClr val="EBF1E9"/>
                    </a:solidFill>
                  </a:tcPr>
                </a:tc>
                <a:tc>
                  <a:txBody>
                    <a:bodyPr/>
                    <a:lstStyle/>
                    <a:p>
                      <a:pPr algn="ctr"/>
                      <a:r>
                        <a:rPr lang="fr-FR" sz="1200" dirty="0"/>
                        <a:t>1</a:t>
                      </a:r>
                    </a:p>
                  </a:txBody>
                  <a:tcPr marL="60826" marR="60826" marT="30413" marB="30413">
                    <a:solidFill>
                      <a:srgbClr val="EBF1E9"/>
                    </a:solidFill>
                  </a:tcPr>
                </a:tc>
                <a:extLst>
                  <a:ext uri="{0D108BD9-81ED-4DB2-BD59-A6C34878D82A}">
                    <a16:rowId xmlns:a16="http://schemas.microsoft.com/office/drawing/2014/main" val="2308090612"/>
                  </a:ext>
                </a:extLst>
              </a:tr>
            </a:tbl>
          </a:graphicData>
        </a:graphic>
      </p:graphicFrame>
      <p:sp>
        <p:nvSpPr>
          <p:cNvPr id="19" name="ZoneTexte 18">
            <a:extLst>
              <a:ext uri="{FF2B5EF4-FFF2-40B4-BE49-F238E27FC236}">
                <a16:creationId xmlns:a16="http://schemas.microsoft.com/office/drawing/2014/main" id="{ED5545B5-D1A2-8C62-0411-0A3846918AE8}"/>
              </a:ext>
            </a:extLst>
          </p:cNvPr>
          <p:cNvSpPr txBox="1"/>
          <p:nvPr/>
        </p:nvSpPr>
        <p:spPr>
          <a:xfrm>
            <a:off x="4537896" y="3365405"/>
            <a:ext cx="718599" cy="369332"/>
          </a:xfrm>
          <a:prstGeom prst="rect">
            <a:avLst/>
          </a:prstGeom>
          <a:noFill/>
        </p:spPr>
        <p:txBody>
          <a:bodyPr wrap="square" rtlCol="0">
            <a:spAutoFit/>
          </a:bodyPr>
          <a:lstStyle/>
          <a:p>
            <a:r>
              <a:rPr lang="fr-FR" b="1" dirty="0"/>
              <a:t>Train</a:t>
            </a:r>
          </a:p>
        </p:txBody>
      </p:sp>
      <p:sp>
        <p:nvSpPr>
          <p:cNvPr id="20" name="ZoneTexte 19">
            <a:extLst>
              <a:ext uri="{FF2B5EF4-FFF2-40B4-BE49-F238E27FC236}">
                <a16:creationId xmlns:a16="http://schemas.microsoft.com/office/drawing/2014/main" id="{908422FE-C005-E37E-6EE3-E1036A368BE0}"/>
              </a:ext>
            </a:extLst>
          </p:cNvPr>
          <p:cNvSpPr txBox="1"/>
          <p:nvPr/>
        </p:nvSpPr>
        <p:spPr>
          <a:xfrm>
            <a:off x="4577599" y="5100703"/>
            <a:ext cx="639192" cy="369332"/>
          </a:xfrm>
          <a:prstGeom prst="rect">
            <a:avLst/>
          </a:prstGeom>
          <a:noFill/>
        </p:spPr>
        <p:txBody>
          <a:bodyPr wrap="square" rtlCol="0">
            <a:spAutoFit/>
          </a:bodyPr>
          <a:lstStyle/>
          <a:p>
            <a:r>
              <a:rPr lang="fr-FR" b="1" dirty="0"/>
              <a:t>Test</a:t>
            </a:r>
          </a:p>
        </p:txBody>
      </p:sp>
      <p:sp>
        <p:nvSpPr>
          <p:cNvPr id="22" name="Rectangle 21">
            <a:extLst>
              <a:ext uri="{FF2B5EF4-FFF2-40B4-BE49-F238E27FC236}">
                <a16:creationId xmlns:a16="http://schemas.microsoft.com/office/drawing/2014/main" id="{CF4C9C2C-B745-948B-40DB-F41034F1D368}"/>
              </a:ext>
            </a:extLst>
          </p:cNvPr>
          <p:cNvSpPr/>
          <p:nvPr/>
        </p:nvSpPr>
        <p:spPr>
          <a:xfrm>
            <a:off x="10978563" y="1992122"/>
            <a:ext cx="198423" cy="42044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F0A44AF7-558A-CB3E-9196-CD381BC4F46C}"/>
              </a:ext>
            </a:extLst>
          </p:cNvPr>
          <p:cNvSpPr/>
          <p:nvPr/>
        </p:nvSpPr>
        <p:spPr>
          <a:xfrm rot="10800000">
            <a:off x="9757946" y="4254876"/>
            <a:ext cx="1220617" cy="251413"/>
          </a:xfrm>
          <a:prstGeom prst="rightArrow">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D2BFE016-CE44-EE85-B30D-A432DEA0EE5A}"/>
              </a:ext>
            </a:extLst>
          </p:cNvPr>
          <p:cNvSpPr/>
          <p:nvPr/>
        </p:nvSpPr>
        <p:spPr>
          <a:xfrm rot="10800000">
            <a:off x="10124982" y="6039387"/>
            <a:ext cx="1052004" cy="251415"/>
          </a:xfrm>
          <a:prstGeom prst="rightArrow">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97C8BEBB-71BE-E0CC-3A65-330404024303}"/>
              </a:ext>
            </a:extLst>
          </p:cNvPr>
          <p:cNvSpPr txBox="1"/>
          <p:nvPr/>
        </p:nvSpPr>
        <p:spPr>
          <a:xfrm>
            <a:off x="8854173" y="-37040"/>
            <a:ext cx="2834819" cy="646331"/>
          </a:xfrm>
          <a:prstGeom prst="rect">
            <a:avLst/>
          </a:prstGeom>
          <a:noFill/>
        </p:spPr>
        <p:txBody>
          <a:bodyPr wrap="square" rtlCol="0">
            <a:spAutoFit/>
          </a:bodyPr>
          <a:lstStyle/>
          <a:p>
            <a:r>
              <a:rPr lang="fr-FR" b="1" dirty="0"/>
              <a:t>Liste des acteurs (seulement de </a:t>
            </a:r>
            <a:r>
              <a:rPr lang="fr-FR" b="1" dirty="0" err="1"/>
              <a:t>l’ech</a:t>
            </a:r>
            <a:r>
              <a:rPr lang="fr-FR" b="1" dirty="0"/>
              <a:t> Train) </a:t>
            </a:r>
          </a:p>
        </p:txBody>
      </p:sp>
      <p:sp>
        <p:nvSpPr>
          <p:cNvPr id="2" name="ZoneTexte 1">
            <a:extLst>
              <a:ext uri="{FF2B5EF4-FFF2-40B4-BE49-F238E27FC236}">
                <a16:creationId xmlns:a16="http://schemas.microsoft.com/office/drawing/2014/main" id="{9D8AA6F4-1809-9E72-D9F7-A256FDF50921}"/>
              </a:ext>
            </a:extLst>
          </p:cNvPr>
          <p:cNvSpPr txBox="1"/>
          <p:nvPr/>
        </p:nvSpPr>
        <p:spPr>
          <a:xfrm>
            <a:off x="301884" y="3392543"/>
            <a:ext cx="4007190" cy="3416320"/>
          </a:xfrm>
          <a:prstGeom prst="rect">
            <a:avLst/>
          </a:prstGeom>
          <a:noFill/>
        </p:spPr>
        <p:txBody>
          <a:bodyPr wrap="square" rtlCol="0">
            <a:spAutoFit/>
          </a:bodyPr>
          <a:lstStyle/>
          <a:p>
            <a:r>
              <a:rPr lang="fr-FR" sz="1200" dirty="0"/>
              <a:t>On agrège le nombre de comédie et de drame auxquels ont participé les acteurs</a:t>
            </a:r>
          </a:p>
          <a:p>
            <a:endParaRPr lang="fr-FR" sz="1200" dirty="0"/>
          </a:p>
          <a:p>
            <a:r>
              <a:rPr lang="fr-FR" sz="1200" dirty="0"/>
              <a:t>Pour la base Train, on ne comptabilise pas le film de la ligne. C’est-à-dire, on compte seulement nombre de comédie et drame dans lesquels les acteurs ont joué, autres que le film de la ligne</a:t>
            </a:r>
          </a:p>
          <a:p>
            <a:endParaRPr lang="fr-FR" sz="1200" dirty="0"/>
          </a:p>
          <a:p>
            <a:r>
              <a:rPr lang="fr-FR" sz="1200" dirty="0"/>
              <a:t>Pour le film n°3 sans le comptabiliser, Brad Pitt a joué dans le n°1 (1 comédies) et Scarlett </a:t>
            </a:r>
            <a:r>
              <a:rPr lang="fr-FR" sz="1200" dirty="0" err="1"/>
              <a:t>Johanson</a:t>
            </a:r>
            <a:r>
              <a:rPr lang="fr-FR" sz="1200" dirty="0"/>
              <a:t> a joué dans le n°2 et (1 drame). Donc : 1 comédies et 1 drame</a:t>
            </a:r>
          </a:p>
          <a:p>
            <a:endParaRPr lang="fr-FR" sz="1200" dirty="0"/>
          </a:p>
          <a:p>
            <a:endParaRPr lang="fr-FR" sz="1200" dirty="0"/>
          </a:p>
          <a:p>
            <a:r>
              <a:rPr lang="fr-FR" sz="1200" dirty="0"/>
              <a:t>On retire le nombre d’acteur du film dans la variable nombre de … qui correspond au genre du film.</a:t>
            </a:r>
          </a:p>
          <a:p>
            <a:pPr marL="0" algn="l" rtl="0" eaLnBrk="1" fontAlgn="t" latinLnBrk="0" hangingPunct="1">
              <a:spcBef>
                <a:spcPts val="0"/>
              </a:spcBef>
              <a:spcAft>
                <a:spcPts val="0"/>
              </a:spcAft>
            </a:pPr>
            <a:r>
              <a:rPr lang="fr-FR" sz="1200" dirty="0"/>
              <a:t>Pour le film n°2, on retire 3 acteurs (Scarlett </a:t>
            </a:r>
            <a:r>
              <a:rPr lang="fr-FR" sz="1200" dirty="0" err="1"/>
              <a:t>Johanson</a:t>
            </a:r>
            <a:r>
              <a:rPr lang="fr-FR" sz="1200" dirty="0"/>
              <a:t>; Tom </a:t>
            </a:r>
            <a:r>
              <a:rPr lang="fr-FR" sz="1200" dirty="0" err="1"/>
              <a:t>Hanks</a:t>
            </a:r>
            <a:r>
              <a:rPr lang="fr-FR" sz="1200" dirty="0"/>
              <a:t>; Al Pacino) de la variable Nombre de Drame car le film est un drame</a:t>
            </a:r>
          </a:p>
        </p:txBody>
      </p:sp>
      <p:sp>
        <p:nvSpPr>
          <p:cNvPr id="3" name="ZoneTexte 2">
            <a:extLst>
              <a:ext uri="{FF2B5EF4-FFF2-40B4-BE49-F238E27FC236}">
                <a16:creationId xmlns:a16="http://schemas.microsoft.com/office/drawing/2014/main" id="{8940E6F9-92B7-01AB-C34F-F4524EC71BAD}"/>
              </a:ext>
            </a:extLst>
          </p:cNvPr>
          <p:cNvSpPr txBox="1"/>
          <p:nvPr/>
        </p:nvSpPr>
        <p:spPr>
          <a:xfrm>
            <a:off x="355107" y="3061887"/>
            <a:ext cx="2444461" cy="369332"/>
          </a:xfrm>
          <a:prstGeom prst="rect">
            <a:avLst/>
          </a:prstGeom>
          <a:noFill/>
        </p:spPr>
        <p:txBody>
          <a:bodyPr wrap="square" rtlCol="0">
            <a:spAutoFit/>
          </a:bodyPr>
          <a:lstStyle/>
          <a:p>
            <a:r>
              <a:rPr lang="fr-FR" b="1" dirty="0"/>
              <a:t>Film de la ligne exclu</a:t>
            </a:r>
          </a:p>
        </p:txBody>
      </p:sp>
    </p:spTree>
    <p:extLst>
      <p:ext uri="{BB962C8B-B14F-4D97-AF65-F5344CB8AC3E}">
        <p14:creationId xmlns:p14="http://schemas.microsoft.com/office/powerpoint/2010/main" val="123671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30071EFB-10E7-519E-C770-F154C1184773}"/>
              </a:ext>
            </a:extLst>
          </p:cNvPr>
          <p:cNvGraphicFramePr>
            <a:graphicFrameLocks noGrp="1"/>
          </p:cNvGraphicFramePr>
          <p:nvPr/>
        </p:nvGraphicFramePr>
        <p:xfrm>
          <a:off x="136125" y="455371"/>
          <a:ext cx="3072661" cy="2019810"/>
        </p:xfrm>
        <a:graphic>
          <a:graphicData uri="http://schemas.openxmlformats.org/drawingml/2006/table">
            <a:tbl>
              <a:tblPr firstRow="1" bandRow="1">
                <a:tableStyleId>{5C22544A-7EE6-4342-B048-85BDC9FD1C3A}</a:tableStyleId>
              </a:tblPr>
              <a:tblGrid>
                <a:gridCol w="342020">
                  <a:extLst>
                    <a:ext uri="{9D8B030D-6E8A-4147-A177-3AD203B41FA5}">
                      <a16:colId xmlns:a16="http://schemas.microsoft.com/office/drawing/2014/main" val="1592125285"/>
                    </a:ext>
                  </a:extLst>
                </a:gridCol>
                <a:gridCol w="735647">
                  <a:extLst>
                    <a:ext uri="{9D8B030D-6E8A-4147-A177-3AD203B41FA5}">
                      <a16:colId xmlns:a16="http://schemas.microsoft.com/office/drawing/2014/main" val="3351660369"/>
                    </a:ext>
                  </a:extLst>
                </a:gridCol>
                <a:gridCol w="1994994">
                  <a:extLst>
                    <a:ext uri="{9D8B030D-6E8A-4147-A177-3AD203B41FA5}">
                      <a16:colId xmlns:a16="http://schemas.microsoft.com/office/drawing/2014/main" val="3106269800"/>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extLst>
                  <a:ext uri="{0D108BD9-81ED-4DB2-BD59-A6C34878D82A}">
                    <a16:rowId xmlns:a16="http://schemas.microsoft.com/office/drawing/2014/main" val="3734274913"/>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extLst>
                  <a:ext uri="{0D108BD9-81ED-4DB2-BD59-A6C34878D82A}">
                    <a16:rowId xmlns:a16="http://schemas.microsoft.com/office/drawing/2014/main" val="2121027305"/>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extLst>
                  <a:ext uri="{0D108BD9-81ED-4DB2-BD59-A6C34878D82A}">
                    <a16:rowId xmlns:a16="http://schemas.microsoft.com/office/drawing/2014/main" val="840037585"/>
                  </a:ext>
                </a:extLst>
              </a:tr>
            </a:tbl>
          </a:graphicData>
        </a:graphic>
      </p:graphicFrame>
      <p:graphicFrame>
        <p:nvGraphicFramePr>
          <p:cNvPr id="5" name="Tableau 4">
            <a:extLst>
              <a:ext uri="{FF2B5EF4-FFF2-40B4-BE49-F238E27FC236}">
                <a16:creationId xmlns:a16="http://schemas.microsoft.com/office/drawing/2014/main" id="{90C04DDF-3BCD-3ECB-292E-857938C6A02E}"/>
              </a:ext>
            </a:extLst>
          </p:cNvPr>
          <p:cNvGraphicFramePr>
            <a:graphicFrameLocks noGrp="1"/>
          </p:cNvGraphicFramePr>
          <p:nvPr/>
        </p:nvGraphicFramePr>
        <p:xfrm>
          <a:off x="4430451" y="298638"/>
          <a:ext cx="3026792" cy="1166638"/>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2877698311"/>
                    </a:ext>
                  </a:extLst>
                </a:gridCol>
                <a:gridCol w="649319">
                  <a:extLst>
                    <a:ext uri="{9D8B030D-6E8A-4147-A177-3AD203B41FA5}">
                      <a16:colId xmlns:a16="http://schemas.microsoft.com/office/drawing/2014/main" val="3351660369"/>
                    </a:ext>
                  </a:extLst>
                </a:gridCol>
                <a:gridCol w="2068496">
                  <a:extLst>
                    <a:ext uri="{9D8B030D-6E8A-4147-A177-3AD203B41FA5}">
                      <a16:colId xmlns:a16="http://schemas.microsoft.com/office/drawing/2014/main" val="3106269800"/>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extLst>
                  <a:ext uri="{0D108BD9-81ED-4DB2-BD59-A6C34878D82A}">
                    <a16:rowId xmlns:a16="http://schemas.microsoft.com/office/drawing/2014/main" val="3734274913"/>
                  </a:ext>
                </a:extLst>
              </a:tr>
            </a:tbl>
          </a:graphicData>
        </a:graphic>
      </p:graphicFrame>
      <p:graphicFrame>
        <p:nvGraphicFramePr>
          <p:cNvPr id="6" name="Tableau 5">
            <a:extLst>
              <a:ext uri="{FF2B5EF4-FFF2-40B4-BE49-F238E27FC236}">
                <a16:creationId xmlns:a16="http://schemas.microsoft.com/office/drawing/2014/main" id="{EBFD8756-632F-EDEE-972C-47FB9CF3A936}"/>
              </a:ext>
            </a:extLst>
          </p:cNvPr>
          <p:cNvGraphicFramePr>
            <a:graphicFrameLocks noGrp="1"/>
          </p:cNvGraphicFramePr>
          <p:nvPr/>
        </p:nvGraphicFramePr>
        <p:xfrm>
          <a:off x="4430451" y="1923218"/>
          <a:ext cx="2946893" cy="1099856"/>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1902305640"/>
                    </a:ext>
                  </a:extLst>
                </a:gridCol>
                <a:gridCol w="664577">
                  <a:extLst>
                    <a:ext uri="{9D8B030D-6E8A-4147-A177-3AD203B41FA5}">
                      <a16:colId xmlns:a16="http://schemas.microsoft.com/office/drawing/2014/main" val="2255274768"/>
                    </a:ext>
                  </a:extLst>
                </a:gridCol>
                <a:gridCol w="1973339">
                  <a:extLst>
                    <a:ext uri="{9D8B030D-6E8A-4147-A177-3AD203B41FA5}">
                      <a16:colId xmlns:a16="http://schemas.microsoft.com/office/drawing/2014/main" val="3701807579"/>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extLst>
                  <a:ext uri="{0D108BD9-81ED-4DB2-BD59-A6C34878D82A}">
                    <a16:rowId xmlns:a16="http://schemas.microsoft.com/office/drawing/2014/main" val="1817609461"/>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extLst>
                  <a:ext uri="{0D108BD9-81ED-4DB2-BD59-A6C34878D82A}">
                    <a16:rowId xmlns:a16="http://schemas.microsoft.com/office/drawing/2014/main" val="3806724358"/>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extLst>
                  <a:ext uri="{0D108BD9-81ED-4DB2-BD59-A6C34878D82A}">
                    <a16:rowId xmlns:a16="http://schemas.microsoft.com/office/drawing/2014/main" val="2308090612"/>
                  </a:ext>
                </a:extLst>
              </a:tr>
            </a:tbl>
          </a:graphicData>
        </a:graphic>
      </p:graphicFrame>
      <p:sp>
        <p:nvSpPr>
          <p:cNvPr id="7" name="ZoneTexte 6">
            <a:extLst>
              <a:ext uri="{FF2B5EF4-FFF2-40B4-BE49-F238E27FC236}">
                <a16:creationId xmlns:a16="http://schemas.microsoft.com/office/drawing/2014/main" id="{CC35F724-CE60-BCC6-7A1F-69B5E56AF4B3}"/>
              </a:ext>
            </a:extLst>
          </p:cNvPr>
          <p:cNvSpPr txBox="1"/>
          <p:nvPr/>
        </p:nvSpPr>
        <p:spPr>
          <a:xfrm>
            <a:off x="355107" y="147626"/>
            <a:ext cx="639192" cy="369332"/>
          </a:xfrm>
          <a:prstGeom prst="rect">
            <a:avLst/>
          </a:prstGeom>
          <a:noFill/>
        </p:spPr>
        <p:txBody>
          <a:bodyPr wrap="square" rtlCol="0">
            <a:spAutoFit/>
          </a:bodyPr>
          <a:lstStyle/>
          <a:p>
            <a:r>
              <a:rPr lang="fr-FR" b="1" dirty="0"/>
              <a:t>Base</a:t>
            </a:r>
          </a:p>
        </p:txBody>
      </p:sp>
      <p:sp>
        <p:nvSpPr>
          <p:cNvPr id="8" name="ZoneTexte 7">
            <a:extLst>
              <a:ext uri="{FF2B5EF4-FFF2-40B4-BE49-F238E27FC236}">
                <a16:creationId xmlns:a16="http://schemas.microsoft.com/office/drawing/2014/main" id="{4B1C9650-AADD-47B5-3924-BC9B7FB2D3F0}"/>
              </a:ext>
            </a:extLst>
          </p:cNvPr>
          <p:cNvSpPr txBox="1"/>
          <p:nvPr/>
        </p:nvSpPr>
        <p:spPr>
          <a:xfrm>
            <a:off x="4430450" y="-50884"/>
            <a:ext cx="718599" cy="369332"/>
          </a:xfrm>
          <a:prstGeom prst="rect">
            <a:avLst/>
          </a:prstGeom>
          <a:noFill/>
        </p:spPr>
        <p:txBody>
          <a:bodyPr wrap="square" rtlCol="0">
            <a:spAutoFit/>
          </a:bodyPr>
          <a:lstStyle/>
          <a:p>
            <a:r>
              <a:rPr lang="fr-FR" b="1" dirty="0"/>
              <a:t>Train</a:t>
            </a:r>
          </a:p>
        </p:txBody>
      </p:sp>
      <p:sp>
        <p:nvSpPr>
          <p:cNvPr id="9" name="ZoneTexte 8">
            <a:extLst>
              <a:ext uri="{FF2B5EF4-FFF2-40B4-BE49-F238E27FC236}">
                <a16:creationId xmlns:a16="http://schemas.microsoft.com/office/drawing/2014/main" id="{5268493C-2077-82F3-9066-250A3A4D0ACC}"/>
              </a:ext>
            </a:extLst>
          </p:cNvPr>
          <p:cNvSpPr txBox="1"/>
          <p:nvPr/>
        </p:nvSpPr>
        <p:spPr>
          <a:xfrm>
            <a:off x="4470152" y="1582250"/>
            <a:ext cx="639192" cy="369332"/>
          </a:xfrm>
          <a:prstGeom prst="rect">
            <a:avLst/>
          </a:prstGeom>
          <a:noFill/>
        </p:spPr>
        <p:txBody>
          <a:bodyPr wrap="square" rtlCol="0">
            <a:spAutoFit/>
          </a:bodyPr>
          <a:lstStyle/>
          <a:p>
            <a:r>
              <a:rPr lang="fr-FR" b="1" dirty="0"/>
              <a:t>Test</a:t>
            </a:r>
          </a:p>
        </p:txBody>
      </p:sp>
      <p:sp>
        <p:nvSpPr>
          <p:cNvPr id="10" name="Flèche : droite 9">
            <a:extLst>
              <a:ext uri="{FF2B5EF4-FFF2-40B4-BE49-F238E27FC236}">
                <a16:creationId xmlns:a16="http://schemas.microsoft.com/office/drawing/2014/main" id="{EBBAA1A5-8314-E084-80C0-E5E4C1E97514}"/>
              </a:ext>
            </a:extLst>
          </p:cNvPr>
          <p:cNvSpPr/>
          <p:nvPr/>
        </p:nvSpPr>
        <p:spPr>
          <a:xfrm>
            <a:off x="3208786" y="709026"/>
            <a:ext cx="1220617" cy="25141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a:extLst>
              <a:ext uri="{FF2B5EF4-FFF2-40B4-BE49-F238E27FC236}">
                <a16:creationId xmlns:a16="http://schemas.microsoft.com/office/drawing/2014/main" id="{EBD6E1B0-8315-C4B8-EDDE-E8ABEE338900}"/>
              </a:ext>
            </a:extLst>
          </p:cNvPr>
          <p:cNvSpPr/>
          <p:nvPr/>
        </p:nvSpPr>
        <p:spPr>
          <a:xfrm>
            <a:off x="3205644" y="2035429"/>
            <a:ext cx="1220617" cy="251413"/>
          </a:xfrm>
          <a:prstGeom prs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C496FB8B-8428-FFD1-A2B1-04213E7FF486}"/>
              </a:ext>
            </a:extLst>
          </p:cNvPr>
          <p:cNvSpPr/>
          <p:nvPr/>
        </p:nvSpPr>
        <p:spPr>
          <a:xfrm>
            <a:off x="7449413" y="695577"/>
            <a:ext cx="1220617" cy="25141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5" name="Tableau 15">
            <a:extLst>
              <a:ext uri="{FF2B5EF4-FFF2-40B4-BE49-F238E27FC236}">
                <a16:creationId xmlns:a16="http://schemas.microsoft.com/office/drawing/2014/main" id="{3E830575-055F-798C-8169-808E5C5B523E}"/>
              </a:ext>
            </a:extLst>
          </p:cNvPr>
          <p:cNvGraphicFramePr>
            <a:graphicFrameLocks noGrp="1"/>
          </p:cNvGraphicFramePr>
          <p:nvPr/>
        </p:nvGraphicFramePr>
        <p:xfrm>
          <a:off x="8670031" y="597182"/>
          <a:ext cx="3521969" cy="1394940"/>
        </p:xfrm>
        <a:graphic>
          <a:graphicData uri="http://schemas.openxmlformats.org/drawingml/2006/table">
            <a:tbl>
              <a:tblPr firstRow="1" bandRow="1">
                <a:tableStyleId>{93296810-A885-4BE3-A3E7-6D5BEEA58F35}</a:tableStyleId>
              </a:tblPr>
              <a:tblGrid>
                <a:gridCol w="1339674">
                  <a:extLst>
                    <a:ext uri="{9D8B030D-6E8A-4147-A177-3AD203B41FA5}">
                      <a16:colId xmlns:a16="http://schemas.microsoft.com/office/drawing/2014/main" val="3595808261"/>
                    </a:ext>
                  </a:extLst>
                </a:gridCol>
                <a:gridCol w="1143454">
                  <a:extLst>
                    <a:ext uri="{9D8B030D-6E8A-4147-A177-3AD203B41FA5}">
                      <a16:colId xmlns:a16="http://schemas.microsoft.com/office/drawing/2014/main" val="168311375"/>
                    </a:ext>
                  </a:extLst>
                </a:gridCol>
                <a:gridCol w="1038841">
                  <a:extLst>
                    <a:ext uri="{9D8B030D-6E8A-4147-A177-3AD203B41FA5}">
                      <a16:colId xmlns:a16="http://schemas.microsoft.com/office/drawing/2014/main" val="1139228051"/>
                    </a:ext>
                  </a:extLst>
                </a:gridCol>
              </a:tblGrid>
              <a:tr h="232490">
                <a:tc>
                  <a:txBody>
                    <a:bodyPr/>
                    <a:lstStyle/>
                    <a:p>
                      <a:r>
                        <a:rPr lang="fr-FR" sz="900" dirty="0"/>
                        <a:t>Acteur</a:t>
                      </a:r>
                    </a:p>
                  </a:txBody>
                  <a:tcPr marL="53740" marR="53740" marT="26870" marB="26870"/>
                </a:tc>
                <a:tc>
                  <a:txBody>
                    <a:bodyPr/>
                    <a:lstStyle/>
                    <a:p>
                      <a:r>
                        <a:rPr lang="fr-FR" sz="900" dirty="0"/>
                        <a:t>Nombre de comédie</a:t>
                      </a:r>
                    </a:p>
                  </a:txBody>
                  <a:tcPr marL="53740" marR="53740" marT="26870" marB="26870"/>
                </a:tc>
                <a:tc>
                  <a:txBody>
                    <a:bodyPr/>
                    <a:lstStyle/>
                    <a:p>
                      <a:r>
                        <a:rPr lang="fr-FR" sz="900" dirty="0"/>
                        <a:t>Nombre de drame</a:t>
                      </a:r>
                    </a:p>
                  </a:txBody>
                  <a:tcPr marL="53740" marR="53740" marT="26870" marB="26870"/>
                </a:tc>
                <a:extLst>
                  <a:ext uri="{0D108BD9-81ED-4DB2-BD59-A6C34878D82A}">
                    <a16:rowId xmlns:a16="http://schemas.microsoft.com/office/drawing/2014/main" val="522028517"/>
                  </a:ext>
                </a:extLst>
              </a:tr>
              <a:tr h="232490">
                <a:tc>
                  <a:txBody>
                    <a:bodyPr/>
                    <a:lstStyle/>
                    <a:p>
                      <a:r>
                        <a:rPr lang="fr-FR" sz="1100" dirty="0"/>
                        <a:t>Brad Pitt</a:t>
                      </a:r>
                    </a:p>
                  </a:txBody>
                  <a:tcPr marL="53740" marR="53740" marT="26870" marB="26870"/>
                </a:tc>
                <a:tc>
                  <a:txBody>
                    <a:bodyPr/>
                    <a:lstStyle/>
                    <a:p>
                      <a:pPr algn="ctr"/>
                      <a:r>
                        <a:rPr lang="fr-FR" sz="1100" dirty="0"/>
                        <a:t>2</a:t>
                      </a:r>
                    </a:p>
                  </a:txBody>
                  <a:tcPr marL="53740" marR="53740" marT="26870" marB="26870"/>
                </a:tc>
                <a:tc>
                  <a:txBody>
                    <a:bodyPr/>
                    <a:lstStyle/>
                    <a:p>
                      <a:pPr algn="ctr"/>
                      <a:r>
                        <a:rPr lang="fr-FR" sz="1100" dirty="0"/>
                        <a:t>0</a:t>
                      </a:r>
                    </a:p>
                  </a:txBody>
                  <a:tcPr marL="53740" marR="53740" marT="26870" marB="26870"/>
                </a:tc>
                <a:extLst>
                  <a:ext uri="{0D108BD9-81ED-4DB2-BD59-A6C34878D82A}">
                    <a16:rowId xmlns:a16="http://schemas.microsoft.com/office/drawing/2014/main" val="2153061369"/>
                  </a:ext>
                </a:extLst>
              </a:tr>
              <a:tr h="232490">
                <a:tc>
                  <a:txBody>
                    <a:bodyPr/>
                    <a:lstStyle/>
                    <a:p>
                      <a:r>
                        <a:rPr lang="fr-FR" sz="1100" dirty="0"/>
                        <a:t>Angelina Jolie</a:t>
                      </a:r>
                    </a:p>
                  </a:txBody>
                  <a:tcPr marL="53740" marR="53740" marT="26870" marB="26870"/>
                </a:tc>
                <a:tc>
                  <a:txBody>
                    <a:bodyPr/>
                    <a:lstStyle/>
                    <a:p>
                      <a:pPr algn="ctr"/>
                      <a:r>
                        <a:rPr lang="fr-FR" sz="1100" dirty="0"/>
                        <a:t>1</a:t>
                      </a:r>
                    </a:p>
                  </a:txBody>
                  <a:tcPr marL="53740" marR="53740" marT="26870" marB="26870"/>
                </a:tc>
                <a:tc>
                  <a:txBody>
                    <a:bodyPr/>
                    <a:lstStyle/>
                    <a:p>
                      <a:pPr algn="ctr"/>
                      <a:r>
                        <a:rPr lang="fr-FR" sz="1100" dirty="0"/>
                        <a:t>0</a:t>
                      </a:r>
                    </a:p>
                  </a:txBody>
                  <a:tcPr marL="53740" marR="53740" marT="26870" marB="26870"/>
                </a:tc>
                <a:extLst>
                  <a:ext uri="{0D108BD9-81ED-4DB2-BD59-A6C34878D82A}">
                    <a16:rowId xmlns:a16="http://schemas.microsoft.com/office/drawing/2014/main" val="2999320724"/>
                  </a:ext>
                </a:extLst>
              </a:tr>
              <a:tr h="232490">
                <a:tc>
                  <a:txBody>
                    <a:bodyPr/>
                    <a:lstStyle/>
                    <a:p>
                      <a:r>
                        <a:rPr lang="fr-FR" sz="1100" dirty="0"/>
                        <a:t>Scarlett </a:t>
                      </a:r>
                      <a:r>
                        <a:rPr lang="fr-FR" sz="1100" dirty="0" err="1"/>
                        <a:t>Johanson</a:t>
                      </a:r>
                      <a:endParaRPr lang="fr-FR" sz="1100" dirty="0"/>
                    </a:p>
                  </a:txBody>
                  <a:tcPr marL="53740" marR="53740" marT="26870" marB="26870"/>
                </a:tc>
                <a:tc>
                  <a:txBody>
                    <a:bodyPr/>
                    <a:lstStyle/>
                    <a:p>
                      <a:pPr algn="ctr"/>
                      <a:r>
                        <a:rPr lang="fr-FR" sz="1100" dirty="0"/>
                        <a:t>1</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3178978097"/>
                  </a:ext>
                </a:extLst>
              </a:tr>
              <a:tr h="232490">
                <a:tc>
                  <a:txBody>
                    <a:bodyPr/>
                    <a:lstStyle/>
                    <a:p>
                      <a:r>
                        <a:rPr lang="fr-FR" sz="1100" dirty="0"/>
                        <a:t>Tom </a:t>
                      </a:r>
                      <a:r>
                        <a:rPr lang="fr-FR" sz="1100" dirty="0" err="1"/>
                        <a:t>Hanks</a:t>
                      </a:r>
                      <a:endParaRPr lang="fr-FR" sz="1100" dirty="0"/>
                    </a:p>
                  </a:txBody>
                  <a:tcPr marL="53740" marR="53740" marT="26870" marB="26870"/>
                </a:tc>
                <a:tc>
                  <a:txBody>
                    <a:bodyPr/>
                    <a:lstStyle/>
                    <a:p>
                      <a:pPr algn="ctr"/>
                      <a:r>
                        <a:rPr lang="fr-FR" sz="1100" dirty="0"/>
                        <a:t>0</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2551641679"/>
                  </a:ext>
                </a:extLst>
              </a:tr>
              <a:tr h="232490">
                <a:tc>
                  <a:txBody>
                    <a:bodyPr/>
                    <a:lstStyle/>
                    <a:p>
                      <a:r>
                        <a:rPr lang="fr-FR" sz="1100" dirty="0"/>
                        <a:t>Al Pacino</a:t>
                      </a:r>
                    </a:p>
                  </a:txBody>
                  <a:tcPr marL="53740" marR="53740" marT="26870" marB="26870"/>
                </a:tc>
                <a:tc>
                  <a:txBody>
                    <a:bodyPr/>
                    <a:lstStyle/>
                    <a:p>
                      <a:pPr algn="ctr"/>
                      <a:r>
                        <a:rPr lang="fr-FR" sz="1100" dirty="0"/>
                        <a:t>0</a:t>
                      </a:r>
                    </a:p>
                  </a:txBody>
                  <a:tcPr marL="53740" marR="53740" marT="26870" marB="26870"/>
                </a:tc>
                <a:tc>
                  <a:txBody>
                    <a:bodyPr/>
                    <a:lstStyle/>
                    <a:p>
                      <a:pPr algn="ctr"/>
                      <a:r>
                        <a:rPr lang="fr-FR" sz="1100" dirty="0"/>
                        <a:t>1</a:t>
                      </a:r>
                    </a:p>
                  </a:txBody>
                  <a:tcPr marL="53740" marR="53740" marT="26870" marB="26870"/>
                </a:tc>
                <a:extLst>
                  <a:ext uri="{0D108BD9-81ED-4DB2-BD59-A6C34878D82A}">
                    <a16:rowId xmlns:a16="http://schemas.microsoft.com/office/drawing/2014/main" val="3088510635"/>
                  </a:ext>
                </a:extLst>
              </a:tr>
            </a:tbl>
          </a:graphicData>
        </a:graphic>
      </p:graphicFrame>
      <p:graphicFrame>
        <p:nvGraphicFramePr>
          <p:cNvPr id="17" name="Tableau 16">
            <a:extLst>
              <a:ext uri="{FF2B5EF4-FFF2-40B4-BE49-F238E27FC236}">
                <a16:creationId xmlns:a16="http://schemas.microsoft.com/office/drawing/2014/main" id="{03F055A4-BA11-0D79-708E-663A18E1F30E}"/>
              </a:ext>
            </a:extLst>
          </p:cNvPr>
          <p:cNvGraphicFramePr>
            <a:graphicFrameLocks noGrp="1"/>
          </p:cNvGraphicFramePr>
          <p:nvPr>
            <p:extLst>
              <p:ext uri="{D42A27DB-BD31-4B8C-83A1-F6EECF244321}">
                <p14:modId xmlns:p14="http://schemas.microsoft.com/office/powerpoint/2010/main" val="1467402996"/>
              </p:ext>
            </p:extLst>
          </p:nvPr>
        </p:nvGraphicFramePr>
        <p:xfrm>
          <a:off x="4385348" y="3734737"/>
          <a:ext cx="5353307" cy="1346540"/>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2877698311"/>
                    </a:ext>
                  </a:extLst>
                </a:gridCol>
                <a:gridCol w="664577">
                  <a:extLst>
                    <a:ext uri="{9D8B030D-6E8A-4147-A177-3AD203B41FA5}">
                      <a16:colId xmlns:a16="http://schemas.microsoft.com/office/drawing/2014/main" val="3351660369"/>
                    </a:ext>
                  </a:extLst>
                </a:gridCol>
                <a:gridCol w="1624643">
                  <a:extLst>
                    <a:ext uri="{9D8B030D-6E8A-4147-A177-3AD203B41FA5}">
                      <a16:colId xmlns:a16="http://schemas.microsoft.com/office/drawing/2014/main" val="3106269800"/>
                    </a:ext>
                  </a:extLst>
                </a:gridCol>
                <a:gridCol w="1444738">
                  <a:extLst>
                    <a:ext uri="{9D8B030D-6E8A-4147-A177-3AD203B41FA5}">
                      <a16:colId xmlns:a16="http://schemas.microsoft.com/office/drawing/2014/main" val="3156161371"/>
                    </a:ext>
                  </a:extLst>
                </a:gridCol>
                <a:gridCol w="1310372">
                  <a:extLst>
                    <a:ext uri="{9D8B030D-6E8A-4147-A177-3AD203B41FA5}">
                      <a16:colId xmlns:a16="http://schemas.microsoft.com/office/drawing/2014/main" val="3876184397"/>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tc>
                  <a:txBody>
                    <a:bodyPr/>
                    <a:lstStyle/>
                    <a:p>
                      <a:r>
                        <a:rPr lang="fr-FR" sz="1200" dirty="0"/>
                        <a:t>Nombre de comédie</a:t>
                      </a:r>
                    </a:p>
                  </a:txBody>
                  <a:tcPr marL="60826" marR="60826" marT="30413" marB="30413">
                    <a:solidFill>
                      <a:srgbClr val="70AD47"/>
                    </a:solidFill>
                  </a:tcPr>
                </a:tc>
                <a:tc>
                  <a:txBody>
                    <a:bodyPr/>
                    <a:lstStyle/>
                    <a:p>
                      <a:r>
                        <a:rPr lang="fr-FR" sz="1200" dirty="0"/>
                        <a:t>Nombre de drame</a:t>
                      </a:r>
                    </a:p>
                  </a:txBody>
                  <a:tcPr marL="60826" marR="60826" marT="30413" marB="30413">
                    <a:solidFill>
                      <a:srgbClr val="70AD47"/>
                    </a:solidFill>
                  </a:tcPr>
                </a:tc>
                <a:extLst>
                  <a:ext uri="{0D108BD9-81ED-4DB2-BD59-A6C34878D82A}">
                    <a16:rowId xmlns:a16="http://schemas.microsoft.com/office/drawing/2014/main" val="1272838214"/>
                  </a:ext>
                </a:extLst>
              </a:tr>
              <a:tr h="246684">
                <a:tc>
                  <a:txBody>
                    <a:bodyPr/>
                    <a:lstStyle/>
                    <a:p>
                      <a:r>
                        <a:rPr lang="fr-FR" sz="1200" dirty="0"/>
                        <a:t>1</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Angelina Jolie</a:t>
                      </a:r>
                    </a:p>
                  </a:txBody>
                  <a:tcPr marL="60826" marR="60826" marT="30413" marB="30413"/>
                </a:tc>
                <a:tc>
                  <a:txBody>
                    <a:bodyPr/>
                    <a:lstStyle/>
                    <a:p>
                      <a:pPr algn="ctr"/>
                      <a:r>
                        <a:rPr lang="fr-FR" sz="1200" dirty="0"/>
                        <a:t>½=0,5</a:t>
                      </a:r>
                    </a:p>
                  </a:txBody>
                  <a:tcPr marL="60826" marR="60826" marT="30413" marB="30413">
                    <a:solidFill>
                      <a:srgbClr val="D5E3CF"/>
                    </a:solidFill>
                  </a:tcPr>
                </a:tc>
                <a:tc>
                  <a:txBody>
                    <a:bodyPr/>
                    <a:lstStyle/>
                    <a:p>
                      <a:pPr algn="ctr"/>
                      <a:r>
                        <a:rPr lang="fr-FR" sz="1200" dirty="0"/>
                        <a:t>0</a:t>
                      </a:r>
                    </a:p>
                  </a:txBody>
                  <a:tcPr marL="60826" marR="60826" marT="30413" marB="30413">
                    <a:solidFill>
                      <a:srgbClr val="D5E3CF"/>
                    </a:solidFill>
                  </a:tcPr>
                </a:tc>
                <a:extLst>
                  <a:ext uri="{0D108BD9-81ED-4DB2-BD59-A6C34878D82A}">
                    <a16:rowId xmlns:a16="http://schemas.microsoft.com/office/drawing/2014/main" val="3079596096"/>
                  </a:ext>
                </a:extLst>
              </a:tr>
              <a:tr h="246684">
                <a:tc>
                  <a:txBody>
                    <a:bodyPr/>
                    <a:lstStyle/>
                    <a:p>
                      <a:r>
                        <a:rPr lang="fr-FR" sz="1200" dirty="0"/>
                        <a:t>2</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Tom </a:t>
                      </a:r>
                      <a:r>
                        <a:rPr lang="fr-FR" sz="1200" dirty="0" err="1"/>
                        <a:t>Hanks</a:t>
                      </a:r>
                      <a:r>
                        <a:rPr lang="fr-FR" sz="1200" dirty="0"/>
                        <a:t>; Al Pacino</a:t>
                      </a:r>
                    </a:p>
                  </a:txBody>
                  <a:tcPr marL="60826" marR="60826" marT="30413" marB="30413"/>
                </a:tc>
                <a:tc>
                  <a:txBody>
                    <a:bodyPr/>
                    <a:lstStyle/>
                    <a:p>
                      <a:pPr algn="ctr"/>
                      <a:r>
                        <a:rPr lang="fr-FR" sz="1200" kern="1200" dirty="0">
                          <a:solidFill>
                            <a:schemeClr val="dk1"/>
                          </a:solidFill>
                          <a:latin typeface="+mn-lt"/>
                          <a:ea typeface="+mn-ea"/>
                          <a:cs typeface="+mn-cs"/>
                        </a:rPr>
                        <a:t>1/3</a:t>
                      </a:r>
                      <a:r>
                        <a:rPr lang="fr-FR" sz="1200" dirty="0"/>
                        <a:t>=0,33</a:t>
                      </a:r>
                    </a:p>
                  </a:txBody>
                  <a:tcPr marL="60826" marR="60826" marT="30413" marB="30413">
                    <a:solidFill>
                      <a:srgbClr val="EBF1E9"/>
                    </a:solidFill>
                  </a:tcPr>
                </a:tc>
                <a:tc>
                  <a:txBody>
                    <a:bodyPr/>
                    <a:lstStyle/>
                    <a:p>
                      <a:pPr algn="ctr"/>
                      <a:r>
                        <a:rPr lang="fr-FR" sz="1200" dirty="0"/>
                        <a:t>0</a:t>
                      </a:r>
                    </a:p>
                  </a:txBody>
                  <a:tcPr marL="60826" marR="60826" marT="30413" marB="30413">
                    <a:solidFill>
                      <a:srgbClr val="EBF1E9"/>
                    </a:solidFill>
                  </a:tcPr>
                </a:tc>
                <a:extLst>
                  <a:ext uri="{0D108BD9-81ED-4DB2-BD59-A6C34878D82A}">
                    <a16:rowId xmlns:a16="http://schemas.microsoft.com/office/drawing/2014/main" val="1483110552"/>
                  </a:ext>
                </a:extLst>
              </a:tr>
              <a:tr h="246684">
                <a:tc>
                  <a:txBody>
                    <a:bodyPr/>
                    <a:lstStyle/>
                    <a:p>
                      <a:r>
                        <a:rPr lang="fr-FR" sz="1200" dirty="0"/>
                        <a:t>3</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Scarlett </a:t>
                      </a:r>
                      <a:r>
                        <a:rPr lang="fr-FR" sz="1200" dirty="0" err="1"/>
                        <a:t>Johanson</a:t>
                      </a:r>
                      <a:endParaRPr lang="fr-FR" sz="1200" dirty="0"/>
                    </a:p>
                  </a:txBody>
                  <a:tcPr marL="60826" marR="60826" marT="30413" marB="30413"/>
                </a:tc>
                <a:tc>
                  <a:txBody>
                    <a:bodyPr/>
                    <a:lstStyle/>
                    <a:p>
                      <a:pPr algn="ctr"/>
                      <a:r>
                        <a:rPr lang="fr-FR" sz="1200" dirty="0"/>
                        <a:t>½=0,5</a:t>
                      </a:r>
                    </a:p>
                  </a:txBody>
                  <a:tcPr marL="60826" marR="60826" marT="30413" marB="30413">
                    <a:solidFill>
                      <a:srgbClr val="D5E3CF"/>
                    </a:solidFill>
                  </a:tcPr>
                </a:tc>
                <a:tc>
                  <a:txBody>
                    <a:bodyPr/>
                    <a:lstStyle/>
                    <a:p>
                      <a:pPr algn="ctr"/>
                      <a:r>
                        <a:rPr lang="fr-FR" sz="1200" dirty="0"/>
                        <a:t>½=0,5</a:t>
                      </a:r>
                    </a:p>
                  </a:txBody>
                  <a:tcPr marL="60826" marR="60826" marT="30413" marB="30413">
                    <a:solidFill>
                      <a:srgbClr val="D5E3CF"/>
                    </a:solidFill>
                  </a:tcPr>
                </a:tc>
                <a:extLst>
                  <a:ext uri="{0D108BD9-81ED-4DB2-BD59-A6C34878D82A}">
                    <a16:rowId xmlns:a16="http://schemas.microsoft.com/office/drawing/2014/main" val="3734274913"/>
                  </a:ext>
                </a:extLst>
              </a:tr>
            </a:tbl>
          </a:graphicData>
        </a:graphic>
      </p:graphicFrame>
      <p:graphicFrame>
        <p:nvGraphicFramePr>
          <p:cNvPr id="18" name="Tableau 17">
            <a:extLst>
              <a:ext uri="{FF2B5EF4-FFF2-40B4-BE49-F238E27FC236}">
                <a16:creationId xmlns:a16="http://schemas.microsoft.com/office/drawing/2014/main" id="{0560F9DA-5B76-1182-1276-B34C4F3B90F3}"/>
              </a:ext>
            </a:extLst>
          </p:cNvPr>
          <p:cNvGraphicFramePr>
            <a:graphicFrameLocks noGrp="1"/>
          </p:cNvGraphicFramePr>
          <p:nvPr>
            <p:extLst>
              <p:ext uri="{D42A27DB-BD31-4B8C-83A1-F6EECF244321}">
                <p14:modId xmlns:p14="http://schemas.microsoft.com/office/powerpoint/2010/main" val="2418040070"/>
              </p:ext>
            </p:extLst>
          </p:nvPr>
        </p:nvGraphicFramePr>
        <p:xfrm>
          <a:off x="4385348" y="5489462"/>
          <a:ext cx="5739634" cy="1099856"/>
        </p:xfrm>
        <a:graphic>
          <a:graphicData uri="http://schemas.openxmlformats.org/drawingml/2006/table">
            <a:tbl>
              <a:tblPr firstRow="1" bandRow="1">
                <a:tableStyleId>{5C22544A-7EE6-4342-B048-85BDC9FD1C3A}</a:tableStyleId>
              </a:tblPr>
              <a:tblGrid>
                <a:gridCol w="308977">
                  <a:extLst>
                    <a:ext uri="{9D8B030D-6E8A-4147-A177-3AD203B41FA5}">
                      <a16:colId xmlns:a16="http://schemas.microsoft.com/office/drawing/2014/main" val="1902305640"/>
                    </a:ext>
                  </a:extLst>
                </a:gridCol>
                <a:gridCol w="664577">
                  <a:extLst>
                    <a:ext uri="{9D8B030D-6E8A-4147-A177-3AD203B41FA5}">
                      <a16:colId xmlns:a16="http://schemas.microsoft.com/office/drawing/2014/main" val="2255274768"/>
                    </a:ext>
                  </a:extLst>
                </a:gridCol>
                <a:gridCol w="2010970">
                  <a:extLst>
                    <a:ext uri="{9D8B030D-6E8A-4147-A177-3AD203B41FA5}">
                      <a16:colId xmlns:a16="http://schemas.microsoft.com/office/drawing/2014/main" val="3701807579"/>
                    </a:ext>
                  </a:extLst>
                </a:gridCol>
                <a:gridCol w="1444738">
                  <a:extLst>
                    <a:ext uri="{9D8B030D-6E8A-4147-A177-3AD203B41FA5}">
                      <a16:colId xmlns:a16="http://schemas.microsoft.com/office/drawing/2014/main" val="1023333236"/>
                    </a:ext>
                  </a:extLst>
                </a:gridCol>
                <a:gridCol w="1310372">
                  <a:extLst>
                    <a:ext uri="{9D8B030D-6E8A-4147-A177-3AD203B41FA5}">
                      <a16:colId xmlns:a16="http://schemas.microsoft.com/office/drawing/2014/main" val="1836764722"/>
                    </a:ext>
                  </a:extLst>
                </a:gridCol>
              </a:tblGrid>
              <a:tr h="246684">
                <a:tc>
                  <a:txBody>
                    <a:bodyPr/>
                    <a:lstStyle/>
                    <a:p>
                      <a:r>
                        <a:rPr lang="fr-FR" sz="1200" dirty="0"/>
                        <a:t>N°</a:t>
                      </a:r>
                    </a:p>
                  </a:txBody>
                  <a:tcPr marL="60826" marR="60826" marT="30413" marB="30413"/>
                </a:tc>
                <a:tc>
                  <a:txBody>
                    <a:bodyPr/>
                    <a:lstStyle/>
                    <a:p>
                      <a:r>
                        <a:rPr lang="fr-FR" sz="1200" dirty="0"/>
                        <a:t>Genre</a:t>
                      </a:r>
                    </a:p>
                  </a:txBody>
                  <a:tcPr marL="60826" marR="60826" marT="30413" marB="30413"/>
                </a:tc>
                <a:tc>
                  <a:txBody>
                    <a:bodyPr/>
                    <a:lstStyle/>
                    <a:p>
                      <a:r>
                        <a:rPr lang="fr-FR" sz="1200" dirty="0"/>
                        <a:t>Acteur</a:t>
                      </a:r>
                    </a:p>
                  </a:txBody>
                  <a:tcPr marL="60826" marR="60826" marT="30413" marB="30413"/>
                </a:tc>
                <a:tc>
                  <a:txBody>
                    <a:bodyPr/>
                    <a:lstStyle/>
                    <a:p>
                      <a:r>
                        <a:rPr lang="fr-FR" sz="1200" dirty="0"/>
                        <a:t>Nombre de comédie</a:t>
                      </a:r>
                    </a:p>
                  </a:txBody>
                  <a:tcPr marL="60826" marR="60826" marT="30413" marB="30413">
                    <a:solidFill>
                      <a:srgbClr val="70AD47"/>
                    </a:solidFill>
                  </a:tcPr>
                </a:tc>
                <a:tc>
                  <a:txBody>
                    <a:bodyPr/>
                    <a:lstStyle/>
                    <a:p>
                      <a:r>
                        <a:rPr lang="fr-FR" sz="1200" dirty="0"/>
                        <a:t>Nombre de drame</a:t>
                      </a:r>
                    </a:p>
                  </a:txBody>
                  <a:tcPr marL="60826" marR="60826" marT="30413" marB="30413">
                    <a:solidFill>
                      <a:srgbClr val="70AD47"/>
                    </a:solidFill>
                  </a:tcPr>
                </a:tc>
                <a:extLst>
                  <a:ext uri="{0D108BD9-81ED-4DB2-BD59-A6C34878D82A}">
                    <a16:rowId xmlns:a16="http://schemas.microsoft.com/office/drawing/2014/main" val="1817609461"/>
                  </a:ext>
                </a:extLst>
              </a:tr>
              <a:tr h="246684">
                <a:tc>
                  <a:txBody>
                    <a:bodyPr/>
                    <a:lstStyle/>
                    <a:p>
                      <a:r>
                        <a:rPr lang="fr-FR" sz="1200" dirty="0"/>
                        <a:t>4</a:t>
                      </a:r>
                    </a:p>
                  </a:txBody>
                  <a:tcPr marL="60826" marR="60826" marT="30413" marB="30413"/>
                </a:tc>
                <a:tc>
                  <a:txBody>
                    <a:bodyPr/>
                    <a:lstStyle/>
                    <a:p>
                      <a:r>
                        <a:rPr lang="fr-FR" sz="1200" dirty="0"/>
                        <a:t>Drama</a:t>
                      </a:r>
                    </a:p>
                  </a:txBody>
                  <a:tcPr marL="60826" marR="60826" marT="30413" marB="30413"/>
                </a:tc>
                <a:tc>
                  <a:txBody>
                    <a:bodyPr/>
                    <a:lstStyle/>
                    <a:p>
                      <a:r>
                        <a:rPr lang="fr-FR" sz="1200" dirty="0"/>
                        <a:t>Scarlett </a:t>
                      </a:r>
                      <a:r>
                        <a:rPr lang="fr-FR" sz="1200" dirty="0" err="1"/>
                        <a:t>Johanson</a:t>
                      </a:r>
                      <a:r>
                        <a:rPr lang="fr-FR" sz="1200" dirty="0"/>
                        <a:t>; Angelina Jolie; Nathalie Portman</a:t>
                      </a:r>
                    </a:p>
                  </a:txBody>
                  <a:tcPr marL="60826" marR="60826" marT="30413" marB="30413"/>
                </a:tc>
                <a:tc>
                  <a:txBody>
                    <a:bodyPr/>
                    <a:lstStyle/>
                    <a:p>
                      <a:pPr algn="ctr"/>
                      <a:r>
                        <a:rPr lang="fr-FR" sz="1200" dirty="0"/>
                        <a:t>2/3=0,67</a:t>
                      </a:r>
                    </a:p>
                  </a:txBody>
                  <a:tcPr marL="60826" marR="60826" marT="30413" marB="30413">
                    <a:solidFill>
                      <a:srgbClr val="D5E3CF"/>
                    </a:solidFill>
                  </a:tcPr>
                </a:tc>
                <a:tc>
                  <a:txBody>
                    <a:bodyPr/>
                    <a:lstStyle/>
                    <a:p>
                      <a:pPr algn="ctr"/>
                      <a:r>
                        <a:rPr lang="fr-FR" sz="1200" dirty="0"/>
                        <a:t>1/3=0,33</a:t>
                      </a:r>
                    </a:p>
                  </a:txBody>
                  <a:tcPr marL="60826" marR="60826" marT="30413" marB="30413">
                    <a:solidFill>
                      <a:srgbClr val="D5E3CF"/>
                    </a:solidFill>
                  </a:tcPr>
                </a:tc>
                <a:extLst>
                  <a:ext uri="{0D108BD9-81ED-4DB2-BD59-A6C34878D82A}">
                    <a16:rowId xmlns:a16="http://schemas.microsoft.com/office/drawing/2014/main" val="3806724358"/>
                  </a:ext>
                </a:extLst>
              </a:tr>
              <a:tr h="246684">
                <a:tc>
                  <a:txBody>
                    <a:bodyPr/>
                    <a:lstStyle/>
                    <a:p>
                      <a:r>
                        <a:rPr lang="fr-FR" sz="1200" dirty="0"/>
                        <a:t>5</a:t>
                      </a:r>
                    </a:p>
                  </a:txBody>
                  <a:tcPr marL="60826" marR="60826" marT="30413" marB="30413"/>
                </a:tc>
                <a:tc>
                  <a:txBody>
                    <a:bodyPr/>
                    <a:lstStyle/>
                    <a:p>
                      <a:r>
                        <a:rPr lang="fr-FR" sz="1200" dirty="0" err="1"/>
                        <a:t>Comedy</a:t>
                      </a:r>
                      <a:endParaRPr lang="fr-FR" sz="1200" dirty="0"/>
                    </a:p>
                  </a:txBody>
                  <a:tcPr marL="60826" marR="60826" marT="30413" marB="30413"/>
                </a:tc>
                <a:tc>
                  <a:txBody>
                    <a:bodyPr/>
                    <a:lstStyle/>
                    <a:p>
                      <a:r>
                        <a:rPr lang="fr-FR" sz="1200" dirty="0"/>
                        <a:t>Brad Pitt; Al Pacino; Jacky Chan; Kevin Spacey; Joe </a:t>
                      </a:r>
                      <a:r>
                        <a:rPr lang="fr-FR" sz="1200" dirty="0" err="1"/>
                        <a:t>Pesci</a:t>
                      </a:r>
                      <a:endParaRPr lang="fr-FR" sz="1200" dirty="0"/>
                    </a:p>
                  </a:txBody>
                  <a:tcPr marL="60826" marR="60826" marT="30413" marB="30413"/>
                </a:tc>
                <a:tc>
                  <a:txBody>
                    <a:bodyPr/>
                    <a:lstStyle/>
                    <a:p>
                      <a:pPr algn="ctr"/>
                      <a:r>
                        <a:rPr lang="fr-FR" sz="1200" dirty="0"/>
                        <a:t>2/5=0,4</a:t>
                      </a:r>
                    </a:p>
                  </a:txBody>
                  <a:tcPr marL="60826" marR="60826" marT="30413" marB="30413">
                    <a:solidFill>
                      <a:srgbClr val="EBF1E9"/>
                    </a:solidFill>
                  </a:tcPr>
                </a:tc>
                <a:tc>
                  <a:txBody>
                    <a:bodyPr/>
                    <a:lstStyle/>
                    <a:p>
                      <a:pPr algn="ctr"/>
                      <a:r>
                        <a:rPr lang="fr-FR" sz="1200" dirty="0"/>
                        <a:t>1/5=0,2</a:t>
                      </a:r>
                    </a:p>
                  </a:txBody>
                  <a:tcPr marL="60826" marR="60826" marT="30413" marB="30413">
                    <a:solidFill>
                      <a:srgbClr val="EBF1E9"/>
                    </a:solidFill>
                  </a:tcPr>
                </a:tc>
                <a:extLst>
                  <a:ext uri="{0D108BD9-81ED-4DB2-BD59-A6C34878D82A}">
                    <a16:rowId xmlns:a16="http://schemas.microsoft.com/office/drawing/2014/main" val="2308090612"/>
                  </a:ext>
                </a:extLst>
              </a:tr>
            </a:tbl>
          </a:graphicData>
        </a:graphic>
      </p:graphicFrame>
      <p:sp>
        <p:nvSpPr>
          <p:cNvPr id="19" name="ZoneTexte 18">
            <a:extLst>
              <a:ext uri="{FF2B5EF4-FFF2-40B4-BE49-F238E27FC236}">
                <a16:creationId xmlns:a16="http://schemas.microsoft.com/office/drawing/2014/main" id="{ED5545B5-D1A2-8C62-0411-0A3846918AE8}"/>
              </a:ext>
            </a:extLst>
          </p:cNvPr>
          <p:cNvSpPr txBox="1"/>
          <p:nvPr/>
        </p:nvSpPr>
        <p:spPr>
          <a:xfrm>
            <a:off x="4537896" y="3365405"/>
            <a:ext cx="718599" cy="369332"/>
          </a:xfrm>
          <a:prstGeom prst="rect">
            <a:avLst/>
          </a:prstGeom>
          <a:noFill/>
        </p:spPr>
        <p:txBody>
          <a:bodyPr wrap="square" rtlCol="0">
            <a:spAutoFit/>
          </a:bodyPr>
          <a:lstStyle/>
          <a:p>
            <a:r>
              <a:rPr lang="fr-FR" b="1" dirty="0"/>
              <a:t>Train</a:t>
            </a:r>
          </a:p>
        </p:txBody>
      </p:sp>
      <p:sp>
        <p:nvSpPr>
          <p:cNvPr id="20" name="ZoneTexte 19">
            <a:extLst>
              <a:ext uri="{FF2B5EF4-FFF2-40B4-BE49-F238E27FC236}">
                <a16:creationId xmlns:a16="http://schemas.microsoft.com/office/drawing/2014/main" id="{908422FE-C005-E37E-6EE3-E1036A368BE0}"/>
              </a:ext>
            </a:extLst>
          </p:cNvPr>
          <p:cNvSpPr txBox="1"/>
          <p:nvPr/>
        </p:nvSpPr>
        <p:spPr>
          <a:xfrm>
            <a:off x="4577599" y="5100703"/>
            <a:ext cx="639192" cy="369332"/>
          </a:xfrm>
          <a:prstGeom prst="rect">
            <a:avLst/>
          </a:prstGeom>
          <a:noFill/>
        </p:spPr>
        <p:txBody>
          <a:bodyPr wrap="square" rtlCol="0">
            <a:spAutoFit/>
          </a:bodyPr>
          <a:lstStyle/>
          <a:p>
            <a:r>
              <a:rPr lang="fr-FR" b="1" dirty="0"/>
              <a:t>Test</a:t>
            </a:r>
          </a:p>
        </p:txBody>
      </p:sp>
      <p:sp>
        <p:nvSpPr>
          <p:cNvPr id="22" name="Rectangle 21">
            <a:extLst>
              <a:ext uri="{FF2B5EF4-FFF2-40B4-BE49-F238E27FC236}">
                <a16:creationId xmlns:a16="http://schemas.microsoft.com/office/drawing/2014/main" id="{CF4C9C2C-B745-948B-40DB-F41034F1D368}"/>
              </a:ext>
            </a:extLst>
          </p:cNvPr>
          <p:cNvSpPr/>
          <p:nvPr/>
        </p:nvSpPr>
        <p:spPr>
          <a:xfrm>
            <a:off x="10978563" y="1992122"/>
            <a:ext cx="198423" cy="42044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F0A44AF7-558A-CB3E-9196-CD381BC4F46C}"/>
              </a:ext>
            </a:extLst>
          </p:cNvPr>
          <p:cNvSpPr/>
          <p:nvPr/>
        </p:nvSpPr>
        <p:spPr>
          <a:xfrm rot="10800000">
            <a:off x="9757946" y="4254876"/>
            <a:ext cx="1220617" cy="251413"/>
          </a:xfrm>
          <a:prstGeom prst="rightArrow">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D2BFE016-CE44-EE85-B30D-A432DEA0EE5A}"/>
              </a:ext>
            </a:extLst>
          </p:cNvPr>
          <p:cNvSpPr/>
          <p:nvPr/>
        </p:nvSpPr>
        <p:spPr>
          <a:xfrm rot="10800000">
            <a:off x="10124982" y="6039387"/>
            <a:ext cx="1052004" cy="251415"/>
          </a:xfrm>
          <a:prstGeom prst="rightArrow">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97C8BEBB-71BE-E0CC-3A65-330404024303}"/>
              </a:ext>
            </a:extLst>
          </p:cNvPr>
          <p:cNvSpPr txBox="1"/>
          <p:nvPr/>
        </p:nvSpPr>
        <p:spPr>
          <a:xfrm>
            <a:off x="8854173" y="-37040"/>
            <a:ext cx="2834819" cy="646331"/>
          </a:xfrm>
          <a:prstGeom prst="rect">
            <a:avLst/>
          </a:prstGeom>
          <a:noFill/>
        </p:spPr>
        <p:txBody>
          <a:bodyPr wrap="square" rtlCol="0">
            <a:spAutoFit/>
          </a:bodyPr>
          <a:lstStyle/>
          <a:p>
            <a:r>
              <a:rPr lang="fr-FR" b="1" dirty="0"/>
              <a:t>Liste des acteurs (seulement de </a:t>
            </a:r>
            <a:r>
              <a:rPr lang="fr-FR" b="1" dirty="0" err="1"/>
              <a:t>l’ech</a:t>
            </a:r>
            <a:r>
              <a:rPr lang="fr-FR" b="1" dirty="0"/>
              <a:t> Train) </a:t>
            </a:r>
          </a:p>
        </p:txBody>
      </p:sp>
      <p:sp>
        <p:nvSpPr>
          <p:cNvPr id="2" name="ZoneTexte 1">
            <a:extLst>
              <a:ext uri="{FF2B5EF4-FFF2-40B4-BE49-F238E27FC236}">
                <a16:creationId xmlns:a16="http://schemas.microsoft.com/office/drawing/2014/main" id="{9D8AA6F4-1809-9E72-D9F7-A256FDF50921}"/>
              </a:ext>
            </a:extLst>
          </p:cNvPr>
          <p:cNvSpPr txBox="1"/>
          <p:nvPr/>
        </p:nvSpPr>
        <p:spPr>
          <a:xfrm>
            <a:off x="301884" y="3392543"/>
            <a:ext cx="4007190" cy="1384995"/>
          </a:xfrm>
          <a:prstGeom prst="rect">
            <a:avLst/>
          </a:prstGeom>
          <a:noFill/>
        </p:spPr>
        <p:txBody>
          <a:bodyPr wrap="square" rtlCol="0">
            <a:spAutoFit/>
          </a:bodyPr>
          <a:lstStyle/>
          <a:p>
            <a:r>
              <a:rPr lang="fr-FR" sz="1200" dirty="0"/>
              <a:t>On agrège le nombre de comédie et de drame auxquels ont participé les acteurs</a:t>
            </a:r>
          </a:p>
          <a:p>
            <a:endParaRPr lang="fr-FR" sz="1200" dirty="0"/>
          </a:p>
          <a:p>
            <a:r>
              <a:rPr lang="fr-FR" sz="1200" dirty="0"/>
              <a:t>Puis on pondère par le nombre d’acteurs au sien du casting du film. L’avantage, c’est que ça ne favorise pas les films avec un gros casting (de nombreux acteurs)</a:t>
            </a:r>
          </a:p>
          <a:p>
            <a:endParaRPr lang="fr-FR" sz="1200" dirty="0"/>
          </a:p>
        </p:txBody>
      </p:sp>
      <p:sp>
        <p:nvSpPr>
          <p:cNvPr id="13" name="ZoneTexte 12">
            <a:extLst>
              <a:ext uri="{FF2B5EF4-FFF2-40B4-BE49-F238E27FC236}">
                <a16:creationId xmlns:a16="http://schemas.microsoft.com/office/drawing/2014/main" id="{A609DBF4-D2C1-7D92-3D00-A6FC1F265063}"/>
              </a:ext>
            </a:extLst>
          </p:cNvPr>
          <p:cNvSpPr txBox="1"/>
          <p:nvPr/>
        </p:nvSpPr>
        <p:spPr>
          <a:xfrm>
            <a:off x="355107" y="3061887"/>
            <a:ext cx="3953967" cy="369332"/>
          </a:xfrm>
          <a:prstGeom prst="rect">
            <a:avLst/>
          </a:prstGeom>
          <a:noFill/>
        </p:spPr>
        <p:txBody>
          <a:bodyPr wrap="square" rtlCol="0">
            <a:spAutoFit/>
          </a:bodyPr>
          <a:lstStyle/>
          <a:p>
            <a:r>
              <a:rPr lang="fr-FR" b="1" dirty="0"/>
              <a:t>Pondération par le nombre d’acteurs</a:t>
            </a:r>
          </a:p>
        </p:txBody>
      </p:sp>
    </p:spTree>
    <p:extLst>
      <p:ext uri="{BB962C8B-B14F-4D97-AF65-F5344CB8AC3E}">
        <p14:creationId xmlns:p14="http://schemas.microsoft.com/office/powerpoint/2010/main" val="412468661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1272</Words>
  <Application>Microsoft Office PowerPoint</Application>
  <PresentationFormat>Grand écran</PresentationFormat>
  <Paragraphs>332</Paragraphs>
  <Slides>7</Slides>
  <Notes>0</Notes>
  <HiddenSlides>3</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François LEBRUMENT</dc:creator>
  <cp:lastModifiedBy>François LEBRUMENT</cp:lastModifiedBy>
  <cp:revision>4</cp:revision>
  <dcterms:created xsi:type="dcterms:W3CDTF">2022-12-21T16:34:31Z</dcterms:created>
  <dcterms:modified xsi:type="dcterms:W3CDTF">2022-12-22T13:01:47Z</dcterms:modified>
</cp:coreProperties>
</file>