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2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9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eople.orie.cornell.edu/shane/pubs/monopoly.pdf" TargetMode="External"/><Relationship Id="rId3" Type="http://schemas.openxmlformats.org/officeDocument/2006/relationships/hyperlink" Target="https://www.normalesup.org/~stephens/MAS275/monopoly.pdf" TargetMode="External"/><Relationship Id="rId7" Type="http://schemas.openxmlformats.org/officeDocument/2006/relationships/hyperlink" Target="https://instructions.hasbro.com/api/download/C1009_en-gb_monopoly-game.pdf" TargetMode="External"/><Relationship Id="rId2" Type="http://schemas.openxmlformats.org/officeDocument/2006/relationships/hyperlink" Target="https://web.mit.edu/sp.268/www/probability_and_monopol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a.org/news-and-publications/newsletters/compact/2012/may/com-2012-iss43/actuarial-monopoly--bringing-markov-home-to-the-family/" TargetMode="External"/><Relationship Id="rId5" Type="http://schemas.openxmlformats.org/officeDocument/2006/relationships/hyperlink" Target="https://pi4math.web.illinois.edu/wp-content/uploads/2014/10/Gartland-Burson-Ferguson-Markovopoly.pdf" TargetMode="External"/><Relationship Id="rId10" Type="http://schemas.openxmlformats.org/officeDocument/2006/relationships/hyperlink" Target="https://web.williams.edu/Mathematics/sjmiller/public_html/hudson/Li_Markov%20Chains%20in%20the%20Game%20of%20Monopoly.pdf" TargetMode="External"/><Relationship Id="rId4" Type="http://schemas.openxmlformats.org/officeDocument/2006/relationships/hyperlink" Target="https://uu.diva-portal.org/smash/get/diva2:1471765/FULLTEXT01.pdf" TargetMode="External"/><Relationship Id="rId9" Type="http://schemas.openxmlformats.org/officeDocument/2006/relationships/hyperlink" Target="https://carlabernard.ch/beni/downloads/bernard_monopol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Chaînes de Markov dans le Monopoly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fr-FR" dirty="0"/>
              <a:t>Présentation de César Visconti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E5BD9E-7CDC-7B90-AD3E-E8FCADA6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3" y="98425"/>
            <a:ext cx="14478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latin typeface="Calibri"/>
              </a:defRPr>
            </a:pPr>
            <a:r>
              <a:rPr dirty="0" err="1"/>
              <a:t>Règles</a:t>
            </a:r>
            <a:r>
              <a:rPr dirty="0"/>
              <a:t> </a:t>
            </a:r>
            <a:r>
              <a:rPr dirty="0" err="1"/>
              <a:t>officielles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Plateau 40 cases, déplacement par 2 dés ; doubles : rejouer, triple double : prison.</a:t>
            </a:r>
          </a:p>
          <a:p>
            <a:pPr>
              <a:defRPr sz="2000">
                <a:latin typeface="Calibri"/>
              </a:defRPr>
            </a:pPr>
            <a:r>
              <a:t>Cartes Chance &amp; Communauté : déplacements, paiements, encaissements.</a:t>
            </a:r>
          </a:p>
          <a:p>
            <a:pPr>
              <a:defRPr sz="2000">
                <a:latin typeface="Calibri"/>
              </a:defRPr>
            </a:pPr>
            <a:r>
              <a:t>Case « Allez en prison » ; sorties : payer, carte, lancers autorisés.</a:t>
            </a:r>
          </a:p>
          <a:p>
            <a:pPr>
              <a:defRPr sz="2000">
                <a:latin typeface="Calibri"/>
              </a:defRPr>
            </a:pPr>
            <a:r>
              <a:t>Socle de vocabulaire et de mécanismes partagés.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  <a:latin typeface="Calibri"/>
              </a:defRPr>
            </a:pPr>
            <a:r>
              <a:t>Réfs : [6]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411447-B216-4F14-0C9C-8A56E53E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3" y="4073439"/>
            <a:ext cx="2657046" cy="17652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D18802-CFC6-BB10-CB40-12AF0D68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76" y="3931491"/>
            <a:ext cx="2657046" cy="2652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latin typeface="Calibri"/>
              </a:defRPr>
            </a:pPr>
            <a:r>
              <a:rPr lang="fr-FR" dirty="0"/>
              <a:t>La matrice de transition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Un tour : case de départ → case d’arrivée.</a:t>
            </a:r>
          </a:p>
          <a:p>
            <a:pPr>
              <a:defRPr sz="2000">
                <a:latin typeface="Calibri"/>
              </a:defRPr>
            </a:pPr>
            <a:r>
              <a:t>Tableau : pour chaque case de départ, chances d’atteindre chaque case d’arrivée.</a:t>
            </a:r>
          </a:p>
          <a:p>
            <a:pPr>
              <a:defRPr sz="2000">
                <a:latin typeface="Calibri"/>
              </a:defRPr>
            </a:pPr>
            <a:r>
              <a:t>Addition des branches d’un tour (dés, cartes, prison) pour des probabilités cohérentes.</a:t>
            </a:r>
          </a:p>
          <a:p>
            <a:pPr>
              <a:defRPr sz="2000">
                <a:latin typeface="Calibri"/>
              </a:defRPr>
            </a:pPr>
            <a:r>
              <a:t>Base lisible pour mesurer et simuler.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  <a:latin typeface="Calibri"/>
              </a:defRPr>
            </a:pPr>
            <a:r>
              <a:t>Réfs : [1][2]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 b="1">
                <a:latin typeface="Calibri"/>
              </a:defRPr>
            </a:pPr>
            <a:r>
              <a:rPr dirty="0" err="1"/>
              <a:t>Valider</a:t>
            </a:r>
            <a:r>
              <a:rPr dirty="0"/>
              <a:t> le tableau </a:t>
            </a:r>
            <a:r>
              <a:rPr lang="fr-FR" dirty="0"/>
              <a:t>et</a:t>
            </a:r>
            <a:r>
              <a:rPr dirty="0"/>
              <a:t> tracer les </a:t>
            </a:r>
            <a:r>
              <a:rPr dirty="0" err="1"/>
              <a:t>hypothèses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ligne</a:t>
            </a:r>
            <a:r>
              <a:rPr dirty="0"/>
              <a:t> doit </a:t>
            </a:r>
            <a:r>
              <a:rPr dirty="0" err="1"/>
              <a:t>sommer</a:t>
            </a:r>
            <a:r>
              <a:rPr dirty="0"/>
              <a:t> à 100 % : rien </a:t>
            </a:r>
            <a:r>
              <a:rPr dirty="0" err="1"/>
              <a:t>d’oublié</a:t>
            </a:r>
            <a:r>
              <a:rPr dirty="0"/>
              <a:t> </a:t>
            </a:r>
            <a:r>
              <a:rPr dirty="0" err="1"/>
              <a:t>ni</a:t>
            </a:r>
            <a:r>
              <a:rPr dirty="0"/>
              <a:t> </a:t>
            </a:r>
            <a:r>
              <a:rPr dirty="0" err="1"/>
              <a:t>doublonné</a:t>
            </a:r>
            <a:r>
              <a:rPr dirty="0"/>
              <a:t>.</a:t>
            </a:r>
          </a:p>
          <a:p>
            <a:pPr>
              <a:defRPr sz="2000">
                <a:latin typeface="Calibri"/>
              </a:defRPr>
            </a:pPr>
            <a:r>
              <a:rPr dirty="0" err="1"/>
              <a:t>Contrôles</a:t>
            </a:r>
            <a:r>
              <a:rPr dirty="0"/>
              <a:t> : </a:t>
            </a:r>
            <a:r>
              <a:rPr dirty="0" err="1"/>
              <a:t>revérifier</a:t>
            </a:r>
            <a:r>
              <a:rPr dirty="0"/>
              <a:t> branches, </a:t>
            </a:r>
            <a:r>
              <a:rPr dirty="0" err="1"/>
              <a:t>cartes</a:t>
            </a:r>
            <a:r>
              <a:rPr dirty="0"/>
              <a:t>, </a:t>
            </a:r>
            <a:r>
              <a:rPr dirty="0" err="1"/>
              <a:t>aller</a:t>
            </a:r>
            <a:r>
              <a:rPr dirty="0"/>
              <a:t>/retour prison.</a:t>
            </a:r>
          </a:p>
          <a:p>
            <a:pPr>
              <a:defRPr sz="2000">
                <a:latin typeface="Calibri"/>
              </a:defRPr>
            </a:pPr>
            <a:r>
              <a:rPr dirty="0" err="1"/>
              <a:t>Hypothèses</a:t>
            </a:r>
            <a:r>
              <a:rPr dirty="0"/>
              <a:t> (</a:t>
            </a:r>
            <a:r>
              <a:rPr dirty="0" err="1"/>
              <a:t>enchères</a:t>
            </a:r>
            <a:r>
              <a:rPr dirty="0"/>
              <a:t>, stock de </a:t>
            </a:r>
            <a:r>
              <a:rPr dirty="0" err="1"/>
              <a:t>maisons</a:t>
            </a:r>
            <a:r>
              <a:rPr dirty="0"/>
              <a:t>, etc.).</a:t>
            </a:r>
          </a:p>
          <a:p>
            <a:pPr>
              <a:defRPr sz="2000">
                <a:latin typeface="Calibri"/>
              </a:defRPr>
            </a:pPr>
            <a:r>
              <a:rPr dirty="0"/>
              <a:t>Comparer version </a:t>
            </a:r>
            <a:r>
              <a:rPr dirty="0" err="1"/>
              <a:t>simplifiée</a:t>
            </a:r>
            <a:r>
              <a:rPr dirty="0"/>
              <a:t> </a:t>
            </a:r>
            <a:r>
              <a:rPr lang="fr-FR" dirty="0"/>
              <a:t> avec </a:t>
            </a:r>
            <a:r>
              <a:rPr dirty="0"/>
              <a:t>version </a:t>
            </a:r>
            <a:r>
              <a:rPr dirty="0" err="1"/>
              <a:t>complète</a:t>
            </a:r>
            <a:r>
              <a:rPr dirty="0"/>
              <a:t> sur les </a:t>
            </a:r>
            <a:r>
              <a:rPr dirty="0" err="1"/>
              <a:t>mêmes</a:t>
            </a:r>
            <a:r>
              <a:rPr dirty="0"/>
              <a:t> </a:t>
            </a:r>
            <a:r>
              <a:rPr dirty="0" err="1"/>
              <a:t>indicateurs</a:t>
            </a:r>
            <a:r>
              <a:rPr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  <a:latin typeface="Calibri"/>
              </a:defRPr>
            </a:pPr>
            <a:r>
              <a:t>Réfs : [4][7]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latin typeface="Calibri"/>
              </a:defRPr>
            </a:pPr>
            <a:r>
              <a:rPr dirty="0" err="1"/>
              <a:t>Fréquences</a:t>
            </a:r>
            <a:r>
              <a:rPr dirty="0"/>
              <a:t> &amp; zones </a:t>
            </a:r>
            <a:r>
              <a:rPr dirty="0" err="1"/>
              <a:t>chaudes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25078" cy="4525963"/>
          </a:xfrm>
        </p:spPr>
        <p:txBody>
          <a:bodyPr/>
          <a:lstStyle/>
          <a:p>
            <a:pPr>
              <a:defRPr sz="2000">
                <a:latin typeface="Calibri"/>
              </a:defRPr>
            </a:pPr>
            <a:r>
              <a:rPr dirty="0" err="1"/>
              <a:t>Fréquence</a:t>
            </a:r>
            <a:r>
              <a:rPr dirty="0"/>
              <a:t> de </a:t>
            </a:r>
            <a:r>
              <a:rPr dirty="0" err="1"/>
              <a:t>visite</a:t>
            </a:r>
            <a:r>
              <a:rPr dirty="0"/>
              <a:t> à long </a:t>
            </a:r>
            <a:r>
              <a:rPr dirty="0" err="1"/>
              <a:t>terme</a:t>
            </a:r>
            <a:r>
              <a:rPr dirty="0"/>
              <a:t> : cases les plus </a:t>
            </a:r>
            <a:r>
              <a:rPr dirty="0" err="1"/>
              <a:t>vues</a:t>
            </a:r>
            <a:r>
              <a:rPr dirty="0"/>
              <a:t>.</a:t>
            </a:r>
          </a:p>
          <a:p>
            <a:pPr>
              <a:defRPr sz="2000">
                <a:latin typeface="Calibri"/>
              </a:defRPr>
            </a:pPr>
            <a:r>
              <a:rPr dirty="0" err="1"/>
              <a:t>Effet</a:t>
            </a:r>
            <a:r>
              <a:rPr dirty="0"/>
              <a:t> prison : </a:t>
            </a:r>
            <a:r>
              <a:rPr dirty="0" err="1"/>
              <a:t>réinjection</a:t>
            </a:r>
            <a:r>
              <a:rPr dirty="0"/>
              <a:t> et </a:t>
            </a:r>
            <a:r>
              <a:rPr dirty="0" err="1"/>
              <a:t>surfréquentation</a:t>
            </a:r>
            <a:r>
              <a:rPr dirty="0"/>
              <a:t> 6–9 cases après la sortie.</a:t>
            </a:r>
          </a:p>
          <a:p>
            <a:pPr>
              <a:defRPr sz="2000">
                <a:latin typeface="Calibri"/>
              </a:defRPr>
            </a:pPr>
            <a:r>
              <a:rPr dirty="0" err="1"/>
              <a:t>Groupes</a:t>
            </a:r>
            <a:r>
              <a:rPr dirty="0"/>
              <a:t> orange </a:t>
            </a:r>
            <a:r>
              <a:rPr dirty="0" err="1"/>
              <a:t>puis</a:t>
            </a:r>
            <a:r>
              <a:rPr dirty="0"/>
              <a:t> rouge </a:t>
            </a:r>
            <a:r>
              <a:rPr dirty="0" err="1"/>
              <a:t>souvent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tête (constat </a:t>
            </a:r>
            <a:r>
              <a:rPr dirty="0" err="1"/>
              <a:t>recoupé</a:t>
            </a:r>
            <a:r>
              <a:rPr dirty="0"/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  <a:latin typeface="Calibri"/>
              </a:defRPr>
            </a:pPr>
            <a:r>
              <a:t>Réfs : [1][3][8]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A4B2F8-28C6-D20A-A534-30E4FB0A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6" y="1895625"/>
            <a:ext cx="3233530" cy="384430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latin typeface="Calibri"/>
              </a:defRPr>
            </a:pPr>
            <a:r>
              <a:rPr dirty="0" err="1"/>
              <a:t>Relier</a:t>
            </a:r>
            <a:r>
              <a:rPr dirty="0"/>
              <a:t> </a:t>
            </a:r>
            <a:r>
              <a:rPr dirty="0" err="1"/>
              <a:t>visites</a:t>
            </a:r>
            <a:r>
              <a:rPr dirty="0"/>
              <a:t> et </a:t>
            </a:r>
            <a:r>
              <a:rPr dirty="0" err="1"/>
              <a:t>revenus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Loyer ↑ avec groupe complet + maisons.</a:t>
            </a:r>
          </a:p>
          <a:p>
            <a:pPr>
              <a:defRPr sz="2000">
                <a:latin typeface="Calibri"/>
              </a:defRPr>
            </a:pPr>
            <a:r>
              <a:t>Indicateur simple : fréquence × loyer (revenu moyen par tour).</a:t>
            </a:r>
          </a:p>
          <a:p>
            <a:pPr>
              <a:defRPr sz="2000">
                <a:latin typeface="Calibri"/>
              </a:defRPr>
            </a:pPr>
            <a:r>
              <a:t>Classements des couleurs et priorités d’achat/échange.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  <a:latin typeface="Calibri"/>
              </a:defRPr>
            </a:pPr>
            <a:r>
              <a:t>Réfs : [5][1]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" y="182880"/>
            <a:ext cx="8229600" cy="1143000"/>
          </a:xfrm>
        </p:spPr>
        <p:txBody>
          <a:bodyPr>
            <a:normAutofit/>
          </a:bodyPr>
          <a:lstStyle/>
          <a:p>
            <a:pPr>
              <a:defRPr sz="3600" b="1">
                <a:latin typeface="Calibri"/>
              </a:defRPr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simplifiés</a:t>
            </a:r>
            <a:r>
              <a:rPr dirty="0"/>
              <a:t> (« quasi‑</a:t>
            </a:r>
            <a:r>
              <a:rPr dirty="0" err="1"/>
              <a:t>Markoviens</a:t>
            </a:r>
            <a:r>
              <a:rPr dirty="0"/>
              <a:t> »)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rPr dirty="0" err="1"/>
              <a:t>Même</a:t>
            </a:r>
            <a:r>
              <a:rPr dirty="0"/>
              <a:t> </a:t>
            </a:r>
            <a:r>
              <a:rPr dirty="0" err="1"/>
              <a:t>logique</a:t>
            </a:r>
            <a:r>
              <a:rPr dirty="0"/>
              <a:t> « </a:t>
            </a:r>
            <a:r>
              <a:rPr dirty="0" err="1"/>
              <a:t>une</a:t>
            </a:r>
            <a:r>
              <a:rPr dirty="0"/>
              <a:t> entrée → </a:t>
            </a:r>
            <a:r>
              <a:rPr dirty="0" err="1"/>
              <a:t>une</a:t>
            </a:r>
            <a:r>
              <a:rPr dirty="0"/>
              <a:t> sortie », </a:t>
            </a:r>
            <a:r>
              <a:rPr dirty="0" err="1"/>
              <a:t>détails</a:t>
            </a:r>
            <a:r>
              <a:rPr dirty="0"/>
              <a:t> </a:t>
            </a:r>
            <a:r>
              <a:rPr dirty="0" err="1"/>
              <a:t>lourds</a:t>
            </a:r>
            <a:r>
              <a:rPr dirty="0"/>
              <a:t> mis de </a:t>
            </a:r>
            <a:r>
              <a:rPr dirty="0" err="1"/>
              <a:t>côté</a:t>
            </a:r>
            <a:r>
              <a:rPr dirty="0"/>
              <a:t>.</a:t>
            </a:r>
          </a:p>
          <a:p>
            <a:pPr>
              <a:defRPr sz="2000">
                <a:latin typeface="Calibri"/>
              </a:defRPr>
            </a:pPr>
            <a:r>
              <a:rPr dirty="0" err="1"/>
              <a:t>Exemples</a:t>
            </a:r>
            <a:r>
              <a:rPr dirty="0"/>
              <a:t> : carte Sortie de prison, stock </a:t>
            </a:r>
            <a:r>
              <a:rPr dirty="0" err="1"/>
              <a:t>limité</a:t>
            </a:r>
            <a:r>
              <a:rPr dirty="0"/>
              <a:t>, </a:t>
            </a:r>
            <a:r>
              <a:rPr dirty="0" err="1"/>
              <a:t>enchères</a:t>
            </a:r>
            <a:r>
              <a:rPr dirty="0"/>
              <a:t>.</a:t>
            </a:r>
          </a:p>
          <a:p>
            <a:pPr>
              <a:defRPr sz="2000">
                <a:latin typeface="Calibri"/>
              </a:defRPr>
            </a:pPr>
            <a:r>
              <a:rPr dirty="0"/>
              <a:t>Objectif : explorer </a:t>
            </a:r>
            <a:r>
              <a:rPr dirty="0" err="1"/>
              <a:t>vite</a:t>
            </a:r>
            <a:r>
              <a:rPr dirty="0"/>
              <a:t>, </a:t>
            </a:r>
            <a:r>
              <a:rPr dirty="0" err="1"/>
              <a:t>puis</a:t>
            </a:r>
            <a:r>
              <a:rPr dirty="0"/>
              <a:t> </a:t>
            </a:r>
            <a:r>
              <a:rPr dirty="0" err="1"/>
              <a:t>calibrer</a:t>
            </a:r>
            <a:r>
              <a:rPr dirty="0"/>
              <a:t> </a:t>
            </a:r>
            <a:r>
              <a:rPr dirty="0" err="1"/>
              <a:t>contre</a:t>
            </a:r>
            <a:r>
              <a:rPr dirty="0"/>
              <a:t> le </a:t>
            </a:r>
            <a:r>
              <a:rPr dirty="0" err="1"/>
              <a:t>modèle</a:t>
            </a:r>
            <a:r>
              <a:rPr dirty="0"/>
              <a:t> </a:t>
            </a:r>
            <a:r>
              <a:rPr dirty="0" err="1"/>
              <a:t>complet</a:t>
            </a:r>
            <a:r>
              <a:rPr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  <a:latin typeface="Calibri"/>
              </a:defRPr>
            </a:pPr>
            <a:r>
              <a:t>Réfs : [2][4]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latin typeface="Calibri"/>
              </a:defRPr>
            </a:pPr>
            <a:r>
              <a:rPr dirty="0"/>
              <a:t>Politiques testable</a:t>
            </a:r>
            <a:r>
              <a:rPr lang="fr-FR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rPr dirty="0"/>
              <a:t>Sortie de prison : payer tout de suite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attendre</a:t>
            </a:r>
            <a:r>
              <a:rPr dirty="0"/>
              <a:t> ?</a:t>
            </a:r>
          </a:p>
          <a:p>
            <a:pPr>
              <a:defRPr sz="2000">
                <a:latin typeface="Calibri"/>
              </a:defRPr>
            </a:pPr>
            <a:r>
              <a:rPr dirty="0"/>
              <a:t>Durée </a:t>
            </a:r>
            <a:r>
              <a:rPr dirty="0" err="1"/>
              <a:t>typique</a:t>
            </a:r>
            <a:r>
              <a:rPr dirty="0"/>
              <a:t> </a:t>
            </a:r>
            <a:r>
              <a:rPr dirty="0" err="1"/>
              <a:t>d’une</a:t>
            </a:r>
            <a:r>
              <a:rPr dirty="0"/>
              <a:t> </a:t>
            </a:r>
            <a:r>
              <a:rPr dirty="0" err="1"/>
              <a:t>partie</a:t>
            </a:r>
            <a:r>
              <a:rPr dirty="0"/>
              <a:t>, fins </a:t>
            </a:r>
            <a:r>
              <a:rPr dirty="0" err="1"/>
              <a:t>en</a:t>
            </a:r>
            <a:r>
              <a:rPr dirty="0"/>
              <a:t> duel, gestion du cash.</a:t>
            </a:r>
          </a:p>
          <a:p>
            <a:pPr>
              <a:defRPr sz="2000">
                <a:latin typeface="Calibri"/>
              </a:defRPr>
            </a:pPr>
            <a:r>
              <a:rPr dirty="0" err="1"/>
              <a:t>Règles</a:t>
            </a:r>
            <a:r>
              <a:rPr dirty="0"/>
              <a:t> </a:t>
            </a:r>
            <a:r>
              <a:rPr dirty="0" err="1"/>
              <a:t>empiriques</a:t>
            </a:r>
            <a:r>
              <a:rPr dirty="0"/>
              <a:t> </a:t>
            </a:r>
            <a:r>
              <a:rPr dirty="0" err="1"/>
              <a:t>robustes</a:t>
            </a:r>
            <a:r>
              <a:rPr dirty="0"/>
              <a:t> </a:t>
            </a:r>
            <a:r>
              <a:rPr dirty="0" err="1"/>
              <a:t>fondées</a:t>
            </a:r>
            <a:r>
              <a:rPr dirty="0"/>
              <a:t> sur </a:t>
            </a:r>
            <a:r>
              <a:rPr dirty="0" err="1"/>
              <a:t>mesures</a:t>
            </a:r>
            <a:r>
              <a:rPr dirty="0"/>
              <a:t> et simulations.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  <a:latin typeface="Calibri"/>
              </a:defRPr>
            </a:pPr>
            <a:r>
              <a:rPr dirty="0" err="1"/>
              <a:t>Réfs</a:t>
            </a:r>
            <a:r>
              <a:rPr dirty="0"/>
              <a:t> : [9][4][7]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C10D9-3009-2EEC-834D-4BAC2E75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FBFAD-4F9A-E19D-F945-03A4958A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/>
              <a:t>[1] MIT, 11.SP.268, “Markov and Mr. Monopoly </a:t>
            </a:r>
            <a:r>
              <a:rPr lang="fr-FR" dirty="0" err="1"/>
              <a:t>Make</a:t>
            </a:r>
            <a:r>
              <a:rPr lang="fr-FR" dirty="0"/>
              <a:t> Millions”, 2010, PDF.</a:t>
            </a:r>
          </a:p>
          <a:p>
            <a:r>
              <a:rPr lang="fr-FR" u="sng" dirty="0">
                <a:hlinkClick r:id="rId2"/>
              </a:rPr>
              <a:t>https://web.mit.edu/sp.268/www/probability_and_monopoly.pdf</a:t>
            </a:r>
            <a:endParaRPr lang="fr-FR" dirty="0"/>
          </a:p>
          <a:p>
            <a:r>
              <a:rPr lang="fr-FR" dirty="0"/>
              <a:t>[2] MAS275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, “Monopoly – </a:t>
            </a:r>
            <a:r>
              <a:rPr lang="fr-FR" dirty="0" err="1"/>
              <a:t>example</a:t>
            </a:r>
            <a:r>
              <a:rPr lang="fr-FR" dirty="0"/>
              <a:t>”, cours/notes, ~2018, PD</a:t>
            </a:r>
          </a:p>
          <a:p>
            <a:r>
              <a:rPr lang="fr-FR" u="sng" dirty="0">
                <a:hlinkClick r:id="rId3"/>
              </a:rPr>
              <a:t>https://www.normalesup.org/~stephens/MAS275/monopoly.pdf</a:t>
            </a:r>
            <a:endParaRPr lang="fr-FR" dirty="0"/>
          </a:p>
          <a:p>
            <a:r>
              <a:rPr lang="fr-FR" dirty="0"/>
              <a:t>[3] A. Nilsson, “</a:t>
            </a:r>
            <a:r>
              <a:rPr lang="fr-FR" dirty="0" err="1"/>
              <a:t>Exploring</a:t>
            </a:r>
            <a:r>
              <a:rPr lang="fr-FR" dirty="0"/>
              <a:t> </a:t>
            </a:r>
            <a:r>
              <a:rPr lang="fr-FR" dirty="0" err="1"/>
              <a:t>strategies</a:t>
            </a:r>
            <a:r>
              <a:rPr lang="fr-FR" dirty="0"/>
              <a:t> in Monopoly </a:t>
            </a:r>
            <a:r>
              <a:rPr lang="fr-FR" dirty="0" err="1"/>
              <a:t>using</a:t>
            </a:r>
            <a:r>
              <a:rPr lang="fr-FR" dirty="0"/>
              <a:t> Markov </a:t>
            </a:r>
            <a:r>
              <a:rPr lang="fr-FR" dirty="0" err="1"/>
              <a:t>chains</a:t>
            </a:r>
            <a:r>
              <a:rPr lang="fr-FR" dirty="0"/>
              <a:t>”, </a:t>
            </a:r>
            <a:r>
              <a:rPr lang="fr-FR" dirty="0" err="1"/>
              <a:t>MSc</a:t>
            </a:r>
            <a:r>
              <a:rPr lang="fr-FR" dirty="0"/>
              <a:t> </a:t>
            </a:r>
            <a:r>
              <a:rPr lang="fr-FR" dirty="0" err="1"/>
              <a:t>Thesis</a:t>
            </a:r>
            <a:r>
              <a:rPr lang="fr-FR" dirty="0"/>
              <a:t>, Uppsala Univ., 2020.</a:t>
            </a:r>
          </a:p>
          <a:p>
            <a:r>
              <a:rPr lang="fr-FR" u="sng" dirty="0">
                <a:hlinkClick r:id="rId4"/>
              </a:rPr>
              <a:t>https://uu.diva-portal.org/smash/get/diva2:1471765/FULLTEXT01.pdf</a:t>
            </a:r>
            <a:endParaRPr lang="fr-FR" dirty="0"/>
          </a:p>
          <a:p>
            <a:r>
              <a:rPr lang="fr-FR" dirty="0"/>
              <a:t>[4] C. </a:t>
            </a:r>
            <a:r>
              <a:rPr lang="fr-FR" dirty="0" err="1"/>
              <a:t>Gartland</a:t>
            </a:r>
            <a:r>
              <a:rPr lang="fr-FR" dirty="0"/>
              <a:t>, N. </a:t>
            </a:r>
            <a:r>
              <a:rPr lang="fr-FR" dirty="0" err="1"/>
              <a:t>Burson</a:t>
            </a:r>
            <a:r>
              <a:rPr lang="fr-FR" dirty="0"/>
              <a:t>, S. Ferguson, “A </a:t>
            </a:r>
            <a:r>
              <a:rPr lang="fr-FR" dirty="0" err="1"/>
              <a:t>Markovian</a:t>
            </a:r>
            <a:r>
              <a:rPr lang="fr-FR" dirty="0"/>
              <a:t> Exploration of Monopoly”, Univ. of Illinois, 2014.</a:t>
            </a:r>
          </a:p>
          <a:p>
            <a:r>
              <a:rPr lang="fr-FR" u="sng" dirty="0">
                <a:hlinkClick r:id="rId5"/>
              </a:rPr>
              <a:t>https://pi4math.web.illinois.edu/wp-content/uploads/2014/10/Gartland-Burson-Ferguson-Markovopoly.pdf</a:t>
            </a:r>
            <a:endParaRPr lang="fr-FR" dirty="0"/>
          </a:p>
          <a:p>
            <a:r>
              <a:rPr lang="fr-FR" dirty="0"/>
              <a:t>[5] Society of </a:t>
            </a:r>
            <a:r>
              <a:rPr lang="fr-FR" dirty="0" err="1"/>
              <a:t>Actuaries</a:t>
            </a:r>
            <a:r>
              <a:rPr lang="fr-FR" dirty="0"/>
              <a:t>, “</a:t>
            </a:r>
            <a:r>
              <a:rPr lang="fr-FR" dirty="0" err="1"/>
              <a:t>Actuarial</a:t>
            </a:r>
            <a:r>
              <a:rPr lang="fr-FR" dirty="0"/>
              <a:t> Monopoly – </a:t>
            </a:r>
            <a:r>
              <a:rPr lang="fr-FR" dirty="0" err="1"/>
              <a:t>bringing</a:t>
            </a:r>
            <a:r>
              <a:rPr lang="fr-FR" dirty="0"/>
              <a:t> Markov home to the </a:t>
            </a:r>
            <a:r>
              <a:rPr lang="fr-FR" dirty="0" err="1"/>
              <a:t>family</a:t>
            </a:r>
            <a:r>
              <a:rPr lang="fr-FR" dirty="0"/>
              <a:t>”, 2012.</a:t>
            </a:r>
          </a:p>
          <a:p>
            <a:r>
              <a:rPr lang="fr-FR" u="sng" dirty="0">
                <a:hlinkClick r:id="rId6"/>
              </a:rPr>
              <a:t>https://www.soa.org/news-and-publications/newsletters/compact/2012/may/com-2012-iss43/actuarial-monopoly--bringing-markov-home-to-the-family/</a:t>
            </a:r>
            <a:endParaRPr lang="fr-FR" dirty="0"/>
          </a:p>
          <a:p>
            <a:r>
              <a:rPr lang="fr-FR" dirty="0"/>
              <a:t>[6] Hasbro, “Monopoly Rules”, PDF.</a:t>
            </a:r>
          </a:p>
          <a:p>
            <a:r>
              <a:rPr lang="fr-FR" u="sng" dirty="0">
                <a:hlinkClick r:id="rId7"/>
              </a:rPr>
              <a:t>https://instructions.hasbro.com/api/download/C1009_en-gb_monopoly-game.pdf</a:t>
            </a:r>
            <a:endParaRPr lang="fr-FR" dirty="0"/>
          </a:p>
          <a:p>
            <a:r>
              <a:rPr lang="fr-FR" dirty="0"/>
              <a:t>[7] M. Rossetti et al., “</a:t>
            </a:r>
            <a:r>
              <a:rPr lang="fr-FR" dirty="0" err="1"/>
              <a:t>Estimating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game</a:t>
            </a:r>
            <a:r>
              <a:rPr lang="fr-FR" dirty="0"/>
              <a:t> of Monopoly </a:t>
            </a:r>
            <a:r>
              <a:rPr lang="fr-FR" dirty="0" err="1"/>
              <a:t>never</a:t>
            </a:r>
            <a:r>
              <a:rPr lang="fr-FR" dirty="0"/>
              <a:t> ends”, Cornell ORIE, ~2009–2010, PDF.</a:t>
            </a:r>
          </a:p>
          <a:p>
            <a:r>
              <a:rPr lang="fr-FR" u="sng" dirty="0">
                <a:hlinkClick r:id="rId8"/>
              </a:rPr>
              <a:t>https://people.orie.cornell.edu/shane/pubs/monopoly.pdf</a:t>
            </a:r>
            <a:endParaRPr lang="fr-FR" dirty="0"/>
          </a:p>
          <a:p>
            <a:r>
              <a:rPr lang="fr-FR" dirty="0"/>
              <a:t>[8] B. Bernard, “Monopoly – An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Markov </a:t>
            </a:r>
            <a:r>
              <a:rPr lang="fr-FR" dirty="0" err="1"/>
              <a:t>Chains</a:t>
            </a:r>
            <a:r>
              <a:rPr lang="fr-FR" dirty="0"/>
              <a:t>”,Columbia 2017, slides PDF.</a:t>
            </a:r>
          </a:p>
          <a:p>
            <a:r>
              <a:rPr lang="fr-FR" u="sng" dirty="0">
                <a:hlinkClick r:id="rId9"/>
              </a:rPr>
              <a:t>https://carlabernard.ch/beni/downloads/bernard_monopoly.pdf</a:t>
            </a:r>
            <a:endParaRPr lang="fr-FR" dirty="0"/>
          </a:p>
          <a:p>
            <a:r>
              <a:rPr lang="fr-FR" dirty="0"/>
              <a:t>[9] Ben Li, “Markov </a:t>
            </a:r>
            <a:r>
              <a:rPr lang="fr-FR" dirty="0" err="1"/>
              <a:t>Chains</a:t>
            </a:r>
            <a:r>
              <a:rPr lang="fr-FR" dirty="0"/>
              <a:t> in the Game of Monopoly”, Williams </a:t>
            </a:r>
            <a:r>
              <a:rPr lang="fr-FR" dirty="0" err="1"/>
              <a:t>College</a:t>
            </a:r>
            <a:r>
              <a:rPr lang="fr-FR" dirty="0"/>
              <a:t>, 2013.</a:t>
            </a:r>
          </a:p>
          <a:p>
            <a:r>
              <a:rPr lang="fr-FR" u="sng" dirty="0">
                <a:hlinkClick r:id="rId10"/>
              </a:rPr>
              <a:t>https://web.williams.edu/Mathematics/sjmiller/public_html/hudson/Li_Markov%20Chains%20in%20the%20Game%20of%20Monopoly.pdf</a:t>
            </a:r>
            <a:endParaRPr lang="fr-FR" dirty="0"/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1666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759</Words>
  <Application>Microsoft Macintosh PowerPoint</Application>
  <PresentationFormat>Affichage à l'écran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Chaînes de Markov dans le Monopoly</vt:lpstr>
      <vt:lpstr>Règles officielles</vt:lpstr>
      <vt:lpstr>La matrice de transition</vt:lpstr>
      <vt:lpstr>Valider le tableau et tracer les hypothèses</vt:lpstr>
      <vt:lpstr>Fréquences &amp; zones chaudes</vt:lpstr>
      <vt:lpstr>Relier visites et revenus</vt:lpstr>
      <vt:lpstr>Modèles simplifiés (« quasi‑Markoviens »)</vt:lpstr>
      <vt:lpstr>Politiques testables</vt:lpstr>
      <vt:lpstr>Références Bibliographiques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 – Bibliographie commentée (aperçu)</dc:title>
  <dc:subject>TIPE – Bibliographie commentée</dc:subject>
  <dc:creator>Utilisateur</dc:creator>
  <cp:keywords/>
  <dc:description>generated using python-pptx</dc:description>
  <cp:lastModifiedBy>César Visconti</cp:lastModifiedBy>
  <cp:revision>3</cp:revision>
  <dcterms:created xsi:type="dcterms:W3CDTF">2013-01-27T09:14:16Z</dcterms:created>
  <dcterms:modified xsi:type="dcterms:W3CDTF">2025-09-01T18:44:23Z</dcterms:modified>
  <cp:category/>
</cp:coreProperties>
</file>