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comments/comment1.xml" ContentType="application/vnd.openxmlformats-officedocument.presentationml.comment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7" r:id="rId5"/>
    <p:sldId id="275" r:id="rId6"/>
    <p:sldId id="272" r:id="rId7"/>
    <p:sldId id="274" r:id="rId8"/>
    <p:sldId id="276" r:id="rId9"/>
    <p:sldId id="277" r:id="rId10"/>
    <p:sldId id="278" r:id="rId11"/>
    <p:sldId id="279" r:id="rId12"/>
    <p:sldId id="261" r:id="rId13"/>
    <p:sldId id="260" r:id="rId14"/>
    <p:sldId id="267" r:id="rId15"/>
    <p:sldId id="268" r:id="rId16"/>
    <p:sldId id="262" r:id="rId17"/>
    <p:sldId id="263" r:id="rId18"/>
    <p:sldId id="264" r:id="rId19"/>
    <p:sldId id="258" r:id="rId20"/>
    <p:sldId id="26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384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icum_Student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5AAE"/>
    <a:srgbClr val="E42CC8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80"/>
        <p:guide pos="38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commentAuthors" Target="commentAuthors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7T17:27:52.380" idx="1">
    <p:pos x="6296" y="1082"/>
    <p:text/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comments" Target="../comments/comment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hemeOverride" Target="../theme/themeOverride1.xml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" Target="slide15.xml"/><Relationship Id="rId8" Type="http://schemas.openxmlformats.org/officeDocument/2006/relationships/slide" Target="slide14.xml"/><Relationship Id="rId7" Type="http://schemas.openxmlformats.org/officeDocument/2006/relationships/slide" Target="slide13.xml"/><Relationship Id="rId6" Type="http://schemas.openxmlformats.org/officeDocument/2006/relationships/slide" Target="slide1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slide" Target="slide11.xml"/><Relationship Id="rId4" Type="http://schemas.openxmlformats.org/officeDocument/2006/relationships/image" Target="../media/image21.png"/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.xml"/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.xml"/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slide" Target="slide11.xml"/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slide" Target="slide8.xml"/><Relationship Id="rId6" Type="http://schemas.openxmlformats.org/officeDocument/2006/relationships/slide" Target="slide6.xml"/><Relationship Id="rId5" Type="http://schemas.openxmlformats.org/officeDocument/2006/relationships/slide" Target="slide4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7" name="Изображение 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5205" y="735965"/>
            <a:ext cx="4876800" cy="48768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97180" y="1760220"/>
            <a:ext cx="10859770" cy="2120265"/>
          </a:xfrm>
        </p:spPr>
        <p:txBody>
          <a:bodyPr>
            <a:normAutofit/>
          </a:bodyPr>
          <a:p>
            <a:pPr algn="ctr"/>
            <a:r>
              <a:rPr lang="en-US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AI M</a:t>
            </a:r>
            <a:r>
              <a:rPr lang="ru-RU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 </a:t>
            </a:r>
            <a:r>
              <a:rPr lang="en-US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NTAL CAR</a:t>
            </a:r>
            <a:r>
              <a:rPr lang="ru-RU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ru-RU" altLang="en-US" sz="889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 rot="5400000">
            <a:off x="662940" y="4623435"/>
            <a:ext cx="6120130" cy="1999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8890">
                <a:ln w="28575" cmpd="sng">
                  <a:solidFill>
                    <a:schemeClr val="tx1"/>
                  </a:solidFill>
                  <a:prstDash val="solid"/>
                </a:ln>
                <a:latin typeface="Arial Black" panose="020B0A04020102020204" charset="0"/>
                <a:cs typeface="Arial Black" panose="020B0A04020102020204" charset="0"/>
                <a:sym typeface="+mn-ea"/>
              </a:rPr>
              <a:t>N</a:t>
            </a:r>
            <a:endParaRPr lang="en-US" altLang="en-US" sz="8890">
              <a:ln w="28575" cmpd="sng">
                <a:solidFill>
                  <a:schemeClr val="tx1"/>
                </a:solidFill>
                <a:prstDash val="solid"/>
              </a:ln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22" name="Изображение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870" y="2516505"/>
            <a:ext cx="2731135" cy="2731135"/>
          </a:xfrm>
          <a:prstGeom prst="rect">
            <a:avLst/>
          </a:prstGeom>
        </p:spPr>
      </p:pic>
      <p:sp>
        <p:nvSpPr>
          <p:cNvPr id="27" name="Текстовое поле 26"/>
          <p:cNvSpPr txBox="1"/>
          <p:nvPr/>
        </p:nvSpPr>
        <p:spPr>
          <a:xfrm rot="5400000">
            <a:off x="8032115" y="4664075"/>
            <a:ext cx="6120130" cy="1999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8890">
                <a:ln w="28575" cmpd="sng">
                  <a:solidFill>
                    <a:schemeClr val="tx1"/>
                  </a:solidFill>
                  <a:prstDash val="solid"/>
                </a:ln>
                <a:latin typeface="Arial Black" panose="020B0A04020102020204" charset="0"/>
                <a:cs typeface="Arial Black" panose="020B0A04020102020204" charset="0"/>
                <a:sym typeface="+mn-ea"/>
              </a:rPr>
              <a:t>N</a:t>
            </a:r>
            <a:endParaRPr lang="en-US" altLang="en-US" sz="8890">
              <a:ln w="28575" cmpd="sng">
                <a:solidFill>
                  <a:schemeClr val="tx1"/>
                </a:solidFill>
                <a:prstDash val="solid"/>
              </a:ln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pic>
        <p:nvPicPr>
          <p:cNvPr id="19" name="Изображение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5555" y="7235825"/>
            <a:ext cx="2136140" cy="2136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01042 0.00351852 L -0.424271 -0.631944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5" y="-3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</p:cBhvr>
                                      <p:by x="90000" y="9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9219 -0.614074 L -0.886927 -1.36667 " pathEditMode="relative" ptsTypes="">
                                      <p:cBhvr>
                                        <p:cTn id="3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7" grpId="0"/>
      <p:bldP spid="2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pSp>
        <p:nvGrpSpPr>
          <p:cNvPr id="23" name="Группа 22"/>
          <p:cNvGrpSpPr/>
          <p:nvPr/>
        </p:nvGrpSpPr>
        <p:grpSpPr>
          <a:xfrm>
            <a:off x="-2811145" y="-2434590"/>
            <a:ext cx="17432020" cy="11657965"/>
            <a:chOff x="-4427" y="-3834"/>
            <a:chExt cx="27452" cy="18359"/>
          </a:xfrm>
          <a:noFill/>
        </p:grpSpPr>
        <p:pic>
          <p:nvPicPr>
            <p:cNvPr id="5" name="Изображение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-1108" y="-50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6" name="Изображение 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3406" y="704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7" name="Изображение 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8" y="3990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8" name="Изображение 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4612" y="5200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9" name="Изображение 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7946" y="189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0" name="Изображение 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2460" y="310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1" name="Изображение 1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9152" y="6422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2" name="Изображение 1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1258" y="-1419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3" name="Изображение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3672" y="763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4" name="Изображение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7015" y="4324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5" name="Изображение 1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5779" y="-203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6" name="Изображение 15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304" y="850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7" name="Изображение 1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5837" y="9725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8" name="Изображение 17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6756" y="-2637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19" name="Изображение 18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-3217" y="730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20" name="Изображение 19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-4427" y="2779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21" name="Изображение 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18225" y="8866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  <p:pic>
          <p:nvPicPr>
            <p:cNvPr id="22" name="Изображение 2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 rot="10800000">
              <a:off x="2213" y="-3834"/>
              <a:ext cx="4800" cy="4800"/>
            </a:xfrm>
            <a:prstGeom prst="rect">
              <a:avLst/>
            </a:prstGeom>
            <a:grpFill/>
            <a:scene3d>
              <a:camera prst="orthographicFront"/>
              <a:lightRig rig="threePt" dir="t"/>
            </a:scene3d>
            <a:sp3d prstMaterial="powder"/>
          </p:spPr>
        </p:pic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8" name="Группа 87"/>
          <p:cNvGrpSpPr/>
          <p:nvPr/>
        </p:nvGrpSpPr>
        <p:grpSpPr>
          <a:xfrm>
            <a:off x="368300" y="509905"/>
            <a:ext cx="6595745" cy="5510530"/>
            <a:chOff x="4941" y="803"/>
            <a:chExt cx="10387" cy="8678"/>
          </a:xfrm>
        </p:grpSpPr>
        <p:pic>
          <p:nvPicPr>
            <p:cNvPr id="16" name="Изображение 15" descr="ai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4941" y="1551"/>
              <a:ext cx="7414" cy="7296"/>
            </a:xfrm>
            <a:prstGeom prst="rect">
              <a:avLst/>
            </a:prstGeom>
          </p:spPr>
        </p:pic>
        <p:pic>
          <p:nvPicPr>
            <p:cNvPr id="14" name="Изображение 13" descr="Влияние музыки на мозг человека_ выработка веществ и активируемые процессы - visual selection (5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94" y="6691"/>
              <a:ext cx="2790" cy="2790"/>
            </a:xfrm>
            <a:prstGeom prst="rect">
              <a:avLst/>
            </a:prstGeom>
          </p:spPr>
        </p:pic>
        <p:pic>
          <p:nvPicPr>
            <p:cNvPr id="12" name="Изображение 11" descr="Влияние музыки на мозг человека_ выработка веществ и активируемые процессы - visual selection (6)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543" y="803"/>
              <a:ext cx="2790" cy="2790"/>
            </a:xfrm>
            <a:prstGeom prst="rect">
              <a:avLst/>
            </a:prstGeom>
          </p:spPr>
        </p:pic>
        <p:pic>
          <p:nvPicPr>
            <p:cNvPr id="15" name="Изображение 14" descr="Влияние музыки на мозг человека_ выработка веществ и активируемые процессы - visual selection (4)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44" y="2733"/>
              <a:ext cx="2790" cy="2790"/>
            </a:xfrm>
            <a:prstGeom prst="rect">
              <a:avLst/>
            </a:prstGeom>
          </p:spPr>
        </p:pic>
        <p:pic>
          <p:nvPicPr>
            <p:cNvPr id="11" name="Изображение 10" descr="Влияние музыки на мозг человека_ выработка веществ и активируемые процессы - visual selection (3)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344" y="4671"/>
              <a:ext cx="2790" cy="2790"/>
            </a:xfrm>
            <a:prstGeom prst="rect">
              <a:avLst/>
            </a:prstGeom>
          </p:spPr>
        </p:pic>
        <p:sp>
          <p:nvSpPr>
            <p:cNvPr id="21" name="Управляющая кнопка: настраиваемая 20">
              <a:hlinkClick r:id="rId6" tooltip="" action="ppaction://hlinksldjump"/>
            </p:cNvPr>
            <p:cNvSpPr/>
            <p:nvPr/>
          </p:nvSpPr>
          <p:spPr>
            <a:xfrm>
              <a:off x="12901" y="1204"/>
              <a:ext cx="1644" cy="164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22" name="Управляющая кнопка: настраиваемая 21">
              <a:hlinkClick r:id="rId7" action="ppaction://hlinksldjump"/>
            </p:cNvPr>
            <p:cNvSpPr/>
            <p:nvPr/>
          </p:nvSpPr>
          <p:spPr>
            <a:xfrm>
              <a:off x="13684" y="3224"/>
              <a:ext cx="1644" cy="164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23" name="Управляющая кнопка: настраиваемая 22">
              <a:hlinkClick r:id="rId8" action="ppaction://hlinksldjump"/>
            </p:cNvPr>
            <p:cNvSpPr/>
            <p:nvPr/>
          </p:nvSpPr>
          <p:spPr>
            <a:xfrm>
              <a:off x="13684" y="5244"/>
              <a:ext cx="1644" cy="164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  <p:sp>
          <p:nvSpPr>
            <p:cNvPr id="24" name="Управляющая кнопка: настраиваемая 23">
              <a:hlinkClick r:id="rId9" action="ppaction://hlinksldjump"/>
            </p:cNvPr>
            <p:cNvSpPr/>
            <p:nvPr/>
          </p:nvSpPr>
          <p:spPr>
            <a:xfrm>
              <a:off x="13684" y="7264"/>
              <a:ext cx="1644" cy="1644"/>
            </a:xfrm>
            <a:prstGeom prst="actionButtonBlank">
              <a:avLst/>
            </a:prstGeom>
            <a:noFill/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ru-RU" altLang="en-US"/>
            </a:p>
          </p:txBody>
        </p:sp>
      </p:grpSp>
      <p:sp>
        <p:nvSpPr>
          <p:cNvPr id="110" name="Заголовок 3"/>
          <p:cNvSpPr>
            <a:spLocks noGrp="1"/>
          </p:cNvSpPr>
          <p:nvPr/>
        </p:nvSpPr>
        <p:spPr>
          <a:xfrm>
            <a:off x="6806565" y="1554480"/>
            <a:ext cx="5164455" cy="183769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3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Сейчас мы рассмотрим в-ва, которые помогают нашему мозгу воспринимать музыку</a:t>
            </a:r>
            <a:endParaRPr lang="ru-RU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111" name="Заголовок 3"/>
          <p:cNvSpPr>
            <a:spLocks noGrp="1"/>
          </p:cNvSpPr>
          <p:nvPr/>
        </p:nvSpPr>
        <p:spPr>
          <a:xfrm>
            <a:off x="4582795" y="252730"/>
            <a:ext cx="8662670" cy="2120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72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HORMONES</a:t>
            </a:r>
            <a:r>
              <a:rPr lang="ru-RU" altLang="en-US" sz="72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ru-RU" altLang="en-US" sz="720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5" name="Изображение 24" descr="user-with-headphones (2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2480" y="2295525"/>
            <a:ext cx="4801870" cy="4801870"/>
          </a:xfrm>
          <a:prstGeom prst="rect">
            <a:avLst/>
          </a:prstGeom>
        </p:spPr>
      </p:pic>
      <p:pic>
        <p:nvPicPr>
          <p:cNvPr id="16" name="Изображение 15" descr="abstract-shape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" y="586105"/>
            <a:ext cx="4672965" cy="4672965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445135" y="255270"/>
            <a:ext cx="10859770" cy="2120265"/>
          </a:xfrm>
        </p:spPr>
        <p:txBody>
          <a:bodyPr>
            <a:normAutofit/>
          </a:bodyPr>
          <a:p>
            <a:pPr algn="ctr"/>
            <a:r>
              <a:rPr lang="en-US" altLang="ru-RU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OXYT   CIN</a:t>
            </a:r>
            <a:r>
              <a:rPr lang="ru-RU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ru-RU" altLang="en-US" sz="889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2" name="Изображение 11" descr="Влияние музыки на мозг человека_ выработка веществ и активируемые процессы - visual selection (6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4515" y="410845"/>
            <a:ext cx="1771650" cy="1771650"/>
          </a:xfrm>
          <a:prstGeom prst="rect">
            <a:avLst/>
          </a:prstGeom>
        </p:spPr>
      </p:pic>
      <p:sp>
        <p:nvSpPr>
          <p:cNvPr id="10" name="Заголовок 3"/>
          <p:cNvSpPr>
            <a:spLocks noGrp="1"/>
          </p:cNvSpPr>
          <p:nvPr/>
        </p:nvSpPr>
        <p:spPr>
          <a:xfrm>
            <a:off x="0" y="5474335"/>
            <a:ext cx="10859770" cy="2120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ru-RU" altLang="en-US" sz="889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11" name="Заголовок 3"/>
          <p:cNvSpPr>
            <a:spLocks noGrp="1"/>
          </p:cNvSpPr>
          <p:nvPr/>
        </p:nvSpPr>
        <p:spPr>
          <a:xfrm>
            <a:off x="-5314315" y="3354070"/>
            <a:ext cx="4540250" cy="2120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8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endParaRPr lang="ru-RU" altLang="en-US" sz="1600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Bahnschrift Light SemiCondensed" panose="020B0502040204020203" charset="0"/>
              <a:cs typeface="Bahnschrift Light SemiCondensed" panose="020B0502040204020203" charset="0"/>
            </a:endParaRPr>
          </a:p>
        </p:txBody>
      </p:sp>
      <p:pic>
        <p:nvPicPr>
          <p:cNvPr id="26" name="Изображение 25" descr="heart-filled-shape (1)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8590" y="3394075"/>
            <a:ext cx="1008380" cy="1061085"/>
          </a:xfrm>
          <a:prstGeom prst="rect">
            <a:avLst/>
          </a:prstGeom>
        </p:spPr>
      </p:pic>
      <p:sp>
        <p:nvSpPr>
          <p:cNvPr id="21" name="Заголовок 3"/>
          <p:cNvSpPr>
            <a:spLocks noGrp="1"/>
          </p:cNvSpPr>
          <p:nvPr/>
        </p:nvSpPr>
        <p:spPr>
          <a:xfrm>
            <a:off x="913130" y="2505710"/>
            <a:ext cx="10391775" cy="2865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нейропептид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пептидный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гормон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паравентрикулярного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супраоптического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ядер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гипоталамуса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который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транспортируется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заднюю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долю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гипофиза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где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накапливается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(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депонируется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)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выделяется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кровь</a:t>
            </a:r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endParaRPr lang="ru-RU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29" name="Управляющая кнопка: настраиваемая 28">
            <a:hlinkClick r:id="rId5" tooltip="" action="ppaction://hlinksldjump"/>
          </p:cNvPr>
          <p:cNvSpPr/>
          <p:nvPr/>
        </p:nvSpPr>
        <p:spPr>
          <a:xfrm>
            <a:off x="8516620" y="4910455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Изображение 10" descr="fu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45985" y="2009140"/>
            <a:ext cx="4443730" cy="4443730"/>
          </a:xfrm>
          <a:prstGeom prst="rect">
            <a:avLst/>
          </a:prstGeom>
        </p:spPr>
      </p:pic>
      <p:pic>
        <p:nvPicPr>
          <p:cNvPr id="13" name="Изображение 12" descr="honeycomb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76580" y="-170815"/>
            <a:ext cx="4876800" cy="4876800"/>
          </a:xfrm>
          <a:prstGeom prst="rect">
            <a:avLst/>
          </a:prstGeom>
        </p:spPr>
      </p:pic>
      <p:pic>
        <p:nvPicPr>
          <p:cNvPr id="5" name="Изображение 4" descr="honeycomb (1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243330" y="4305935"/>
            <a:ext cx="4876800" cy="48768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445135" y="238760"/>
            <a:ext cx="10859770" cy="2120265"/>
          </a:xfrm>
        </p:spPr>
        <p:txBody>
          <a:bodyPr>
            <a:normAutofit/>
          </a:bodyPr>
          <a:p>
            <a:pPr algn="ctr"/>
            <a:r>
              <a:rPr lang="en-US" altLang="ru-RU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SERO   ONIN</a:t>
            </a:r>
            <a:endParaRPr lang="en-US" altLang="ru-RU" sz="889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5" name="Изображение 14" descr="Влияние музыки на мозг человека_ выработка веществ и активируемые процессы - visual selection (4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9520" y="312420"/>
            <a:ext cx="1771650" cy="1771650"/>
          </a:xfrm>
          <a:prstGeom prst="rect">
            <a:avLst/>
          </a:prstGeom>
        </p:spPr>
      </p:pic>
      <p:sp>
        <p:nvSpPr>
          <p:cNvPr id="21" name="Заголовок 3"/>
          <p:cNvSpPr>
            <a:spLocks noGrp="1"/>
          </p:cNvSpPr>
          <p:nvPr/>
        </p:nvSpPr>
        <p:spPr>
          <a:xfrm>
            <a:off x="913130" y="2505710"/>
            <a:ext cx="10391775" cy="2865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dist"/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endParaRPr lang="ru-RU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8" name="Заголовок 3"/>
          <p:cNvSpPr>
            <a:spLocks noGrp="1"/>
          </p:cNvSpPr>
          <p:nvPr/>
        </p:nvSpPr>
        <p:spPr>
          <a:xfrm>
            <a:off x="1040130" y="2632710"/>
            <a:ext cx="10391775" cy="286575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один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из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основных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нейромедиаторов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Серотонин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относится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к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моноаминам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как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норадреналин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дофамин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гистамин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Моноамины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не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только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поддерживают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гомеостаз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но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регулируют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поведение</a:t>
            </a:r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endParaRPr lang="ru-RU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29" name="Управляющая кнопка: настраиваемая 28">
            <a:hlinkClick r:id="rId4" action="ppaction://hlinksldjump"/>
          </p:cNvPr>
          <p:cNvSpPr/>
          <p:nvPr/>
        </p:nvSpPr>
        <p:spPr>
          <a:xfrm>
            <a:off x="8516620" y="4910455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Изображение 5" descr="fir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7990" y="1797685"/>
            <a:ext cx="4876800" cy="4876800"/>
          </a:xfrm>
          <a:prstGeom prst="rect">
            <a:avLst/>
          </a:prstGeom>
        </p:spPr>
      </p:pic>
      <p:pic>
        <p:nvPicPr>
          <p:cNvPr id="4" name="Изображение 3" descr="abstract-shape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40" y="-281305"/>
            <a:ext cx="4876800" cy="48768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445135" y="238760"/>
            <a:ext cx="10859770" cy="2120265"/>
          </a:xfrm>
        </p:spPr>
        <p:txBody>
          <a:bodyPr>
            <a:normAutofit/>
          </a:bodyPr>
          <a:p>
            <a:pPr algn="ctr"/>
            <a:r>
              <a:rPr lang="en-US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ENDORPHIN  </a:t>
            </a:r>
            <a:endParaRPr lang="en-US" altLang="en-US" sz="889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1" name="Изображение 10" descr="Влияние музыки на мозг человека_ выработка веществ и активируемые процессы - visual selection (3)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050" y="238760"/>
            <a:ext cx="1771650" cy="1771650"/>
          </a:xfrm>
          <a:prstGeom prst="rect">
            <a:avLst/>
          </a:prstGeom>
        </p:spPr>
      </p:pic>
      <p:sp>
        <p:nvSpPr>
          <p:cNvPr id="8" name="Заголовок 3"/>
          <p:cNvSpPr>
            <a:spLocks noGrp="1"/>
          </p:cNvSpPr>
          <p:nvPr/>
        </p:nvSpPr>
        <p:spPr>
          <a:xfrm>
            <a:off x="1040130" y="2223135"/>
            <a:ext cx="10391775" cy="32753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группа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полипептидных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химических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соединений,которые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естественным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путём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вырабатываются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нейронах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головного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мозга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обладают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способностью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уменьшать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боль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аналогично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опиатам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влиять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эмоциональное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состояние</a:t>
            </a:r>
            <a:endParaRPr lang="en-US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29" name="Управляющая кнопка: настраиваемая 28">
            <a:hlinkClick r:id="rId4" action="ppaction://hlinksldjump"/>
          </p:cNvPr>
          <p:cNvSpPr/>
          <p:nvPr/>
        </p:nvSpPr>
        <p:spPr>
          <a:xfrm>
            <a:off x="8516620" y="4910455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Изображение 4" descr="sound-wave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26085" y="361950"/>
            <a:ext cx="5478780" cy="4876800"/>
          </a:xfrm>
          <a:prstGeom prst="rect">
            <a:avLst/>
          </a:prstGeom>
        </p:spPr>
      </p:pic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445135" y="238760"/>
            <a:ext cx="10859770" cy="2120265"/>
          </a:xfrm>
        </p:spPr>
        <p:txBody>
          <a:bodyPr>
            <a:normAutofit/>
          </a:bodyPr>
          <a:p>
            <a:pPr algn="ctr"/>
            <a:r>
              <a:rPr lang="en-US" altLang="en-US" sz="889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DOPAM   NE</a:t>
            </a:r>
            <a:endParaRPr lang="en-US" altLang="en-US" sz="889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pic>
        <p:nvPicPr>
          <p:cNvPr id="14" name="Изображение 13" descr="Влияние музыки на мозг человека_ выработка веществ и активируемые процессы - visual selection (5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410" y="361950"/>
            <a:ext cx="1771650" cy="1771650"/>
          </a:xfrm>
          <a:prstGeom prst="rect">
            <a:avLst/>
          </a:prstGeom>
        </p:spPr>
      </p:pic>
      <p:pic>
        <p:nvPicPr>
          <p:cNvPr id="8" name="Изображение 7" descr="mus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5610" y="2277110"/>
            <a:ext cx="4646295" cy="4646295"/>
          </a:xfrm>
          <a:prstGeom prst="rect">
            <a:avLst/>
          </a:prstGeom>
        </p:spPr>
      </p:pic>
      <p:sp>
        <p:nvSpPr>
          <p:cNvPr id="9" name="Заголовок 3"/>
          <p:cNvSpPr>
            <a:spLocks noGrp="1"/>
          </p:cNvSpPr>
          <p:nvPr/>
        </p:nvSpPr>
        <p:spPr>
          <a:xfrm>
            <a:off x="1040130" y="2223135"/>
            <a:ext cx="10391775" cy="327533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dist"/>
            <a:endParaRPr lang="en-US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10" name="Заголовок 3"/>
          <p:cNvSpPr>
            <a:spLocks noGrp="1"/>
          </p:cNvSpPr>
          <p:nvPr/>
        </p:nvSpPr>
        <p:spPr>
          <a:xfrm>
            <a:off x="1218565" y="2151380"/>
            <a:ext cx="9912985" cy="405638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4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гормон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нейромедиатор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Синтезируется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из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L-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ДОФА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дальнейшем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из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дофамина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может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синтезироваться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норадреналин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мозге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дофамин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участвует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регуляции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поведения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моторики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Дофамин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используется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как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лекарственный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препарат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для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внутривенных</a:t>
            </a:r>
            <a:r>
              <a:rPr lang="en-US" altLang="ru-RU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инъекци</a:t>
            </a:r>
            <a:r>
              <a:rPr lang="ru-RU" altLang="en-US" sz="889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й.</a:t>
            </a:r>
            <a:endParaRPr lang="ru-RU" altLang="en-US" sz="889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29" name="Управляющая кнопка: настраиваемая 28">
            <a:hlinkClick r:id="rId4" action="ppaction://hlinksldjump"/>
          </p:cNvPr>
          <p:cNvSpPr/>
          <p:nvPr/>
        </p:nvSpPr>
        <p:spPr>
          <a:xfrm>
            <a:off x="8516620" y="4910455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8865" y="735965"/>
            <a:ext cx="4876800" cy="4876800"/>
          </a:xfrm>
          <a:prstGeom prst="rect">
            <a:avLst/>
          </a:prstGeom>
        </p:spPr>
      </p:pic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5765" y="990600"/>
            <a:ext cx="4876800" cy="4876800"/>
          </a:xfrm>
          <a:prstGeom prst="rect">
            <a:avLst/>
          </a:prstGeom>
        </p:spPr>
      </p:pic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350" y="1054100"/>
            <a:ext cx="4876800" cy="4876800"/>
          </a:xfrm>
          <a:prstGeom prst="rect">
            <a:avLst/>
          </a:prstGeom>
        </p:spPr>
      </p:pic>
      <p:pic>
        <p:nvPicPr>
          <p:cNvPr id="8" name="Изображение 7" descr="honeycomb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960245" y="-1217930"/>
            <a:ext cx="4876800" cy="4876800"/>
          </a:xfrm>
          <a:prstGeom prst="rect">
            <a:avLst/>
          </a:prstGeom>
        </p:spPr>
      </p:pic>
      <p:pic>
        <p:nvPicPr>
          <p:cNvPr id="13" name="Изображение 12" descr="honeycomb (1)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511550" y="2852420"/>
            <a:ext cx="48768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500" y="735965"/>
            <a:ext cx="4876800" cy="4876800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>
          <a:xfrm>
            <a:off x="2736215" y="-345440"/>
            <a:ext cx="10859770" cy="2120265"/>
          </a:xfrm>
        </p:spPr>
        <p:txBody>
          <a:bodyPr>
            <a:normAutofit/>
          </a:bodyPr>
          <a:p>
            <a:pPr algn="ctr"/>
            <a:r>
              <a:rPr lang="en-US" altLang="en-US" sz="54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AI M</a:t>
            </a:r>
            <a:r>
              <a:rPr lang="ru-RU" altLang="en-US" sz="54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 </a:t>
            </a:r>
            <a:r>
              <a:rPr lang="en-US" altLang="en-US" sz="54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NTAL CAR</a:t>
            </a:r>
            <a:r>
              <a:rPr lang="ru-RU" altLang="en-US" sz="54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 </a:t>
            </a:r>
            <a:endParaRPr lang="ru-RU" altLang="en-US" sz="540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26" name="Текстовое поле 25"/>
          <p:cNvSpPr txBox="1"/>
          <p:nvPr/>
        </p:nvSpPr>
        <p:spPr>
          <a:xfrm rot="5400000">
            <a:off x="3496310" y="2329180"/>
            <a:ext cx="6120130" cy="1999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5400">
                <a:ln w="28575" cmpd="sng">
                  <a:solidFill>
                    <a:schemeClr val="tx1"/>
                  </a:solidFill>
                  <a:prstDash val="solid"/>
                </a:ln>
                <a:latin typeface="Arial Black" panose="020B0A04020102020204" charset="0"/>
                <a:cs typeface="Arial Black" panose="020B0A04020102020204" charset="0"/>
                <a:sym typeface="+mn-ea"/>
              </a:rPr>
              <a:t>N</a:t>
            </a:r>
            <a:endParaRPr lang="en-US" altLang="en-US" sz="5400">
              <a:ln w="28575" cmpd="sng">
                <a:solidFill>
                  <a:schemeClr val="tx1"/>
                </a:solidFill>
                <a:prstDash val="solid"/>
              </a:ln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27" name="Текстовое поле 26"/>
          <p:cNvSpPr txBox="1"/>
          <p:nvPr/>
        </p:nvSpPr>
        <p:spPr>
          <a:xfrm rot="5400000">
            <a:off x="8070850" y="2335530"/>
            <a:ext cx="6120130" cy="19996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en-US" sz="5400">
                <a:ln w="28575" cmpd="sng">
                  <a:solidFill>
                    <a:schemeClr val="tx1"/>
                  </a:solidFill>
                  <a:prstDash val="solid"/>
                </a:ln>
                <a:latin typeface="Arial Black" panose="020B0A04020102020204" charset="0"/>
                <a:cs typeface="Arial Black" panose="020B0A04020102020204" charset="0"/>
                <a:sym typeface="+mn-ea"/>
              </a:rPr>
              <a:t>N</a:t>
            </a:r>
            <a:endParaRPr lang="en-US" altLang="en-US" sz="5400">
              <a:ln w="28575" cmpd="sng">
                <a:solidFill>
                  <a:schemeClr val="tx1"/>
                </a:solidFill>
                <a:prstDash val="solid"/>
              </a:ln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8" name="Заголовок 3"/>
          <p:cNvSpPr>
            <a:spLocks noGrp="1"/>
          </p:cNvSpPr>
          <p:nvPr/>
        </p:nvSpPr>
        <p:spPr>
          <a:xfrm>
            <a:off x="5721985" y="229235"/>
            <a:ext cx="6248400" cy="600773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fontScale="25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это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инновационное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приложение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которое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помогает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пользователям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следить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за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своим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психическим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состоянием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анализируя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их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музыкальные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предпочтения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 </a:t>
            </a:r>
            <a:endParaRPr lang="en-US" altLang="ru-RU" sz="1066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algn="just"/>
            <a:endParaRPr lang="en-US" altLang="ru-RU" sz="1066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algn="just"/>
            <a:endParaRPr lang="en-US" altLang="ru-RU" sz="1066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  <a:p>
            <a:pPr algn="just"/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этом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документе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мы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рассмотрим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основные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функции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приложения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,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его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возможности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потенциальные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преимущества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для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 </a:t>
            </a:r>
            <a:r>
              <a:rPr lang="en-US" altLang="en-US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пользователей</a:t>
            </a:r>
            <a:r>
              <a:rPr lang="en-US" altLang="ru-RU" sz="1066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.</a:t>
            </a:r>
            <a:endParaRPr lang="en-US" altLang="ru-RU" sz="1066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AI MENTAL CARE_ Приложение для отслеживания психического здоровья - visual selection (4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109345" y="4953000"/>
            <a:ext cx="14940280" cy="11870690"/>
          </a:xfrm>
          <a:prstGeom prst="rect">
            <a:avLst/>
          </a:prstGeom>
        </p:spPr>
      </p:pic>
      <p:sp>
        <p:nvSpPr>
          <p:cNvPr id="9" name="Заголовок 2"/>
          <p:cNvSpPr>
            <a:spLocks noGrp="1"/>
          </p:cNvSpPr>
          <p:nvPr/>
        </p:nvSpPr>
        <p:spPr>
          <a:xfrm>
            <a:off x="-24130" y="3115310"/>
            <a:ext cx="3329305" cy="160718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endParaRPr lang="ru-RU" altLang="en-US" sz="400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grpSp>
        <p:nvGrpSpPr>
          <p:cNvPr id="18" name="Группа 17"/>
          <p:cNvGrpSpPr/>
          <p:nvPr/>
        </p:nvGrpSpPr>
        <p:grpSpPr>
          <a:xfrm rot="0">
            <a:off x="219710" y="1030605"/>
            <a:ext cx="3491865" cy="1731645"/>
            <a:chOff x="346" y="1623"/>
            <a:chExt cx="5499" cy="2727"/>
          </a:xfrm>
        </p:grpSpPr>
        <p:sp>
          <p:nvSpPr>
            <p:cNvPr id="2" name="Заголовок 2"/>
            <p:cNvSpPr>
              <a:spLocks noGrp="1"/>
            </p:cNvSpPr>
            <p:nvPr/>
          </p:nvSpPr>
          <p:spPr>
            <a:xfrm>
              <a:off x="346" y="1623"/>
              <a:ext cx="5243" cy="2531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en-US" sz="400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latin typeface="Arial Black" panose="020B0A04020102020204" charset="0"/>
                  <a:cs typeface="Arial Black" panose="020B0A04020102020204" charset="0"/>
                </a:rPr>
                <a:t>PERSONAL DATA</a:t>
              </a:r>
              <a:r>
                <a:rPr lang="ru-RU" altLang="en-US" sz="400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latin typeface="Arial Black" panose="020B0A04020102020204" charset="0"/>
                  <a:cs typeface="Arial Black" panose="020B0A04020102020204" charset="0"/>
                </a:rPr>
                <a:t> </a:t>
              </a:r>
              <a:endParaRPr lang="ru-RU" altLang="en-US" sz="40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pic>
          <p:nvPicPr>
            <p:cNvPr id="11" name="Изображение 10" descr="AI MENTAL CARE_ Приложение для отслеживания психического здоровья - visual selection (3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35" y="2350"/>
              <a:ext cx="2010" cy="2001"/>
            </a:xfrm>
            <a:prstGeom prst="rect">
              <a:avLst/>
            </a:prstGeom>
          </p:spPr>
        </p:pic>
      </p:grpSp>
      <p:grpSp>
        <p:nvGrpSpPr>
          <p:cNvPr id="21" name="Группа 20"/>
          <p:cNvGrpSpPr/>
          <p:nvPr/>
        </p:nvGrpSpPr>
        <p:grpSpPr>
          <a:xfrm>
            <a:off x="8874760" y="2202180"/>
            <a:ext cx="3328670" cy="2519680"/>
            <a:chOff x="13976" y="3468"/>
            <a:chExt cx="5242" cy="3968"/>
          </a:xfrm>
        </p:grpSpPr>
        <p:sp>
          <p:nvSpPr>
            <p:cNvPr id="8" name="Заголовок 2"/>
            <p:cNvSpPr>
              <a:spLocks noGrp="1"/>
            </p:cNvSpPr>
            <p:nvPr/>
          </p:nvSpPr>
          <p:spPr>
            <a:xfrm>
              <a:off x="13976" y="4906"/>
              <a:ext cx="5243" cy="2531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ru-RU" sz="400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latin typeface="Arial Black" panose="020B0A04020102020204" charset="0"/>
                  <a:cs typeface="Arial Black" panose="020B0A04020102020204" charset="0"/>
                </a:rPr>
                <a:t>PSYCH. PROBLEMS</a:t>
              </a:r>
              <a:endParaRPr lang="en-US" altLang="ru-RU" sz="40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pic>
          <p:nvPicPr>
            <p:cNvPr id="13" name="Изображение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650" y="3468"/>
              <a:ext cx="1591" cy="1591"/>
            </a:xfrm>
            <a:prstGeom prst="rect">
              <a:avLst/>
            </a:prstGeom>
          </p:spPr>
        </p:pic>
      </p:grpSp>
      <p:grpSp>
        <p:nvGrpSpPr>
          <p:cNvPr id="20" name="Группа 19"/>
          <p:cNvGrpSpPr/>
          <p:nvPr/>
        </p:nvGrpSpPr>
        <p:grpSpPr>
          <a:xfrm>
            <a:off x="301625" y="3048635"/>
            <a:ext cx="3328670" cy="2219960"/>
            <a:chOff x="475" y="4801"/>
            <a:chExt cx="5242" cy="3496"/>
          </a:xfrm>
        </p:grpSpPr>
        <p:sp>
          <p:nvSpPr>
            <p:cNvPr id="12" name="Заголовок 2"/>
            <p:cNvSpPr>
              <a:spLocks noGrp="1"/>
            </p:cNvSpPr>
            <p:nvPr/>
          </p:nvSpPr>
          <p:spPr>
            <a:xfrm>
              <a:off x="475" y="4801"/>
              <a:ext cx="5243" cy="2531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ru-RU" sz="400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latin typeface="Arial Black" panose="020B0A04020102020204" charset="0"/>
                  <a:cs typeface="Arial Black" panose="020B0A04020102020204" charset="0"/>
                </a:rPr>
                <a:t>CHANGE</a:t>
              </a:r>
              <a:endParaRPr lang="en-US" altLang="ru-RU" sz="40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pic>
          <p:nvPicPr>
            <p:cNvPr id="14" name="Изображение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11" y="6493"/>
              <a:ext cx="2372" cy="1804"/>
            </a:xfrm>
            <a:prstGeom prst="rect">
              <a:avLst/>
            </a:prstGeom>
          </p:spPr>
        </p:pic>
      </p:grpSp>
      <p:sp>
        <p:nvSpPr>
          <p:cNvPr id="29" name="Управляющая кнопка: настраиваемая 28">
            <a:hlinkClick r:id="rId5" action="ppaction://hlinksldjump"/>
          </p:cNvPr>
          <p:cNvSpPr/>
          <p:nvPr/>
        </p:nvSpPr>
        <p:spPr>
          <a:xfrm>
            <a:off x="3436620" y="815340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5" name="Управляющая кнопка: настраиваемая 14">
            <a:hlinkClick r:id="rId6" action="ppaction://hlinksldjump"/>
          </p:cNvPr>
          <p:cNvSpPr/>
          <p:nvPr/>
        </p:nvSpPr>
        <p:spPr>
          <a:xfrm>
            <a:off x="7139305" y="2774950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6" name="Управляющая кнопка: настраиваемая 15">
            <a:hlinkClick r:id="rId7" action="ppaction://hlinksldjump"/>
          </p:cNvPr>
          <p:cNvSpPr/>
          <p:nvPr/>
        </p:nvSpPr>
        <p:spPr>
          <a:xfrm>
            <a:off x="3195955" y="2878455"/>
            <a:ext cx="2054225" cy="1947545"/>
          </a:xfrm>
          <a:prstGeom prst="actionButtonBlank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00520833 -0.872315 " pathEditMode="relative" rAng="0" ptsTypes="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 descr="AI MENTAL CARE_ Приложение для отслеживания психического здоровья - visual selection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284730" y="-751205"/>
            <a:ext cx="14476730" cy="7609205"/>
          </a:xfrm>
          <a:prstGeom prst="rect">
            <a:avLst/>
          </a:prstGeom>
        </p:spPr>
      </p:pic>
      <p:sp>
        <p:nvSpPr>
          <p:cNvPr id="3" name="Заголовок 2"/>
          <p:cNvSpPr>
            <a:spLocks noGrp="1"/>
          </p:cNvSpPr>
          <p:nvPr/>
        </p:nvSpPr>
        <p:spPr>
          <a:xfrm>
            <a:off x="-1996440" y="-226695"/>
            <a:ext cx="10859770" cy="21202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54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PERSONAL DATA</a:t>
            </a:r>
            <a:r>
              <a:rPr lang="ru-RU" altLang="en-US" sz="54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rPr>
              <a:t> </a:t>
            </a:r>
            <a:endParaRPr lang="ru-RU" altLang="en-US" sz="5400">
              <a:ln w="28575" cmpd="sng">
                <a:solidFill>
                  <a:schemeClr val="tx1"/>
                </a:solidFill>
                <a:prstDash val="solid"/>
              </a:ln>
              <a:solidFill>
                <a:schemeClr val="tx1"/>
              </a:solidFill>
              <a:latin typeface="Arial Black" panose="020B0A04020102020204" charset="0"/>
              <a:cs typeface="Arial Black" panose="020B0A04020102020204" charset="0"/>
            </a:endParaRPr>
          </a:p>
        </p:txBody>
      </p:sp>
      <p:sp>
        <p:nvSpPr>
          <p:cNvPr id="8" name="Заголовок 3"/>
          <p:cNvSpPr>
            <a:spLocks noGrp="1"/>
          </p:cNvSpPr>
          <p:nvPr/>
        </p:nvSpPr>
        <p:spPr>
          <a:xfrm>
            <a:off x="1143000" y="4198620"/>
            <a:ext cx="2035175" cy="10280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ru-RU" sz="3300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Персонализация данных</a:t>
            </a:r>
            <a:endParaRPr lang="ru-RU" altLang="ru-RU" sz="3300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5" name="Заголовок 3"/>
          <p:cNvSpPr>
            <a:spLocks noGrp="1"/>
          </p:cNvSpPr>
          <p:nvPr/>
        </p:nvSpPr>
        <p:spPr>
          <a:xfrm>
            <a:off x="9324340" y="1419860"/>
            <a:ext cx="2663825" cy="10280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Имя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/>
        </p:nvSpPr>
        <p:spPr>
          <a:xfrm>
            <a:off x="9324340" y="2694940"/>
            <a:ext cx="2663825" cy="10280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Характер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7" name="Заголовок 3"/>
          <p:cNvSpPr>
            <a:spLocks noGrp="1"/>
          </p:cNvSpPr>
          <p:nvPr/>
        </p:nvSpPr>
        <p:spPr>
          <a:xfrm>
            <a:off x="9324340" y="3970020"/>
            <a:ext cx="2663825" cy="10280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Деятельнос ть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9" name="Заголовок 3"/>
          <p:cNvSpPr>
            <a:spLocks noGrp="1"/>
          </p:cNvSpPr>
          <p:nvPr/>
        </p:nvSpPr>
        <p:spPr>
          <a:xfrm>
            <a:off x="9324340" y="5245100"/>
            <a:ext cx="2663825" cy="102806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just"/>
            <a:r>
              <a:rPr lang="ru-RU" altLang="ru-RU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Масоны?</a:t>
            </a:r>
            <a:endParaRPr lang="ru-RU" altLang="ru-RU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pic>
        <p:nvPicPr>
          <p:cNvPr id="11" name="Изображение 10" descr="AI MENTAL CARE_ Приложение для отслеживания психического здоровья - visual selection (3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200" y="-220980"/>
            <a:ext cx="2114550" cy="21145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r="1387"/>
          <a:stretch>
            <a:fillRect/>
          </a:stretch>
        </p:blipFill>
        <p:spPr>
          <a:xfrm>
            <a:off x="0" y="0"/>
            <a:ext cx="6546850" cy="36576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" name="Группа 5"/>
          <p:cNvGrpSpPr/>
          <p:nvPr/>
        </p:nvGrpSpPr>
        <p:grpSpPr>
          <a:xfrm>
            <a:off x="0" y="0"/>
            <a:ext cx="3823799" cy="1420495"/>
            <a:chOff x="0" y="0"/>
            <a:chExt cx="7437" cy="2630"/>
          </a:xfrm>
        </p:grpSpPr>
        <p:sp>
          <p:nvSpPr>
            <p:cNvPr id="12" name="Заголовок 2"/>
            <p:cNvSpPr>
              <a:spLocks noGrp="1"/>
            </p:cNvSpPr>
            <p:nvPr/>
          </p:nvSpPr>
          <p:spPr>
            <a:xfrm>
              <a:off x="0" y="0"/>
              <a:ext cx="5243" cy="2531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ru-RU" sz="400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latin typeface="Arial Black" panose="020B0A04020102020204" charset="0"/>
                  <a:cs typeface="Arial Black" panose="020B0A04020102020204" charset="0"/>
                </a:rPr>
                <a:t>CHANGE</a:t>
              </a:r>
              <a:endParaRPr lang="en-US" altLang="ru-RU" sz="40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pic>
          <p:nvPicPr>
            <p:cNvPr id="14" name="Изображение 1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5065" y="826"/>
              <a:ext cx="2372" cy="1804"/>
            </a:xfrm>
            <a:prstGeom prst="rect">
              <a:avLst/>
            </a:prstGeom>
          </p:spPr>
        </p:pic>
      </p:grpSp>
      <p:grpSp>
        <p:nvGrpSpPr>
          <p:cNvPr id="8" name="Группа 7"/>
          <p:cNvGrpSpPr/>
          <p:nvPr/>
        </p:nvGrpSpPr>
        <p:grpSpPr>
          <a:xfrm>
            <a:off x="2100580" y="-329565"/>
            <a:ext cx="10367010" cy="10976610"/>
            <a:chOff x="4400" y="-477"/>
            <a:chExt cx="16326" cy="17286"/>
          </a:xfrm>
        </p:grpSpPr>
        <p:pic>
          <p:nvPicPr>
            <p:cNvPr id="2" name="Изображение 1" descr="AI MENTAL CARE_ Приложение для отслеживания психического здоровья - visual selection (5)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400" y="-477"/>
              <a:ext cx="16326" cy="17286"/>
            </a:xfrm>
            <a:prstGeom prst="rect">
              <a:avLst/>
            </a:prstGeom>
          </p:spPr>
        </p:pic>
        <p:sp>
          <p:nvSpPr>
            <p:cNvPr id="5" name="Заголовок 3"/>
            <p:cNvSpPr>
              <a:spLocks noGrp="1"/>
            </p:cNvSpPr>
            <p:nvPr/>
          </p:nvSpPr>
          <p:spPr>
            <a:xfrm>
              <a:off x="15927" y="2236"/>
              <a:ext cx="3272" cy="3007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fontScale="6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ru-RU" altLang="en-US" sz="3335" b="0">
                  <a:ln w="12700" cmpd="sng">
                    <a:solidFill>
                      <a:srgbClr val="202020"/>
                    </a:solidFill>
                    <a:prstDash val="solid"/>
                  </a:ln>
                  <a:solidFill>
                    <a:schemeClr val="tx1"/>
                  </a:solidFill>
                  <a:latin typeface="Bahnschrift Light Condensed" panose="020B0502040204020203" charset="0"/>
                  <a:cs typeface="Bahnschrift Light Condensed" panose="020B0502040204020203" charset="0"/>
                </a:rPr>
                <a:t>Высокая эмоцианальная стабильность с частыми изменениями</a:t>
              </a:r>
              <a:endPara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endParaRPr>
            </a:p>
          </p:txBody>
        </p:sp>
        <p:sp>
          <p:nvSpPr>
            <p:cNvPr id="3" name="Заголовок 3"/>
            <p:cNvSpPr>
              <a:spLocks noGrp="1"/>
            </p:cNvSpPr>
            <p:nvPr/>
          </p:nvSpPr>
          <p:spPr>
            <a:xfrm>
              <a:off x="15928" y="5868"/>
              <a:ext cx="3272" cy="3007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fontScale="6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l"/>
              <a:r>
                <a:rPr lang="ru-RU" altLang="en-US" sz="3335" b="0">
                  <a:ln w="12700" cmpd="sng">
                    <a:solidFill>
                      <a:srgbClr val="202020"/>
                    </a:solidFill>
                    <a:prstDash val="solid"/>
                  </a:ln>
                  <a:solidFill>
                    <a:schemeClr val="tx1"/>
                  </a:solidFill>
                  <a:latin typeface="Bahnschrift Light Condensed" panose="020B0502040204020203" charset="0"/>
                  <a:cs typeface="Bahnschrift Light Condensed" panose="020B0502040204020203" charset="0"/>
                </a:rPr>
                <a:t>Высокая эмоцианальная стабильность с редкими изменениями</a:t>
              </a:r>
              <a:endPara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endParaRPr>
            </a:p>
          </p:txBody>
        </p:sp>
        <p:sp>
          <p:nvSpPr>
            <p:cNvPr id="4" name="Заголовок 3"/>
            <p:cNvSpPr>
              <a:spLocks noGrp="1"/>
            </p:cNvSpPr>
            <p:nvPr/>
          </p:nvSpPr>
          <p:spPr>
            <a:xfrm>
              <a:off x="5727" y="2236"/>
              <a:ext cx="3272" cy="3007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fontScale="6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r"/>
              <a:r>
                <a:rPr lang="ru-RU" altLang="en-US" sz="3335" b="0">
                  <a:ln w="12700" cmpd="sng">
                    <a:solidFill>
                      <a:srgbClr val="202020"/>
                    </a:solidFill>
                    <a:prstDash val="solid"/>
                  </a:ln>
                  <a:solidFill>
                    <a:schemeClr val="tx1"/>
                  </a:solidFill>
                  <a:latin typeface="Bahnschrift Light Condensed" panose="020B0502040204020203" charset="0"/>
                  <a:cs typeface="Bahnschrift Light Condensed" panose="020B0502040204020203" charset="0"/>
                </a:rPr>
                <a:t>Низкая эмоцианальная стабильность с частыми изменениями</a:t>
              </a:r>
              <a:endPara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endParaRPr>
            </a:p>
          </p:txBody>
        </p:sp>
        <p:sp>
          <p:nvSpPr>
            <p:cNvPr id="7" name="Заголовок 3"/>
            <p:cNvSpPr>
              <a:spLocks noGrp="1"/>
            </p:cNvSpPr>
            <p:nvPr/>
          </p:nvSpPr>
          <p:spPr>
            <a:xfrm>
              <a:off x="5780" y="5754"/>
              <a:ext cx="3272" cy="3007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fontScale="6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r"/>
              <a:r>
                <a:rPr lang="ru-RU" altLang="en-US" sz="3335" b="0">
                  <a:ln w="12700" cmpd="sng">
                    <a:solidFill>
                      <a:srgbClr val="202020"/>
                    </a:solidFill>
                    <a:prstDash val="solid"/>
                  </a:ln>
                  <a:solidFill>
                    <a:schemeClr val="tx1"/>
                  </a:solidFill>
                  <a:latin typeface="Bahnschrift Light Condensed" panose="020B0502040204020203" charset="0"/>
                  <a:cs typeface="Bahnschrift Light Condensed" panose="020B0502040204020203" charset="0"/>
                </a:rPr>
                <a:t>Низкая эмоцианальная стабильность с редкими изменениями</a:t>
              </a:r>
              <a:endPara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1" name="Группа 20"/>
          <p:cNvGrpSpPr/>
          <p:nvPr/>
        </p:nvGrpSpPr>
        <p:grpSpPr>
          <a:xfrm>
            <a:off x="118110" y="0"/>
            <a:ext cx="3328670" cy="2519680"/>
            <a:chOff x="13976" y="3468"/>
            <a:chExt cx="5242" cy="3968"/>
          </a:xfrm>
        </p:grpSpPr>
        <p:sp>
          <p:nvSpPr>
            <p:cNvPr id="8" name="Заголовок 2"/>
            <p:cNvSpPr>
              <a:spLocks noGrp="1"/>
            </p:cNvSpPr>
            <p:nvPr/>
          </p:nvSpPr>
          <p:spPr>
            <a:xfrm>
              <a:off x="13976" y="4906"/>
              <a:ext cx="5243" cy="2531"/>
            </a:xfrm>
            <a:prstGeom prst="rect">
              <a:avLst/>
            </a:prstGeom>
          </p:spPr>
          <p:txBody>
            <a:bodyPr vert="horz" lIns="91440" tIns="45720" rIns="91440" bIns="45720" rtlCol="0" anchor="ctr" anchorCtr="0">
              <a:normAutofit lnSpcReduction="2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b="1" kern="1200">
                  <a:solidFill>
                    <a:schemeClr val="tx1"/>
                  </a:solidFill>
                  <a:effectLst/>
                  <a:latin typeface="Calibri Light" panose="020F0302020204030204" pitchFamily="34" charset="0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ru-RU" sz="4000">
                  <a:ln w="28575" cmpd="sng">
                    <a:solidFill>
                      <a:schemeClr val="tx1"/>
                    </a:solidFill>
                    <a:prstDash val="solid"/>
                  </a:ln>
                  <a:solidFill>
                    <a:schemeClr val="tx1"/>
                  </a:solidFill>
                  <a:latin typeface="Arial Black" panose="020B0A04020102020204" charset="0"/>
                  <a:cs typeface="Arial Black" panose="020B0A04020102020204" charset="0"/>
                </a:rPr>
                <a:t>PSYCH. PROBLEMS</a:t>
              </a:r>
              <a:endParaRPr lang="en-US" altLang="ru-RU" sz="4000">
                <a:ln w="28575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latin typeface="Arial Black" panose="020B0A04020102020204" charset="0"/>
                <a:cs typeface="Arial Black" panose="020B0A04020102020204" charset="0"/>
              </a:endParaRPr>
            </a:p>
          </p:txBody>
        </p:sp>
        <p:pic>
          <p:nvPicPr>
            <p:cNvPr id="13" name="Изображение 12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5650" y="3468"/>
              <a:ext cx="1591" cy="1591"/>
            </a:xfrm>
            <a:prstGeom prst="rect">
              <a:avLst/>
            </a:prstGeom>
          </p:spPr>
        </p:pic>
      </p:grpSp>
      <p:pic>
        <p:nvPicPr>
          <p:cNvPr id="2" name="Изображение 1" descr="AI MENTAL CARE_ Приложение для отслеживания психического здоровья - visual selection (6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3370" y="-681990"/>
            <a:ext cx="11737340" cy="8248015"/>
          </a:xfrm>
          <a:prstGeom prst="rect">
            <a:avLst/>
          </a:prstGeom>
        </p:spPr>
      </p:pic>
      <p:sp>
        <p:nvSpPr>
          <p:cNvPr id="5" name="Заголовок 3"/>
          <p:cNvSpPr>
            <a:spLocks noGrp="1"/>
          </p:cNvSpPr>
          <p:nvPr/>
        </p:nvSpPr>
        <p:spPr>
          <a:xfrm>
            <a:off x="7134225" y="1062990"/>
            <a:ext cx="3601085" cy="1308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Выявление депрессии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3" name="Заголовок 3"/>
          <p:cNvSpPr>
            <a:spLocks noGrp="1"/>
          </p:cNvSpPr>
          <p:nvPr/>
        </p:nvSpPr>
        <p:spPr>
          <a:xfrm>
            <a:off x="7134225" y="3114040"/>
            <a:ext cx="3601085" cy="1308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Выявление тревожности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/>
        </p:nvSpPr>
        <p:spPr>
          <a:xfrm>
            <a:off x="7134225" y="5165090"/>
            <a:ext cx="3601085" cy="1308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Выявление стресса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  <p:sp>
        <p:nvSpPr>
          <p:cNvPr id="6" name="Заголовок 3"/>
          <p:cNvSpPr>
            <a:spLocks noGrp="1"/>
          </p:cNvSpPr>
          <p:nvPr/>
        </p:nvSpPr>
        <p:spPr>
          <a:xfrm>
            <a:off x="814705" y="3721735"/>
            <a:ext cx="1983740" cy="13081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effectLst/>
                <a:latin typeface="Calibri Light" panose="020F0302020204030204" pitchFamily="34" charset="0"/>
                <a:ea typeface="+mj-ea"/>
                <a:cs typeface="+mj-cs"/>
              </a:defRPr>
            </a:lvl1pPr>
          </a:lstStyle>
          <a:p>
            <a:pPr algn="ctr"/>
            <a:r>
              <a:rPr lang="ru-RU" altLang="en-US" sz="3335" b="0">
                <a:ln w="12700" cmpd="sng">
                  <a:solidFill>
                    <a:srgbClr val="202020"/>
                  </a:solidFill>
                  <a:prstDash val="solid"/>
                </a:ln>
                <a:solidFill>
                  <a:schemeClr val="tx1"/>
                </a:solidFill>
                <a:latin typeface="Bahnschrift Light Condensed" panose="020B0502040204020203" charset="0"/>
                <a:cs typeface="Bahnschrift Light Condensed" panose="020B0502040204020203" charset="0"/>
              </a:rPr>
              <a:t>Анализ плейлиста</a:t>
            </a:r>
            <a:endParaRPr lang="ru-RU" altLang="en-US" sz="3335" b="0">
              <a:ln w="12700" cmpd="sng">
                <a:solidFill>
                  <a:srgbClr val="202020"/>
                </a:solidFill>
                <a:prstDash val="solid"/>
              </a:ln>
              <a:solidFill>
                <a:schemeClr val="tx1"/>
              </a:solidFill>
              <a:latin typeface="Bahnschrift Light Condensed" panose="020B0502040204020203" charset="0"/>
              <a:cs typeface="Bahnschrift Light Condensed" panose="020B0502040204020203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1676</Words>
  <Application>WPS Presentation</Application>
  <PresentationFormat>宽屏</PresentationFormat>
  <Paragraphs>79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41" baseType="lpstr">
      <vt:lpstr>Arial</vt:lpstr>
      <vt:lpstr>SimSun</vt:lpstr>
      <vt:lpstr>Wingdings</vt:lpstr>
      <vt:lpstr>Calibri Light</vt:lpstr>
      <vt:lpstr>Arial Black</vt:lpstr>
      <vt:lpstr>Microsoft YaHei</vt:lpstr>
      <vt:lpstr>Arial Unicode MS</vt:lpstr>
      <vt:lpstr>Calibri</vt:lpstr>
      <vt:lpstr>Bahnschrift</vt:lpstr>
      <vt:lpstr>Arial Narrow</vt:lpstr>
      <vt:lpstr>Bahnschrift Light Condensed</vt:lpstr>
      <vt:lpstr>Bahnschrift SemiBold SemiCondensed</vt:lpstr>
      <vt:lpstr>Bahnschrift SemiLight</vt:lpstr>
      <vt:lpstr>Bahnschrift SemiLight Condensed</vt:lpstr>
      <vt:lpstr>Bahnschrift SemiLight SemiCondensed</vt:lpstr>
      <vt:lpstr>Bookman Old Style</vt:lpstr>
      <vt:lpstr>Bahnschrift Condensed</vt:lpstr>
      <vt:lpstr>Bahnschrift SemiBold</vt:lpstr>
      <vt:lpstr>Bahnschrift Light</vt:lpstr>
      <vt:lpstr>Bahnschrift Light SemiCondensed</vt:lpstr>
      <vt:lpstr>sans-serif</vt:lpstr>
      <vt:lpstr>Segoe Print</vt:lpstr>
      <vt:lpstr>Office Theme</vt:lpstr>
      <vt:lpstr>AI M   NTAL CAR  </vt:lpstr>
      <vt:lpstr>AI M   NTAL CAR  </vt:lpstr>
      <vt:lpstr>PowerPoint 演示文稿</vt:lpstr>
      <vt:lpstr>AI M   NTAL CAR 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OXYT   CIN  </vt:lpstr>
      <vt:lpstr>OXYT   CIN  </vt:lpstr>
      <vt:lpstr>OXYT   CIN  </vt:lpstr>
      <vt:lpstr>SERO   ONIN</vt:lpstr>
      <vt:lpstr>SERO   ONIN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Unicum_Student</cp:lastModifiedBy>
  <cp:revision>5</cp:revision>
  <dcterms:created xsi:type="dcterms:W3CDTF">2025-03-27T10:21:00Z</dcterms:created>
  <dcterms:modified xsi:type="dcterms:W3CDTF">2025-04-26T12:08:15Z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1049-12.2.0.20795</vt:lpwstr>
  </property>
  <property fmtid="{D5CDD505-2E9C-101B-9397-08002B2CF9AE}" pid="3" name="ICV">
    <vt:lpwstr>02C0EFE939854D0A9505BA433497483A_12</vt:lpwstr>
  </property>
</Properties>
</file>