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66" r:id="rId13"/>
    <p:sldId id="264" r:id="rId14"/>
    <p:sldId id="272" r:id="rId15"/>
    <p:sldId id="273" r:id="rId16"/>
    <p:sldId id="265" r:id="rId17"/>
    <p:sldId id="275" r:id="rId18"/>
    <p:sldId id="276" r:id="rId19"/>
    <p:sldId id="277" r:id="rId20"/>
    <p:sldId id="278" r:id="rId21"/>
    <p:sldId id="274" r:id="rId22"/>
    <p:sldId id="257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D6B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 snapToObjects="1">
      <p:cViewPr varScale="1">
        <p:scale>
          <a:sx n="108" d="100"/>
          <a:sy n="108" d="100"/>
        </p:scale>
        <p:origin x="1992" y="96"/>
      </p:cViewPr>
      <p:guideLst>
        <p:guide orient="horz" pos="3974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24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C67F358-F952-4F96-9B1B-720BF57273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56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5516563"/>
            <a:ext cx="4897438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rgbClr val="D6B888"/>
                </a:solidFill>
              </a:defRPr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92825"/>
            <a:ext cx="4895850" cy="3603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D3C7B9"/>
                </a:solidFill>
              </a:defRPr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14C3F-187D-4899-B1C3-A49D3D9D812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96991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BCCA4-423C-4B03-8BF7-BD38376536C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6271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F55A1-9ACB-4631-B4A1-EED0DC9F2D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564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7DE25-CC95-4F4F-BA67-655911A18C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327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1BE1B-B0D8-41B6-94F9-13EC630008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729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402DE-19D5-448E-976C-DD15B29CA48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22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F00AC-89AF-4DF0-8EAD-CDAA9EDC26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186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BCFAA-A47C-49F8-9B1B-A9CCEBB91B9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923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AE0D7-B66A-4CE9-839B-9C1543362E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4932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5488E-D5FE-4FE3-8DF5-C71F8D0C45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61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60C22-EE6F-4266-A62D-F3DA8A05C1E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21487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B2DD7-F8A9-48D7-B4DB-7CFE4E20E4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081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DE459-A3D3-4352-8520-C4B1A04A3EC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648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EC66C-0C09-431A-B362-FBE2E55BFA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72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59609-C54C-4FFE-A0FD-ACFFB97F011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2628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72D60-D6D9-4A87-AEAA-E9667E34FEA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5490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FCEE1-1D42-4A8D-9741-8ED01C53A37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5777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7AB0B-6DE4-4008-8DE6-52E94BED3A1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7577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E0D97-0B6B-45BA-A5EC-54C5A29A1AF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235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7DE3E-93F8-4BFD-8FC8-25085945F673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46009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0FE30-FE17-4EBE-A6C1-ED0D9F4BF22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945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461EA797-6592-4A2D-BD71-4FFA9AF59033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3C7B9"/>
          </a:solidFill>
          <a:latin typeface="Myriad Pro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EE95F8CB-1B7D-4D2E-B6DD-15B55ABE4AE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Myriad Pro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8694" y="3141662"/>
            <a:ext cx="5347442" cy="574675"/>
          </a:xfrm>
          <a:noFill/>
        </p:spPr>
        <p:txBody>
          <a:bodyPr/>
          <a:lstStyle/>
          <a:p>
            <a:br>
              <a:rPr lang="en-US" altLang="ru-RU" b="1" dirty="0"/>
            </a:br>
            <a:r>
              <a:rPr lang="cs-CZ" altLang="ru-RU" b="1" dirty="0"/>
              <a:t>Archeologická naleziště ČR</a:t>
            </a:r>
            <a:br>
              <a:rPr lang="uk-UA" altLang="ru-RU" b="1" dirty="0"/>
            </a:br>
            <a:endParaRPr lang="en-US" altLang="ru-RU" b="1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48694" y="296652"/>
            <a:ext cx="5759920" cy="16201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D3C7B9"/>
                </a:solidFill>
                <a:latin typeface="Myriad Pro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9pPr>
          </a:lstStyle>
          <a:p>
            <a:r>
              <a:rPr lang="cs-CZ" altLang="ru-RU" b="0" dirty="0"/>
              <a:t>Fakulta stavební ČVUT</a:t>
            </a:r>
            <a:br>
              <a:rPr lang="cs-CZ" altLang="ru-RU" b="0" dirty="0"/>
            </a:br>
            <a:r>
              <a:rPr lang="cs-CZ" altLang="ru-RU" b="0" dirty="0"/>
              <a:t>katedra </a:t>
            </a:r>
            <a:r>
              <a:rPr lang="cs-CZ" altLang="ru-RU" b="0" dirty="0" err="1"/>
              <a:t>Geomatiky</a:t>
            </a:r>
            <a:br>
              <a:rPr lang="cs-CZ" altLang="ru-RU" b="0" dirty="0"/>
            </a:br>
            <a:br>
              <a:rPr lang="cs-CZ" altLang="ru-RU" b="0" dirty="0"/>
            </a:br>
            <a:r>
              <a:rPr lang="cs-CZ" altLang="ru-RU" b="0" dirty="0"/>
              <a:t>155UZPR – Úvod do zpracování prostorových dat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CC71ACE-AE8E-42CF-A94A-6EFFC732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94" y="5121188"/>
            <a:ext cx="2755154" cy="122413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D3C7B9"/>
                </a:solidFill>
                <a:latin typeface="Myriad Pro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9pPr>
          </a:lstStyle>
          <a:p>
            <a:r>
              <a:rPr lang="cs-CZ" altLang="ru-RU" b="0" dirty="0"/>
              <a:t>Bc. Kučera Jan</a:t>
            </a:r>
          </a:p>
          <a:p>
            <a:r>
              <a:rPr lang="cs-CZ" altLang="ru-RU" b="0" dirty="0"/>
              <a:t>Bc. Kuzmanov Pane</a:t>
            </a:r>
          </a:p>
          <a:p>
            <a:r>
              <a:rPr lang="cs-CZ" altLang="ru-RU" b="0" dirty="0"/>
              <a:t>Bc. Šimek Jakub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DBD62D9-9480-4105-9AA5-2D09E09D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135" y="5883859"/>
            <a:ext cx="1729171" cy="28144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D3C7B9"/>
                </a:solidFill>
                <a:latin typeface="Myriad Pro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Myriad Pro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Myriad Pro" pitchFamily="34" charset="0"/>
              </a:defRPr>
            </a:lvl9pPr>
          </a:lstStyle>
          <a:p>
            <a:r>
              <a:rPr lang="cs-CZ" altLang="ru-RU" sz="1400" b="0" dirty="0"/>
              <a:t>Praha, Leden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10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Použitá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DIBAVOD / ArcČR500</a:t>
            </a: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Digitální báze vodohospodářských dat 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Nadstavbou ZABAGED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Databáze ArcČR500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Využitá data vodních toků ve formátu .</a:t>
            </a:r>
            <a:r>
              <a:rPr lang="cs-CZ" altLang="ru-RU" dirty="0" err="1">
                <a:ea typeface="Gulim" pitchFamily="34" charset="-127"/>
              </a:rPr>
              <a:t>csv</a:t>
            </a:r>
            <a:endParaRPr lang="cs-CZ" altLang="ru-RU" dirty="0">
              <a:ea typeface="Gulim" pitchFamily="34" charset="-127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41993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48776-54F3-4E5E-9833-043FF94C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0D97-0B6B-45BA-A5EC-54C5A29A1AF8}" type="slidenum">
              <a:rPr lang="en-GB" altLang="ru-RU" smtClean="0"/>
              <a:pPr/>
              <a:t>11</a:t>
            </a:fld>
            <a:endParaRPr lang="en-GB" altLang="ru-RU"/>
          </a:p>
        </p:txBody>
      </p:sp>
      <p:pic>
        <p:nvPicPr>
          <p:cNvPr id="3" name="Obrázek 1">
            <a:extLst>
              <a:ext uri="{FF2B5EF4-FFF2-40B4-BE49-F238E27FC236}">
                <a16:creationId xmlns:a16="http://schemas.microsoft.com/office/drawing/2014/main" id="{40F09193-FB53-4D13-A399-1053FCB168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955691"/>
            <a:ext cx="8496944" cy="5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006DC-F61B-41BA-AFE6-F6E247D6BEA7}"/>
              </a:ext>
            </a:extLst>
          </p:cNvPr>
          <p:cNvSpPr txBox="1"/>
          <p:nvPr/>
        </p:nvSpPr>
        <p:spPr>
          <a:xfrm>
            <a:off x="611560" y="404664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0" dirty="0">
                <a:latin typeface="+mj-lt"/>
              </a:rPr>
              <a:t>Struktura databáze AMČR</a:t>
            </a:r>
            <a:endParaRPr lang="mk-MK" sz="2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5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12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Práce s daty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/>
              <a:t>SQL dotazy </a:t>
            </a:r>
          </a:p>
          <a:p>
            <a:pPr lvl="1">
              <a:lnSpc>
                <a:spcPct val="90000"/>
              </a:lnSpc>
            </a:pPr>
            <a:r>
              <a:rPr lang="cs-CZ" altLang="ru-RU" dirty="0"/>
              <a:t>Některé dotazy formování pomocí DB v Python skriptu pro zaručení automatizace</a:t>
            </a:r>
          </a:p>
          <a:p>
            <a:pPr marL="0" indent="0">
              <a:lnSpc>
                <a:spcPct val="90000"/>
              </a:lnSpc>
              <a:buNone/>
            </a:pPr>
            <a:endParaRPr lang="cs-CZ" altLang="ru-RU" dirty="0"/>
          </a:p>
        </p:txBody>
      </p:sp>
    </p:spTree>
    <p:extLst>
      <p:ext uri="{BB962C8B-B14F-4D97-AF65-F5344CB8AC3E}">
        <p14:creationId xmlns:p14="http://schemas.microsoft.com/office/powerpoint/2010/main" val="382985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48776-54F3-4E5E-9833-043FF94C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0D97-0B6B-45BA-A5EC-54C5A29A1AF8}" type="slidenum">
              <a:rPr lang="en-GB" altLang="ru-RU" smtClean="0"/>
              <a:pPr/>
              <a:t>13</a:t>
            </a:fld>
            <a:endParaRPr lang="en-GB" altLang="ru-RU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8CC5D6E-4136-48C5-B4F3-5542BCCB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619671"/>
            <a:ext cx="5580620" cy="62318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96C8771-BD58-4C73-AE7A-4F578DF8378C}"/>
              </a:ext>
            </a:extLst>
          </p:cNvPr>
          <p:cNvSpPr txBox="1">
            <a:spLocks noChangeArrowheads="1"/>
          </p:cNvSpPr>
          <p:nvPr/>
        </p:nvSpPr>
        <p:spPr>
          <a:xfrm>
            <a:off x="1151731" y="136525"/>
            <a:ext cx="6840538" cy="36933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9pPr>
          </a:lstStyle>
          <a:p>
            <a:pPr algn="ctr"/>
            <a:r>
              <a:rPr lang="cs-CZ" altLang="ru-RU" sz="2000" b="0" kern="0" dirty="0"/>
              <a:t>SQL dotazy</a:t>
            </a:r>
            <a:endParaRPr lang="en-US" altLang="ru-RU" sz="2000" b="0" kern="0" dirty="0"/>
          </a:p>
        </p:txBody>
      </p:sp>
    </p:spTree>
    <p:extLst>
      <p:ext uri="{BB962C8B-B14F-4D97-AF65-F5344CB8AC3E}">
        <p14:creationId xmlns:p14="http://schemas.microsoft.com/office/powerpoint/2010/main" val="22986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48776-54F3-4E5E-9833-043FF94C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0D97-0B6B-45BA-A5EC-54C5A29A1AF8}" type="slidenum">
              <a:rPr lang="en-GB" altLang="ru-RU" smtClean="0"/>
              <a:pPr/>
              <a:t>14</a:t>
            </a:fld>
            <a:endParaRPr lang="en-GB" altLang="ru-RU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8FEFF5D-8040-44E1-A9B3-1EBEE3F1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24" y="604719"/>
            <a:ext cx="5439204" cy="618974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A273CD9-875C-4136-8C45-7D5B5794F007}"/>
              </a:ext>
            </a:extLst>
          </p:cNvPr>
          <p:cNvSpPr txBox="1">
            <a:spLocks noChangeArrowheads="1"/>
          </p:cNvSpPr>
          <p:nvPr/>
        </p:nvSpPr>
        <p:spPr>
          <a:xfrm>
            <a:off x="1384457" y="271776"/>
            <a:ext cx="6840538" cy="36933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Myriad Pro" pitchFamily="34" charset="0"/>
              </a:defRPr>
            </a:lvl9pPr>
          </a:lstStyle>
          <a:p>
            <a:pPr algn="ctr"/>
            <a:r>
              <a:rPr lang="cs-CZ" altLang="ru-RU" sz="2000" b="0" kern="0" dirty="0"/>
              <a:t>SQL dotazy</a:t>
            </a:r>
            <a:endParaRPr lang="en-US" altLang="ru-RU" sz="2000" b="0" kern="0" dirty="0"/>
          </a:p>
        </p:txBody>
      </p:sp>
    </p:spTree>
    <p:extLst>
      <p:ext uri="{BB962C8B-B14F-4D97-AF65-F5344CB8AC3E}">
        <p14:creationId xmlns:p14="http://schemas.microsoft.com/office/powerpoint/2010/main" val="357043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15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731" y="224012"/>
            <a:ext cx="6840538" cy="504478"/>
          </a:xfrm>
        </p:spPr>
        <p:txBody>
          <a:bodyPr/>
          <a:lstStyle/>
          <a:p>
            <a:pPr algn="ctr"/>
            <a:r>
              <a:rPr lang="cs-CZ" altLang="ru-RU" sz="2000" dirty="0"/>
              <a:t>Výsledky – Histogram nalezených předmětů </a:t>
            </a:r>
            <a:endParaRPr lang="en-US" altLang="ru-RU" sz="2000" dirty="0"/>
          </a:p>
        </p:txBody>
      </p:sp>
      <p:pic>
        <p:nvPicPr>
          <p:cNvPr id="3" name="Picture 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2352981-C4B8-4127-8C06-477E6581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91"/>
            <a:ext cx="9144000" cy="57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1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16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730" y="224012"/>
            <a:ext cx="7092677" cy="504478"/>
          </a:xfrm>
        </p:spPr>
        <p:txBody>
          <a:bodyPr/>
          <a:lstStyle/>
          <a:p>
            <a:pPr algn="ctr"/>
            <a:r>
              <a:rPr lang="cs-CZ" altLang="ru-RU" sz="2000" dirty="0"/>
              <a:t>Výsledky – Histogram nalezišť v zónách kolem vodních toků</a:t>
            </a:r>
            <a:endParaRPr lang="en-US" altLang="ru-RU" sz="20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56B155A-3F05-4808-B637-D585E49E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430"/>
            <a:ext cx="9144000" cy="57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17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731" y="224012"/>
            <a:ext cx="6840538" cy="504478"/>
          </a:xfrm>
        </p:spPr>
        <p:txBody>
          <a:bodyPr/>
          <a:lstStyle/>
          <a:p>
            <a:pPr algn="ctr"/>
            <a:r>
              <a:rPr lang="cs-CZ" altLang="ru-RU" sz="2000" dirty="0"/>
              <a:t>Výsledky – Histogram nalezišť v zónách kolem sídel</a:t>
            </a:r>
            <a:endParaRPr lang="en-US" altLang="ru-RU" sz="2000" dirty="0"/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5EDC733-1B9A-4951-A7BF-FFD17E40D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90"/>
            <a:ext cx="9144000" cy="57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9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18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07966"/>
            <a:ext cx="8280919" cy="504478"/>
          </a:xfrm>
        </p:spPr>
        <p:txBody>
          <a:bodyPr/>
          <a:lstStyle/>
          <a:p>
            <a:pPr algn="ctr"/>
            <a:r>
              <a:rPr lang="cs-CZ" altLang="ru-RU" sz="2000" dirty="0"/>
              <a:t>Výsledky – Kartogram nalezišť krajů podle poměru počtu nálezů na km2</a:t>
            </a:r>
            <a:endParaRPr lang="en-US" altLang="ru-RU" sz="2000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6CE6842F-0915-4927-8C51-D41DB6D7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28491"/>
            <a:ext cx="7560840" cy="52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19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572"/>
            <a:ext cx="8363272" cy="504478"/>
          </a:xfrm>
        </p:spPr>
        <p:txBody>
          <a:bodyPr/>
          <a:lstStyle/>
          <a:p>
            <a:pPr algn="ctr"/>
            <a:r>
              <a:rPr lang="cs-CZ" altLang="ru-RU" sz="2000" dirty="0"/>
              <a:t>Výsledky – Kartogram nalezišť krajů podle poměru počtu nálezů na km2</a:t>
            </a:r>
            <a:endParaRPr lang="en-US" altLang="ru-RU" sz="2000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F11D9DA-DB58-465F-BE2E-0246750F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77941"/>
            <a:ext cx="8147248" cy="56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2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Obsah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Úvod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Využitý software 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/>
              <a:t>Použitá data</a:t>
            </a:r>
          </a:p>
          <a:p>
            <a:pPr>
              <a:lnSpc>
                <a:spcPct val="90000"/>
              </a:lnSpc>
            </a:pPr>
            <a:endParaRPr lang="cs-CZ" altLang="ru-RU" dirty="0"/>
          </a:p>
          <a:p>
            <a:pPr>
              <a:lnSpc>
                <a:spcPct val="90000"/>
              </a:lnSpc>
            </a:pPr>
            <a:r>
              <a:rPr lang="cs-CZ" altLang="ru-RU" dirty="0"/>
              <a:t>Práce s daty</a:t>
            </a:r>
          </a:p>
          <a:p>
            <a:pPr>
              <a:lnSpc>
                <a:spcPct val="90000"/>
              </a:lnSpc>
            </a:pPr>
            <a:endParaRPr lang="cs-CZ" altLang="ru-RU" dirty="0"/>
          </a:p>
          <a:p>
            <a:pPr>
              <a:lnSpc>
                <a:spcPct val="90000"/>
              </a:lnSpc>
            </a:pPr>
            <a:r>
              <a:rPr lang="cs-CZ" altLang="ru-RU" dirty="0"/>
              <a:t>Závěr</a:t>
            </a:r>
            <a:endParaRPr lang="en-US" alt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20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Závěr 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/>
              <a:t>Vytvořena databáze pro vybraná data AMČR</a:t>
            </a:r>
          </a:p>
          <a:p>
            <a:pPr>
              <a:lnSpc>
                <a:spcPct val="90000"/>
              </a:lnSpc>
            </a:pPr>
            <a:endParaRPr lang="cs-CZ" altLang="ru-RU" dirty="0"/>
          </a:p>
          <a:p>
            <a:pPr>
              <a:lnSpc>
                <a:spcPct val="90000"/>
              </a:lnSpc>
            </a:pPr>
            <a:r>
              <a:rPr lang="cs-CZ" altLang="ru-RU" dirty="0"/>
              <a:t>Vytvořena geometrie dat a provedena validace</a:t>
            </a:r>
          </a:p>
          <a:p>
            <a:pPr>
              <a:lnSpc>
                <a:spcPct val="90000"/>
              </a:lnSpc>
            </a:pPr>
            <a:endParaRPr lang="cs-CZ" altLang="ru-RU" dirty="0"/>
          </a:p>
          <a:p>
            <a:pPr>
              <a:lnSpc>
                <a:spcPct val="90000"/>
              </a:lnSpc>
            </a:pPr>
            <a:r>
              <a:rPr lang="cs-CZ" altLang="ru-RU" dirty="0"/>
              <a:t>Chyby v datech AMČR</a:t>
            </a:r>
          </a:p>
          <a:p>
            <a:pPr>
              <a:lnSpc>
                <a:spcPct val="90000"/>
              </a:lnSpc>
            </a:pPr>
            <a:endParaRPr lang="cs-CZ" altLang="ru-RU" dirty="0"/>
          </a:p>
          <a:p>
            <a:pPr>
              <a:lnSpc>
                <a:spcPct val="90000"/>
              </a:lnSpc>
            </a:pPr>
            <a:r>
              <a:rPr lang="cs-CZ" altLang="ru-RU" dirty="0"/>
              <a:t>Rozložení archeologických nalezišť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95104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419C-CCB9-43CD-ACB4-AE732A1DA3F8}" type="slidenum">
              <a:rPr lang="en-GB" altLang="ru-RU"/>
              <a:pPr/>
              <a:t>21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1772816"/>
            <a:ext cx="8351838" cy="935038"/>
          </a:xfrm>
        </p:spPr>
        <p:txBody>
          <a:bodyPr/>
          <a:lstStyle/>
          <a:p>
            <a:pPr algn="ctr"/>
            <a:r>
              <a:rPr lang="cs-CZ" altLang="ru-RU" dirty="0"/>
              <a:t>Děkujeme za pozornost </a:t>
            </a:r>
            <a:endParaRPr lang="uk-UA" alt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A128FC-D8B0-4F1A-A594-323AB73C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682628"/>
            <a:ext cx="81375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D3C7B9"/>
                </a:solidFill>
                <a:latin typeface="Myriad Pro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altLang="ru-RU" sz="2000" b="0" kern="0" dirty="0"/>
              <a:t>Dotazy/připomínky </a:t>
            </a:r>
            <a:endParaRPr lang="uk-UA" altLang="ru-RU" sz="2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3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Úvod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Téma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Cíl práce 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14734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4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235" y="409625"/>
            <a:ext cx="6840538" cy="709613"/>
          </a:xfrm>
        </p:spPr>
        <p:txBody>
          <a:bodyPr/>
          <a:lstStyle/>
          <a:p>
            <a:r>
              <a:rPr lang="cs-CZ" altLang="ru-RU" dirty="0"/>
              <a:t>Využitý software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1602" y="1294606"/>
            <a:ext cx="6840538" cy="5292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QGIS 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Geoinformační systém zaměření na manipulaci s </a:t>
            </a:r>
            <a:r>
              <a:rPr lang="cs-CZ" altLang="ru-RU" dirty="0" err="1">
                <a:ea typeface="Gulim" pitchFamily="34" charset="-127"/>
              </a:rPr>
              <a:t>geodaty</a:t>
            </a: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Grafické zobrazovaní dat a dotazování jazykem SQL</a:t>
            </a: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Python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Skriptovací programovací jazyk 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Automatizace dotazování a alternativní přístup k databázím</a:t>
            </a: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VS </a:t>
            </a:r>
            <a:r>
              <a:rPr lang="cs-CZ" altLang="ru-RU" dirty="0" err="1">
                <a:ea typeface="Gulim" pitchFamily="34" charset="-127"/>
              </a:rPr>
              <a:t>Code</a:t>
            </a: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Vývojové prostředí společností Microsoft 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Vývoj dotazovacího skriptu v Python</a:t>
            </a: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GitHub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W</a:t>
            </a:r>
            <a:r>
              <a:rPr lang="it-IT" dirty="0"/>
              <a:t>ebová služba podporující vývoj softwaru za pomoci verzovacího nástroje Git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cs-CZ" dirty="0"/>
              <a:t>Práce ve vícečlenném týmu </a:t>
            </a: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ru-RU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3FBB6AC-9B71-45DE-BCDD-869DBB1AF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72" y="1458337"/>
            <a:ext cx="774125" cy="709614"/>
          </a:xfrm>
          <a:prstGeom prst="rect">
            <a:avLst/>
          </a:prstGeom>
        </p:spPr>
      </p:pic>
      <p:pic>
        <p:nvPicPr>
          <p:cNvPr id="8" name="Picture 7" descr="A picture containing stapler, stationary, light, black&#10;&#10;Description automatically generated">
            <a:extLst>
              <a:ext uri="{FF2B5EF4-FFF2-40B4-BE49-F238E27FC236}">
                <a16:creationId xmlns:a16="http://schemas.microsoft.com/office/drawing/2014/main" id="{74696BEB-1AB0-42DB-8DFC-922A1A434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32" y="2773839"/>
            <a:ext cx="557554" cy="70961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79E67D4-A65F-4D0E-8DDB-6E2ED0559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60" y="4155745"/>
            <a:ext cx="937437" cy="599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5A6E6-EB02-42B3-B1F1-530C7B0409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8" y="5142847"/>
            <a:ext cx="420547" cy="4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5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Použitá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Databáze projektu Archeologická mapa ČR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INSPIRE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RUIAN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AOPK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DIBAVOD / ArcČR500</a:t>
            </a:r>
          </a:p>
          <a:p>
            <a:pPr>
              <a:lnSpc>
                <a:spcPct val="90000"/>
              </a:lnSpc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66815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6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Použitá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Databáze projektu Archeologická mapa ČR</a:t>
            </a: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Projekt Archeologického ústavu Akademie Věd ČR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Veřejná data ve formátu .</a:t>
            </a:r>
            <a:r>
              <a:rPr lang="cs-CZ" altLang="ru-RU" dirty="0" err="1">
                <a:ea typeface="Gulim" pitchFamily="34" charset="-127"/>
              </a:rPr>
              <a:t>csv</a:t>
            </a: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Obsahuje popis archeologických nalezišť 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Hlavní zdroj dat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8857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7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Použitá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INSPIRE</a:t>
            </a: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Iniciativu Evropské komise pro správu prostorových dat v EU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Volný přístup k většímu množství datových zdrojů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Využitá data geometrických určení krajů a obcí ČR ve formátu .</a:t>
            </a:r>
            <a:r>
              <a:rPr lang="cs-CZ" altLang="ru-RU" dirty="0" err="1">
                <a:ea typeface="Gulim" pitchFamily="34" charset="-127"/>
              </a:rPr>
              <a:t>csv</a:t>
            </a: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74008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8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Použitá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RUIAN</a:t>
            </a: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Registr územní identifikace, adres a nemovitostí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Jeden z hlavních registrů ČR, řízen zákonem o základní registrech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Spravuje ČUZK</a:t>
            </a: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Využitá data správních obvodů v hl. m. Praha ve formátu .</a:t>
            </a:r>
            <a:r>
              <a:rPr lang="cs-CZ" altLang="ru-RU" dirty="0" err="1">
                <a:ea typeface="Gulim" pitchFamily="34" charset="-127"/>
              </a:rPr>
              <a:t>csv</a:t>
            </a: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12514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018-770C-4E0F-9FCA-E7B0314BF994}" type="slidenum">
              <a:rPr lang="ru-RU" altLang="ru-RU"/>
              <a:pPr/>
              <a:t>9</a:t>
            </a:fld>
            <a:endParaRPr lang="ru-RU" altLang="ru-RU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cs-CZ" altLang="ru-RU" dirty="0"/>
              <a:t>Použitá data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AOPK</a:t>
            </a:r>
          </a:p>
          <a:p>
            <a:pPr lvl="1"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Agentura ochrany přírody a krajiny ČR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Správa </a:t>
            </a:r>
            <a:r>
              <a:rPr lang="it-IT" dirty="0"/>
              <a:t>dat a dokumentace na úseku ochrany přírody a krajiny na národní i mezinárodní úrovni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cs-CZ" altLang="ru-RU" dirty="0">
                <a:ea typeface="Gulim" pitchFamily="34" charset="-127"/>
              </a:rPr>
              <a:t>Využitá data maloplošných a velkoplošných chráněných oblastí ve formátu .</a:t>
            </a:r>
            <a:r>
              <a:rPr lang="cs-CZ" altLang="ru-RU" dirty="0" err="1">
                <a:ea typeface="Gulim" pitchFamily="34" charset="-127"/>
              </a:rPr>
              <a:t>csv</a:t>
            </a: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cs-CZ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cs-CZ" altLang="ru-RU" dirty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488557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182</TotalTime>
  <Words>381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Myriad Pro</vt:lpstr>
      <vt:lpstr>template</vt:lpstr>
      <vt:lpstr>Custom Design</vt:lpstr>
      <vt:lpstr> Archeologická naleziště ČR </vt:lpstr>
      <vt:lpstr>Obsah</vt:lpstr>
      <vt:lpstr>Úvod</vt:lpstr>
      <vt:lpstr>Využitý software</vt:lpstr>
      <vt:lpstr>Použitá data</vt:lpstr>
      <vt:lpstr>Použitá data</vt:lpstr>
      <vt:lpstr>Použitá data</vt:lpstr>
      <vt:lpstr>Použitá data</vt:lpstr>
      <vt:lpstr>Použitá data</vt:lpstr>
      <vt:lpstr>Použitá data</vt:lpstr>
      <vt:lpstr>PowerPoint Presentation</vt:lpstr>
      <vt:lpstr>Práce s daty</vt:lpstr>
      <vt:lpstr>PowerPoint Presentation</vt:lpstr>
      <vt:lpstr>PowerPoint Presentation</vt:lpstr>
      <vt:lpstr>Výsledky – Histogram nalezených předmětů </vt:lpstr>
      <vt:lpstr>Výsledky – Histogram nalezišť v zónách kolem vodních toků</vt:lpstr>
      <vt:lpstr>Výsledky – Histogram nalezišť v zónách kolem sídel</vt:lpstr>
      <vt:lpstr>Výsledky – Kartogram nalezišť krajů podle poměru počtu nálezů na km2</vt:lpstr>
      <vt:lpstr>Výsledky – Kartogram nalezišť krajů podle poměru počtu nálezů na km2</vt:lpstr>
      <vt:lpstr>Závěr </vt:lpstr>
      <vt:lpstr>Děkujeme za pozornost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Name of Presentation </dc:title>
  <dc:creator>Irina</dc:creator>
  <cp:lastModifiedBy>Pane Kuzmanov</cp:lastModifiedBy>
  <cp:revision>21</cp:revision>
  <dcterms:created xsi:type="dcterms:W3CDTF">2019-02-21T16:22:34Z</dcterms:created>
  <dcterms:modified xsi:type="dcterms:W3CDTF">2021-01-20T00:10:48Z</dcterms:modified>
</cp:coreProperties>
</file>