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8" r:id="rId3"/>
    <p:sldId id="278" r:id="rId4"/>
    <p:sldId id="279" r:id="rId5"/>
    <p:sldId id="280" r:id="rId6"/>
    <p:sldId id="281" r:id="rId7"/>
    <p:sldId id="294" r:id="rId8"/>
    <p:sldId id="315" r:id="rId9"/>
    <p:sldId id="277" r:id="rId10"/>
    <p:sldId id="265" r:id="rId11"/>
    <p:sldId id="268" r:id="rId12"/>
    <p:sldId id="301" r:id="rId13"/>
    <p:sldId id="302" r:id="rId14"/>
    <p:sldId id="282" r:id="rId15"/>
    <p:sldId id="263" r:id="rId16"/>
    <p:sldId id="304" r:id="rId17"/>
    <p:sldId id="286" r:id="rId18"/>
    <p:sldId id="287" r:id="rId19"/>
    <p:sldId id="283" r:id="rId20"/>
    <p:sldId id="284" r:id="rId21"/>
    <p:sldId id="285" r:id="rId22"/>
    <p:sldId id="291" r:id="rId23"/>
    <p:sldId id="262" r:id="rId24"/>
    <p:sldId id="333" r:id="rId25"/>
    <p:sldId id="335" r:id="rId26"/>
    <p:sldId id="267" r:id="rId27"/>
    <p:sldId id="334" r:id="rId28"/>
    <p:sldId id="336" r:id="rId29"/>
    <p:sldId id="337" r:id="rId30"/>
    <p:sldId id="340" r:id="rId31"/>
    <p:sldId id="338" r:id="rId32"/>
    <p:sldId id="257" r:id="rId33"/>
    <p:sldId id="290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269" r:id="rId42"/>
    <p:sldId id="292" r:id="rId43"/>
    <p:sldId id="293" r:id="rId44"/>
    <p:sldId id="312" r:id="rId45"/>
    <p:sldId id="339" r:id="rId46"/>
    <p:sldId id="313" r:id="rId47"/>
    <p:sldId id="295" r:id="rId48"/>
    <p:sldId id="296" r:id="rId49"/>
    <p:sldId id="297" r:id="rId50"/>
    <p:sldId id="316" r:id="rId51"/>
    <p:sldId id="314" r:id="rId52"/>
    <p:sldId id="317" r:id="rId53"/>
    <p:sldId id="318" r:id="rId54"/>
    <p:sldId id="298" r:id="rId55"/>
    <p:sldId id="289" r:id="rId56"/>
    <p:sldId id="299" r:id="rId57"/>
    <p:sldId id="266" r:id="rId58"/>
    <p:sldId id="275" r:id="rId59"/>
    <p:sldId id="276" r:id="rId60"/>
    <p:sldId id="270" r:id="rId61"/>
    <p:sldId id="271" r:id="rId62"/>
    <p:sldId id="272" r:id="rId63"/>
    <p:sldId id="303" r:id="rId64"/>
    <p:sldId id="273" r:id="rId65"/>
    <p:sldId id="274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 Fundamentals" id="{BC0D1205-7AD4-425D-8333-5533AE997521}">
          <p14:sldIdLst>
            <p14:sldId id="256"/>
          </p14:sldIdLst>
        </p14:section>
        <p14:section name="Getting Started" id="{160CF85C-7368-4394-BC1B-9F5FCEBE266C}">
          <p14:sldIdLst>
            <p14:sldId id="258"/>
            <p14:sldId id="278"/>
            <p14:sldId id="279"/>
            <p14:sldId id="280"/>
            <p14:sldId id="281"/>
            <p14:sldId id="294"/>
            <p14:sldId id="315"/>
          </p14:sldIdLst>
        </p14:section>
        <p14:section name="Syntax" id="{93E2F39E-F5D1-4796-A79D-713B13EE673F}">
          <p14:sldIdLst>
            <p14:sldId id="277"/>
            <p14:sldId id="265"/>
            <p14:sldId id="268"/>
            <p14:sldId id="301"/>
            <p14:sldId id="302"/>
            <p14:sldId id="282"/>
            <p14:sldId id="263"/>
            <p14:sldId id="304"/>
            <p14:sldId id="286"/>
            <p14:sldId id="287"/>
            <p14:sldId id="283"/>
            <p14:sldId id="284"/>
            <p14:sldId id="285"/>
          </p14:sldIdLst>
        </p14:section>
        <p14:section name="Libraries &amp; Console I/O" id="{6453205B-D47B-4BDF-ABDC-63FA484CCCD8}">
          <p14:sldIdLst>
            <p14:sldId id="291"/>
            <p14:sldId id="262"/>
            <p14:sldId id="333"/>
            <p14:sldId id="335"/>
            <p14:sldId id="267"/>
            <p14:sldId id="334"/>
            <p14:sldId id="336"/>
            <p14:sldId id="337"/>
            <p14:sldId id="340"/>
            <p14:sldId id="338"/>
            <p14:sldId id="257"/>
            <p14:sldId id="290"/>
            <p14:sldId id="305"/>
            <p14:sldId id="306"/>
            <p14:sldId id="307"/>
            <p14:sldId id="308"/>
            <p14:sldId id="309"/>
            <p14:sldId id="310"/>
            <p14:sldId id="311"/>
            <p14:sldId id="269"/>
            <p14:sldId id="292"/>
            <p14:sldId id="293"/>
            <p14:sldId id="312"/>
            <p14:sldId id="339"/>
            <p14:sldId id="313"/>
            <p14:sldId id="295"/>
          </p14:sldIdLst>
        </p14:section>
        <p14:section name="Flow Control &amp; Classes" id="{E5FF15D0-B009-46AA-9342-C5D56092207A}">
          <p14:sldIdLst>
            <p14:sldId id="296"/>
            <p14:sldId id="297"/>
            <p14:sldId id="316"/>
            <p14:sldId id="314"/>
            <p14:sldId id="317"/>
            <p14:sldId id="318"/>
            <p14:sldId id="298"/>
            <p14:sldId id="289"/>
            <p14:sldId id="299"/>
            <p14:sldId id="266"/>
            <p14:sldId id="275"/>
            <p14:sldId id="276"/>
          </p14:sldIdLst>
        </p14:section>
        <p14:section name="Unsupported Features" id="{0C4020C4-CC7D-4CF3-83B8-B6A366FC61D7}">
          <p14:sldIdLst>
            <p14:sldId id="270"/>
            <p14:sldId id="271"/>
            <p14:sldId id="272"/>
            <p14:sldId id="303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6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5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2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0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rasoft.com/" TargetMode="External"/><Relationship Id="rId2" Type="http://schemas.openxmlformats.org/officeDocument/2006/relationships/hyperlink" Target="http://www.wctc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mcat.apache.org/tomcat-9.0-doc/api/index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jackcmeyer/what-s-new-in-java-15-record-44b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152-130 Module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Runtime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 supports the JVM</a:t>
            </a:r>
          </a:p>
          <a:p>
            <a:pPr lvl="1"/>
            <a:r>
              <a:rPr lang="en-US" sz="3000" dirty="0"/>
              <a:t>Java Virtual Machine</a:t>
            </a:r>
          </a:p>
          <a:p>
            <a:r>
              <a:rPr lang="en-US" sz="3200" dirty="0"/>
              <a:t>C# supports the CLR</a:t>
            </a:r>
          </a:p>
          <a:p>
            <a:pPr lvl="1"/>
            <a:r>
              <a:rPr lang="en-US" sz="3000" dirty="0"/>
              <a:t>Common Language Runtime</a:t>
            </a:r>
          </a:p>
        </p:txBody>
      </p:sp>
    </p:spTree>
    <p:extLst>
      <p:ext uri="{BB962C8B-B14F-4D97-AF65-F5344CB8AC3E}">
        <p14:creationId xmlns:p14="http://schemas.microsoft.com/office/powerpoint/2010/main" val="199422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Variables </a:t>
            </a:r>
            <a:r>
              <a:rPr lang="en-US" sz="3200" dirty="0"/>
              <a:t>and methods are </a:t>
            </a:r>
            <a:r>
              <a:rPr lang="en-US" sz="3200" dirty="0" err="1"/>
              <a:t>camelCase</a:t>
            </a:r>
            <a:endParaRPr lang="en-US" sz="3200" dirty="0"/>
          </a:p>
          <a:p>
            <a:r>
              <a:rPr lang="en-US" sz="3200" dirty="0"/>
              <a:t>Class names are </a:t>
            </a:r>
            <a:r>
              <a:rPr lang="en-US" sz="3200" dirty="0" err="1"/>
              <a:t>PascalCase</a:t>
            </a:r>
            <a:endParaRPr lang="en-US" sz="3200" dirty="0"/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400" dirty="0"/>
              <a:t> is a class</a:t>
            </a:r>
          </a:p>
        </p:txBody>
      </p:sp>
    </p:spTree>
    <p:extLst>
      <p:ext uri="{BB962C8B-B14F-4D97-AF65-F5344CB8AC3E}">
        <p14:creationId xmlns:p14="http://schemas.microsoft.com/office/powerpoint/2010/main" val="194150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</a:t>
            </a:r>
            <a:r>
              <a:rPr lang="en-US"/>
              <a:t>String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200"/>
              <a:t> class is w</a:t>
            </a:r>
            <a:r>
              <a:rPr lang="en-US" sz="3000"/>
              <a:t>ithin </a:t>
            </a:r>
            <a:r>
              <a:rPr lang="en-US" sz="3000" dirty="0"/>
              <a:t>the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3000" dirty="0"/>
              <a:t> package</a:t>
            </a:r>
          </a:p>
          <a:p>
            <a:r>
              <a:rPr lang="en-US" sz="3200" dirty="0"/>
              <a:t>Similar to C#, Java also noted the frequent use of Strings and made it feel comparable to a primitive </a:t>
            </a:r>
            <a:r>
              <a:rPr lang="en-US" sz="3200"/>
              <a:t>data type</a:t>
            </a:r>
          </a:p>
          <a:p>
            <a:pPr marL="0" indent="0">
              <a:buNone/>
            </a:pPr>
            <a:r>
              <a:rPr lang="en-US" sz="3200">
                <a:cs typeface="Courier New" panose="02070309020205020404" pitchFamily="49" charset="0"/>
              </a:rPr>
              <a:t>However, String is uppercase to denote that it is a class</a:t>
            </a:r>
          </a:p>
          <a:p>
            <a:pPr marL="0" indent="0">
              <a:buNone/>
            </a:pPr>
            <a:b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3200"/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String homeAddress =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Main St"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5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cs typeface="Courier New" panose="02070309020205020404" pitchFamily="49" charset="0"/>
              </a:rPr>
              <a:t>Do not </a:t>
            </a:r>
            <a:r>
              <a:rPr lang="en-US" sz="3200" b="1" dirty="0">
                <a:cs typeface="Courier New" panose="02070309020205020404" pitchFamily="49" charset="0"/>
              </a:rPr>
              <a:t>use == operator when comparing strings in Java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Use the built-in .equals() or .</a:t>
            </a:r>
            <a:r>
              <a:rPr lang="en-US" sz="3200" dirty="0" err="1">
                <a:cs typeface="Courier New" panose="02070309020205020404" pitchFamily="49" charset="0"/>
              </a:rPr>
              <a:t>equalsIgnoreCase</a:t>
            </a:r>
            <a:r>
              <a:rPr lang="en-US" sz="3200">
                <a:cs typeface="Courier New" panose="02070309020205020404" pitchFamily="49" charset="0"/>
              </a:rPr>
              <a:t>() methods</a:t>
            </a:r>
          </a:p>
          <a:p>
            <a:r>
              <a:rPr lang="en-US" sz="3200">
                <a:cs typeface="Courier New" panose="02070309020205020404" pitchFamily="49" charset="0"/>
              </a:rPr>
              <a:t>Pass the other string as an argument</a:t>
            </a:r>
            <a:endParaRPr lang="en-US" sz="3200" dirty="0">
              <a:cs typeface="Courier New" panose="02070309020205020404" pitchFamily="49" charset="0"/>
            </a:endParaRPr>
          </a:p>
          <a:p>
            <a:endParaRPr lang="en-US">
              <a:cs typeface="Courier New" panose="02070309020205020404" pitchFamily="49" charset="0"/>
            </a:endParaRPr>
          </a:p>
          <a:p>
            <a:br>
              <a:rPr lang="en-US" dirty="0">
                <a:cs typeface="Courier New" panose="02070309020205020404" pitchFamily="49" charset="0"/>
              </a:rPr>
            </a:b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shipAddress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"5544 Lake Dr"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shipAddress.equals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homeAddress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0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Create a method called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testMessage()</a:t>
            </a:r>
            <a:r>
              <a:rPr lang="en-US" sz="3200" dirty="0"/>
              <a:t> that returns the string </a:t>
            </a:r>
            <a:r>
              <a:rPr lang="en-US" sz="3200"/>
              <a:t>literal "Hello</a:t>
            </a:r>
            <a:r>
              <a:rPr lang="en-US" sz="3200" dirty="0"/>
              <a:t>, </a:t>
            </a:r>
            <a:r>
              <a:rPr lang="en-US" sz="3200"/>
              <a:t>World!"</a:t>
            </a:r>
            <a:endParaRPr lang="en-US" sz="3200" dirty="0"/>
          </a:p>
          <a:p>
            <a:endParaRPr lang="en-US" sz="3200"/>
          </a:p>
          <a:p>
            <a:r>
              <a:rPr lang="en-US" sz="3200"/>
              <a:t>In </a:t>
            </a:r>
            <a:r>
              <a:rPr lang="en-US" sz="3200" dirty="0"/>
              <a:t>main, create a String object called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3200" dirty="0"/>
              <a:t> that holds the returned value of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testMessage()</a:t>
            </a:r>
            <a:r>
              <a:rPr lang="en-US" sz="3200" dirty="0"/>
              <a:t>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6285-8CB9-4687-99B1-ED33C56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Variable Declaration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CFB-DD32-429E-B7E4-828C0901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Boolean </a:t>
            </a:r>
            <a:r>
              <a:rPr lang="en-US" sz="3200" dirty="0"/>
              <a:t>variables are declared with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200" dirty="0"/>
              <a:t> instead of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US" sz="3200" dirty="0"/>
          </a:p>
          <a:p>
            <a:r>
              <a:rPr lang="en-US" sz="3200" dirty="0"/>
              <a:t>Constants are declared with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3200" dirty="0"/>
              <a:t> instead of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The remaining syntax for variable declaration is identical across both languages</a:t>
            </a:r>
          </a:p>
        </p:txBody>
      </p:sp>
    </p:spTree>
    <p:extLst>
      <p:ext uri="{BB962C8B-B14F-4D97-AF65-F5344CB8AC3E}">
        <p14:creationId xmlns:p14="http://schemas.microsoft.com/office/powerpoint/2010/main" val="290995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6285-8CB9-4687-99B1-ED33C56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Number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CFB-DD32-429E-B7E4-828C0901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C# supports signed and unsigned data types</a:t>
            </a:r>
          </a:p>
          <a:p>
            <a:r>
              <a:rPr lang="en-US" sz="3200" dirty="0"/>
              <a:t>Java only supports the six signed numeric data types</a:t>
            </a:r>
          </a:p>
          <a:p>
            <a:pPr lvl="1"/>
            <a:r>
              <a:rPr lang="en-US" sz="2800"/>
              <a:t>byte - 8 bit whole number</a:t>
            </a:r>
            <a:endParaRPr lang="en-US" sz="2800" dirty="0"/>
          </a:p>
          <a:p>
            <a:pPr lvl="1"/>
            <a:r>
              <a:rPr lang="en-US" sz="2800"/>
              <a:t>short - 16 bit whole number</a:t>
            </a:r>
          </a:p>
          <a:p>
            <a:pPr lvl="1"/>
            <a:r>
              <a:rPr lang="en-US" sz="2800" b="1"/>
              <a:t>int - 32 bit whole number (default for integer literals)</a:t>
            </a:r>
            <a:endParaRPr lang="en-US" sz="2800" b="1" dirty="0"/>
          </a:p>
          <a:p>
            <a:pPr lvl="1"/>
            <a:r>
              <a:rPr lang="en-US" sz="2800"/>
              <a:t>long - 64 bit whole number</a:t>
            </a:r>
            <a:endParaRPr lang="en-US" sz="2800" dirty="0"/>
          </a:p>
          <a:p>
            <a:pPr lvl="1"/>
            <a:r>
              <a:rPr lang="en-US" sz="2800"/>
              <a:t>float - 32 bit decimal number</a:t>
            </a:r>
            <a:endParaRPr lang="en-US" sz="2800" dirty="0"/>
          </a:p>
          <a:p>
            <a:pPr lvl="1"/>
            <a:r>
              <a:rPr lang="en-US" sz="2800" b="1"/>
              <a:t>double - 64 bit decimal number (default for floating point literals)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7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Create an integer counter variable called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r>
              <a:rPr lang="en-US" sz="3000" dirty="0"/>
              <a:t>Using the dot operator, explore the built-in String methods available within your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3000" dirty="0"/>
              <a:t> object</a:t>
            </a:r>
          </a:p>
          <a:p>
            <a:r>
              <a:rPr lang="en-US" sz="3000" dirty="0"/>
              <a:t>Using a for loop, iterate through each character in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3000" dirty="0"/>
              <a:t> and increment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3000" dirty="0"/>
              <a:t> each time you find the letter </a:t>
            </a:r>
            <a:r>
              <a:rPr lang="en-US" sz="3000" i="1" dirty="0"/>
              <a:t>o</a:t>
            </a:r>
          </a:p>
          <a:p>
            <a:r>
              <a:rPr lang="en-US" sz="3000" dirty="0"/>
              <a:t>Create a </a:t>
            </a:r>
            <a:r>
              <a:rPr lang="en-US" sz="3000" dirty="0" err="1"/>
              <a:t>boolean</a:t>
            </a:r>
            <a:r>
              <a:rPr lang="en-US" sz="3000" dirty="0"/>
              <a:t> variable called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  <a:p>
            <a:r>
              <a:rPr lang="en-US" sz="3000" dirty="0"/>
              <a:t>If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3000" dirty="0"/>
              <a:t> has a value greater than zero, set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3000" dirty="0"/>
              <a:t> equal to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999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1146" y="1295400"/>
            <a:ext cx="5190066" cy="4724400"/>
          </a:xfrm>
        </p:spPr>
        <p:txBody>
          <a:bodyPr anchor="t"/>
          <a:lstStyle/>
          <a:p>
            <a:r>
              <a:rPr lang="en-US" sz="3200" dirty="0"/>
              <a:t>To see a quick view of the documentation of any class method from the Java API while scrolling through them</a:t>
            </a:r>
          </a:p>
          <a:p>
            <a:r>
              <a:rPr lang="en-US" sz="3200" dirty="0"/>
              <a:t>ShortKey: Ctrl + Q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Method Documentation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7482" y="3743325"/>
            <a:ext cx="6439742" cy="2910899"/>
            <a:chOff x="5367482" y="3743325"/>
            <a:chExt cx="6439742" cy="29108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350" t="29843" r="33684" b="28625"/>
            <a:stretch/>
          </p:blipFill>
          <p:spPr>
            <a:xfrm>
              <a:off x="5367482" y="3934114"/>
              <a:ext cx="3131603" cy="27201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2563" t="26923" r="898" b="33647"/>
            <a:stretch/>
          </p:blipFill>
          <p:spPr>
            <a:xfrm>
              <a:off x="8112150" y="3743325"/>
              <a:ext cx="3695074" cy="2582451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126" y="1737359"/>
            <a:ext cx="2772165" cy="459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87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6285-8CB9-4687-99B1-ED33C56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CFB-DD32-429E-B7E4-828C0901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Arrays</a:t>
            </a:r>
          </a:p>
          <a:p>
            <a:pPr lvl="1"/>
            <a:r>
              <a:rPr lang="en-US" sz="3000" dirty="0"/>
              <a:t>Can be declared with the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3000" dirty="0"/>
              <a:t> after the data type or after the identifier</a:t>
            </a:r>
          </a:p>
          <a:p>
            <a:pPr lvl="2"/>
            <a:r>
              <a:rPr lang="en-US" sz="2800" dirty="0"/>
              <a:t>This allows you to declare multiple variables of the same data type in one statement with the option of some variables being arrays</a:t>
            </a:r>
          </a:p>
          <a:p>
            <a:pPr lvl="2"/>
            <a:r>
              <a:rPr lang="en-US" sz="2800" dirty="0"/>
              <a:t>In C#, they can only be immediately after the data type</a:t>
            </a:r>
          </a:p>
          <a:p>
            <a:pPr lvl="1"/>
            <a:r>
              <a:rPr lang="en-US" sz="3000" dirty="0"/>
              <a:t>Built-in constant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3000" dirty="0"/>
              <a:t> returns the size of the array</a:t>
            </a:r>
          </a:p>
        </p:txBody>
      </p:sp>
    </p:spTree>
    <p:extLst>
      <p:ext uri="{BB962C8B-B14F-4D97-AF65-F5344CB8AC3E}">
        <p14:creationId xmlns:p14="http://schemas.microsoft.com/office/powerpoint/2010/main" val="10572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1A2-1036-4CC7-B41B-30832DD0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w/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DFDE1-B2F9-419A-86CC-5DF4F27AE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1.0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8772" y="3191690"/>
            <a:ext cx="6161892" cy="10211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04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an integer constant called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3000" dirty="0"/>
              <a:t> that is initialized to 25 </a:t>
            </a:r>
          </a:p>
          <a:p>
            <a:r>
              <a:rPr lang="en-US" sz="3000" dirty="0"/>
              <a:t>Create a character array called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n-US" sz="3000" dirty="0"/>
              <a:t> initialized with a length of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3000" dirty="0"/>
              <a:t>Assign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n-US" sz="3000" dirty="0"/>
              <a:t> all of the characters in the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3000" dirty="0"/>
              <a:t> variable</a:t>
            </a:r>
          </a:p>
          <a:p>
            <a:pPr lvl="1"/>
            <a:r>
              <a:rPr lang="en-US" sz="2800" dirty="0"/>
              <a:t>Hint: use a built-in String method to convert message into a character array</a:t>
            </a:r>
          </a:p>
          <a:p>
            <a:r>
              <a:rPr lang="en-US" sz="3000" dirty="0"/>
              <a:t>Update your for loop to use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n-US" sz="3000" dirty="0"/>
              <a:t> instead of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99398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1146" y="1295400"/>
            <a:ext cx="5190066" cy="4724400"/>
          </a:xfrm>
        </p:spPr>
        <p:txBody>
          <a:bodyPr anchor="t">
            <a:normAutofit/>
          </a:bodyPr>
          <a:lstStyle/>
          <a:p>
            <a:r>
              <a:rPr lang="en-US" sz="3200" dirty="0"/>
              <a:t>To comment out sections of code, highlight the lines and use the following as a toggle</a:t>
            </a:r>
          </a:p>
          <a:p>
            <a:pPr lvl="1"/>
            <a:r>
              <a:rPr lang="en-US" sz="3000" dirty="0"/>
              <a:t>ShortKey: Ctrl + /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Comment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126" y="1737359"/>
            <a:ext cx="2772165" cy="459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22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1A2-1036-4CC7-B41B-30832DD0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/>
              <a:t>Libraries &amp; Console I/O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39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Java API</a:t>
            </a:r>
          </a:p>
          <a:p>
            <a:pPr lvl="1"/>
            <a:r>
              <a:rPr lang="en-US" sz="3000" dirty="0"/>
              <a:t>Application Programming Interface</a:t>
            </a:r>
          </a:p>
          <a:p>
            <a:r>
              <a:rPr lang="en-US" sz="3200" dirty="0"/>
              <a:t>The .NET Framework FCL</a:t>
            </a:r>
          </a:p>
          <a:p>
            <a:pPr lvl="1"/>
            <a:r>
              <a:rPr lang="en-US" sz="3000" dirty="0"/>
              <a:t>Framework Class Library</a:t>
            </a:r>
          </a:p>
          <a:p>
            <a:r>
              <a:rPr lang="en-US" sz="3200" dirty="0"/>
              <a:t>Libraries of prewritten classes</a:t>
            </a:r>
          </a:p>
          <a:p>
            <a:pPr lvl="1"/>
            <a:r>
              <a:rPr lang="en-US" sz="3000" dirty="0"/>
              <a:t>The classes and their methods are available to all programs</a:t>
            </a:r>
          </a:p>
        </p:txBody>
      </p:sp>
    </p:spTree>
    <p:extLst>
      <p:ext uri="{BB962C8B-B14F-4D97-AF65-F5344CB8AC3E}">
        <p14:creationId xmlns:p14="http://schemas.microsoft.com/office/powerpoint/2010/main" val="214273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A45DA-70D1-488B-BC93-E5460033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91CCD-AE50-4964-BEA2-16AA4DE87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Classes in the Java API are organized into packages</a:t>
            </a:r>
          </a:p>
          <a:p>
            <a:r>
              <a:rPr lang="en-US" sz="3200"/>
              <a:t>Groups of related classes</a:t>
            </a:r>
          </a:p>
          <a:p>
            <a:pPr lvl="1"/>
            <a:r>
              <a:rPr lang="en-US" sz="3000"/>
              <a:t>java.io contains input/output classes</a:t>
            </a:r>
          </a:p>
          <a:p>
            <a:pPr lvl="1"/>
            <a:r>
              <a:rPr lang="en-US" sz="3000"/>
              <a:t>java.util contains utilities</a:t>
            </a:r>
          </a:p>
          <a:p>
            <a:endParaRPr lang="en-US" sz="3200"/>
          </a:p>
          <a:p>
            <a:r>
              <a:rPr lang="en-US" sz="3200"/>
              <a:t>Folder hierarchy separated by dots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7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609F-B543-46BB-AD50-D96CD874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E64D-AE2C-4997-AF45-5F4D7A0C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/>
              <a:t>Third-party Java classes use their domain name (backwards) as the top-level package</a:t>
            </a:r>
          </a:p>
          <a:p>
            <a:r>
              <a:rPr lang="en-US" sz="2800">
                <a:hlinkClick r:id="rId2"/>
              </a:rPr>
              <a:t>www.wctc.edu</a:t>
            </a:r>
            <a:endParaRPr lang="en-US" sz="28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package edu.wctc;</a:t>
            </a:r>
          </a:p>
          <a:p>
            <a:r>
              <a:rPr lang="en-US" sz="2800">
                <a:hlinkClick r:id="rId3"/>
              </a:rPr>
              <a:t>www.indrasoft.com</a:t>
            </a:r>
            <a:endParaRPr lang="en-US" sz="28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package com.indrasoft;</a:t>
            </a:r>
          </a:p>
          <a:p>
            <a:r>
              <a:rPr lang="en-US" sz="2800">
                <a:hlinkClick r:id="rId4"/>
              </a:rPr>
              <a:t>tomcat.apache.org</a:t>
            </a:r>
            <a:endParaRPr lang="en-US" sz="28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package org.apache.tomcat;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Importing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You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3200" dirty="0"/>
              <a:t> classes instead of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3200" dirty="0"/>
              <a:t> them</a:t>
            </a:r>
          </a:p>
          <a:p>
            <a:r>
              <a:rPr lang="en-US" sz="3200"/>
              <a:t>The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3200"/>
              <a:t> package is imported implicitly with every Java project</a:t>
            </a:r>
          </a:p>
          <a:p>
            <a:r>
              <a:rPr lang="en-US" sz="3200"/>
              <a:t>It contains fundamental classes used in most Java programs</a:t>
            </a:r>
          </a:p>
          <a:p>
            <a:endParaRPr lang="en-US" sz="320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970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87C3-5CE2-4087-8FB0-A3BA623E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3F59-70CE-4C29-9D8D-0E080A2F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Classes in the java.lang package (like String and System) are automatically available</a:t>
            </a:r>
          </a:p>
          <a:p>
            <a:r>
              <a:rPr lang="en-US" sz="3200"/>
              <a:t>Everything else must be imported</a:t>
            </a:r>
          </a:p>
          <a:p>
            <a:endParaRPr lang="en-US" sz="3200"/>
          </a:p>
          <a:p>
            <a:r>
              <a:rPr lang="en-US" sz="3200"/>
              <a:t>Imports tell the compiler where to find the class</a:t>
            </a:r>
          </a:p>
          <a:p>
            <a:r>
              <a:rPr lang="en-US" sz="3200"/>
              <a:t>What if you wrote a class named String or Math?</a:t>
            </a:r>
          </a:p>
        </p:txBody>
      </p:sp>
    </p:spTree>
    <p:extLst>
      <p:ext uri="{BB962C8B-B14F-4D97-AF65-F5344CB8AC3E}">
        <p14:creationId xmlns:p14="http://schemas.microsoft.com/office/powerpoint/2010/main" val="136723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19EE-2C4C-4317-9153-6BB9048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vs. Wildcard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8BBE-4720-4303-84F7-2803B3DB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Can import a class two ways</a:t>
            </a:r>
          </a:p>
          <a:p>
            <a:r>
              <a:rPr lang="en-US" sz="3200"/>
              <a:t>Explicit imports a single class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/>
              <a:t>Wildcard imports a single package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</p:txBody>
      </p:sp>
    </p:spTree>
    <p:extLst>
      <p:ext uri="{BB962C8B-B14F-4D97-AF65-F5344CB8AC3E}">
        <p14:creationId xmlns:p14="http://schemas.microsoft.com/office/powerpoint/2010/main" val="3968712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B5F9-DCF3-4172-BE78-7D34E019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B78B-BECA-48DA-86FE-288411F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Makes everything in the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3200"/>
              <a:t> package available</a:t>
            </a:r>
          </a:p>
          <a:p>
            <a:r>
              <a:rPr lang="en-US" sz="3200"/>
              <a:t>Not recursive!</a:t>
            </a:r>
          </a:p>
          <a:p>
            <a:r>
              <a:rPr lang="en-US" sz="3200"/>
              <a:t>Will </a:t>
            </a:r>
            <a:r>
              <a:rPr lang="en-US" sz="3200" b="1"/>
              <a:t>not</a:t>
            </a:r>
            <a:r>
              <a:rPr lang="en-US" sz="3200"/>
              <a:t> import sub-packages like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sz="3200"/>
              <a:t> or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java.util.prefs</a:t>
            </a:r>
          </a:p>
          <a:p>
            <a:endParaRPr lang="en-US" sz="3200"/>
          </a:p>
          <a:p>
            <a:r>
              <a:rPr lang="en-US" sz="3200"/>
              <a:t>Does not affect the size or performance of your program versus explicit imports</a:t>
            </a:r>
          </a:p>
        </p:txBody>
      </p:sp>
    </p:spTree>
    <p:extLst>
      <p:ext uri="{BB962C8B-B14F-4D97-AF65-F5344CB8AC3E}">
        <p14:creationId xmlns:p14="http://schemas.microsoft.com/office/powerpoint/2010/main" val="7970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 IntelliJ</a:t>
            </a:r>
          </a:p>
          <a:p>
            <a:r>
              <a:rPr lang="en-US" sz="3200" dirty="0"/>
              <a:t>File &gt; New &gt; Project</a:t>
            </a:r>
          </a:p>
          <a:p>
            <a:pPr lvl="1"/>
            <a:r>
              <a:rPr lang="en-US" sz="3000" dirty="0"/>
              <a:t>Ensure Java is chosen as the project type and click Next</a:t>
            </a:r>
          </a:p>
          <a:p>
            <a:pPr lvl="1"/>
            <a:r>
              <a:rPr lang="en-US" sz="3000" dirty="0"/>
              <a:t>Check </a:t>
            </a:r>
            <a:r>
              <a:rPr lang="en-US" sz="3000" i="1" dirty="0"/>
              <a:t>Create project from template </a:t>
            </a:r>
            <a:r>
              <a:rPr lang="en-US" sz="3000" dirty="0"/>
              <a:t>with </a:t>
            </a:r>
            <a:r>
              <a:rPr lang="en-US" sz="3000" i="1" dirty="0"/>
              <a:t>Command Line App </a:t>
            </a:r>
            <a:r>
              <a:rPr lang="en-US" sz="3000" dirty="0"/>
              <a:t>highlighted and click Next</a:t>
            </a:r>
          </a:p>
          <a:p>
            <a:pPr lvl="1"/>
            <a:r>
              <a:rPr lang="en-US" sz="3000" dirty="0"/>
              <a:t>Type Module1 for the Project Name</a:t>
            </a:r>
          </a:p>
          <a:p>
            <a:pPr lvl="1"/>
            <a:r>
              <a:rPr lang="en-US" sz="3000" dirty="0"/>
              <a:t>Type </a:t>
            </a:r>
            <a:r>
              <a:rPr lang="en-US" sz="3000" dirty="0" err="1"/>
              <a:t>edu.wctc</a:t>
            </a:r>
            <a:r>
              <a:rPr lang="en-US" sz="3000" dirty="0"/>
              <a:t> for the Base Package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94977" y="1011981"/>
            <a:ext cx="3831254" cy="634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200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1146" y="1295400"/>
            <a:ext cx="5190066" cy="4724400"/>
          </a:xfrm>
        </p:spPr>
        <p:txBody>
          <a:bodyPr anchor="t">
            <a:normAutofit/>
          </a:bodyPr>
          <a:lstStyle/>
          <a:p>
            <a:r>
              <a:rPr lang="en-US" sz="2800"/>
              <a:t>File &gt; Settings</a:t>
            </a:r>
          </a:p>
          <a:p>
            <a:r>
              <a:rPr lang="en-US" sz="2800"/>
              <a:t>Editor &gt; General &gt; Auto Import</a:t>
            </a:r>
          </a:p>
          <a:p>
            <a:r>
              <a:rPr lang="en-US" sz="2800"/>
              <a:t>Under Java, check the box to "Add unambiguous imports on the fly"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Automatically Import Classes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126" y="1737359"/>
            <a:ext cx="2772165" cy="459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2C3F4C-B8C8-4FD3-9672-050C1876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22" y="3914775"/>
            <a:ext cx="5237490" cy="17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2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A1C5-A1DA-4B42-8C78-B3153765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 in Your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F6BD-9214-48FE-B19D-4F5A3525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It is best practice to </a:t>
            </a:r>
            <a:r>
              <a:rPr lang="en-US" sz="3200" b="1"/>
              <a:t>not</a:t>
            </a:r>
            <a:r>
              <a:rPr lang="en-US" sz="3200"/>
              <a:t> create classes in the root package (directly inside the blue </a:t>
            </a:r>
            <a:r>
              <a:rPr lang="en-US" sz="3200" i="1"/>
              <a:t>src</a:t>
            </a:r>
            <a:r>
              <a:rPr lang="en-US" sz="3200"/>
              <a:t> folder)</a:t>
            </a:r>
          </a:p>
          <a:p>
            <a:r>
              <a:rPr lang="en-US" sz="3200"/>
              <a:t>If you own a domain, you can use it as your package structure</a:t>
            </a:r>
          </a:p>
          <a:p>
            <a:r>
              <a:rPr lang="en-US" sz="3200"/>
              <a:t>Otherwise, use edu.wctc</a:t>
            </a:r>
          </a:p>
          <a:p>
            <a:r>
              <a:rPr lang="en-US" sz="3200"/>
              <a:t>Feel free to create additional</a:t>
            </a:r>
            <a:br>
              <a:rPr lang="en-US" sz="3200"/>
            </a:br>
            <a:r>
              <a:rPr lang="en-US" sz="3200"/>
              <a:t>packages (folders) to organize</a:t>
            </a:r>
            <a:br>
              <a:rPr lang="en-US" sz="3200"/>
            </a:br>
            <a:r>
              <a:rPr lang="en-US" sz="3200"/>
              <a:t>your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63ACB-2207-45D9-819A-F21F687D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08" y="3670533"/>
            <a:ext cx="3867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97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cs typeface="Courier New" panose="02070309020205020404" pitchFamily="49" charset="0"/>
              </a:rPr>
              <a:t>The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/>
              <a:t> class p</a:t>
            </a:r>
            <a:r>
              <a:rPr lang="en-US" sz="3000"/>
              <a:t>erforms </a:t>
            </a:r>
            <a:r>
              <a:rPr lang="en-US" sz="3000" dirty="0"/>
              <a:t>system-level operations</a:t>
            </a:r>
          </a:p>
          <a:p>
            <a:r>
              <a:rPr lang="en-US" sz="3200" dirty="0"/>
              <a:t>Part of the Java API</a:t>
            </a:r>
          </a:p>
          <a:p>
            <a:r>
              <a:rPr lang="en-US" sz="3200" dirty="0"/>
              <a:t>Contains a static object called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  <a:p>
            <a:pPr lvl="1"/>
            <a:r>
              <a:rPr lang="en-US" sz="2800" dirty="0"/>
              <a:t>An open connection to the standard output stream</a:t>
            </a:r>
          </a:p>
          <a:p>
            <a:pPr lvl="1"/>
            <a:r>
              <a:rPr lang="en-US" sz="2800"/>
              <a:t>Methods </a:t>
            </a:r>
            <a:r>
              <a:rPr lang="en-US" sz="2800" dirty="0"/>
              <a:t>available to print output data</a:t>
            </a:r>
          </a:p>
        </p:txBody>
      </p:sp>
    </p:spTree>
    <p:extLst>
      <p:ext uri="{BB962C8B-B14F-4D97-AF65-F5344CB8AC3E}">
        <p14:creationId xmlns:p14="http://schemas.microsoft.com/office/powerpoint/2010/main" val="150383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0571"/>
            <a:ext cx="10418884" cy="4086058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System.out.print()</a:t>
            </a:r>
          </a:p>
          <a:p>
            <a:pPr lvl="1"/>
            <a:r>
              <a:rPr lang="en-US" sz="2800"/>
              <a:t>Pronounced "system-dot-out-dot-print"</a:t>
            </a:r>
            <a:endParaRPr lang="en-US" sz="2800" dirty="0"/>
          </a:p>
          <a:p>
            <a:pPr lvl="1"/>
            <a:r>
              <a:rPr lang="en-US" sz="2800" dirty="0"/>
              <a:t>Displays a value to the standard output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System.out.println()</a:t>
            </a:r>
          </a:p>
          <a:p>
            <a:pPr lvl="1"/>
            <a:r>
              <a:rPr lang="en-US" sz="2800" dirty="0"/>
              <a:t>Displays a value to the </a:t>
            </a:r>
            <a:r>
              <a:rPr lang="en-US" sz="2800"/>
              <a:t>standard output</a:t>
            </a:r>
          </a:p>
          <a:p>
            <a:pPr lvl="1"/>
            <a:r>
              <a:rPr lang="en-US" sz="2800"/>
              <a:t>Advances </a:t>
            </a:r>
            <a:r>
              <a:rPr lang="en-US" sz="2800" dirty="0"/>
              <a:t>the cursor to the beginning of the next line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System.out.printf()</a:t>
            </a:r>
          </a:p>
          <a:p>
            <a:pPr lvl="1"/>
            <a:r>
              <a:rPr lang="en-US" sz="2800" dirty="0"/>
              <a:t>Displays a value to the </a:t>
            </a:r>
            <a:r>
              <a:rPr lang="en-US" sz="2800"/>
              <a:t>standard output</a:t>
            </a:r>
          </a:p>
          <a:p>
            <a:pPr lvl="1"/>
            <a:r>
              <a:rPr lang="en-US" sz="2800"/>
              <a:t>Allows </a:t>
            </a:r>
            <a:r>
              <a:rPr lang="en-US" sz="2800" dirty="0"/>
              <a:t>for </a:t>
            </a:r>
            <a:r>
              <a:rPr lang="en-US" sz="2800"/>
              <a:t>additional formatting (similar to interpolated strings)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76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</a:t>
            </a:r>
            <a:r>
              <a:rPr lang="en-US" sz="4800">
                <a:cs typeface="Courier New" panose="02070309020205020404" pitchFamily="49" charset="0"/>
              </a:rPr>
              <a:t>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0571"/>
            <a:ext cx="10418884" cy="4086058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3200"/>
              <a:t>Conversion characters are placeholders </a:t>
            </a:r>
            <a:r>
              <a:rPr lang="en-US" sz="3200" dirty="0"/>
              <a:t>for formatted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600" dirty="0"/>
              <a:t> </a:t>
            </a:r>
            <a:r>
              <a:rPr lang="en-US" sz="2600"/>
              <a:t>for chars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600" dirty="0"/>
              <a:t> for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600" dirty="0"/>
              <a:t> </a:t>
            </a:r>
            <a:r>
              <a:rPr lang="en-US" sz="2600"/>
              <a:t>for integer </a:t>
            </a:r>
            <a:r>
              <a:rPr lang="en-US" sz="2600" dirty="0"/>
              <a:t>values (byte, short, int, or long)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600" dirty="0"/>
              <a:t> for floating-point values (float or double)</a:t>
            </a:r>
          </a:p>
          <a:p>
            <a:pPr marL="384048" lvl="2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double num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123.456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is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num);</a:t>
            </a:r>
            <a:endParaRPr lang="en-US" sz="2800" b="1" dirty="0"/>
          </a:p>
          <a:p>
            <a:pPr marL="384048" lvl="2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The value is 123.456000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8122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0571"/>
            <a:ext cx="10418884" cy="408605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general format is: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%[flags][width][.precision]conversion</a:t>
            </a:r>
          </a:p>
          <a:p>
            <a:endParaRPr lang="en-US" sz="32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dirty="0"/>
              <a:t> – Always start with %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sz="2800" dirty="0"/>
              <a:t> – Optional, formatting options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800" dirty="0"/>
              <a:t> – Optional, the minimum field width (useful for columns)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.precision</a:t>
            </a:r>
            <a:r>
              <a:rPr lang="en-US" sz="2800" dirty="0"/>
              <a:t> – Optional, the number of decimal places to round to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2800" dirty="0"/>
              <a:t> – The conversion character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74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Rounding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0571"/>
            <a:ext cx="10418884" cy="408605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Between the % and the conversion character,  add a .X</a:t>
            </a:r>
          </a:p>
          <a:p>
            <a:r>
              <a:rPr lang="en-US" sz="3200" dirty="0"/>
              <a:t>Will round to X decimal places (not </a:t>
            </a:r>
            <a:r>
              <a:rPr lang="en-US" sz="3200"/>
              <a:t>truncate)</a:t>
            </a:r>
          </a:p>
          <a:p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double temp1 = </a:t>
            </a:r>
            <a:r>
              <a:rPr lang="en-US" sz="2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72.5555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, temp2 = </a:t>
            </a:r>
            <a:r>
              <a:rPr lang="en-US" sz="2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83.799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2" indent="0">
              <a:buNone/>
            </a:pPr>
            <a:endParaRPr lang="en-U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System.out.printf(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"Temps are %.2f and %.1f degrees.\n"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temp1, temp2);</a:t>
            </a:r>
            <a:endParaRPr lang="en-US" sz="2600" b="1"/>
          </a:p>
          <a:p>
            <a:pPr marL="0" lvl="2" indent="0">
              <a:buNone/>
            </a:pPr>
            <a:endParaRPr lang="en-US" sz="2600" b="1"/>
          </a:p>
          <a:p>
            <a:pPr marL="0" lvl="2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&gt;&gt; Temps are 72.56 and 83.8 degrees.</a:t>
            </a:r>
          </a:p>
          <a:p>
            <a:pPr marL="384048" lvl="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15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Padding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0571"/>
            <a:ext cx="10418884" cy="408605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Between the % and the conversion character</a:t>
            </a:r>
            <a:r>
              <a:rPr lang="en-US" sz="3200"/>
              <a:t>, add </a:t>
            </a:r>
            <a:r>
              <a:rPr lang="en-US" sz="3200" dirty="0"/>
              <a:t>a number X</a:t>
            </a:r>
          </a:p>
          <a:p>
            <a:r>
              <a:rPr lang="en-US" sz="3200" dirty="0"/>
              <a:t>Will format the value with a minimum field width of X, right justified</a:t>
            </a:r>
          </a:p>
          <a:p>
            <a:r>
              <a:rPr lang="en-US" sz="3200" dirty="0"/>
              <a:t>Useful for formatting tabular data into columns</a:t>
            </a:r>
          </a:p>
          <a:p>
            <a:endParaRPr lang="en-US" dirty="0"/>
          </a:p>
          <a:p>
            <a:pPr marL="0" lvl="2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number =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12345.6789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2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is: %20f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, number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600" b="1" dirty="0"/>
          </a:p>
          <a:p>
            <a:pPr marL="0" lvl="2" indent="0">
              <a:buNone/>
            </a:pPr>
            <a:endParaRPr lang="en-US" sz="2600" b="1" dirty="0"/>
          </a:p>
          <a:p>
            <a:pPr marL="0" lvl="2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&gt;&gt; The number is:         12345.678900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739447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Format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0571"/>
            <a:ext cx="10418884" cy="4086058"/>
          </a:xfrm>
        </p:spPr>
        <p:txBody>
          <a:bodyPr>
            <a:normAutofit/>
          </a:bodyPr>
          <a:lstStyle/>
          <a:p>
            <a:r>
              <a:rPr lang="en-US" sz="3200"/>
              <a:t>Use a comma flag to d</a:t>
            </a:r>
            <a:r>
              <a:rPr lang="en-US" sz="3200">
                <a:solidFill>
                  <a:srgbClr val="000000">
                    <a:lumMod val="75000"/>
                    <a:lumOff val="25000"/>
                  </a:srgbClr>
                </a:solidFill>
              </a:rPr>
              <a:t>isplay </a:t>
            </a: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numbers with comma separators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amount 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1234567.89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"%,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amount);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1,234,567.890000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25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Multiple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8952"/>
            <a:ext cx="10418884" cy="4086058"/>
          </a:xfrm>
        </p:spPr>
        <p:txBody>
          <a:bodyPr>
            <a:normAutofit fontScale="92500" lnSpcReduction="20000"/>
          </a:bodyPr>
          <a:lstStyle/>
          <a:p>
            <a:endParaRPr lang="en-US" sz="3200"/>
          </a:p>
          <a:p>
            <a:endParaRPr lang="en-US" sz="3200" dirty="0"/>
          </a:p>
          <a:p>
            <a:pPr marL="1071400" lvl="6" indent="0">
              <a:buNone/>
            </a:pPr>
            <a:r>
              <a:rPr lang="en-US" sz="2600" dirty="0"/>
              <a:t>		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%08.1f\n</a:t>
            </a:r>
          </a:p>
          <a:p>
            <a:pPr lvl="1">
              <a:buClr>
                <a:srgbClr val="E48312"/>
              </a:buClr>
            </a:pP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r>
              <a:rPr lang="en-US" sz="3700">
                <a:solidFill>
                  <a:srgbClr val="000000">
                    <a:lumMod val="75000"/>
                    <a:lumOff val="25000"/>
                  </a:srgbClr>
                </a:solidFill>
              </a:rPr>
              <a:t>The 0 flag pads </a:t>
            </a:r>
            <a:r>
              <a:rPr lang="en-US" sz="3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numbers with leading zeroes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number =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123.4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is: %08.1f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number);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The number is: 000123.4</a:t>
            </a:r>
            <a:endParaRPr lang="en-US" sz="3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2F04DBD8-5392-4D4C-8C36-53ACC6E91092}"/>
              </a:ext>
            </a:extLst>
          </p:cNvPr>
          <p:cNvSpPr/>
          <p:nvPr/>
        </p:nvSpPr>
        <p:spPr>
          <a:xfrm flipH="1">
            <a:off x="3195637" y="2291167"/>
            <a:ext cx="1833563" cy="3714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791"/>
              <a:gd name="adj6" fmla="val -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 with zeroes</a:t>
            </a:r>
          </a:p>
        </p:txBody>
      </p:sp>
      <p:sp>
        <p:nvSpPr>
          <p:cNvPr id="5" name="Callout: Bent Line 5">
            <a:extLst>
              <a:ext uri="{FF2B5EF4-FFF2-40B4-BE49-F238E27FC236}">
                <a16:creationId xmlns:a16="http://schemas.microsoft.com/office/drawing/2014/main" id="{52FF4AD2-AD7B-4574-A0A5-D5631E5D645A}"/>
              </a:ext>
            </a:extLst>
          </p:cNvPr>
          <p:cNvSpPr/>
          <p:nvPr/>
        </p:nvSpPr>
        <p:spPr>
          <a:xfrm>
            <a:off x="7491412" y="2291167"/>
            <a:ext cx="2147888" cy="37147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to 1 decimal</a:t>
            </a:r>
          </a:p>
        </p:txBody>
      </p:sp>
      <p:sp>
        <p:nvSpPr>
          <p:cNvPr id="6" name="Callout: Bent Line 4">
            <a:extLst>
              <a:ext uri="{FF2B5EF4-FFF2-40B4-BE49-F238E27FC236}">
                <a16:creationId xmlns:a16="http://schemas.microsoft.com/office/drawing/2014/main" id="{E5FA4214-33A6-4460-A90A-6DD710F190E8}"/>
              </a:ext>
            </a:extLst>
          </p:cNvPr>
          <p:cNvSpPr/>
          <p:nvPr/>
        </p:nvSpPr>
        <p:spPr>
          <a:xfrm flipH="1">
            <a:off x="3195637" y="3210339"/>
            <a:ext cx="2157413" cy="371475"/>
          </a:xfrm>
          <a:prstGeom prst="borderCallout2">
            <a:avLst>
              <a:gd name="adj1" fmla="val 64904"/>
              <a:gd name="adj2" fmla="val -4177"/>
              <a:gd name="adj3" fmla="val 64904"/>
              <a:gd name="adj4" fmla="val -17186"/>
              <a:gd name="adj5" fmla="val -18270"/>
              <a:gd name="adj6" fmla="val -33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field width of 8</a:t>
            </a:r>
          </a:p>
        </p:txBody>
      </p:sp>
    </p:spTree>
    <p:extLst>
      <p:ext uri="{BB962C8B-B14F-4D97-AF65-F5344CB8AC3E}">
        <p14:creationId xmlns:p14="http://schemas.microsoft.com/office/powerpoint/2010/main" val="32814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 Project sidebar dock, expand the Module1 folder and the </a:t>
            </a:r>
            <a:r>
              <a:rPr lang="en-US" sz="3200" dirty="0" err="1"/>
              <a:t>src</a:t>
            </a:r>
            <a:r>
              <a:rPr lang="en-US" sz="3200" dirty="0"/>
              <a:t> folder</a:t>
            </a:r>
          </a:p>
          <a:p>
            <a:r>
              <a:rPr lang="en-US" sz="3200" dirty="0"/>
              <a:t>Double click on the Main class file to open your newly created class</a:t>
            </a:r>
          </a:p>
          <a:p>
            <a:r>
              <a:rPr lang="en-US" sz="3200" dirty="0"/>
              <a:t>Remove the </a:t>
            </a:r>
            <a:r>
              <a:rPr lang="en-US" sz="3200" i="1" dirty="0"/>
              <a:t>write your code here </a:t>
            </a:r>
            <a:r>
              <a:rPr lang="en-US" sz="3200" dirty="0"/>
              <a:t>comment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94977" y="1011981"/>
            <a:ext cx="3831254" cy="634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431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Left Justifying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0571"/>
            <a:ext cx="10418884" cy="4086058"/>
          </a:xfrm>
        </p:spPr>
        <p:txBody>
          <a:bodyPr>
            <a:normAutofit/>
          </a:bodyPr>
          <a:lstStyle/>
          <a:p>
            <a:r>
              <a:rPr lang="en-US" sz="3200"/>
              <a:t>The - (dash) flag left-justifies a field</a:t>
            </a:r>
            <a:endParaRPr lang="en-US" sz="3200" dirty="0"/>
          </a:p>
          <a:p>
            <a:pPr marL="201168" lvl="1" indent="0">
              <a:buClr>
                <a:srgbClr val="E48312"/>
              </a:buCl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num1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num2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12;</a:t>
            </a: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str2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"%-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%-8s\n"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str1);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"%-8s%-8d\n"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str2, num2);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123     Hello  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 World   12     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87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</a:t>
            </a:r>
            <a:r>
              <a:rPr lang="en-US" sz="480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907" y="1893860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350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500"/>
              <a:t> </a:t>
            </a:r>
            <a:r>
              <a:rPr lang="en-US" sz="3500" dirty="0"/>
              <a:t>is not supported in Java</a:t>
            </a:r>
          </a:p>
          <a:p>
            <a:r>
              <a:rPr lang="en-US" sz="3500" dirty="0"/>
              <a:t>Use the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US" sz="3500" dirty="0"/>
              <a:t> method or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String.format()</a:t>
            </a:r>
          </a:p>
          <a:p>
            <a:pPr lvl="1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US" sz="3000" dirty="0"/>
              <a:t> will format the string and output it</a:t>
            </a:r>
          </a:p>
          <a:p>
            <a:pPr lvl="1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String.format()</a:t>
            </a:r>
            <a:r>
              <a:rPr lang="en-US" sz="3000" dirty="0"/>
              <a:t> will format the string and return it</a:t>
            </a:r>
          </a:p>
          <a:p>
            <a:pPr marL="384048" lvl="2" indent="0">
              <a:buNone/>
            </a:pPr>
            <a:endParaRPr lang="en-US" sz="2800" dirty="0"/>
          </a:p>
          <a:p>
            <a:pPr marL="0" lvl="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$s! You are %d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name, age);</a:t>
            </a:r>
          </a:p>
          <a:p>
            <a:pPr marL="0" lvl="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sentence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format(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%s! You are %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name, age);</a:t>
            </a:r>
          </a:p>
          <a:p>
            <a:pPr marL="0" lvl="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System.out.println(sentence);</a:t>
            </a:r>
          </a:p>
        </p:txBody>
      </p:sp>
    </p:spTree>
    <p:extLst>
      <p:ext uri="{BB962C8B-B14F-4D97-AF65-F5344CB8AC3E}">
        <p14:creationId xmlns:p14="http://schemas.microsoft.com/office/powerpoint/2010/main" val="2696258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Reading Console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3200"/>
              <a:t> class w</a:t>
            </a:r>
            <a:r>
              <a:rPr lang="en-US" sz="3000"/>
              <a:t>ithin </a:t>
            </a:r>
            <a:r>
              <a:rPr lang="en-US" sz="3000" dirty="0"/>
              <a:t>the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3000" dirty="0"/>
              <a:t> package</a:t>
            </a:r>
          </a:p>
          <a:p>
            <a:r>
              <a:rPr lang="en-US" sz="3200"/>
              <a:t>Can be initialized to read </a:t>
            </a:r>
            <a:r>
              <a:rPr lang="en-US" sz="3200" dirty="0"/>
              <a:t>from the standard </a:t>
            </a:r>
            <a:r>
              <a:rPr lang="en-US" sz="3200"/>
              <a:t>input (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/>
              <a:t> object)</a:t>
            </a:r>
          </a:p>
          <a:p>
            <a:r>
              <a:rPr lang="en-US" sz="3200"/>
              <a:t>Typically the keyboard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 keyboard = new Scanner(System.in);</a:t>
            </a:r>
          </a:p>
        </p:txBody>
      </p:sp>
    </p:spTree>
    <p:extLst>
      <p:ext uri="{BB962C8B-B14F-4D97-AF65-F5344CB8AC3E}">
        <p14:creationId xmlns:p14="http://schemas.microsoft.com/office/powerpoint/2010/main" val="4163155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Reading Console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the Scanner object to assign user input to a variable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word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keyboard.nextLine();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word);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a word: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You entered: java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Numeric 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Primitives are simple values with no methods</a:t>
            </a:r>
          </a:p>
          <a:p>
            <a:r>
              <a:rPr lang="en-US" sz="3200" dirty="0"/>
              <a:t>Every </a:t>
            </a:r>
            <a:r>
              <a:rPr lang="en-US" sz="3200"/>
              <a:t>primitive number data type </a:t>
            </a:r>
            <a:r>
              <a:rPr lang="en-US" sz="3200" dirty="0"/>
              <a:t>has a corresponding class with utility methods</a:t>
            </a:r>
          </a:p>
          <a:p>
            <a:r>
              <a:rPr lang="en-US" sz="3200" dirty="0"/>
              <a:t>Called </a:t>
            </a:r>
            <a:r>
              <a:rPr lang="en-US" sz="3200"/>
              <a:t>the </a:t>
            </a:r>
            <a:r>
              <a:rPr lang="en-US" sz="3200" i="1"/>
              <a:t>wrapper classes</a:t>
            </a:r>
            <a:endParaRPr lang="en-US" sz="3200" i="1" dirty="0"/>
          </a:p>
          <a:p>
            <a:endParaRPr lang="en-US" sz="3200" dirty="0"/>
          </a:p>
          <a:p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92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Numeric 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/>
              <a:t>With the exception of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3200"/>
              <a:t> and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200"/>
              <a:t>, they look </a:t>
            </a:r>
            <a:r>
              <a:rPr lang="en-US" sz="3200" dirty="0"/>
              <a:t>like the primitive, but with a capital </a:t>
            </a:r>
            <a:r>
              <a:rPr lang="en-US" sz="3200"/>
              <a:t>first letter</a:t>
            </a:r>
            <a:br>
              <a:rPr lang="en-US" sz="3200"/>
            </a:br>
            <a:r>
              <a:rPr lang="en-US" sz="3200"/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800" dirty="0"/>
              <a:t> →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3200" dirty="0"/>
              <a:t>)</a:t>
            </a:r>
          </a:p>
          <a:p>
            <a:endParaRPr lang="en-US" sz="3200"/>
          </a:p>
          <a:p>
            <a:r>
              <a:rPr lang="en-US" sz="3200"/>
              <a:t>They </a:t>
            </a:r>
            <a:r>
              <a:rPr lang="en-US" sz="3200" dirty="0"/>
              <a:t>each a </a:t>
            </a:r>
            <a:r>
              <a:rPr lang="en-US" sz="3200"/>
              <a:t>contain "parse" </a:t>
            </a:r>
            <a:r>
              <a:rPr lang="en-US" sz="3200" dirty="0"/>
              <a:t>method to convert a String to their type</a:t>
            </a:r>
          </a:p>
          <a:p>
            <a:endParaRPr lang="en-US" sz="3200" dirty="0"/>
          </a:p>
          <a:p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73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Numeric 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"72"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bNum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Byte.parseByte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Short.parseShort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Long.parseLong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fNum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Float.parseFloat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78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Practice using the three different standard out methods discussed</a:t>
            </a:r>
          </a:p>
          <a:p>
            <a:pPr lvl="1"/>
            <a:r>
              <a:rPr lang="en-US" sz="3000" dirty="0"/>
              <a:t>Print the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3000" dirty="0"/>
              <a:t> variable</a:t>
            </a:r>
          </a:p>
          <a:p>
            <a:pPr lvl="1"/>
            <a:r>
              <a:rPr lang="en-US" sz="3000" dirty="0"/>
              <a:t>Print the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sz="3000" dirty="0"/>
              <a:t> variable</a:t>
            </a:r>
          </a:p>
          <a:p>
            <a:pPr lvl="1"/>
            <a:r>
              <a:rPr lang="en-US" sz="3000" dirty="0"/>
              <a:t>Print the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testMessage()</a:t>
            </a:r>
            <a:r>
              <a:rPr lang="en-US" sz="3000" dirty="0"/>
              <a:t> return value with another sentence from the standard input stream</a:t>
            </a:r>
          </a:p>
          <a:p>
            <a:pPr lvl="1"/>
            <a:r>
              <a:rPr lang="en-US" sz="3000" dirty="0"/>
              <a:t>Ask the user for a number and store it</a:t>
            </a:r>
          </a:p>
        </p:txBody>
      </p:sp>
    </p:spTree>
    <p:extLst>
      <p:ext uri="{BB962C8B-B14F-4D97-AF65-F5344CB8AC3E}">
        <p14:creationId xmlns:p14="http://schemas.microsoft.com/office/powerpoint/2010/main" val="3399712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1A2-1036-4CC7-B41B-30832DD0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 &amp; Classes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6285-8CB9-4687-99B1-ED33C56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Decision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CFB-DD32-429E-B7E4-828C0901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200" dirty="0"/>
              <a:t>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3200" dirty="0"/>
              <a:t>, and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3200"/>
              <a:t> syntax </a:t>
            </a:r>
            <a:r>
              <a:rPr lang="en-US" sz="3200" dirty="0"/>
              <a:t>is identical across </a:t>
            </a:r>
            <a:r>
              <a:rPr lang="en-US" sz="3200"/>
              <a:t>both languages</a:t>
            </a:r>
          </a:p>
          <a:p>
            <a:endParaRPr lang="en-US" sz="3200"/>
          </a:p>
          <a:p>
            <a:r>
              <a:rPr lang="en-US" sz="3200"/>
              <a:t>The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3200"/>
              <a:t> statement is identical, except a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3200"/>
              <a:t> statement is not required for each case</a:t>
            </a:r>
          </a:p>
          <a:p>
            <a:r>
              <a:rPr lang="en-US" sz="3200"/>
              <a:t>Omitting a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3200"/>
              <a:t> will cause a case to fall through into the next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8857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the </a:t>
            </a:r>
            <a:r>
              <a:rPr lang="en-US" sz="3200" i="1" dirty="0"/>
              <a:t>Create project from template </a:t>
            </a:r>
            <a:r>
              <a:rPr lang="en-US" sz="3200"/>
              <a:t>option wasn't </a:t>
            </a:r>
            <a:r>
              <a:rPr lang="en-US" sz="3200" dirty="0"/>
              <a:t>available</a:t>
            </a:r>
          </a:p>
          <a:p>
            <a:pPr lvl="1"/>
            <a:r>
              <a:rPr lang="en-US" sz="3000" dirty="0"/>
              <a:t>Right click on the </a:t>
            </a:r>
            <a:r>
              <a:rPr lang="en-US" sz="3000" dirty="0" err="1"/>
              <a:t>src</a:t>
            </a:r>
            <a:r>
              <a:rPr lang="en-US" sz="3000" dirty="0"/>
              <a:t> folder and choose New &gt; Java Class</a:t>
            </a:r>
          </a:p>
          <a:p>
            <a:pPr lvl="1"/>
            <a:r>
              <a:rPr lang="en-US" sz="3000" dirty="0"/>
              <a:t>Name your new class Main</a:t>
            </a:r>
          </a:p>
          <a:p>
            <a:pPr lvl="1"/>
            <a:r>
              <a:rPr lang="en-US" sz="3000" dirty="0"/>
              <a:t>Add your main method declaration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94977" y="1011981"/>
            <a:ext cx="3831254" cy="634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562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6285-8CB9-4687-99B1-ED33C56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Repetition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CFB-DD32-429E-B7E4-828C0901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/>
              <a:t>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200" dirty="0"/>
              <a:t>, 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sz="3200" dirty="0"/>
              <a:t> loop syntax is </a:t>
            </a:r>
            <a:r>
              <a:rPr lang="en-US" sz="3200"/>
              <a:t>also identical</a:t>
            </a:r>
          </a:p>
          <a:p>
            <a:endParaRPr lang="en-US" sz="3200"/>
          </a:p>
          <a:p>
            <a:r>
              <a:rPr lang="en-US" sz="3200"/>
              <a:t>Java contains an </a:t>
            </a:r>
            <a:r>
              <a:rPr lang="en-US" sz="3200" i="1"/>
              <a:t>enhanced for loop</a:t>
            </a:r>
            <a:r>
              <a:rPr lang="en-US" sz="3200"/>
              <a:t> that is similar to the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3200"/>
              <a:t> loop in C#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8244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6285-8CB9-4687-99B1-ED33C56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  <a:r>
              <a:rPr lang="en-US"/>
              <a:t>#: Enhanced 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CFB-DD32-429E-B7E4-828C0901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 = 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"Mario"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"Luigi"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for(String name : names)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System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.out.println(name);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Mario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 Luigi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14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E445-4D5F-429B-ABB9-4DF26927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&lt;&gt;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726-6F10-430F-BEFE-A9802128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Notice on the previous slide that the type of the ArrayList is not required in the angle brackets when initialized</a:t>
            </a:r>
          </a:p>
          <a:p>
            <a:pPr>
              <a:lnSpc>
                <a:spcPct val="110000"/>
              </a:lnSpc>
            </a:pPr>
            <a:r>
              <a:rPr lang="en-US" sz="3200"/>
              <a:t>This </a:t>
            </a:r>
            <a:r>
              <a:rPr lang="en-US" sz="3200" b="1"/>
              <a:t>was</a:t>
            </a:r>
            <a:r>
              <a:rPr lang="en-US" sz="3200"/>
              <a:t> required in C#</a:t>
            </a:r>
          </a:p>
          <a:p>
            <a:pPr>
              <a:lnSpc>
                <a:spcPct val="110000"/>
              </a:lnSpc>
            </a:pPr>
            <a:endParaRPr lang="en-US" sz="3200"/>
          </a:p>
          <a:p>
            <a:pPr>
              <a:lnSpc>
                <a:spcPct val="110000"/>
              </a:lnSpc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3200" b="1" u="sng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names = new ArrayList</a:t>
            </a:r>
            <a:r>
              <a:rPr lang="en-US" sz="3200" b="1" u="sng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77010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E445-4D5F-429B-ABB9-4DF26927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726-6F10-430F-BEFE-A9802128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/>
              <a:t>Notice also that the ArrayList variable is declared as a List</a:t>
            </a:r>
          </a:p>
          <a:p>
            <a:pPr>
              <a:lnSpc>
                <a:spcPct val="110000"/>
              </a:lnSpc>
            </a:pPr>
            <a:r>
              <a:rPr lang="en-US" sz="3200"/>
              <a:t>We will explore this more in Modules 2 and 3</a:t>
            </a:r>
          </a:p>
          <a:p>
            <a:pPr>
              <a:lnSpc>
                <a:spcPct val="110000"/>
              </a:lnSpc>
            </a:pPr>
            <a:r>
              <a:rPr lang="en-US" sz="3200"/>
              <a:t>For now know it is best practice in Java</a:t>
            </a:r>
          </a:p>
          <a:p>
            <a:pPr>
              <a:lnSpc>
                <a:spcPct val="110000"/>
              </a:lnSpc>
            </a:pPr>
            <a:endParaRPr lang="en-US" sz="3200"/>
          </a:p>
          <a:p>
            <a:pPr>
              <a:lnSpc>
                <a:spcPct val="110000"/>
              </a:lnSpc>
            </a:pPr>
            <a:r>
              <a:rPr lang="en-US" sz="3200" b="1" u="sng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 = new </a:t>
            </a:r>
            <a:r>
              <a:rPr lang="en-US" sz="3200" b="1" u="sng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110000"/>
              </a:lnSpc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410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/>
              <a:t>Create </a:t>
            </a:r>
            <a:r>
              <a:rPr lang="en-US" sz="3000" dirty="0"/>
              <a:t>a method called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countUp(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  <a:r>
              <a:rPr lang="en-US" sz="3000" dirty="0"/>
              <a:t> that loops from zero to the max value passed to it and prints each value to the console</a:t>
            </a:r>
          </a:p>
          <a:p>
            <a:pPr lvl="1"/>
            <a:r>
              <a:rPr lang="en-US" sz="2600" dirty="0"/>
              <a:t>If the max value is greater than 10, print an error message and exit before looping</a:t>
            </a:r>
          </a:p>
          <a:p>
            <a:pPr lvl="1"/>
            <a:r>
              <a:rPr lang="en-US" sz="2600" dirty="0"/>
              <a:t>If the max value is less </a:t>
            </a:r>
            <a:r>
              <a:rPr lang="en-US" sz="2600"/>
              <a:t>than 0, </a:t>
            </a:r>
            <a:r>
              <a:rPr lang="en-US" sz="2600" dirty="0"/>
              <a:t>print an error message and exit before looping</a:t>
            </a:r>
          </a:p>
          <a:p>
            <a:r>
              <a:rPr lang="en-US" sz="3000" dirty="0"/>
              <a:t>Test out your method by calling it from a </a:t>
            </a:r>
            <a:r>
              <a:rPr lang="en-US" sz="3000"/>
              <a:t>main method</a:t>
            </a:r>
            <a:endParaRPr lang="en-US" sz="2800" dirty="0"/>
          </a:p>
          <a:p>
            <a:r>
              <a:rPr lang="en-US" sz="3000" dirty="0"/>
              <a:t>If you have </a:t>
            </a:r>
            <a:r>
              <a:rPr lang="en-US" sz="3000"/>
              <a:t>more time:</a:t>
            </a:r>
            <a:endParaRPr lang="en-US" sz="3000" dirty="0"/>
          </a:p>
          <a:p>
            <a:pPr lvl="1"/>
            <a:r>
              <a:rPr lang="en-US" sz="2600" dirty="0"/>
              <a:t>Create a method called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min)</a:t>
            </a:r>
            <a:r>
              <a:rPr lang="en-US" sz="2600" dirty="0"/>
              <a:t> that counts down from 10 and test it out</a:t>
            </a:r>
          </a:p>
          <a:p>
            <a:pPr lvl="1"/>
            <a:r>
              <a:rPr lang="en-US" sz="2600" dirty="0"/>
              <a:t>Create a menu to ask the user which </a:t>
            </a:r>
            <a:r>
              <a:rPr lang="en-US" sz="2600"/>
              <a:t>method they'd </a:t>
            </a:r>
            <a:r>
              <a:rPr lang="en-US" sz="2600" dirty="0"/>
              <a:t>like to choose</a:t>
            </a:r>
          </a:p>
        </p:txBody>
      </p:sp>
    </p:spTree>
    <p:extLst>
      <p:ext uri="{BB962C8B-B14F-4D97-AF65-F5344CB8AC3E}">
        <p14:creationId xmlns:p14="http://schemas.microsoft.com/office/powerpoint/2010/main" val="3866378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1146" y="1295400"/>
            <a:ext cx="5190066" cy="4724400"/>
          </a:xfrm>
        </p:spPr>
        <p:txBody>
          <a:bodyPr anchor="t">
            <a:normAutofit/>
          </a:bodyPr>
          <a:lstStyle/>
          <a:p>
            <a:r>
              <a:rPr lang="en-US" sz="3000" dirty="0"/>
              <a:t>When you begin typing </a:t>
            </a:r>
            <a:r>
              <a:rPr lang="en-US" sz="3000"/>
              <a:t>a class that requires an import statement</a:t>
            </a:r>
          </a:p>
          <a:p>
            <a:r>
              <a:rPr lang="en-US" sz="3000"/>
              <a:t>Before </a:t>
            </a:r>
            <a:r>
              <a:rPr lang="en-US" sz="3000" dirty="0"/>
              <a:t>you finish typing the name of the class, </a:t>
            </a:r>
            <a:r>
              <a:rPr lang="en-US" sz="3000"/>
              <a:t>press Tab</a:t>
            </a:r>
          </a:p>
          <a:p>
            <a:r>
              <a:rPr lang="en-US" sz="3000"/>
              <a:t>This will autocomplete </a:t>
            </a:r>
            <a:r>
              <a:rPr lang="en-US" sz="3000" dirty="0"/>
              <a:t>the class name </a:t>
            </a:r>
            <a:r>
              <a:rPr lang="en-US" sz="3000"/>
              <a:t>and add </a:t>
            </a:r>
            <a:r>
              <a:rPr lang="en-US" sz="3000" dirty="0"/>
              <a:t>the necessary </a:t>
            </a:r>
            <a:r>
              <a:rPr lang="en-US" sz="3000"/>
              <a:t>import statement</a:t>
            </a:r>
            <a:endParaRPr lang="en-US" sz="3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Importing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126" y="1737359"/>
            <a:ext cx="2772165" cy="459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2383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 err="1"/>
              <a:t>ArrayList</a:t>
            </a:r>
            <a:r>
              <a:rPr lang="en-US" sz="3200" dirty="0"/>
              <a:t> object to hold a collection of String objects for a To-Do list given by the user</a:t>
            </a:r>
          </a:p>
          <a:p>
            <a:pPr lvl="1"/>
            <a:r>
              <a:rPr lang="en-US" sz="2800" dirty="0"/>
              <a:t>Prompt the user for items until a sentinel is entered</a:t>
            </a:r>
          </a:p>
          <a:p>
            <a:pPr lvl="1"/>
            <a:r>
              <a:rPr lang="en-US" sz="2800" dirty="0"/>
              <a:t>Display the contents of the list using an enhanced for loop</a:t>
            </a:r>
          </a:p>
          <a:p>
            <a:endParaRPr lang="en-US" dirty="0"/>
          </a:p>
          <a:p>
            <a:r>
              <a:rPr lang="en-US" sz="3000" dirty="0"/>
              <a:t>Collections will be covered in depth in Module 3</a:t>
            </a:r>
          </a:p>
        </p:txBody>
      </p:sp>
    </p:spTree>
    <p:extLst>
      <p:ext uri="{BB962C8B-B14F-4D97-AF65-F5344CB8AC3E}">
        <p14:creationId xmlns:p14="http://schemas.microsoft.com/office/powerpoint/2010/main" val="852575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creating </a:t>
            </a:r>
            <a:r>
              <a:rPr lang="en-US" sz="3200"/>
              <a:t>a class, the class </a:t>
            </a:r>
            <a:r>
              <a:rPr lang="en-US" sz="3200" dirty="0"/>
              <a:t>name must match the name of </a:t>
            </a:r>
            <a:r>
              <a:rPr lang="en-US" sz="3200"/>
              <a:t>the file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public class RaceCar { ... }</a:t>
            </a:r>
            <a:r>
              <a:rPr lang="en-US" sz="3200"/>
              <a:t> must be in a file named RaceCar.java</a:t>
            </a:r>
            <a:endParaRPr lang="en-US" sz="3200" dirty="0"/>
          </a:p>
          <a:p>
            <a:endParaRPr lang="en-US" sz="3200"/>
          </a:p>
          <a:p>
            <a:r>
              <a:rPr lang="en-US" sz="3200"/>
              <a:t>Multiple </a:t>
            </a:r>
            <a:r>
              <a:rPr lang="en-US" sz="3200" dirty="0"/>
              <a:t>classes can exist in one file, but only one can be public</a:t>
            </a:r>
          </a:p>
        </p:txBody>
      </p:sp>
    </p:spTree>
    <p:extLst>
      <p:ext uri="{BB962C8B-B14F-4D97-AF65-F5344CB8AC3E}">
        <p14:creationId xmlns:p14="http://schemas.microsoft.com/office/powerpoint/2010/main" val="1126767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Java class header</a:t>
            </a:r>
          </a:p>
          <a:p>
            <a:pPr marL="201168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C# class header</a:t>
            </a:r>
          </a:p>
          <a:p>
            <a:pPr marL="201168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: SuperClass</a:t>
            </a:r>
          </a:p>
          <a:p>
            <a:pPr marL="201168" lvl="1" indent="0">
              <a:buNone/>
            </a:pPr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200"/>
              <a:t>Inheritance will be covered in depth in Module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864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C#: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Java subclass </a:t>
            </a:r>
            <a:r>
              <a:rPr lang="en-US" sz="3200" dirty="0"/>
              <a:t>constructor</a:t>
            </a:r>
          </a:p>
          <a:p>
            <a:pPr marL="201168" lvl="1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  <a:b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 super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</a:t>
            </a:r>
            <a:r>
              <a:rPr lang="en-US" sz="3200"/>
              <a:t># subclass constructor</a:t>
            </a:r>
            <a:endParaRPr lang="en-US" sz="3200" dirty="0"/>
          </a:p>
          <a:p>
            <a:pPr marL="201168" lvl="1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 : base(value) { 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79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1146" y="1295400"/>
            <a:ext cx="5190066" cy="4724400"/>
          </a:xfrm>
        </p:spPr>
        <p:txBody>
          <a:bodyPr anchor="t"/>
          <a:lstStyle/>
          <a:p>
            <a:r>
              <a:rPr lang="en-US" sz="3200" dirty="0"/>
              <a:t>If the Project sidebar </a:t>
            </a:r>
            <a:r>
              <a:rPr lang="en-US" sz="3200"/>
              <a:t>dock isn't </a:t>
            </a:r>
            <a:r>
              <a:rPr lang="en-US" sz="3200" dirty="0"/>
              <a:t>visible</a:t>
            </a:r>
          </a:p>
          <a:p>
            <a:r>
              <a:rPr lang="en-US" sz="3200" dirty="0"/>
              <a:t>ShortKey: Alt + 1</a:t>
            </a:r>
          </a:p>
          <a:p>
            <a:r>
              <a:rPr lang="en-US" sz="3200"/>
              <a:t>If </a:t>
            </a:r>
            <a:r>
              <a:rPr lang="en-US" sz="3200" dirty="0"/>
              <a:t>your main method declaration is missing</a:t>
            </a:r>
          </a:p>
          <a:p>
            <a:r>
              <a:rPr lang="en-US" sz="3200" dirty="0"/>
              <a:t>ShortKey: type </a:t>
            </a:r>
            <a:r>
              <a:rPr lang="en-US" sz="3200" i="1" dirty="0" err="1"/>
              <a:t>psvm</a:t>
            </a:r>
            <a:r>
              <a:rPr lang="en-US" sz="3200" dirty="0"/>
              <a:t> inside the class declaration and press either Tab or Enter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126" y="1737359"/>
            <a:ext cx="2772165" cy="459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1614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1A2-1036-4CC7-B41B-30832DD0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Unsupported Features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DFDE1-B2F9-419A-86CC-5DF4F27AE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715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Unsupported Features: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In </a:t>
            </a:r>
            <a:r>
              <a:rPr lang="en-US" sz="3200" dirty="0"/>
              <a:t>C#, there is a shorthand for </a:t>
            </a:r>
            <a:r>
              <a:rPr lang="en-US" sz="3200" dirty="0" err="1"/>
              <a:t>accessors</a:t>
            </a:r>
            <a:r>
              <a:rPr lang="en-US" sz="3200" dirty="0"/>
              <a:t> and </a:t>
            </a:r>
            <a:r>
              <a:rPr lang="en-US" sz="3200" dirty="0" err="1"/>
              <a:t>mutators</a:t>
            </a:r>
            <a:r>
              <a:rPr lang="en-US" sz="3200" dirty="0"/>
              <a:t> called Properties, which also introduced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3200" dirty="0"/>
              <a:t> 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3200" dirty="0"/>
              <a:t> keywords</a:t>
            </a:r>
          </a:p>
          <a:p>
            <a:r>
              <a:rPr lang="en-US" sz="3200" dirty="0"/>
              <a:t>This is not supported </a:t>
            </a:r>
            <a:r>
              <a:rPr lang="en-US" sz="3200"/>
              <a:t>in Java</a:t>
            </a:r>
          </a:p>
          <a:p>
            <a:r>
              <a:rPr lang="en-US" sz="3200"/>
              <a:t>Java (</a:t>
            </a:r>
            <a:r>
              <a:rPr lang="en-US" sz="3200">
                <a:hlinkClick r:id="rId2"/>
              </a:rPr>
              <a:t>for now</a:t>
            </a:r>
            <a:r>
              <a:rPr lang="en-US" sz="3200"/>
              <a:t>) requires you to create getter and setter methods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7766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1146" y="1295400"/>
            <a:ext cx="5190066" cy="4724400"/>
          </a:xfrm>
        </p:spPr>
        <p:txBody>
          <a:bodyPr anchor="t">
            <a:normAutofit/>
          </a:bodyPr>
          <a:lstStyle/>
          <a:p>
            <a:r>
              <a:rPr lang="en-US" sz="2800"/>
              <a:t>Create private </a:t>
            </a:r>
            <a:r>
              <a:rPr lang="en-US" sz="2800" dirty="0"/>
              <a:t>fields in </a:t>
            </a:r>
            <a:r>
              <a:rPr lang="en-US" sz="2800"/>
              <a:t>your class</a:t>
            </a:r>
          </a:p>
          <a:p>
            <a:r>
              <a:rPr lang="en-US" sz="2800"/>
              <a:t>Right click the class and select Generate &gt; Getters and Setters</a:t>
            </a:r>
          </a:p>
          <a:p>
            <a:r>
              <a:rPr lang="en-US" sz="2800"/>
              <a:t>Highlight one or more fields</a:t>
            </a:r>
            <a:endParaRPr lang="en-US" sz="2800" dirty="0"/>
          </a:p>
          <a:p>
            <a:r>
              <a:rPr lang="en-US" sz="2800" dirty="0"/>
              <a:t>ShortKey: Alt + Insert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Generate Getters and Setters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82" y="4056068"/>
            <a:ext cx="3193393" cy="2523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126" y="1737359"/>
            <a:ext cx="2772165" cy="459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530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the Rectangle class from your Intro to C# class and use it in a </a:t>
            </a:r>
            <a:r>
              <a:rPr lang="en-US" sz="3200"/>
              <a:t>driver class</a:t>
            </a:r>
          </a:p>
          <a:p>
            <a:r>
              <a:rPr lang="en-US" sz="3200"/>
              <a:t>Reminder: The class will have private length and width fields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2787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Unsupported Features: </a:t>
            </a:r>
            <a:r>
              <a:rPr lang="en-US" dirty="0"/>
              <a:t>Local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In </a:t>
            </a:r>
            <a:r>
              <a:rPr lang="en-US" sz="3200" dirty="0"/>
              <a:t>C#, you </a:t>
            </a:r>
            <a:r>
              <a:rPr lang="en-US" sz="3200"/>
              <a:t>can create methods within methods</a:t>
            </a:r>
          </a:p>
          <a:p>
            <a:r>
              <a:rPr lang="en-US" sz="3200"/>
              <a:t>This </a:t>
            </a:r>
            <a:r>
              <a:rPr lang="en-US" sz="3200" dirty="0"/>
              <a:t>is not supported in Java</a:t>
            </a:r>
          </a:p>
          <a:p>
            <a:r>
              <a:rPr lang="en-US" sz="3200" dirty="0"/>
              <a:t>You can </a:t>
            </a:r>
            <a:r>
              <a:rPr lang="en-US" sz="3200"/>
              <a:t>use lambda </a:t>
            </a:r>
            <a:r>
              <a:rPr lang="en-US" sz="3200" dirty="0"/>
              <a:t>expressions, which is covered in Module 6</a:t>
            </a:r>
          </a:p>
        </p:txBody>
      </p:sp>
    </p:spTree>
    <p:extLst>
      <p:ext uri="{BB962C8B-B14F-4D97-AF65-F5344CB8AC3E}">
        <p14:creationId xmlns:p14="http://schemas.microsoft.com/office/powerpoint/2010/main" val="2408761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Unsupported Features: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In C# </a:t>
            </a:r>
            <a:r>
              <a:rPr lang="en-US" sz="3200" dirty="0"/>
              <a:t>and its predecessors, you </a:t>
            </a:r>
            <a:r>
              <a:rPr lang="en-US" sz="3200"/>
              <a:t>can (but shouldn't) use </a:t>
            </a:r>
            <a:r>
              <a:rPr lang="en-US" sz="3200" dirty="0"/>
              <a:t>the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3200" dirty="0"/>
              <a:t> statement </a:t>
            </a:r>
            <a:r>
              <a:rPr lang="en-US" sz="3200"/>
              <a:t>to alter the </a:t>
            </a:r>
            <a:r>
              <a:rPr lang="en-US" sz="3200" dirty="0"/>
              <a:t>normal flow of a program and jump to a </a:t>
            </a:r>
            <a:r>
              <a:rPr lang="en-US" sz="3200"/>
              <a:t>predefined label</a:t>
            </a:r>
            <a:endParaRPr lang="en-US" sz="3200" dirty="0"/>
          </a:p>
          <a:p>
            <a:r>
              <a:rPr lang="en-US" sz="3200" dirty="0"/>
              <a:t>This is not supported in Java, although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3200" dirty="0"/>
              <a:t> is a reserved keyword</a:t>
            </a:r>
          </a:p>
          <a:p>
            <a:r>
              <a:rPr lang="en-US" sz="3200" dirty="0"/>
              <a:t>Labels can be used with the branching statements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3200" dirty="0"/>
              <a:t> 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3200" dirty="0"/>
              <a:t>, which must be used in conjunction with </a:t>
            </a:r>
            <a:r>
              <a:rPr lang="en-US" sz="3200"/>
              <a:t>a loop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206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run your project</a:t>
            </a:r>
          </a:p>
          <a:p>
            <a:pPr lvl="1"/>
            <a:r>
              <a:rPr lang="en-US" sz="3000" dirty="0"/>
              <a:t>With the Main class open, press the green arrow to open the Run console dock</a:t>
            </a:r>
          </a:p>
          <a:p>
            <a:pPr lvl="1"/>
            <a:r>
              <a:rPr lang="en-US" sz="3000" dirty="0"/>
              <a:t>ShortKey: Shift + F10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94977" y="1011981"/>
            <a:ext cx="3831254" cy="634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6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1146" y="1295400"/>
            <a:ext cx="5190066" cy="4724400"/>
          </a:xfrm>
        </p:spPr>
        <p:txBody>
          <a:bodyPr anchor="t"/>
          <a:lstStyle/>
          <a:p>
            <a:r>
              <a:rPr lang="en-US" sz="3200"/>
              <a:t>To </a:t>
            </a:r>
            <a:r>
              <a:rPr lang="en-US" sz="3200" dirty="0"/>
              <a:t>format your code to include proper indentation</a:t>
            </a:r>
          </a:p>
          <a:p>
            <a:r>
              <a:rPr lang="en-US" sz="3200"/>
              <a:t>ShortKey</a:t>
            </a:r>
            <a:r>
              <a:rPr lang="en-US" sz="3200" dirty="0"/>
              <a:t>: Ctrl + Alt + L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Format Your Code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126" y="1737359"/>
            <a:ext cx="2772165" cy="459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52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1A2-1036-4CC7-B41B-30832DD0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95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3824</TotalTime>
  <Words>2823</Words>
  <Application>Microsoft Office PowerPoint</Application>
  <PresentationFormat>Widescreen</PresentationFormat>
  <Paragraphs>380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Retrospect</vt:lpstr>
      <vt:lpstr>Java Programming</vt:lpstr>
      <vt:lpstr>Getting Started w/ </vt:lpstr>
      <vt:lpstr>Getting Started w/</vt:lpstr>
      <vt:lpstr>Getting Started w/</vt:lpstr>
      <vt:lpstr>Getting Started w/</vt:lpstr>
      <vt:lpstr>Shortcuts</vt:lpstr>
      <vt:lpstr>Getting Started w/</vt:lpstr>
      <vt:lpstr>Shortcuts</vt:lpstr>
      <vt:lpstr>Syntax</vt:lpstr>
      <vt:lpstr>Java vs C#: Runtime Environment</vt:lpstr>
      <vt:lpstr>Java vs C#: Naming Conventions</vt:lpstr>
      <vt:lpstr>Java vs C#: String Objects</vt:lpstr>
      <vt:lpstr>Java vs C#: Comparing Strings</vt:lpstr>
      <vt:lpstr>Try It Out!</vt:lpstr>
      <vt:lpstr>Java vs C#: Variable Declaration</vt:lpstr>
      <vt:lpstr>Java vs C#: Number Data Types</vt:lpstr>
      <vt:lpstr>Try It Out!</vt:lpstr>
      <vt:lpstr>Shortcuts</vt:lpstr>
      <vt:lpstr>Java vs C#: Syntax</vt:lpstr>
      <vt:lpstr>Try It Out!</vt:lpstr>
      <vt:lpstr>Shortcuts</vt:lpstr>
      <vt:lpstr>Libraries &amp; Console I/O</vt:lpstr>
      <vt:lpstr>Java vs C#: Libraries</vt:lpstr>
      <vt:lpstr>Packages</vt:lpstr>
      <vt:lpstr>Packages</vt:lpstr>
      <vt:lpstr>Java vs C#: Importing Classes</vt:lpstr>
      <vt:lpstr>Import Statements</vt:lpstr>
      <vt:lpstr>Explicit vs. Wildcard Imports</vt:lpstr>
      <vt:lpstr>Wildcard Imports</vt:lpstr>
      <vt:lpstr>Shortcuts</vt:lpstr>
      <vt:lpstr>Packages in Your Programs</vt:lpstr>
      <vt:lpstr>Java vs C#: Console I/O</vt:lpstr>
      <vt:lpstr>Java vs C#: Console I/O</vt:lpstr>
      <vt:lpstr>Java vs C#: Format Specifiers</vt:lpstr>
      <vt:lpstr>Java vs C#: Format Specifiers</vt:lpstr>
      <vt:lpstr>Java vs C#: Rounding Decimals</vt:lpstr>
      <vt:lpstr>Java vs C#: Padding Fields</vt:lpstr>
      <vt:lpstr>Java vs C#: Format Flags</vt:lpstr>
      <vt:lpstr>Java vs C#: Multiple Flags</vt:lpstr>
      <vt:lpstr>Java vs C#: Left Justifying</vt:lpstr>
      <vt:lpstr>Java vs C#: String Interpolation</vt:lpstr>
      <vt:lpstr>Java vs C#: Reading Console Input</vt:lpstr>
      <vt:lpstr>Java vs C#: Reading Console Input</vt:lpstr>
      <vt:lpstr>Java vs C#: Numeric Wrapper Classes</vt:lpstr>
      <vt:lpstr>Java vs C#: Numeric Wrapper Classes</vt:lpstr>
      <vt:lpstr>Java vs C#: Numeric Wrapper Classes</vt:lpstr>
      <vt:lpstr>Try It Out!</vt:lpstr>
      <vt:lpstr>Flow Control &amp; Classes</vt:lpstr>
      <vt:lpstr>Java vs C#: Decision Structures</vt:lpstr>
      <vt:lpstr>Java vs C#: Repetition Structures</vt:lpstr>
      <vt:lpstr>Java vs C#: Enhanced for Loop</vt:lpstr>
      <vt:lpstr>ArrayList &lt;&gt; Type</vt:lpstr>
      <vt:lpstr>ArrayList Variable</vt:lpstr>
      <vt:lpstr>Try It Out!</vt:lpstr>
      <vt:lpstr>Shortcuts</vt:lpstr>
      <vt:lpstr>Try It Out!</vt:lpstr>
      <vt:lpstr>Java vs C#: Classes</vt:lpstr>
      <vt:lpstr>Java vs C#: Inheritance</vt:lpstr>
      <vt:lpstr>Java vs C#: Inheritance</vt:lpstr>
      <vt:lpstr>Unsupported Features</vt:lpstr>
      <vt:lpstr>Unsupported Features: Properties</vt:lpstr>
      <vt:lpstr>Shortcuts</vt:lpstr>
      <vt:lpstr>Try It Out!</vt:lpstr>
      <vt:lpstr>Unsupported Features: Local Functions</vt:lpstr>
      <vt:lpstr>Unsupported Features: goto</vt:lpstr>
    </vt:vector>
  </TitlesOfParts>
  <Company>Waukesha County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Brittney Schultz</dc:creator>
  <cp:lastModifiedBy>Stacy Read</cp:lastModifiedBy>
  <cp:revision>147</cp:revision>
  <dcterms:created xsi:type="dcterms:W3CDTF">2020-12-28T16:07:18Z</dcterms:created>
  <dcterms:modified xsi:type="dcterms:W3CDTF">2021-01-17T01:59:59Z</dcterms:modified>
</cp:coreProperties>
</file>